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1"/>
  </p:notesMasterIdLst>
  <p:handoutMasterIdLst>
    <p:handoutMasterId r:id="rId62"/>
  </p:handoutMasterIdLst>
  <p:sldIdLst>
    <p:sldId id="339" r:id="rId6"/>
    <p:sldId id="341" r:id="rId7"/>
    <p:sldId id="343" r:id="rId8"/>
    <p:sldId id="345" r:id="rId9"/>
    <p:sldId id="347" r:id="rId10"/>
    <p:sldId id="540" r:id="rId11"/>
    <p:sldId id="349" r:id="rId12"/>
    <p:sldId id="351" r:id="rId13"/>
    <p:sldId id="353" r:id="rId14"/>
    <p:sldId id="355" r:id="rId15"/>
    <p:sldId id="357" r:id="rId16"/>
    <p:sldId id="359" r:id="rId17"/>
    <p:sldId id="361" r:id="rId18"/>
    <p:sldId id="584" r:id="rId19"/>
    <p:sldId id="363" r:id="rId20"/>
    <p:sldId id="365" r:id="rId21"/>
    <p:sldId id="367" r:id="rId22"/>
    <p:sldId id="369" r:id="rId23"/>
    <p:sldId id="371" r:id="rId24"/>
    <p:sldId id="373" r:id="rId25"/>
    <p:sldId id="375" r:id="rId26"/>
    <p:sldId id="379" r:id="rId27"/>
    <p:sldId id="572" r:id="rId28"/>
    <p:sldId id="574" r:id="rId29"/>
    <p:sldId id="576" r:id="rId30"/>
    <p:sldId id="578" r:id="rId31"/>
    <p:sldId id="580" r:id="rId32"/>
    <p:sldId id="582" r:id="rId33"/>
    <p:sldId id="546" r:id="rId34"/>
    <p:sldId id="548" r:id="rId35"/>
    <p:sldId id="550" r:id="rId36"/>
    <p:sldId id="552" r:id="rId37"/>
    <p:sldId id="554" r:id="rId38"/>
    <p:sldId id="633" r:id="rId39"/>
    <p:sldId id="634" r:id="rId40"/>
    <p:sldId id="636" r:id="rId41"/>
    <p:sldId id="638" r:id="rId42"/>
    <p:sldId id="640" r:id="rId43"/>
    <p:sldId id="642" r:id="rId44"/>
    <p:sldId id="645" r:id="rId45"/>
    <p:sldId id="647" r:id="rId46"/>
    <p:sldId id="649" r:id="rId47"/>
    <p:sldId id="651" r:id="rId48"/>
    <p:sldId id="653" r:id="rId49"/>
    <p:sldId id="655" r:id="rId50"/>
    <p:sldId id="657" r:id="rId51"/>
    <p:sldId id="659" r:id="rId52"/>
    <p:sldId id="662" r:id="rId53"/>
    <p:sldId id="664" r:id="rId54"/>
    <p:sldId id="666" r:id="rId55"/>
    <p:sldId id="673" r:id="rId56"/>
    <p:sldId id="676" r:id="rId57"/>
    <p:sldId id="678" r:id="rId58"/>
    <p:sldId id="680" r:id="rId59"/>
    <p:sldId id="682" r:id="rId60"/>
  </p:sldIdLst>
  <p:sldSz cx="9144000" cy="5143500" type="screen16x9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CECDD1"/>
    <a:srgbClr val="615E9A"/>
    <a:srgbClr val="D4D652"/>
    <a:srgbClr val="CDB686"/>
    <a:srgbClr val="94BDE5"/>
    <a:srgbClr val="402B53"/>
    <a:srgbClr val="68468B"/>
    <a:srgbClr val="3A5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2266" autoAdjust="0"/>
  </p:normalViewPr>
  <p:slideViewPr>
    <p:cSldViewPr>
      <p:cViewPr varScale="1">
        <p:scale>
          <a:sx n="61" d="100"/>
          <a:sy n="61" d="100"/>
        </p:scale>
        <p:origin x="107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3166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  <p:guide orient="horz" pos="2140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6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6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2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3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77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0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82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3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4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36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5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4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9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58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34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7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76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8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1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2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0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598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51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00400" y="4855517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©Petroliam Nasional </a:t>
            </a:r>
            <a:r>
              <a:rPr lang="en-US" sz="525" b="0" i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Berhad</a:t>
            </a:r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(PETRONAS) 2016</a:t>
            </a:r>
          </a:p>
          <a:p>
            <a:pPr algn="ctr"/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STRICTLY</a:t>
            </a:r>
            <a:r>
              <a:rPr lang="en-US" sz="525" b="0" i="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CONFIDENTIAL – FOR INTERNAL USE ONLY</a:t>
            </a:r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0735"/>
            <a:ext cx="451338" cy="5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Continuous miner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83234"/>
              </p:ext>
            </p:extLst>
          </p:nvPr>
        </p:nvGraphicFramePr>
        <p:xfrm>
          <a:off x="466723" y="1200150"/>
          <a:ext cx="8220076" cy="32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9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Hydraulic***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57300" y="4497270"/>
            <a:ext cx="742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ZA" sz="600" i="1" dirty="0"/>
          </a:p>
          <a:p>
            <a:pPr algn="r"/>
            <a:r>
              <a:rPr lang="en-ZA" sz="600" i="1" dirty="0"/>
              <a:t>*** Note: Fire resistant fluids may be required in certain mining operations where there is a risk of fire e.g. coal</a:t>
            </a:r>
          </a:p>
        </p:txBody>
      </p:sp>
    </p:spTree>
    <p:extLst>
      <p:ext uri="{BB962C8B-B14F-4D97-AF65-F5344CB8AC3E}">
        <p14:creationId xmlns:p14="http://schemas.microsoft.com/office/powerpoint/2010/main" val="283219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Roof bolter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59174"/>
              </p:ext>
            </p:extLst>
          </p:nvPr>
        </p:nvGraphicFramePr>
        <p:xfrm>
          <a:off x="457200" y="1200150"/>
          <a:ext cx="8229600" cy="33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Engine Oil 15W40 / 10W40 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Cold</a:t>
                      </a:r>
                      <a:r>
                        <a:rPr lang="en-US" sz="700" baseline="0" noProof="0" dirty="0"/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/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/>
                        <a:t>Soot handling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SAE 50</a:t>
                      </a:r>
                    </a:p>
                    <a:p>
                      <a:r>
                        <a:rPr lang="en-US" sz="700" noProof="0" dirty="0"/>
                        <a:t>TO-4 series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High load capability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</a:rPr>
                        <a:t>PETRONAS Powertrans T4 50W  **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>
                          <a:effectLst/>
                        </a:rPr>
                        <a:t>Compressor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DIN 51506</a:t>
                      </a:r>
                    </a:p>
                    <a:p>
                      <a:r>
                        <a:rPr lang="en-US" sz="700" noProof="0" dirty="0"/>
                        <a:t>VDL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Oxidation</a:t>
                      </a:r>
                      <a:r>
                        <a:rPr lang="en-US" sz="700" baseline="0" noProof="0" dirty="0"/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/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/>
                        <a:t>Long drain intervals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</a:t>
                      </a: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M4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</a:rPr>
                        <a:t>Thread Compound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NLGI 1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High and low temperature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/>
                        <a:t>Chemical corrosion </a:t>
                      </a:r>
                      <a:r>
                        <a:rPr lang="en-US" sz="700" noProof="0" dirty="0"/>
                        <a:t>resistance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Ceramic Paste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/>
                        <a:t>Premium VI</a:t>
                      </a:r>
                    </a:p>
                    <a:p>
                      <a:r>
                        <a:rPr lang="en-US" sz="700" noProof="0" dirty="0"/>
                        <a:t>High VI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Water </a:t>
                      </a:r>
                      <a:r>
                        <a:rPr lang="en-US" sz="700" noProof="0" dirty="0" err="1"/>
                        <a:t>Separability</a:t>
                      </a:r>
                      <a:endParaRPr lang="en-US" sz="700" noProof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Wet and</a:t>
                      </a:r>
                      <a:r>
                        <a:rPr lang="en-US" sz="700" baseline="0" noProof="0" dirty="0"/>
                        <a:t> Dry </a:t>
                      </a:r>
                      <a:r>
                        <a:rPr lang="en-US" sz="700" noProof="0" dirty="0"/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/>
                        <a:t>Rust </a:t>
                      </a:r>
                      <a:r>
                        <a:rPr lang="en-US" sz="700" noProof="0"/>
                        <a:t>and corrosion </a:t>
                      </a:r>
                      <a:r>
                        <a:rPr lang="en-US" sz="700" noProof="0" dirty="0"/>
                        <a:t>protection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</a:rPr>
                        <a:t>Drill fluid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 product available</a:t>
                      </a:r>
                      <a:endParaRPr lang="en-ZA" sz="7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516" marR="516" marT="516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10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Scissor </a:t>
            </a:r>
            <a:r>
              <a:rPr lang="en-ZA" dirty="0"/>
              <a:t>lift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09229"/>
              </p:ext>
            </p:extLst>
          </p:nvPr>
        </p:nvGraphicFramePr>
        <p:xfrm>
          <a:off x="457198" y="1200150"/>
          <a:ext cx="8229601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5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Long wall miner (coal only)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8366"/>
              </p:ext>
            </p:extLst>
          </p:nvPr>
        </p:nvGraphicFramePr>
        <p:xfrm>
          <a:off x="457198" y="1200150"/>
          <a:ext cx="8229600" cy="28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TO-4 series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load capability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Micropitting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Resistance Hydraulic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NLGI 2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</a:rPr>
                        <a:t>High load capability</a:t>
                      </a:r>
                      <a:endParaRPr lang="en-US" sz="7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Roof support – long wall mining (coal only)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48271"/>
              </p:ext>
            </p:extLst>
          </p:nvPr>
        </p:nvGraphicFramePr>
        <p:xfrm>
          <a:off x="447676" y="1200150"/>
          <a:ext cx="8239123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4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Resistance Hydraulic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1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Stope Winch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71129"/>
              </p:ext>
            </p:extLst>
          </p:nvPr>
        </p:nvGraphicFramePr>
        <p:xfrm>
          <a:off x="459581" y="1200150"/>
          <a:ext cx="822722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Winch gear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 1 and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 and 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 separation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 and extreme pressure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6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Conveyor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38038"/>
              </p:ext>
            </p:extLst>
          </p:nvPr>
        </p:nvGraphicFramePr>
        <p:xfrm>
          <a:off x="457201" y="1123950"/>
          <a:ext cx="8077200" cy="230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257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57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7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Back stop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  <a:r>
                        <a:rPr lang="pt-BR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Idler roller bearing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Filled for life - special low viscosity grease (contact OEM for initial fill)</a:t>
                      </a:r>
                      <a:endParaRPr lang="en-ZA" sz="7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01828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Rail haulage equipment (engine and electric)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68240"/>
              </p:ext>
            </p:extLst>
          </p:nvPr>
        </p:nvGraphicFramePr>
        <p:xfrm>
          <a:off x="459581" y="1191067"/>
          <a:ext cx="8227221" cy="29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(Two stroke)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SAE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40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Urania CD 40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(Four stroke)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 / 10W -40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TO-4 series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load capability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</a:rPr>
                        <a:t>Electric Motors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Pantograph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grease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2.5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graphite solids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Anti-wear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LiCa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GEP 2.5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20300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Underground LHD (load haul dumper), loader, ore transport vehicle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50757"/>
              </p:ext>
            </p:extLst>
          </p:nvPr>
        </p:nvGraphicFramePr>
        <p:xfrm>
          <a:off x="457200" y="1200150"/>
          <a:ext cx="8229601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Haul Truck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911"/>
              </p:ext>
            </p:extLst>
          </p:nvPr>
        </p:nvGraphicFramePr>
        <p:xfrm>
          <a:off x="457200" y="1200150"/>
          <a:ext cx="8229600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3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Personnel carrier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25446"/>
              </p:ext>
            </p:extLst>
          </p:nvPr>
        </p:nvGraphicFramePr>
        <p:xfrm>
          <a:off x="457200" y="1200150"/>
          <a:ext cx="8229601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86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7299" y="4857751"/>
            <a:ext cx="7429499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***Note: Fire resistant fluids may be required in certain mining operations where there is a risk of fire e.g. coal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Drill rigs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27505"/>
              </p:ext>
            </p:extLst>
          </p:nvPr>
        </p:nvGraphicFramePr>
        <p:xfrm>
          <a:off x="533400" y="971550"/>
          <a:ext cx="8153399" cy="39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 </a:t>
                      </a:r>
                      <a:endParaRPr lang="en-US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Semi Syn SR (Slew Ring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Rod thread lubricant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Chemical corrosion resistance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Ceramic Paste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6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Hydraulic***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Drill fluid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available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97938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Shuttle car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54719"/>
              </p:ext>
            </p:extLst>
          </p:nvPr>
        </p:nvGraphicFramePr>
        <p:xfrm>
          <a:off x="481012" y="1200150"/>
          <a:ext cx="8205787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Pneumatic Loader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Transport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04290"/>
              </p:ext>
            </p:extLst>
          </p:nvPr>
        </p:nvGraphicFramePr>
        <p:xfrm>
          <a:off x="461962" y="1200150"/>
          <a:ext cx="8224837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10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Shaft Winders and Conveyances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42004"/>
              </p:ext>
            </p:extLst>
          </p:nvPr>
        </p:nvGraphicFramePr>
        <p:xfrm>
          <a:off x="476250" y="1200150"/>
          <a:ext cx="8229598" cy="33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Head gear pulley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bearings / Sheave Wheel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6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Winder support bearing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Humble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Hook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EMCOR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Rust</a:t>
                      </a:r>
                    </a:p>
                    <a:p>
                      <a:pPr algn="l" rtl="0" fontAlgn="ctr"/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Salt Spray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b="0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Mecafluid P 26 **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Anti-Seize Compound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Chemical corrosion resistance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3027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Ventilation system – supply and extract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48011"/>
              </p:ext>
            </p:extLst>
          </p:nvPr>
        </p:nvGraphicFramePr>
        <p:xfrm>
          <a:off x="457200" y="1200150"/>
          <a:ext cx="8229601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28407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Power Generation (Diesel, Gas, Turbine)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87448"/>
              </p:ext>
            </p:extLst>
          </p:nvPr>
        </p:nvGraphicFramePr>
        <p:xfrm>
          <a:off x="457200" y="1200150"/>
          <a:ext cx="8229602" cy="19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Gas Engine (Natural Gas)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Wartsilla</a:t>
                      </a: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ash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TBN retention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control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deposits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PETRONAS  GEO  NG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Petronas Grease Li 2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PU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2/100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Diesel 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Oil 15W40 / 10W40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51521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Transformers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0944"/>
              </p:ext>
            </p:extLst>
          </p:nvPr>
        </p:nvGraphicFramePr>
        <p:xfrm>
          <a:off x="457200" y="1179180"/>
          <a:ext cx="8229600" cy="12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Transformer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Uninhibited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BDV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corrosive sulphur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Dry oil (10ppm max)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l-PL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Elektron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Transformer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Inhibited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BDV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corrosive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sulphur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Dry oil (10ppm max)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Anti-oxidant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Elektron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X 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69148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Water reticulation plant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55696"/>
              </p:ext>
            </p:extLst>
          </p:nvPr>
        </p:nvGraphicFramePr>
        <p:xfrm>
          <a:off x="457200" y="1175310"/>
          <a:ext cx="8229602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pump thrust bearing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14772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Refrigeration plant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911"/>
              </p:ext>
            </p:extLst>
          </p:nvPr>
        </p:nvGraphicFramePr>
        <p:xfrm>
          <a:off x="457200" y="1200150"/>
          <a:ext cx="8229601" cy="20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(Ammonia)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/ Ester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Ammonia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Compressor R Syn PAO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(HFC)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Polyolester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Grasso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Bitzer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 / Biodegradable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HFC 134-a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Compressor R Syn POE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/ Plain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31848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Compressed Air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 - Services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87906"/>
              </p:ext>
            </p:extLst>
          </p:nvPr>
        </p:nvGraphicFramePr>
        <p:xfrm>
          <a:off x="471487" y="1200150"/>
          <a:ext cx="8215311" cy="20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3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noProof="0" dirty="0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 </a:t>
                      </a:r>
                      <a:endParaRPr lang="en-US" sz="700" b="1" kern="1200" noProof="0" dirty="0">
                        <a:solidFill>
                          <a:schemeClr val="tx2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dryer (HFC)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Polyolester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Grasso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Bitzer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 / Biodegradable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HFC 134-a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R Syn POE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dryer (Ammonia)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/ Ester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Ammonia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R Syn PAO </a:t>
                      </a:r>
                    </a:p>
                    <a:p>
                      <a:pPr algn="l" fontAlgn="t"/>
                      <a:endParaRPr lang="pt-BR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694692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Wheel Loaders, Bulldozers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97373"/>
              </p:ext>
            </p:extLst>
          </p:nvPr>
        </p:nvGraphicFramePr>
        <p:xfrm>
          <a:off x="440531" y="1200150"/>
          <a:ext cx="8246270" cy="29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5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7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Roadheader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73131"/>
              </p:ext>
            </p:extLst>
          </p:nvPr>
        </p:nvGraphicFramePr>
        <p:xfrm>
          <a:off x="533401" y="1080001"/>
          <a:ext cx="8153401" cy="346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0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Reducer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Hydraulic***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7300" y="4514851"/>
            <a:ext cx="742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ZA" sz="600" i="1" dirty="0"/>
          </a:p>
          <a:p>
            <a:pPr algn="r"/>
            <a:r>
              <a:rPr lang="en-ZA" sz="600" dirty="0"/>
              <a:t>***Note: Fire resistant fluids may be required in certain mining operations where there is a risk of fire e.g. coal</a:t>
            </a:r>
          </a:p>
        </p:txBody>
      </p:sp>
    </p:spTree>
    <p:extLst>
      <p:ext uri="{BB962C8B-B14F-4D97-AF65-F5344CB8AC3E}">
        <p14:creationId xmlns:p14="http://schemas.microsoft.com/office/powerpoint/2010/main" val="5368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Stacker / Reclaimer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62915"/>
              </p:ext>
            </p:extLst>
          </p:nvPr>
        </p:nvGraphicFramePr>
        <p:xfrm>
          <a:off x="457200" y="1200150"/>
          <a:ext cx="8229600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baseline="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3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Collector Reclaimer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67403"/>
              </p:ext>
            </p:extLst>
          </p:nvPr>
        </p:nvGraphicFramePr>
        <p:xfrm>
          <a:off x="481012" y="1200150"/>
          <a:ext cx="8205787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3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LiX Syn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Syn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baseline="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57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Trucks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44750"/>
              </p:ext>
            </p:extLst>
          </p:nvPr>
        </p:nvGraphicFramePr>
        <p:xfrm>
          <a:off x="464344" y="1200150"/>
          <a:ext cx="8222456" cy="30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9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9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50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 / Pipeline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42445"/>
              </p:ext>
            </p:extLst>
          </p:nvPr>
        </p:nvGraphicFramePr>
        <p:xfrm>
          <a:off x="457200" y="1200150"/>
          <a:ext cx="8229599" cy="222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Back stop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  <a:r>
                        <a:rPr lang="pt-BR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7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Idler roller bearing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Filled for life - special low viscosity grease (contact OEM for initial fill)</a:t>
                      </a:r>
                      <a:endParaRPr lang="en-ZA" sz="7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5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Railcars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200150"/>
          <a:ext cx="8229599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(Two stroke)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SAE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40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Urania CD 40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(Four stroke)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 / 10W -40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TO-4 series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load capability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</a:rPr>
                        <a:t>Electric Motors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Pantograph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grease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2.5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graphite solids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Anti-wear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LiCa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GEP 2.5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13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Gyratory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/>
        </p:nvGraphicFramePr>
        <p:xfrm>
          <a:off x="457200" y="1200150"/>
          <a:ext cx="8229600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</a:t>
                      </a:r>
                      <a:r>
                        <a:rPr lang="en-ZA" sz="700" b="1" u="none" strike="noStrike" baseline="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84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Jaw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457200" y="1200150"/>
          <a:ext cx="8229602" cy="20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 / Roller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957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Impact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8" name="Tabela 45"/>
          <p:cNvGraphicFramePr>
            <a:graphicFrameLocks noGrp="1"/>
          </p:cNvGraphicFramePr>
          <p:nvPr/>
        </p:nvGraphicFramePr>
        <p:xfrm>
          <a:off x="457200" y="1200150"/>
          <a:ext cx="822960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436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36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07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Cone Crusher (Secondary &amp;/or Tertiary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/>
        </p:nvGraphicFramePr>
        <p:xfrm>
          <a:off x="457200" y="1200150"/>
          <a:ext cx="8229600" cy="292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9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38091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Roller Crusher (</a:t>
            </a:r>
            <a:r>
              <a:rPr lang="en-ZA"/>
              <a:t>Secondary &amp;/or </a:t>
            </a:r>
            <a:r>
              <a:rPr lang="en-ZA" dirty="0"/>
              <a:t>Tertiary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3274"/>
              </p:ext>
            </p:extLst>
          </p:nvPr>
        </p:nvGraphicFramePr>
        <p:xfrm>
          <a:off x="457200" y="1200150"/>
          <a:ext cx="8229601" cy="2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9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3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 err="1"/>
              <a:t>Rockdrills</a:t>
            </a:r>
            <a:r>
              <a:rPr lang="en-ZA" dirty="0"/>
              <a:t> (conventional mining)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38218"/>
              </p:ext>
            </p:extLst>
          </p:nvPr>
        </p:nvGraphicFramePr>
        <p:xfrm>
          <a:off x="457200" y="1205497"/>
          <a:ext cx="8229598" cy="15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Rockdrill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Customised niche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and rust protection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feed rate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air particulates / fogging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 00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Rockdrill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Parker Denison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</a:p>
                    <a:p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Afnor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and rust protection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air particulates / fogging (non-toxic)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downtime due to icing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ATO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4203030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Grizzly Screen / Vibrating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Screening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75810"/>
              </p:ext>
            </p:extLst>
          </p:nvPr>
        </p:nvGraphicFramePr>
        <p:xfrm>
          <a:off x="457200" y="1200150"/>
          <a:ext cx="8229600" cy="158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549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87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67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56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Rotary Screen (Trommel)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Screening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24197"/>
              </p:ext>
            </p:extLst>
          </p:nvPr>
        </p:nvGraphicFramePr>
        <p:xfrm>
          <a:off x="457200" y="1200150"/>
          <a:ext cx="8229599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centrifugal force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27000" marR="27000" marT="27000" marB="27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34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17965"/>
              </p:ext>
            </p:extLst>
          </p:nvPr>
        </p:nvGraphicFramePr>
        <p:xfrm>
          <a:off x="457200" y="1200150"/>
          <a:ext cx="8229601" cy="2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27000" marR="27000" marT="27000" marB="27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4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Chutes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00260"/>
              </p:ext>
            </p:extLst>
          </p:nvPr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43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88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Induction fans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/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- 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49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Bucket Elevators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1182"/>
              </p:ext>
            </p:extLst>
          </p:nvPr>
        </p:nvGraphicFramePr>
        <p:xfrm>
          <a:off x="457200" y="1200150"/>
          <a:ext cx="8229601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4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Screw Conveyors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81441"/>
              </p:ext>
            </p:extLst>
          </p:nvPr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94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/>
        </p:nvGraphicFramePr>
        <p:xfrm>
          <a:off x="457200" y="1200150"/>
          <a:ext cx="8229599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13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Milling </a:t>
            </a:r>
            <a:r>
              <a:rPr lang="en-ZA"/>
              <a:t>(Horizontal</a:t>
            </a:r>
            <a:r>
              <a:rPr lang="en-ZA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Grinding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10084"/>
              </p:ext>
            </p:extLst>
          </p:nvPr>
        </p:nvGraphicFramePr>
        <p:xfrm>
          <a:off x="457200" y="1047750"/>
          <a:ext cx="8153401" cy="38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Girth Gear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83732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Sand Pump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Pumping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94620"/>
              </p:ext>
            </p:extLst>
          </p:nvPr>
        </p:nvGraphicFramePr>
        <p:xfrm>
          <a:off x="457200" y="1193387"/>
          <a:ext cx="8229599" cy="9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Tunnel Borer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75084"/>
              </p:ext>
            </p:extLst>
          </p:nvPr>
        </p:nvGraphicFramePr>
        <p:xfrm>
          <a:off x="533400" y="1080000"/>
          <a:ext cx="8153401" cy="30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/ Generator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6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Hydraulic***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Cutter head bearings 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Shock loading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r>
                        <a:rPr lang="en-ZA" sz="6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600" b="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Cutter head bearings 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Shock loading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MEP*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7300" y="4114801"/>
            <a:ext cx="742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***Note: Fire resistant fluids may be required in certain mining operations where there is a risk of fire e.g. coal</a:t>
            </a:r>
          </a:p>
        </p:txBody>
      </p:sp>
    </p:spTree>
    <p:extLst>
      <p:ext uri="{BB962C8B-B14F-4D97-AF65-F5344CB8AC3E}">
        <p14:creationId xmlns:p14="http://schemas.microsoft.com/office/powerpoint/2010/main" val="2166883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Slurry Pump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Pumping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40979"/>
              </p:ext>
            </p:extLst>
          </p:nvPr>
        </p:nvGraphicFramePr>
        <p:xfrm>
          <a:off x="457200" y="1200150"/>
          <a:ext cx="8229599" cy="17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Roller and Thrust 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Roller and Thrust 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437566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Spiral Classifier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Classification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00150"/>
          <a:ext cx="8229599" cy="7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1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6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Flotation Cells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06266"/>
              </p:ext>
            </p:extLst>
          </p:nvPr>
        </p:nvGraphicFramePr>
        <p:xfrm>
          <a:off x="457200" y="1200150"/>
          <a:ext cx="8229600" cy="27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7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838270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Magnetic Separators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38027"/>
              </p:ext>
            </p:extLst>
          </p:nvPr>
        </p:nvGraphicFramePr>
        <p:xfrm>
          <a:off x="455022" y="1200150"/>
          <a:ext cx="8231777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546835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Launders / Clarifier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36688"/>
              </p:ext>
            </p:extLst>
          </p:nvPr>
        </p:nvGraphicFramePr>
        <p:xfrm>
          <a:off x="455022" y="1180350"/>
          <a:ext cx="8231777" cy="27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PAG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Semi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937396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Diamond grease belt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43682"/>
              </p:ext>
            </p:extLst>
          </p:nvPr>
        </p:nvGraphicFramePr>
        <p:xfrm>
          <a:off x="457200" y="1210419"/>
          <a:ext cx="8229600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1" u="none" strike="noStrike" kern="1200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Recovery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Cone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penetration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Penetration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Congealing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point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No</a:t>
                      </a:r>
                      <a:r>
                        <a:rPr lang="en-ZA" sz="700" b="1" i="0" u="none" strike="noStrike" baseline="0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product available yet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PAG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9214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Raise Borer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30926"/>
              </p:ext>
            </p:extLst>
          </p:nvPr>
        </p:nvGraphicFramePr>
        <p:xfrm>
          <a:off x="457200" y="1200150"/>
          <a:ext cx="8229599" cy="30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/ Generator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Hydraulic***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Cutter bearings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Shock loading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r>
                        <a:rPr lang="en-ZA" sz="7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b="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7300" y="4248150"/>
            <a:ext cx="742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ZA" sz="600" i="1" dirty="0"/>
          </a:p>
          <a:p>
            <a:pPr algn="r"/>
            <a:r>
              <a:rPr lang="en-ZA" sz="600" dirty="0"/>
              <a:t>***Note: Fire resistant fluids may be required in certain mining operations where there is a risk of fire e.g. coal</a:t>
            </a:r>
          </a:p>
        </p:txBody>
      </p:sp>
    </p:spTree>
    <p:extLst>
      <p:ext uri="{BB962C8B-B14F-4D97-AF65-F5344CB8AC3E}">
        <p14:creationId xmlns:p14="http://schemas.microsoft.com/office/powerpoint/2010/main" val="363007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Scaler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42540"/>
              </p:ext>
            </p:extLst>
          </p:nvPr>
        </p:nvGraphicFramePr>
        <p:xfrm>
          <a:off x="457199" y="1200150"/>
          <a:ext cx="8229599" cy="33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Hydraulic***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7299" y="4542990"/>
            <a:ext cx="742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ZA" sz="600" i="1" dirty="0"/>
          </a:p>
          <a:p>
            <a:pPr algn="r"/>
            <a:r>
              <a:rPr lang="en-ZA" sz="600" dirty="0"/>
              <a:t>***Note: Fire resistant fluids may be required in certain mining operations where there is a risk of fire e.g. coal</a:t>
            </a:r>
          </a:p>
        </p:txBody>
      </p:sp>
    </p:spTree>
    <p:extLst>
      <p:ext uri="{BB962C8B-B14F-4D97-AF65-F5344CB8AC3E}">
        <p14:creationId xmlns:p14="http://schemas.microsoft.com/office/powerpoint/2010/main" val="33454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Shotcreter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44649"/>
              </p:ext>
            </p:extLst>
          </p:nvPr>
        </p:nvGraphicFramePr>
        <p:xfrm>
          <a:off x="457200" y="1200150"/>
          <a:ext cx="8229601" cy="32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4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Transmixer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76246"/>
              </p:ext>
            </p:extLst>
          </p:nvPr>
        </p:nvGraphicFramePr>
        <p:xfrm>
          <a:off x="457200" y="1192196"/>
          <a:ext cx="8229599" cy="30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48124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
</file>

<file path=customXml/itemProps1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9D3A5E-2945-4229-A725-F3EFF9857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693202-4C90-4E0C-A160-EB9FED31BA97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2047</TotalTime>
  <Words>7833</Words>
  <Application>Microsoft Office PowerPoint</Application>
  <PresentationFormat>On-screen Show (16:9)</PresentationFormat>
  <Paragraphs>2930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Verdana</vt:lpstr>
      <vt:lpstr>PETRONAS Default Template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</vt:lpstr>
      <vt:lpstr>Mining - Transport</vt:lpstr>
      <vt:lpstr>Mining - Transport</vt:lpstr>
      <vt:lpstr>Mining - Transport</vt:lpstr>
      <vt:lpstr>Mining - Transport</vt:lpstr>
      <vt:lpstr>Mining - Transport</vt:lpstr>
      <vt:lpstr>Mining - Transport</vt:lpstr>
      <vt:lpstr>Mining - Transport</vt:lpstr>
      <vt:lpstr>Mining - Services</vt:lpstr>
      <vt:lpstr>Mining - Services</vt:lpstr>
      <vt:lpstr>Mining - Services</vt:lpstr>
      <vt:lpstr>Mining - Services</vt:lpstr>
      <vt:lpstr>Mining - Services</vt:lpstr>
      <vt:lpstr>Mining - Services</vt:lpstr>
      <vt:lpstr>Mining - Services</vt:lpstr>
      <vt:lpstr>Material Handling</vt:lpstr>
      <vt:lpstr>Material Handling</vt:lpstr>
      <vt:lpstr>Material Handling</vt:lpstr>
      <vt:lpstr>Material Handling</vt:lpstr>
      <vt:lpstr>Material Handling</vt:lpstr>
      <vt:lpstr>Material Handling</vt:lpstr>
      <vt:lpstr>Crushing</vt:lpstr>
      <vt:lpstr>Crushing</vt:lpstr>
      <vt:lpstr>Crushing</vt:lpstr>
      <vt:lpstr>Crushing</vt:lpstr>
      <vt:lpstr>Crushing</vt:lpstr>
      <vt:lpstr>Screening</vt:lpstr>
      <vt:lpstr>Screening</vt:lpstr>
      <vt:lpstr>Transfers</vt:lpstr>
      <vt:lpstr>Transfers</vt:lpstr>
      <vt:lpstr>Transfers</vt:lpstr>
      <vt:lpstr>Transfers</vt:lpstr>
      <vt:lpstr>Transfers</vt:lpstr>
      <vt:lpstr>Transfers</vt:lpstr>
      <vt:lpstr>Grinding</vt:lpstr>
      <vt:lpstr>Pumping</vt:lpstr>
      <vt:lpstr>Pumping</vt:lpstr>
      <vt:lpstr>Classification</vt:lpstr>
      <vt:lpstr>Separation</vt:lpstr>
      <vt:lpstr>Separation</vt:lpstr>
      <vt:lpstr>Separation</vt:lpstr>
      <vt:lpstr>Separation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418</cp:revision>
  <cp:lastPrinted>2016-08-24T09:37:23Z</cp:lastPrinted>
  <dcterms:created xsi:type="dcterms:W3CDTF">2015-01-06T03:25:52Z</dcterms:created>
  <dcterms:modified xsi:type="dcterms:W3CDTF">2024-04-08T11:41:57Z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