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handoutMasterIdLst>
    <p:handoutMasterId r:id="rId40"/>
  </p:handoutMasterIdLst>
  <p:sldIdLst>
    <p:sldId id="331" r:id="rId6"/>
    <p:sldId id="343" r:id="rId7"/>
    <p:sldId id="541" r:id="rId8"/>
    <p:sldId id="488" r:id="rId9"/>
    <p:sldId id="341" r:id="rId10"/>
    <p:sldId id="335" r:id="rId11"/>
    <p:sldId id="333" r:id="rId12"/>
    <p:sldId id="445" r:id="rId13"/>
    <p:sldId id="494" r:id="rId14"/>
    <p:sldId id="337" r:id="rId15"/>
    <p:sldId id="504" r:id="rId16"/>
    <p:sldId id="351" r:id="rId17"/>
    <p:sldId id="353" r:id="rId18"/>
    <p:sldId id="363" r:id="rId19"/>
    <p:sldId id="359" r:id="rId20"/>
    <p:sldId id="365" r:id="rId21"/>
    <p:sldId id="367" r:id="rId22"/>
    <p:sldId id="369" r:id="rId23"/>
    <p:sldId id="474" r:id="rId24"/>
    <p:sldId id="377" r:id="rId25"/>
    <p:sldId id="476" r:id="rId26"/>
    <p:sldId id="478" r:id="rId27"/>
    <p:sldId id="534" r:id="rId28"/>
    <p:sldId id="382" r:id="rId29"/>
    <p:sldId id="454" r:id="rId30"/>
    <p:sldId id="458" r:id="rId31"/>
    <p:sldId id="345" r:id="rId32"/>
    <p:sldId id="465" r:id="rId33"/>
    <p:sldId id="497" r:id="rId34"/>
    <p:sldId id="499" r:id="rId35"/>
    <p:sldId id="544" r:id="rId36"/>
    <p:sldId id="546" r:id="rId37"/>
    <p:sldId id="548" r:id="rId3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DD1"/>
    <a:srgbClr val="CC9900"/>
    <a:srgbClr val="E8E8E9"/>
    <a:srgbClr val="615E9A"/>
    <a:srgbClr val="D4D652"/>
    <a:srgbClr val="F2B02F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 autoAdjust="0"/>
    <p:restoredTop sz="50067" autoAdjust="0"/>
  </p:normalViewPr>
  <p:slideViewPr>
    <p:cSldViewPr>
      <p:cViewPr varScale="1">
        <p:scale>
          <a:sx n="146" d="100"/>
          <a:sy n="146" d="100"/>
        </p:scale>
        <p:origin x="84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9792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7397" r="8127" b="31018"/>
          <a:stretch/>
        </p:blipFill>
        <p:spPr>
          <a:xfrm>
            <a:off x="-1" y="1028701"/>
            <a:ext cx="9144001" cy="4114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00600" y="428625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en-US" sz="6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 PETROLIAM NASIONAL BERHAD (PETRONAS)</a:t>
            </a:r>
          </a:p>
          <a:p>
            <a:endParaRPr lang="en-US" sz="6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6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rights reserved. No part of this document may be reproduced, stored in a retrieval system or transmitted in any form or by any means (electronic, mechanical, photocopying, recording or otherwise) without the permission of the copyright owner.</a:t>
            </a:r>
            <a:endParaRPr lang="en-US" sz="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2"/>
            <a:ext cx="1100107" cy="12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r="24419" b="17951"/>
          <a:stretch/>
        </p:blipFill>
        <p:spPr>
          <a:xfrm flipH="1">
            <a:off x="0" y="0"/>
            <a:ext cx="4953000" cy="5143500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2"/>
            <a:ext cx="1100107" cy="12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7397" r="8127" b="31018"/>
          <a:stretch/>
        </p:blipFill>
        <p:spPr>
          <a:xfrm>
            <a:off x="-1" y="1028701"/>
            <a:ext cx="9144001" cy="4114800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2"/>
            <a:ext cx="1100107" cy="12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00400" y="4855517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©Petroliam Nasional </a:t>
            </a:r>
            <a:r>
              <a:rPr lang="en-US" sz="525" b="0" i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Berhad</a:t>
            </a:r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(PETRONAS) 2016</a:t>
            </a:r>
          </a:p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STRICTLY</a:t>
            </a:r>
            <a:r>
              <a:rPr lang="en-US" sz="525" b="0" i="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CONFIDENTIAL – FOR INTERNAL USE ONLY</a:t>
            </a:r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0735"/>
            <a:ext cx="451338" cy="5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Dump Truck, Wheel Loaders, Front End Loaders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39557"/>
              </p:ext>
            </p:extLst>
          </p:nvPr>
        </p:nvGraphicFramePr>
        <p:xfrm>
          <a:off x="457200" y="1188657"/>
          <a:ext cx="8229601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Converter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SAE 30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TO-4 series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Long drain intervals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temperature handling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load capability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</a:t>
                      </a:r>
                      <a:r>
                        <a:rPr lang="en-ZA" sz="700" b="0" kern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Powertrans</a:t>
                      </a: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T4 30W 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Engine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Engine Oil 15W40 / 10W40 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Cold starting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Long idling periods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Soot handling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Final Drive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SAE 50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TO-4 series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Long drain intervals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temperature handling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load capability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</a:t>
                      </a:r>
                      <a:r>
                        <a:rPr lang="en-ZA" sz="700" b="0" kern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Powertrans</a:t>
                      </a: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T4 50W ** 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ZA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Grease points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NLGI 2 EP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With solid lubricants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Water tolerance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load capability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Grease </a:t>
                      </a:r>
                      <a:r>
                        <a:rPr lang="en-ZA" sz="700" b="0" kern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LiCa</a:t>
                      </a: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MG HL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ZA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Grease LiCa MG XHL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Hydraulics / Steering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SAE 10W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TO-4 series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Long drain intervals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temperature handling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load capability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</a:t>
                      </a:r>
                      <a:r>
                        <a:rPr lang="en-ZA" sz="700" b="0" kern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Powertrans</a:t>
                      </a: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T4 10W ** 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Transmission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SAE 30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0" kern="120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TO-4 series</a:t>
                      </a:r>
                      <a:endParaRPr lang="en-ZA" sz="700" b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Long drain intervals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temperature handling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High load capability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PETRONAS </a:t>
                      </a:r>
                      <a:r>
                        <a:rPr lang="en-ZA" sz="700" b="0" kern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Powertrans</a:t>
                      </a:r>
                      <a:r>
                        <a:rPr lang="en-ZA" sz="700" b="0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T4 30W </a:t>
                      </a:r>
                      <a:endParaRPr lang="en-ZA" sz="7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en-ZA" sz="7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4095750"/>
            <a:ext cx="742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34720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Pulp Chip Bins, Silos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47958"/>
              </p:ext>
            </p:extLst>
          </p:nvPr>
        </p:nvGraphicFramePr>
        <p:xfrm>
          <a:off x="441512" y="1200150"/>
          <a:ext cx="8245287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277947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14952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Chip steaming vessel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35670"/>
              </p:ext>
            </p:extLst>
          </p:nvPr>
        </p:nvGraphicFramePr>
        <p:xfrm>
          <a:off x="457200" y="1200150"/>
          <a:ext cx="8229601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1/1500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348615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4555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Pulp Digester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5133"/>
              </p:ext>
            </p:extLst>
          </p:nvPr>
        </p:nvGraphicFramePr>
        <p:xfrm>
          <a:off x="434789" y="1205296"/>
          <a:ext cx="8252010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7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1/1500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4038600" y="3469417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159349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Digester Blow Tanks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24871"/>
              </p:ext>
            </p:extLst>
          </p:nvPr>
        </p:nvGraphicFramePr>
        <p:xfrm>
          <a:off x="457200" y="1200150"/>
          <a:ext cx="8229600" cy="51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lubrication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69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Pulp Washer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66278"/>
              </p:ext>
            </p:extLst>
          </p:nvPr>
        </p:nvGraphicFramePr>
        <p:xfrm>
          <a:off x="457200" y="1195020"/>
          <a:ext cx="8229599" cy="19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PM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Re-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pulper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General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314838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41799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Pulp Bleaching Towers 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9641"/>
              </p:ext>
            </p:extLst>
          </p:nvPr>
        </p:nvGraphicFramePr>
        <p:xfrm>
          <a:off x="457200" y="1200150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277947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143512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Screw type Pulp Press / Screw Conveyor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6533"/>
              </p:ext>
            </p:extLst>
          </p:nvPr>
        </p:nvGraphicFramePr>
        <p:xfrm>
          <a:off x="457200" y="1189878"/>
          <a:ext cx="8229600" cy="161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92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72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  <p:sp>
        <p:nvSpPr>
          <p:cNvPr id="6" name="TextBox 5"/>
          <p:cNvSpPr txBox="1"/>
          <p:nvPr/>
        </p:nvSpPr>
        <p:spPr>
          <a:xfrm>
            <a:off x="4343400" y="2781524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314277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Double Belt Pulp Press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Pulp Mill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59999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277947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57591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Pulp Storage (Pumps and Agitators)</a:t>
            </a:r>
            <a:endParaRPr lang="en-ZA" sz="7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Stock Preparation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61841"/>
              </p:ext>
            </p:extLst>
          </p:nvPr>
        </p:nvGraphicFramePr>
        <p:xfrm>
          <a:off x="457200" y="1183154"/>
          <a:ext cx="8229599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4648200" y="2762474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05289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Re-</a:t>
            </a:r>
            <a:r>
              <a:rPr lang="en-ZA" dirty="0" err="1"/>
              <a:t>pulper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Stock Preparation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322"/>
              </p:ext>
            </p:extLst>
          </p:nvPr>
        </p:nvGraphicFramePr>
        <p:xfrm>
          <a:off x="457200" y="1195020"/>
          <a:ext cx="8229601" cy="19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314838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3013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Cranes and Lifting Equipment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91376"/>
              </p:ext>
            </p:extLst>
          </p:nvPr>
        </p:nvGraphicFramePr>
        <p:xfrm>
          <a:off x="457201" y="1080001"/>
          <a:ext cx="8229598" cy="345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17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 / Wire Ropes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6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Inert lubricant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9400" y="4800600"/>
            <a:ext cx="1282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7300" y="4536378"/>
            <a:ext cx="6629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4682917"/>
            <a:ext cx="5181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6459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Mixing and Machine Chests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Stock Preparation</a:t>
            </a:r>
            <a:endParaRPr lang="en-MY" dirty="0"/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0896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4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Refiners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Stock Preparation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27611"/>
              </p:ext>
            </p:extLst>
          </p:nvPr>
        </p:nvGraphicFramePr>
        <p:xfrm>
          <a:off x="457200" y="1199469"/>
          <a:ext cx="8229600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Geared Coupling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6" name="TextBox 5"/>
          <p:cNvSpPr txBox="1"/>
          <p:nvPr/>
        </p:nvSpPr>
        <p:spPr>
          <a:xfrm>
            <a:off x="4267200" y="3526869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30130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Refined stock chest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Stock Preparation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31622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30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Paper Machine (Wet End, Drying, Calendaring, Winding, Roll &amp; Sheet Cutter, Conveyers (Underfloor/ Above Floor)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Papermaking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031"/>
              </p:ext>
            </p:extLst>
          </p:nvPr>
        </p:nvGraphicFramePr>
        <p:xfrm>
          <a:off x="457200" y="1248210"/>
          <a:ext cx="8229600" cy="349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Wire Roll 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Roll 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Rope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Pulley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– Trim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Vacuum Pumps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Rewind Stand Bearings  (Pope Reel)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Calendar Roll Bearings 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PM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 Drive 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9" name="TextBox 8"/>
          <p:cNvSpPr txBox="1"/>
          <p:nvPr/>
        </p:nvSpPr>
        <p:spPr>
          <a:xfrm>
            <a:off x="6248400" y="4902969"/>
            <a:ext cx="1282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dirty="0"/>
              <a:t>Continued on next slide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4682688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30997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Paper Machine (Wet End, Drying, Calendaring, Winding, Roll &amp; Sheet Cutters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Papermaking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80771"/>
              </p:ext>
            </p:extLst>
          </p:nvPr>
        </p:nvGraphicFramePr>
        <p:xfrm>
          <a:off x="457200" y="1200150"/>
          <a:ext cx="8229601" cy="2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– Hood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PM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Dryer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PM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Steam Rotary Joints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pPr algn="l" rtl="0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 (Moly)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MEP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12665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Rotary Lime Kiln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Chemical Recovery Plant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44431"/>
              </p:ext>
            </p:extLst>
          </p:nvPr>
        </p:nvGraphicFramePr>
        <p:xfrm>
          <a:off x="457200" y="1043268"/>
          <a:ext cx="8229599" cy="383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Girth Gear</a:t>
                      </a:r>
                      <a:b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Thrust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1000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Circula</a:t>
                      </a:r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1000 </a:t>
                      </a:r>
                      <a:endParaRPr lang="en-ZA" sz="6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Kiln Support Roller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1000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Circula</a:t>
                      </a:r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1000 </a:t>
                      </a:r>
                      <a:endParaRPr lang="en-ZA" sz="6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Auxiliary Diesel Engine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 starting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27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Auxiliary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- Grease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Drive Gearbox / Reducer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Live</a:t>
                      </a:r>
                      <a:r>
                        <a:rPr lang="en-ZA" sz="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/ Graphite Powder</a:t>
                      </a:r>
                      <a:endParaRPr lang="en-ZA" sz="6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9" name="TextBox 8"/>
          <p:cNvSpPr txBox="1"/>
          <p:nvPr/>
        </p:nvSpPr>
        <p:spPr>
          <a:xfrm>
            <a:off x="1257299" y="4924767"/>
            <a:ext cx="742949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491095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978106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Recovery Boiler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Chemical Recovery Plant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32063"/>
              </p:ext>
            </p:extLst>
          </p:nvPr>
        </p:nvGraphicFramePr>
        <p:xfrm>
          <a:off x="533400" y="1080000"/>
          <a:ext cx="8153401" cy="3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Forced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Draught Fan Bearings  (grease)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en-ZA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Forced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Draught Fan Bearings  (oil)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Induced Draught Fan Bearings  (grease)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Induced Draught Fan Bearings  (oil)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Primary Air Fan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Secondary Air Fan Bearings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blower Gearbox / Reducer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Precipitator 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Precipitator support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5638800" y="4864749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425259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Clarifiers and Filtration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Water management &amp; treatment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71974"/>
              </p:ext>
            </p:extLst>
          </p:nvPr>
        </p:nvGraphicFramePr>
        <p:xfrm>
          <a:off x="457200" y="1200150"/>
          <a:ext cx="8229600" cy="2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4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Turbines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Power Generation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98621"/>
              </p:ext>
            </p:extLst>
          </p:nvPr>
        </p:nvGraphicFramePr>
        <p:xfrm>
          <a:off x="457200" y="1200150"/>
          <a:ext cx="8229600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46/68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gear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46/68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Generator 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Generator bearings (oil)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46/68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5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7538"/>
              </p:ext>
            </p:extLst>
          </p:nvPr>
        </p:nvGraphicFramePr>
        <p:xfrm>
          <a:off x="457200" y="1200150"/>
          <a:ext cx="8229600" cy="18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8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8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3091724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34449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Cranes and Lifting Equipment cont.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4945"/>
              </p:ext>
            </p:extLst>
          </p:nvPr>
        </p:nvGraphicFramePr>
        <p:xfrm>
          <a:off x="533399" y="1080000"/>
          <a:ext cx="8153400" cy="21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and dust tolerance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)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(Mobile)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10W **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 / Sprockets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 or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Lubricants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Aerosol form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Penetrate and have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tackifier</a:t>
                      </a:r>
                      <a:endParaRPr lang="en-US" sz="700" baseline="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baseline="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Slides and Rails</a:t>
                      </a: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(large quantities)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 or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Lubricants (Preserve equip)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Aerosol form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Penetrate and have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tackifier</a:t>
                      </a:r>
                      <a:endParaRPr lang="en-US" sz="700" baseline="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 (grease)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Halogen 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</a:t>
                      </a:r>
                      <a:r>
                        <a:rPr lang="en-ZA" sz="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available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(Li</a:t>
                      </a:r>
                      <a:r>
                        <a:rPr lang="en-ZA" sz="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000)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3263267"/>
            <a:ext cx="74294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698670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14007"/>
              </p:ext>
            </p:extLst>
          </p:nvPr>
        </p:nvGraphicFramePr>
        <p:xfrm>
          <a:off x="453886" y="1200150"/>
          <a:ext cx="8232913" cy="153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9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)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1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57854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</p:spTree>
    <p:extLst>
      <p:ext uri="{BB962C8B-B14F-4D97-AF65-F5344CB8AC3E}">
        <p14:creationId xmlns:p14="http://schemas.microsoft.com/office/powerpoint/2010/main" val="2262046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55216"/>
              </p:ext>
            </p:extLst>
          </p:nvPr>
        </p:nvGraphicFramePr>
        <p:xfrm>
          <a:off x="457200" y="1203897"/>
          <a:ext cx="8229599" cy="28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7055" y="4099351"/>
            <a:ext cx="73533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70823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86811"/>
              </p:ext>
            </p:extLst>
          </p:nvPr>
        </p:nvGraphicFramePr>
        <p:xfrm>
          <a:off x="464488" y="1200150"/>
          <a:ext cx="8222311" cy="207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SM 59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 2006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409950"/>
            <a:ext cx="73533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6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349115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Logging Deck and Sorter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88534"/>
              </p:ext>
            </p:extLst>
          </p:nvPr>
        </p:nvGraphicFramePr>
        <p:xfrm>
          <a:off x="457202" y="1202448"/>
          <a:ext cx="8229599" cy="25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lubrication required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4495800" y="3736248"/>
            <a:ext cx="5181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04517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Debarking Drum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4676"/>
              </p:ext>
            </p:extLst>
          </p:nvPr>
        </p:nvGraphicFramePr>
        <p:xfrm>
          <a:off x="457200" y="1047750"/>
          <a:ext cx="8153403" cy="38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rolls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 lubricant required (Graphite Blocks)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 use waste lubricant (gear or hydraulic oil)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product available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drive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7" name="TextBox 6"/>
          <p:cNvSpPr txBox="1"/>
          <p:nvPr/>
        </p:nvSpPr>
        <p:spPr>
          <a:xfrm>
            <a:off x="5638800" y="4863643"/>
            <a:ext cx="2057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6818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Chipper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18633"/>
              </p:ext>
            </p:extLst>
          </p:nvPr>
        </p:nvGraphicFramePr>
        <p:xfrm>
          <a:off x="457200" y="1200150"/>
          <a:ext cx="8229600" cy="29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(oil)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16895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12260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Screener / Slicer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60962"/>
              </p:ext>
            </p:extLst>
          </p:nvPr>
        </p:nvGraphicFramePr>
        <p:xfrm>
          <a:off x="457200" y="1195020"/>
          <a:ext cx="8229601" cy="19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 / Sprockets (CLS system)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3155071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4337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r>
              <a:rPr lang="en-ZA" dirty="0"/>
              <a:t> - Transfers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9743"/>
              </p:ext>
            </p:extLst>
          </p:nvPr>
        </p:nvGraphicFramePr>
        <p:xfrm>
          <a:off x="457200" y="1200150"/>
          <a:ext cx="8229599" cy="2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316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Back stop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3338683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10815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 / Re-claimer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Woodyard</a:t>
            </a:r>
            <a:endParaRPr lang="en-MY" dirty="0"/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16633"/>
              </p:ext>
            </p:extLst>
          </p:nvPr>
        </p:nvGraphicFramePr>
        <p:xfrm>
          <a:off x="457200" y="1200150"/>
          <a:ext cx="8229600" cy="36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(stationary)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46 / 68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and dust tolerance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White solids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Thermal and oxidation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2/600 SR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Reclaimer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4863030"/>
            <a:ext cx="175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*Petronas Gear MEP – Premium product </a:t>
            </a:r>
            <a:endParaRPr lang="pl-PL" sz="600" i="1" dirty="0"/>
          </a:p>
        </p:txBody>
      </p:sp>
    </p:spTree>
    <p:extLst>
      <p:ext uri="{BB962C8B-B14F-4D97-AF65-F5344CB8AC3E}">
        <p14:creationId xmlns:p14="http://schemas.microsoft.com/office/powerpoint/2010/main" val="2126540269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3B82DCA-C42E-40C6-A34E-6E5897C4E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3402</TotalTime>
  <Words>4640</Words>
  <Application>Microsoft Office PowerPoint</Application>
  <PresentationFormat>On-screen Show (16:9)</PresentationFormat>
  <Paragraphs>1677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Verdana</vt:lpstr>
      <vt:lpstr>PETRONAS Default Template</vt:lpstr>
      <vt:lpstr>Woodyard</vt:lpstr>
      <vt:lpstr>Woodyard</vt:lpstr>
      <vt:lpstr>Woodyard</vt:lpstr>
      <vt:lpstr>Woodyard</vt:lpstr>
      <vt:lpstr>Woodyard</vt:lpstr>
      <vt:lpstr>Woodyard</vt:lpstr>
      <vt:lpstr>Woodyard</vt:lpstr>
      <vt:lpstr>Woodyard - Transfers</vt:lpstr>
      <vt:lpstr>Woodyard</vt:lpstr>
      <vt:lpstr>Woodyard</vt:lpstr>
      <vt:lpstr>Pulp Mill</vt:lpstr>
      <vt:lpstr>Pulp Mill</vt:lpstr>
      <vt:lpstr>Pulp Mill</vt:lpstr>
      <vt:lpstr>Pulp Mill</vt:lpstr>
      <vt:lpstr>Pulp Mill</vt:lpstr>
      <vt:lpstr>Pulp Mill</vt:lpstr>
      <vt:lpstr>Pulp Mill</vt:lpstr>
      <vt:lpstr>Stock Preparation</vt:lpstr>
      <vt:lpstr>Stock Preparation</vt:lpstr>
      <vt:lpstr>Stock Preparation</vt:lpstr>
      <vt:lpstr>Stock Preparation</vt:lpstr>
      <vt:lpstr>Stock Preparation</vt:lpstr>
      <vt:lpstr>Papermaking</vt:lpstr>
      <vt:lpstr>Papermaking</vt:lpstr>
      <vt:lpstr>Chemical Recovery Plant</vt:lpstr>
      <vt:lpstr>Chemical Recovery Plant</vt:lpstr>
      <vt:lpstr>Water management &amp; treatment</vt:lpstr>
      <vt:lpstr>Power Generation</vt:lpstr>
      <vt:lpstr>General</vt:lpstr>
      <vt:lpstr>General</vt:lpstr>
      <vt:lpstr>General</vt:lpstr>
      <vt:lpstr>General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Govindasamy</cp:lastModifiedBy>
  <cp:revision>662</cp:revision>
  <cp:lastPrinted>2014-04-08T03:31:13Z</cp:lastPrinted>
  <dcterms:created xsi:type="dcterms:W3CDTF">2015-01-06T03:25:52Z</dcterms:created>
  <dcterms:modified xsi:type="dcterms:W3CDTF">2024-01-16T12:11:13Z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