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62" r:id="rId2"/>
    <p:sldId id="267" r:id="rId3"/>
    <p:sldId id="263" r:id="rId4"/>
    <p:sldId id="268" r:id="rId5"/>
    <p:sldId id="276" r:id="rId6"/>
    <p:sldId id="264" r:id="rId7"/>
    <p:sldId id="272" r:id="rId8"/>
    <p:sldId id="278" r:id="rId9"/>
    <p:sldId id="265" r:id="rId10"/>
    <p:sldId id="280" r:id="rId11"/>
    <p:sldId id="284" r:id="rId12"/>
    <p:sldId id="285" r:id="rId13"/>
    <p:sldId id="282" r:id="rId14"/>
    <p:sldId id="281" r:id="rId15"/>
    <p:sldId id="283" r:id="rId16"/>
    <p:sldId id="286" r:id="rId17"/>
    <p:sldId id="269" r:id="rId18"/>
    <p:sldId id="270" r:id="rId19"/>
    <p:sldId id="277" r:id="rId20"/>
    <p:sldId id="266" r:id="rId21"/>
    <p:sldId id="274" r:id="rId22"/>
    <p:sldId id="256" r:id="rId23"/>
    <p:sldId id="260" r:id="rId24"/>
    <p:sldId id="259"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59D99-BAE6-2C44-BF57-182B717C827A}" v="3727" dt="2021-12-06T21:00:45.050"/>
    <p1510:client id="{0A71F8D2-6751-354D-B795-E3595A0BC6D1}" v="6850" dt="2021-12-06T20:59:33.080"/>
    <p1510:client id="{96FA9934-48D4-45BA-B8B3-98CC52C9210B}" v="1748" dt="2021-12-06T21:16:57.859"/>
    <p1510:client id="{C3D43ACD-AB89-467B-8024-F7EAB12C9251}" v="12" dt="2021-12-06T21:24:02.533"/>
    <p1510:client id="{D07816AB-9D94-37F1-71AD-ECB69A3523D1}" v="518" vWet="519" dt="2021-12-06T21:12:08.346"/>
    <p1510:client id="{F73E6A54-02AF-C788-E178-13E944C5726A}" v="12680" dt="2021-12-06T21:12:34.9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945B2-79AC-2A49-99F5-53B7C4A1204F}"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D5B98-F137-7748-9CAA-167418ACDF16}" type="slidenum">
              <a:rPr lang="en-US" smtClean="0"/>
              <a:t>‹#›</a:t>
            </a:fld>
            <a:endParaRPr lang="en-US"/>
          </a:p>
        </p:txBody>
      </p:sp>
    </p:spTree>
    <p:extLst>
      <p:ext uri="{BB962C8B-B14F-4D97-AF65-F5344CB8AC3E}">
        <p14:creationId xmlns:p14="http://schemas.microsoft.com/office/powerpoint/2010/main" val="4172310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5D5B98-F137-7748-9CAA-167418ACDF16}" type="slidenum">
              <a:rPr lang="en-US" smtClean="0"/>
              <a:t>19</a:t>
            </a:fld>
            <a:endParaRPr lang="en-US"/>
          </a:p>
        </p:txBody>
      </p:sp>
    </p:spTree>
    <p:extLst>
      <p:ext uri="{BB962C8B-B14F-4D97-AF65-F5344CB8AC3E}">
        <p14:creationId xmlns:p14="http://schemas.microsoft.com/office/powerpoint/2010/main" val="332635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35A2-EDE1-814F-806C-524D951CF4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54F07F-0BDE-F14C-A17A-3B8735BBE1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CC2573-6459-AC48-BF29-D2188F159697}"/>
              </a:ext>
            </a:extLst>
          </p:cNvPr>
          <p:cNvSpPr>
            <a:spLocks noGrp="1"/>
          </p:cNvSpPr>
          <p:nvPr>
            <p:ph type="dt" sz="half" idx="10"/>
          </p:nvPr>
        </p:nvSpPr>
        <p:spPr/>
        <p:txBody>
          <a:bodyPr/>
          <a:lstStyle/>
          <a:p>
            <a:fld id="{7727F8CE-13EB-C348-AC9C-A709C14C5EF7}" type="datetimeFigureOut">
              <a:rPr lang="en-US" smtClean="0"/>
              <a:t>12/6/2021</a:t>
            </a:fld>
            <a:endParaRPr lang="en-US"/>
          </a:p>
        </p:txBody>
      </p:sp>
      <p:sp>
        <p:nvSpPr>
          <p:cNvPr id="5" name="Footer Placeholder 4">
            <a:extLst>
              <a:ext uri="{FF2B5EF4-FFF2-40B4-BE49-F238E27FC236}">
                <a16:creationId xmlns:a16="http://schemas.microsoft.com/office/drawing/2014/main" id="{1576F3D2-B82B-4646-B011-DD56781E7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F0C24-E639-6949-AE85-357F2EBFB6F9}"/>
              </a:ext>
            </a:extLst>
          </p:cNvPr>
          <p:cNvSpPr>
            <a:spLocks noGrp="1"/>
          </p:cNvSpPr>
          <p:nvPr>
            <p:ph type="sldNum" sz="quarter" idx="12"/>
          </p:nvPr>
        </p:nvSpPr>
        <p:spPr/>
        <p:txBody>
          <a:bodyPr/>
          <a:lstStyle/>
          <a:p>
            <a:fld id="{CF6C2366-6910-E24C-9E00-1FE8E27D45D5}" type="slidenum">
              <a:rPr lang="en-US" smtClean="0"/>
              <a:t>‹#›</a:t>
            </a:fld>
            <a:endParaRPr lang="en-US"/>
          </a:p>
        </p:txBody>
      </p:sp>
    </p:spTree>
    <p:extLst>
      <p:ext uri="{BB962C8B-B14F-4D97-AF65-F5344CB8AC3E}">
        <p14:creationId xmlns:p14="http://schemas.microsoft.com/office/powerpoint/2010/main" val="50700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1187-52F7-DA4F-B904-213BEA846E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58A5F0-0087-1546-BB3E-5D253CF41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FA375-2597-8049-BB17-5FBDC5292D01}"/>
              </a:ext>
            </a:extLst>
          </p:cNvPr>
          <p:cNvSpPr>
            <a:spLocks noGrp="1"/>
          </p:cNvSpPr>
          <p:nvPr>
            <p:ph type="dt" sz="half" idx="10"/>
          </p:nvPr>
        </p:nvSpPr>
        <p:spPr/>
        <p:txBody>
          <a:bodyPr/>
          <a:lstStyle/>
          <a:p>
            <a:fld id="{7727F8CE-13EB-C348-AC9C-A709C14C5EF7}" type="datetimeFigureOut">
              <a:rPr lang="en-US" smtClean="0"/>
              <a:t>12/6/2021</a:t>
            </a:fld>
            <a:endParaRPr lang="en-US"/>
          </a:p>
        </p:txBody>
      </p:sp>
      <p:sp>
        <p:nvSpPr>
          <p:cNvPr id="5" name="Footer Placeholder 4">
            <a:extLst>
              <a:ext uri="{FF2B5EF4-FFF2-40B4-BE49-F238E27FC236}">
                <a16:creationId xmlns:a16="http://schemas.microsoft.com/office/drawing/2014/main" id="{AE8D609C-77BB-2D4C-953E-6F763EA57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083C9-3E52-6B41-9EAC-DE5806316091}"/>
              </a:ext>
            </a:extLst>
          </p:cNvPr>
          <p:cNvSpPr>
            <a:spLocks noGrp="1"/>
          </p:cNvSpPr>
          <p:nvPr>
            <p:ph type="sldNum" sz="quarter" idx="12"/>
          </p:nvPr>
        </p:nvSpPr>
        <p:spPr/>
        <p:txBody>
          <a:bodyPr/>
          <a:lstStyle/>
          <a:p>
            <a:fld id="{CF6C2366-6910-E24C-9E00-1FE8E27D45D5}" type="slidenum">
              <a:rPr lang="en-US" smtClean="0"/>
              <a:t>‹#›</a:t>
            </a:fld>
            <a:endParaRPr lang="en-US"/>
          </a:p>
        </p:txBody>
      </p:sp>
    </p:spTree>
    <p:extLst>
      <p:ext uri="{BB962C8B-B14F-4D97-AF65-F5344CB8AC3E}">
        <p14:creationId xmlns:p14="http://schemas.microsoft.com/office/powerpoint/2010/main" val="421607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852798-D7F5-724B-B787-DAF7B2C6D8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5CE351-7CA1-6F4B-9653-FEB636C5B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E57251-83C1-C043-AF5B-45CC28CCF3E0}"/>
              </a:ext>
            </a:extLst>
          </p:cNvPr>
          <p:cNvSpPr>
            <a:spLocks noGrp="1"/>
          </p:cNvSpPr>
          <p:nvPr>
            <p:ph type="dt" sz="half" idx="10"/>
          </p:nvPr>
        </p:nvSpPr>
        <p:spPr/>
        <p:txBody>
          <a:bodyPr/>
          <a:lstStyle/>
          <a:p>
            <a:fld id="{7727F8CE-13EB-C348-AC9C-A709C14C5EF7}" type="datetimeFigureOut">
              <a:rPr lang="en-US" smtClean="0"/>
              <a:t>12/6/2021</a:t>
            </a:fld>
            <a:endParaRPr lang="en-US"/>
          </a:p>
        </p:txBody>
      </p:sp>
      <p:sp>
        <p:nvSpPr>
          <p:cNvPr id="5" name="Footer Placeholder 4">
            <a:extLst>
              <a:ext uri="{FF2B5EF4-FFF2-40B4-BE49-F238E27FC236}">
                <a16:creationId xmlns:a16="http://schemas.microsoft.com/office/drawing/2014/main" id="{F7C2A615-2D36-F043-A4F5-1EA9C8D07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3C3D3-D589-7C45-9AD9-B0B189504832}"/>
              </a:ext>
            </a:extLst>
          </p:cNvPr>
          <p:cNvSpPr>
            <a:spLocks noGrp="1"/>
          </p:cNvSpPr>
          <p:nvPr>
            <p:ph type="sldNum" sz="quarter" idx="12"/>
          </p:nvPr>
        </p:nvSpPr>
        <p:spPr/>
        <p:txBody>
          <a:bodyPr/>
          <a:lstStyle/>
          <a:p>
            <a:fld id="{CF6C2366-6910-E24C-9E00-1FE8E27D45D5}" type="slidenum">
              <a:rPr lang="en-US" smtClean="0"/>
              <a:t>‹#›</a:t>
            </a:fld>
            <a:endParaRPr lang="en-US"/>
          </a:p>
        </p:txBody>
      </p:sp>
    </p:spTree>
    <p:extLst>
      <p:ext uri="{BB962C8B-B14F-4D97-AF65-F5344CB8AC3E}">
        <p14:creationId xmlns:p14="http://schemas.microsoft.com/office/powerpoint/2010/main" val="3416776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5F3C1-3488-9C42-8E4A-9030230004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5807D9-BC24-8A47-B385-2A0823931D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3ACB9-3E50-D341-8EB5-8C13AC33AE91}"/>
              </a:ext>
            </a:extLst>
          </p:cNvPr>
          <p:cNvSpPr>
            <a:spLocks noGrp="1"/>
          </p:cNvSpPr>
          <p:nvPr>
            <p:ph type="dt" sz="half" idx="10"/>
          </p:nvPr>
        </p:nvSpPr>
        <p:spPr/>
        <p:txBody>
          <a:bodyPr/>
          <a:lstStyle/>
          <a:p>
            <a:fld id="{7727F8CE-13EB-C348-AC9C-A709C14C5EF7}" type="datetimeFigureOut">
              <a:rPr lang="en-US" smtClean="0"/>
              <a:t>12/6/2021</a:t>
            </a:fld>
            <a:endParaRPr lang="en-US"/>
          </a:p>
        </p:txBody>
      </p:sp>
      <p:sp>
        <p:nvSpPr>
          <p:cNvPr id="5" name="Footer Placeholder 4">
            <a:extLst>
              <a:ext uri="{FF2B5EF4-FFF2-40B4-BE49-F238E27FC236}">
                <a16:creationId xmlns:a16="http://schemas.microsoft.com/office/drawing/2014/main" id="{69ED4AA0-64CB-DD49-8DBE-0FC8BB453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AC230-3DB9-154F-854D-FC11A8DB0816}"/>
              </a:ext>
            </a:extLst>
          </p:cNvPr>
          <p:cNvSpPr>
            <a:spLocks noGrp="1"/>
          </p:cNvSpPr>
          <p:nvPr>
            <p:ph type="sldNum" sz="quarter" idx="12"/>
          </p:nvPr>
        </p:nvSpPr>
        <p:spPr/>
        <p:txBody>
          <a:bodyPr/>
          <a:lstStyle/>
          <a:p>
            <a:fld id="{CF6C2366-6910-E24C-9E00-1FE8E27D45D5}" type="slidenum">
              <a:rPr lang="en-US" smtClean="0"/>
              <a:t>‹#›</a:t>
            </a:fld>
            <a:endParaRPr lang="en-US"/>
          </a:p>
        </p:txBody>
      </p:sp>
    </p:spTree>
    <p:extLst>
      <p:ext uri="{BB962C8B-B14F-4D97-AF65-F5344CB8AC3E}">
        <p14:creationId xmlns:p14="http://schemas.microsoft.com/office/powerpoint/2010/main" val="355963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B134-EE6F-DD42-AEC4-B28BF578C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9726C7-E68F-1F49-9939-B3972F4FD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FC320D-B17C-8F41-A142-F2F067CCB2F8}"/>
              </a:ext>
            </a:extLst>
          </p:cNvPr>
          <p:cNvSpPr>
            <a:spLocks noGrp="1"/>
          </p:cNvSpPr>
          <p:nvPr>
            <p:ph type="dt" sz="half" idx="10"/>
          </p:nvPr>
        </p:nvSpPr>
        <p:spPr/>
        <p:txBody>
          <a:bodyPr/>
          <a:lstStyle/>
          <a:p>
            <a:fld id="{7727F8CE-13EB-C348-AC9C-A709C14C5EF7}" type="datetimeFigureOut">
              <a:rPr lang="en-US" smtClean="0"/>
              <a:t>12/6/2021</a:t>
            </a:fld>
            <a:endParaRPr lang="en-US"/>
          </a:p>
        </p:txBody>
      </p:sp>
      <p:sp>
        <p:nvSpPr>
          <p:cNvPr id="5" name="Footer Placeholder 4">
            <a:extLst>
              <a:ext uri="{FF2B5EF4-FFF2-40B4-BE49-F238E27FC236}">
                <a16:creationId xmlns:a16="http://schemas.microsoft.com/office/drawing/2014/main" id="{C1A22C05-0E7C-F543-9AF8-7914631C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7A9F3-EDEF-DD45-AA8D-74E4DA416029}"/>
              </a:ext>
            </a:extLst>
          </p:cNvPr>
          <p:cNvSpPr>
            <a:spLocks noGrp="1"/>
          </p:cNvSpPr>
          <p:nvPr>
            <p:ph type="sldNum" sz="quarter" idx="12"/>
          </p:nvPr>
        </p:nvSpPr>
        <p:spPr/>
        <p:txBody>
          <a:bodyPr/>
          <a:lstStyle/>
          <a:p>
            <a:fld id="{CF6C2366-6910-E24C-9E00-1FE8E27D45D5}" type="slidenum">
              <a:rPr lang="en-US" smtClean="0"/>
              <a:t>‹#›</a:t>
            </a:fld>
            <a:endParaRPr lang="en-US"/>
          </a:p>
        </p:txBody>
      </p:sp>
    </p:spTree>
    <p:extLst>
      <p:ext uri="{BB962C8B-B14F-4D97-AF65-F5344CB8AC3E}">
        <p14:creationId xmlns:p14="http://schemas.microsoft.com/office/powerpoint/2010/main" val="3930899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095E-A7C2-334A-917D-0C3F024970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8520-3B8B-2C4E-8B8B-6FEEDF502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2C57C0-9C91-B342-A7F5-0C4B72B8CD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357926-B42F-594C-9DF8-5C501D0CBC68}"/>
              </a:ext>
            </a:extLst>
          </p:cNvPr>
          <p:cNvSpPr>
            <a:spLocks noGrp="1"/>
          </p:cNvSpPr>
          <p:nvPr>
            <p:ph type="dt" sz="half" idx="10"/>
          </p:nvPr>
        </p:nvSpPr>
        <p:spPr/>
        <p:txBody>
          <a:bodyPr/>
          <a:lstStyle/>
          <a:p>
            <a:fld id="{7727F8CE-13EB-C348-AC9C-A709C14C5EF7}" type="datetimeFigureOut">
              <a:rPr lang="en-US" smtClean="0"/>
              <a:t>12/6/2021</a:t>
            </a:fld>
            <a:endParaRPr lang="en-US"/>
          </a:p>
        </p:txBody>
      </p:sp>
      <p:sp>
        <p:nvSpPr>
          <p:cNvPr id="6" name="Footer Placeholder 5">
            <a:extLst>
              <a:ext uri="{FF2B5EF4-FFF2-40B4-BE49-F238E27FC236}">
                <a16:creationId xmlns:a16="http://schemas.microsoft.com/office/drawing/2014/main" id="{BC38ADF4-64E8-204D-818E-CA32547DCE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0A9AEF-28CB-554B-80E2-4B18F3677E4D}"/>
              </a:ext>
            </a:extLst>
          </p:cNvPr>
          <p:cNvSpPr>
            <a:spLocks noGrp="1"/>
          </p:cNvSpPr>
          <p:nvPr>
            <p:ph type="sldNum" sz="quarter" idx="12"/>
          </p:nvPr>
        </p:nvSpPr>
        <p:spPr/>
        <p:txBody>
          <a:bodyPr/>
          <a:lstStyle/>
          <a:p>
            <a:fld id="{CF6C2366-6910-E24C-9E00-1FE8E27D45D5}" type="slidenum">
              <a:rPr lang="en-US" smtClean="0"/>
              <a:t>‹#›</a:t>
            </a:fld>
            <a:endParaRPr lang="en-US"/>
          </a:p>
        </p:txBody>
      </p:sp>
    </p:spTree>
    <p:extLst>
      <p:ext uri="{BB962C8B-B14F-4D97-AF65-F5344CB8AC3E}">
        <p14:creationId xmlns:p14="http://schemas.microsoft.com/office/powerpoint/2010/main" val="2997890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E596-FA9E-F146-B67C-3FE26CB5E8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FAA3EE-2478-944E-A115-9B39F7269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067D83-19A1-E445-84CE-919AD59EB7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50397D-08C3-D840-9040-41C20FECE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91BA53-6635-E84F-A09B-9D5E5924DA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B4DFB0-5CA5-C14A-868F-5E741E5BCF18}"/>
              </a:ext>
            </a:extLst>
          </p:cNvPr>
          <p:cNvSpPr>
            <a:spLocks noGrp="1"/>
          </p:cNvSpPr>
          <p:nvPr>
            <p:ph type="dt" sz="half" idx="10"/>
          </p:nvPr>
        </p:nvSpPr>
        <p:spPr/>
        <p:txBody>
          <a:bodyPr/>
          <a:lstStyle/>
          <a:p>
            <a:fld id="{7727F8CE-13EB-C348-AC9C-A709C14C5EF7}" type="datetimeFigureOut">
              <a:rPr lang="en-US" smtClean="0"/>
              <a:t>12/6/2021</a:t>
            </a:fld>
            <a:endParaRPr lang="en-US"/>
          </a:p>
        </p:txBody>
      </p:sp>
      <p:sp>
        <p:nvSpPr>
          <p:cNvPr id="8" name="Footer Placeholder 7">
            <a:extLst>
              <a:ext uri="{FF2B5EF4-FFF2-40B4-BE49-F238E27FC236}">
                <a16:creationId xmlns:a16="http://schemas.microsoft.com/office/drawing/2014/main" id="{D68901F1-D138-DA48-86FD-C1EA7CA81A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592F70-9251-044A-AB5E-77271BA86106}"/>
              </a:ext>
            </a:extLst>
          </p:cNvPr>
          <p:cNvSpPr>
            <a:spLocks noGrp="1"/>
          </p:cNvSpPr>
          <p:nvPr>
            <p:ph type="sldNum" sz="quarter" idx="12"/>
          </p:nvPr>
        </p:nvSpPr>
        <p:spPr/>
        <p:txBody>
          <a:bodyPr/>
          <a:lstStyle/>
          <a:p>
            <a:fld id="{CF6C2366-6910-E24C-9E00-1FE8E27D45D5}" type="slidenum">
              <a:rPr lang="en-US" smtClean="0"/>
              <a:t>‹#›</a:t>
            </a:fld>
            <a:endParaRPr lang="en-US"/>
          </a:p>
        </p:txBody>
      </p:sp>
    </p:spTree>
    <p:extLst>
      <p:ext uri="{BB962C8B-B14F-4D97-AF65-F5344CB8AC3E}">
        <p14:creationId xmlns:p14="http://schemas.microsoft.com/office/powerpoint/2010/main" val="156611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C536-9B51-4E48-8FD4-04D0F9E7FB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67E370-2DB0-1343-B963-0FBEF108ADBA}"/>
              </a:ext>
            </a:extLst>
          </p:cNvPr>
          <p:cNvSpPr>
            <a:spLocks noGrp="1"/>
          </p:cNvSpPr>
          <p:nvPr>
            <p:ph type="dt" sz="half" idx="10"/>
          </p:nvPr>
        </p:nvSpPr>
        <p:spPr/>
        <p:txBody>
          <a:bodyPr/>
          <a:lstStyle/>
          <a:p>
            <a:fld id="{7727F8CE-13EB-C348-AC9C-A709C14C5EF7}" type="datetimeFigureOut">
              <a:rPr lang="en-US" smtClean="0"/>
              <a:t>12/6/2021</a:t>
            </a:fld>
            <a:endParaRPr lang="en-US"/>
          </a:p>
        </p:txBody>
      </p:sp>
      <p:sp>
        <p:nvSpPr>
          <p:cNvPr id="4" name="Footer Placeholder 3">
            <a:extLst>
              <a:ext uri="{FF2B5EF4-FFF2-40B4-BE49-F238E27FC236}">
                <a16:creationId xmlns:a16="http://schemas.microsoft.com/office/drawing/2014/main" id="{7BC45AB4-8CF1-394B-B349-85D57019E6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712A5C-518F-C94B-B5E2-0A9DB7453387}"/>
              </a:ext>
            </a:extLst>
          </p:cNvPr>
          <p:cNvSpPr>
            <a:spLocks noGrp="1"/>
          </p:cNvSpPr>
          <p:nvPr>
            <p:ph type="sldNum" sz="quarter" idx="12"/>
          </p:nvPr>
        </p:nvSpPr>
        <p:spPr/>
        <p:txBody>
          <a:bodyPr/>
          <a:lstStyle/>
          <a:p>
            <a:fld id="{CF6C2366-6910-E24C-9E00-1FE8E27D45D5}" type="slidenum">
              <a:rPr lang="en-US" smtClean="0"/>
              <a:t>‹#›</a:t>
            </a:fld>
            <a:endParaRPr lang="en-US"/>
          </a:p>
        </p:txBody>
      </p:sp>
    </p:spTree>
    <p:extLst>
      <p:ext uri="{BB962C8B-B14F-4D97-AF65-F5344CB8AC3E}">
        <p14:creationId xmlns:p14="http://schemas.microsoft.com/office/powerpoint/2010/main" val="220676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D5E213-27C6-BD4B-B18C-27F4B95AD477}"/>
              </a:ext>
            </a:extLst>
          </p:cNvPr>
          <p:cNvSpPr>
            <a:spLocks noGrp="1"/>
          </p:cNvSpPr>
          <p:nvPr>
            <p:ph type="dt" sz="half" idx="10"/>
          </p:nvPr>
        </p:nvSpPr>
        <p:spPr/>
        <p:txBody>
          <a:bodyPr/>
          <a:lstStyle/>
          <a:p>
            <a:fld id="{7727F8CE-13EB-C348-AC9C-A709C14C5EF7}" type="datetimeFigureOut">
              <a:rPr lang="en-US" smtClean="0"/>
              <a:t>12/6/2021</a:t>
            </a:fld>
            <a:endParaRPr lang="en-US"/>
          </a:p>
        </p:txBody>
      </p:sp>
      <p:sp>
        <p:nvSpPr>
          <p:cNvPr id="3" name="Footer Placeholder 2">
            <a:extLst>
              <a:ext uri="{FF2B5EF4-FFF2-40B4-BE49-F238E27FC236}">
                <a16:creationId xmlns:a16="http://schemas.microsoft.com/office/drawing/2014/main" id="{48681754-2958-1843-A2B6-B214DE646D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07F2E3-19B9-9E47-9B71-2183F1189D63}"/>
              </a:ext>
            </a:extLst>
          </p:cNvPr>
          <p:cNvSpPr>
            <a:spLocks noGrp="1"/>
          </p:cNvSpPr>
          <p:nvPr>
            <p:ph type="sldNum" sz="quarter" idx="12"/>
          </p:nvPr>
        </p:nvSpPr>
        <p:spPr/>
        <p:txBody>
          <a:bodyPr/>
          <a:lstStyle/>
          <a:p>
            <a:fld id="{CF6C2366-6910-E24C-9E00-1FE8E27D45D5}" type="slidenum">
              <a:rPr lang="en-US" smtClean="0"/>
              <a:t>‹#›</a:t>
            </a:fld>
            <a:endParaRPr lang="en-US"/>
          </a:p>
        </p:txBody>
      </p:sp>
    </p:spTree>
    <p:extLst>
      <p:ext uri="{BB962C8B-B14F-4D97-AF65-F5344CB8AC3E}">
        <p14:creationId xmlns:p14="http://schemas.microsoft.com/office/powerpoint/2010/main" val="220833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DA52-FAFB-294F-BAED-45A03B7460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02A50B-A14E-6C4D-B621-D2F5B72AA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BACCDE-6CD9-CD40-B3A7-488B35A9C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99171E-EA99-3D4F-B053-B060F6E0E71B}"/>
              </a:ext>
            </a:extLst>
          </p:cNvPr>
          <p:cNvSpPr>
            <a:spLocks noGrp="1"/>
          </p:cNvSpPr>
          <p:nvPr>
            <p:ph type="dt" sz="half" idx="10"/>
          </p:nvPr>
        </p:nvSpPr>
        <p:spPr/>
        <p:txBody>
          <a:bodyPr/>
          <a:lstStyle/>
          <a:p>
            <a:fld id="{7727F8CE-13EB-C348-AC9C-A709C14C5EF7}" type="datetimeFigureOut">
              <a:rPr lang="en-US" smtClean="0"/>
              <a:t>12/6/2021</a:t>
            </a:fld>
            <a:endParaRPr lang="en-US"/>
          </a:p>
        </p:txBody>
      </p:sp>
      <p:sp>
        <p:nvSpPr>
          <p:cNvPr id="6" name="Footer Placeholder 5">
            <a:extLst>
              <a:ext uri="{FF2B5EF4-FFF2-40B4-BE49-F238E27FC236}">
                <a16:creationId xmlns:a16="http://schemas.microsoft.com/office/drawing/2014/main" id="{850D2874-791E-8046-B144-8D4F1D177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BAA7B-17CE-B14F-B624-C109D0BB87E2}"/>
              </a:ext>
            </a:extLst>
          </p:cNvPr>
          <p:cNvSpPr>
            <a:spLocks noGrp="1"/>
          </p:cNvSpPr>
          <p:nvPr>
            <p:ph type="sldNum" sz="quarter" idx="12"/>
          </p:nvPr>
        </p:nvSpPr>
        <p:spPr/>
        <p:txBody>
          <a:bodyPr/>
          <a:lstStyle/>
          <a:p>
            <a:fld id="{CF6C2366-6910-E24C-9E00-1FE8E27D45D5}" type="slidenum">
              <a:rPr lang="en-US" smtClean="0"/>
              <a:t>‹#›</a:t>
            </a:fld>
            <a:endParaRPr lang="en-US"/>
          </a:p>
        </p:txBody>
      </p:sp>
    </p:spTree>
    <p:extLst>
      <p:ext uri="{BB962C8B-B14F-4D97-AF65-F5344CB8AC3E}">
        <p14:creationId xmlns:p14="http://schemas.microsoft.com/office/powerpoint/2010/main" val="266066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0DFB-51CD-D546-91E6-7CF2A3CE1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3EF4CE-1DBD-B44E-AE2B-D4D6450E92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983E74-CF77-AD43-A420-E2098C1B0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2B2A96-03C3-A045-854B-D395D992DDDC}"/>
              </a:ext>
            </a:extLst>
          </p:cNvPr>
          <p:cNvSpPr>
            <a:spLocks noGrp="1"/>
          </p:cNvSpPr>
          <p:nvPr>
            <p:ph type="dt" sz="half" idx="10"/>
          </p:nvPr>
        </p:nvSpPr>
        <p:spPr/>
        <p:txBody>
          <a:bodyPr/>
          <a:lstStyle/>
          <a:p>
            <a:fld id="{7727F8CE-13EB-C348-AC9C-A709C14C5EF7}" type="datetimeFigureOut">
              <a:rPr lang="en-US" smtClean="0"/>
              <a:t>12/6/2021</a:t>
            </a:fld>
            <a:endParaRPr lang="en-US"/>
          </a:p>
        </p:txBody>
      </p:sp>
      <p:sp>
        <p:nvSpPr>
          <p:cNvPr id="6" name="Footer Placeholder 5">
            <a:extLst>
              <a:ext uri="{FF2B5EF4-FFF2-40B4-BE49-F238E27FC236}">
                <a16:creationId xmlns:a16="http://schemas.microsoft.com/office/drawing/2014/main" id="{CD60E588-D3B7-E747-9C72-D8AB95136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DDF2F-F6CA-3B41-8826-D9A7FB526ED7}"/>
              </a:ext>
            </a:extLst>
          </p:cNvPr>
          <p:cNvSpPr>
            <a:spLocks noGrp="1"/>
          </p:cNvSpPr>
          <p:nvPr>
            <p:ph type="sldNum" sz="quarter" idx="12"/>
          </p:nvPr>
        </p:nvSpPr>
        <p:spPr/>
        <p:txBody>
          <a:bodyPr/>
          <a:lstStyle/>
          <a:p>
            <a:fld id="{CF6C2366-6910-E24C-9E00-1FE8E27D45D5}" type="slidenum">
              <a:rPr lang="en-US" smtClean="0"/>
              <a:t>‹#›</a:t>
            </a:fld>
            <a:endParaRPr lang="en-US"/>
          </a:p>
        </p:txBody>
      </p:sp>
    </p:spTree>
    <p:extLst>
      <p:ext uri="{BB962C8B-B14F-4D97-AF65-F5344CB8AC3E}">
        <p14:creationId xmlns:p14="http://schemas.microsoft.com/office/powerpoint/2010/main" val="148520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400E89-8B80-CA4A-AD00-A2FB35AED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F7BCB9-242B-6448-B1E9-7BD70FB2DA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F63D4-FEF5-0348-BD05-E506F840F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7F8CE-13EB-C348-AC9C-A709C14C5EF7}" type="datetimeFigureOut">
              <a:rPr lang="en-US" smtClean="0"/>
              <a:t>12/6/2021</a:t>
            </a:fld>
            <a:endParaRPr lang="en-US"/>
          </a:p>
        </p:txBody>
      </p:sp>
      <p:sp>
        <p:nvSpPr>
          <p:cNvPr id="5" name="Footer Placeholder 4">
            <a:extLst>
              <a:ext uri="{FF2B5EF4-FFF2-40B4-BE49-F238E27FC236}">
                <a16:creationId xmlns:a16="http://schemas.microsoft.com/office/drawing/2014/main" id="{E12AB9DA-55CA-2C4E-8A9D-17451AFE9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F014C-21D8-324A-BE57-B3D0F9937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C2366-6910-E24C-9E00-1FE8E27D45D5}" type="slidenum">
              <a:rPr lang="en-US" smtClean="0"/>
              <a:t>‹#›</a:t>
            </a:fld>
            <a:endParaRPr lang="en-US"/>
          </a:p>
        </p:txBody>
      </p:sp>
    </p:spTree>
    <p:extLst>
      <p:ext uri="{BB962C8B-B14F-4D97-AF65-F5344CB8AC3E}">
        <p14:creationId xmlns:p14="http://schemas.microsoft.com/office/powerpoint/2010/main" val="3179709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svg"/><Relationship Id="rId10" Type="http://schemas.openxmlformats.org/officeDocument/2006/relationships/image" Target="../media/image26.svg"/><Relationship Id="rId4" Type="http://schemas.openxmlformats.org/officeDocument/2006/relationships/image" Target="../media/image20.png"/><Relationship Id="rId9"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sv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png"/><Relationship Id="rId4" Type="http://schemas.openxmlformats.org/officeDocument/2006/relationships/image" Target="../media/image30.sv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public.tableau.com/app/profile/robert.janezic/viz/ALTNATION/AltN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059D14D4-D3E0-624B-81D1-FB751767412F}"/>
              </a:ext>
            </a:extLst>
          </p:cNvPr>
          <p:cNvPicPr>
            <a:picLocks noChangeAspect="1"/>
          </p:cNvPicPr>
          <p:nvPr/>
        </p:nvPicPr>
        <p:blipFill rotWithShape="1">
          <a:blip r:embed="rId2"/>
          <a:srcRect l="17537" r="8510"/>
          <a:stretch/>
        </p:blipFill>
        <p:spPr>
          <a:xfrm>
            <a:off x="1" y="0"/>
            <a:ext cx="12192000" cy="6869205"/>
          </a:xfrm>
          <a:prstGeom prst="rect">
            <a:avLst/>
          </a:prstGeom>
        </p:spPr>
      </p:pic>
      <p:sp>
        <p:nvSpPr>
          <p:cNvPr id="5" name="Rectangle 4">
            <a:extLst>
              <a:ext uri="{FF2B5EF4-FFF2-40B4-BE49-F238E27FC236}">
                <a16:creationId xmlns:a16="http://schemas.microsoft.com/office/drawing/2014/main" id="{EB029A57-72EF-C34E-BE58-DD3259C9DF3D}"/>
              </a:ext>
            </a:extLst>
          </p:cNvPr>
          <p:cNvSpPr/>
          <p:nvPr/>
        </p:nvSpPr>
        <p:spPr>
          <a:xfrm>
            <a:off x="0" y="11204"/>
            <a:ext cx="12192000" cy="6858001"/>
          </a:xfrm>
          <a:prstGeom prst="rect">
            <a:avLst/>
          </a:prstGeom>
          <a:solidFill>
            <a:schemeClr val="dk1">
              <a:alpha val="69831"/>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B0ADF3E0-1CFA-C149-BAED-F351FBB25223}"/>
              </a:ext>
            </a:extLst>
          </p:cNvPr>
          <p:cNvPicPr>
            <a:picLocks noChangeAspect="1"/>
          </p:cNvPicPr>
          <p:nvPr/>
        </p:nvPicPr>
        <p:blipFill>
          <a:blip r:embed="rId3"/>
          <a:stretch>
            <a:fillRect/>
          </a:stretch>
        </p:blipFill>
        <p:spPr>
          <a:xfrm>
            <a:off x="27689" y="6281176"/>
            <a:ext cx="821563" cy="462129"/>
          </a:xfrm>
          <a:prstGeom prst="rect">
            <a:avLst/>
          </a:prstGeom>
        </p:spPr>
      </p:pic>
      <p:sp>
        <p:nvSpPr>
          <p:cNvPr id="6" name="Rectangle 5">
            <a:extLst>
              <a:ext uri="{FF2B5EF4-FFF2-40B4-BE49-F238E27FC236}">
                <a16:creationId xmlns:a16="http://schemas.microsoft.com/office/drawing/2014/main" id="{9740586F-9EF8-B946-B317-81833D92A7B9}"/>
              </a:ext>
            </a:extLst>
          </p:cNvPr>
          <p:cNvSpPr/>
          <p:nvPr/>
        </p:nvSpPr>
        <p:spPr>
          <a:xfrm>
            <a:off x="4612640" y="1945639"/>
            <a:ext cx="2966720" cy="2966720"/>
          </a:xfrm>
          <a:prstGeom prst="rect">
            <a:avLst/>
          </a:prstGeom>
          <a:noFill/>
          <a:ln w="88900">
            <a:solidFill>
              <a:srgbClr val="036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B5C5597-DF45-104B-9753-AFD3AE646E14}"/>
              </a:ext>
            </a:extLst>
          </p:cNvPr>
          <p:cNvSpPr txBox="1"/>
          <p:nvPr/>
        </p:nvSpPr>
        <p:spPr>
          <a:xfrm>
            <a:off x="4866640" y="2767279"/>
            <a:ext cx="2458720" cy="1323439"/>
          </a:xfrm>
          <a:prstGeom prst="rect">
            <a:avLst/>
          </a:prstGeom>
          <a:noFill/>
        </p:spPr>
        <p:txBody>
          <a:bodyPr wrap="square" rtlCol="0">
            <a:spAutoFit/>
          </a:bodyPr>
          <a:lstStyle/>
          <a:p>
            <a:pPr algn="ctr"/>
            <a:r>
              <a:rPr lang="en-US" sz="4000" i="1">
                <a:solidFill>
                  <a:schemeClr val="bg1"/>
                </a:solidFill>
                <a:latin typeface="+mj-lt"/>
              </a:rPr>
              <a:t>Detailed Slides</a:t>
            </a:r>
          </a:p>
        </p:txBody>
      </p:sp>
    </p:spTree>
    <p:extLst>
      <p:ext uri="{BB962C8B-B14F-4D97-AF65-F5344CB8AC3E}">
        <p14:creationId xmlns:p14="http://schemas.microsoft.com/office/powerpoint/2010/main" val="2704398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5293561" cy="646331"/>
          </a:xfrm>
          <a:prstGeom prst="rect">
            <a:avLst/>
          </a:prstGeom>
          <a:noFill/>
        </p:spPr>
        <p:txBody>
          <a:bodyPr wrap="square" lIns="91440" tIns="45720" rIns="91440" bIns="45720" rtlCol="0" anchor="t">
            <a:spAutoFit/>
          </a:bodyPr>
          <a:lstStyle/>
          <a:p>
            <a:r>
              <a:rPr lang="en-US" altLang="zh-CN" sz="3600" i="1">
                <a:solidFill>
                  <a:schemeClr val="bg1"/>
                </a:solidFill>
                <a:latin typeface="+mj-lt"/>
              </a:rPr>
              <a:t>Implementation</a:t>
            </a:r>
            <a:endParaRPr lang="en-US"/>
          </a:p>
        </p:txBody>
      </p:sp>
      <p:sp>
        <p:nvSpPr>
          <p:cNvPr id="9" name="TextBox 8">
            <a:extLst>
              <a:ext uri="{FF2B5EF4-FFF2-40B4-BE49-F238E27FC236}">
                <a16:creationId xmlns:a16="http://schemas.microsoft.com/office/drawing/2014/main" id="{F38AE7CB-26FD-7E47-A6C1-EACAB7524516}"/>
              </a:ext>
            </a:extLst>
          </p:cNvPr>
          <p:cNvSpPr txBox="1"/>
          <p:nvPr/>
        </p:nvSpPr>
        <p:spPr>
          <a:xfrm>
            <a:off x="807957" y="1448119"/>
            <a:ext cx="3605429" cy="4832092"/>
          </a:xfrm>
          <a:prstGeom prst="rect">
            <a:avLst/>
          </a:prstGeom>
          <a:noFill/>
        </p:spPr>
        <p:txBody>
          <a:bodyPr wrap="square" lIns="91440" tIns="45720" rIns="91440" bIns="45720" rtlCol="0" anchor="t">
            <a:spAutoFit/>
          </a:bodyPr>
          <a:lstStyle/>
          <a:p>
            <a:r>
              <a:rPr lang="en-US" altLang="zh-CN" sz="1400" b="1">
                <a:solidFill>
                  <a:schemeClr val="bg1"/>
                </a:solidFill>
                <a:latin typeface="Calibri Light"/>
                <a:ea typeface="等线"/>
                <a:cs typeface="Calibri"/>
              </a:rPr>
              <a:t>Choose your music taste</a:t>
            </a:r>
          </a:p>
          <a:p>
            <a:endParaRPr lang="en-US" altLang="zh-CN" sz="1400">
              <a:solidFill>
                <a:schemeClr val="bg1"/>
              </a:solidFill>
              <a:latin typeface="Calibri Light"/>
              <a:ea typeface="等线"/>
              <a:cs typeface="Calibri"/>
            </a:endParaRPr>
          </a:p>
          <a:p>
            <a:pPr marL="285750" indent="-285750">
              <a:buFont typeface="Arial" panose="020B0604020202020204" pitchFamily="34" charset="0"/>
              <a:buChar char="•"/>
            </a:pPr>
            <a:r>
              <a:rPr lang="en-US" altLang="zh-CN" sz="1400">
                <a:solidFill>
                  <a:schemeClr val="bg1"/>
                </a:solidFill>
                <a:latin typeface="Calibri Light"/>
                <a:ea typeface="等线"/>
                <a:cs typeface="Calibri"/>
              </a:rPr>
              <a:t>We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used</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six music features</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(liveliness, energy, etc.)</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and</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made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boxplots</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for</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each</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of</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them,</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showing</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distribution</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of</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features</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in</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each</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year.</a:t>
            </a:r>
          </a:p>
          <a:p>
            <a:pPr marL="285750" indent="-285750">
              <a:buFont typeface="Arial" panose="020B0604020202020204" pitchFamily="34" charset="0"/>
              <a:buChar char="•"/>
            </a:pPr>
            <a:r>
              <a:rPr lang="en-US" altLang="zh-CN" sz="1400">
                <a:solidFill>
                  <a:schemeClr val="bg1"/>
                </a:solidFill>
                <a:latin typeface="Calibri Light"/>
                <a:ea typeface="等线"/>
                <a:cs typeface="Calibri"/>
              </a:rPr>
              <a:t>We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made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dots</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jittered</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using</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RANDOM()</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to</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avoid</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overlapping,</a:t>
            </a:r>
            <a:r>
              <a:rPr lang="zh-CN" altLang="en-US" sz="1400">
                <a:solidFill>
                  <a:schemeClr val="bg1"/>
                </a:solidFill>
                <a:latin typeface="Calibri Light"/>
                <a:ea typeface="等线"/>
                <a:cs typeface="Calibri"/>
              </a:rPr>
              <a:t> got </a:t>
            </a:r>
            <a:r>
              <a:rPr lang="en-US" altLang="zh-CN" sz="1400">
                <a:solidFill>
                  <a:schemeClr val="bg1"/>
                </a:solidFill>
                <a:latin typeface="Calibri Light"/>
                <a:ea typeface="等线"/>
                <a:cs typeface="Calibri"/>
              </a:rPr>
              <a:t>rid</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of</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box</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and</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lines,</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and</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only</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kept</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average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line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for</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simplicity.</a:t>
            </a:r>
          </a:p>
          <a:p>
            <a:pPr marL="285750" indent="-285750">
              <a:buFont typeface="Arial" panose="020B0604020202020204" pitchFamily="34" charset="0"/>
              <a:buChar char="•"/>
            </a:pPr>
            <a:r>
              <a:rPr lang="zh-CN" altLang="en-US" sz="1400">
                <a:solidFill>
                  <a:schemeClr val="bg1"/>
                </a:solidFill>
                <a:latin typeface="Calibri Light"/>
                <a:ea typeface="等线"/>
                <a:cs typeface="Calibri"/>
              </a:rPr>
              <a:t>Users </a:t>
            </a:r>
            <a:r>
              <a:rPr lang="en-US" altLang="zh-CN" sz="1400">
                <a:solidFill>
                  <a:schemeClr val="bg1"/>
                </a:solidFill>
                <a:latin typeface="Calibri Light"/>
                <a:ea typeface="等线"/>
                <a:cs typeface="Calibri"/>
              </a:rPr>
              <a:t>can</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hover</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on</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dots</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to</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see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song</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title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and</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artist.</a:t>
            </a:r>
          </a:p>
          <a:p>
            <a:pPr marL="285750" indent="-285750">
              <a:buFont typeface="Arial" panose="020B0604020202020204" pitchFamily="34" charset="0"/>
              <a:buChar char="•"/>
            </a:pPr>
            <a:r>
              <a:rPr lang="en-US" altLang="zh-CN" sz="1400">
                <a:solidFill>
                  <a:schemeClr val="bg1"/>
                </a:solidFill>
                <a:latin typeface="Calibri Light"/>
                <a:ea typeface="等线"/>
                <a:cs typeface="Calibri"/>
              </a:rPr>
              <a:t>We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also</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put</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parameter</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sliders</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here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for</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users</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to</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select</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specific</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value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for</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features</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and</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used</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distance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algorithm</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to</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return</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six</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songs</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that</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are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most</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similar</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to</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features</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that</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user</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selected.</a:t>
            </a:r>
          </a:p>
          <a:p>
            <a:pPr marL="285750" indent="-285750">
              <a:buFont typeface="Arial" panose="020B0604020202020204" pitchFamily="34" charset="0"/>
              <a:buChar char="•"/>
            </a:pPr>
            <a:r>
              <a:rPr lang="en-US" altLang="zh-CN" sz="1400">
                <a:solidFill>
                  <a:schemeClr val="bg1"/>
                </a:solidFill>
                <a:latin typeface="Calibri Light"/>
                <a:ea typeface="等线"/>
                <a:cs typeface="Calibri"/>
              </a:rPr>
              <a:t>Putting</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sliders</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and</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boxplots</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together</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can</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help</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user</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to</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have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a</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look</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at</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distribution</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when</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choosing</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the</a:t>
            </a:r>
            <a:r>
              <a:rPr lang="zh-CN" altLang="en-US" sz="1400">
                <a:solidFill>
                  <a:schemeClr val="bg1"/>
                </a:solidFill>
                <a:latin typeface="Calibri Light"/>
                <a:ea typeface="等线"/>
                <a:cs typeface="Calibri"/>
              </a:rPr>
              <a:t> </a:t>
            </a:r>
            <a:r>
              <a:rPr lang="en-US" altLang="zh-CN" sz="1400">
                <a:solidFill>
                  <a:schemeClr val="bg1"/>
                </a:solidFill>
                <a:latin typeface="Calibri Light"/>
                <a:ea typeface="等线"/>
                <a:cs typeface="Calibri"/>
              </a:rPr>
              <a:t>”taste”.</a:t>
            </a:r>
          </a:p>
          <a:p>
            <a:endParaRPr lang="en-US" sz="1400">
              <a:solidFill>
                <a:schemeClr val="bg1"/>
              </a:solidFill>
              <a:latin typeface="Calibri Light"/>
              <a:cs typeface="Calibri"/>
            </a:endParaRPr>
          </a:p>
          <a:p>
            <a:pPr lvl="2"/>
            <a:endParaRPr lang="en-US" sz="1400">
              <a:solidFill>
                <a:schemeClr val="bg1"/>
              </a:solidFill>
              <a:latin typeface="Calibri Light"/>
              <a:cs typeface="Calibri"/>
            </a:endParaRPr>
          </a:p>
        </p:txBody>
      </p:sp>
      <p:pic>
        <p:nvPicPr>
          <p:cNvPr id="3" name="Picture 3" descr="Graphical user interface&#10;&#10;Description automatically generated">
            <a:extLst>
              <a:ext uri="{FF2B5EF4-FFF2-40B4-BE49-F238E27FC236}">
                <a16:creationId xmlns:a16="http://schemas.microsoft.com/office/drawing/2014/main" id="{2FCDEE0D-CE38-47D7-A359-F9F0F773991F}"/>
              </a:ext>
            </a:extLst>
          </p:cNvPr>
          <p:cNvPicPr>
            <a:picLocks noChangeAspect="1"/>
          </p:cNvPicPr>
          <p:nvPr/>
        </p:nvPicPr>
        <p:blipFill>
          <a:blip r:embed="rId4"/>
          <a:stretch>
            <a:fillRect/>
          </a:stretch>
        </p:blipFill>
        <p:spPr>
          <a:xfrm>
            <a:off x="4665785" y="1561593"/>
            <a:ext cx="4609123" cy="4213505"/>
          </a:xfrm>
          <a:prstGeom prst="rect">
            <a:avLst/>
          </a:prstGeom>
        </p:spPr>
      </p:pic>
    </p:spTree>
    <p:extLst>
      <p:ext uri="{BB962C8B-B14F-4D97-AF65-F5344CB8AC3E}">
        <p14:creationId xmlns:p14="http://schemas.microsoft.com/office/powerpoint/2010/main" val="3899259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5293561" cy="646331"/>
          </a:xfrm>
          <a:prstGeom prst="rect">
            <a:avLst/>
          </a:prstGeom>
          <a:noFill/>
        </p:spPr>
        <p:txBody>
          <a:bodyPr wrap="square" lIns="91440" tIns="45720" rIns="91440" bIns="45720" rtlCol="0" anchor="t">
            <a:spAutoFit/>
          </a:bodyPr>
          <a:lstStyle/>
          <a:p>
            <a:r>
              <a:rPr lang="en-US" altLang="zh-CN" sz="3600" i="1">
                <a:solidFill>
                  <a:schemeClr val="bg1"/>
                </a:solidFill>
                <a:latin typeface="+mj-lt"/>
              </a:rPr>
              <a:t>Implementation</a:t>
            </a:r>
            <a:endParaRPr lang="en-US"/>
          </a:p>
        </p:txBody>
      </p:sp>
      <p:sp>
        <p:nvSpPr>
          <p:cNvPr id="9" name="TextBox 8">
            <a:extLst>
              <a:ext uri="{FF2B5EF4-FFF2-40B4-BE49-F238E27FC236}">
                <a16:creationId xmlns:a16="http://schemas.microsoft.com/office/drawing/2014/main" id="{F38AE7CB-26FD-7E47-A6C1-EACAB7524516}"/>
              </a:ext>
            </a:extLst>
          </p:cNvPr>
          <p:cNvSpPr txBox="1"/>
          <p:nvPr/>
        </p:nvSpPr>
        <p:spPr>
          <a:xfrm>
            <a:off x="336431" y="1383164"/>
            <a:ext cx="4378109" cy="5355312"/>
          </a:xfrm>
          <a:prstGeom prst="rect">
            <a:avLst/>
          </a:prstGeom>
          <a:noFill/>
        </p:spPr>
        <p:txBody>
          <a:bodyPr wrap="square" lIns="91440" tIns="45720" rIns="91440" bIns="45720" rtlCol="0" anchor="t">
            <a:spAutoFit/>
          </a:bodyPr>
          <a:lstStyle/>
          <a:p>
            <a:r>
              <a:rPr lang="en-US" altLang="zh-CN" dirty="0">
                <a:solidFill>
                  <a:schemeClr val="bg1"/>
                </a:solidFill>
                <a:latin typeface="Calibri Light"/>
                <a:ea typeface="等线"/>
                <a:cs typeface="Calibri"/>
              </a:rPr>
              <a:t>Songs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you</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may</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like</a:t>
            </a:r>
          </a:p>
          <a:p>
            <a:pPr marL="285750" indent="-285750">
              <a:buFont typeface="Arial" panose="020B0604020202020204" pitchFamily="34" charset="0"/>
              <a:buChar char="•"/>
            </a:pP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six</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songs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are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ranked</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by</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distance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to</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values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of</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features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user</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chose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(not</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popularity).</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It</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will</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automatically</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change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when</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user</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choose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values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of</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features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or</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choose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artist</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in</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artist</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ranking.</a:t>
            </a:r>
          </a:p>
          <a:p>
            <a:pPr marL="285750" indent="-285750">
              <a:buFont typeface="Arial" panose="020B0604020202020204" pitchFamily="34" charset="0"/>
              <a:buChar char="•"/>
            </a:pPr>
            <a:r>
              <a:rPr lang="en-US" altLang="zh-CN" dirty="0">
                <a:solidFill>
                  <a:schemeClr val="bg1"/>
                </a:solidFill>
                <a:latin typeface="Calibri Light"/>
                <a:ea typeface="等线"/>
                <a:cs typeface="Calibri"/>
              </a:rPr>
              <a:t>We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made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a</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tableau</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sheet</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for</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each</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song</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picture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and</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song</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title.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In</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each</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of</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these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sheets,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we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used</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ranking</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(calculated</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fields)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as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filter,</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and</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keep</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song</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that</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is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ranked</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as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1</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to</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6.</a:t>
            </a:r>
          </a:p>
          <a:p>
            <a:pPr marL="285750" indent="-285750">
              <a:buFont typeface="Arial" panose="020B0604020202020204" pitchFamily="34" charset="0"/>
              <a:buChar char="•"/>
            </a:pP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pictures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are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interactive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using</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shapes.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We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downloaded</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album</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pictures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and</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assigned</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pictures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to</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song</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titles.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specific</a:t>
            </a:r>
            <a:r>
              <a:rPr lang="zh-CN" altLang="en-US" dirty="0">
                <a:solidFill>
                  <a:schemeClr val="bg1"/>
                </a:solidFill>
                <a:latin typeface="Calibri Light"/>
                <a:cs typeface="Calibri"/>
              </a:rPr>
              <a:t> </a:t>
            </a:r>
            <a:r>
              <a:rPr lang="en-US" altLang="zh-CN" dirty="0" err="1">
                <a:solidFill>
                  <a:schemeClr val="bg1"/>
                </a:solidFill>
                <a:latin typeface="Calibri Light"/>
                <a:ea typeface="等线"/>
                <a:cs typeface="Calibri"/>
              </a:rPr>
              <a:t>url</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finding</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and</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picture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downloading</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process</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could</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be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found</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in</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the</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Python</a:t>
            </a:r>
            <a:r>
              <a:rPr lang="zh-CN" altLang="en-US" dirty="0">
                <a:solidFill>
                  <a:schemeClr val="bg1"/>
                </a:solidFill>
                <a:latin typeface="Calibri Light"/>
                <a:cs typeface="Calibri"/>
              </a:rPr>
              <a:t> </a:t>
            </a:r>
            <a:r>
              <a:rPr lang="en-US" altLang="zh-CN" dirty="0">
                <a:solidFill>
                  <a:schemeClr val="bg1"/>
                </a:solidFill>
                <a:latin typeface="Calibri Light"/>
                <a:ea typeface="等线"/>
                <a:cs typeface="Calibri"/>
              </a:rPr>
              <a:t>Script.</a:t>
            </a:r>
            <a:endParaRPr lang="en-US" dirty="0">
              <a:solidFill>
                <a:schemeClr val="bg1"/>
              </a:solidFill>
              <a:latin typeface="Calibri Light"/>
              <a:ea typeface="等线"/>
              <a:cs typeface="Calibri"/>
            </a:endParaRPr>
          </a:p>
          <a:p>
            <a:pPr lvl="2"/>
            <a:endParaRPr lang="en-US" dirty="0">
              <a:solidFill>
                <a:schemeClr val="bg1"/>
              </a:solidFill>
              <a:latin typeface="Calibri Light"/>
              <a:cs typeface="Calibri"/>
            </a:endParaRPr>
          </a:p>
        </p:txBody>
      </p:sp>
      <p:pic>
        <p:nvPicPr>
          <p:cNvPr id="10" name="Picture 3" descr="Graphical user interface, application&#10;&#10;Description automatically generated">
            <a:extLst>
              <a:ext uri="{FF2B5EF4-FFF2-40B4-BE49-F238E27FC236}">
                <a16:creationId xmlns:a16="http://schemas.microsoft.com/office/drawing/2014/main" id="{071F7A4D-9A9C-45B9-B4F4-02E3C5F0F933}"/>
              </a:ext>
            </a:extLst>
          </p:cNvPr>
          <p:cNvPicPr>
            <a:picLocks noChangeAspect="1"/>
          </p:cNvPicPr>
          <p:nvPr/>
        </p:nvPicPr>
        <p:blipFill>
          <a:blip r:embed="rId4"/>
          <a:stretch>
            <a:fillRect/>
          </a:stretch>
        </p:blipFill>
        <p:spPr>
          <a:xfrm>
            <a:off x="4929179" y="2113163"/>
            <a:ext cx="4441371" cy="3461818"/>
          </a:xfrm>
          <a:prstGeom prst="rect">
            <a:avLst/>
          </a:prstGeom>
        </p:spPr>
      </p:pic>
    </p:spTree>
    <p:extLst>
      <p:ext uri="{BB962C8B-B14F-4D97-AF65-F5344CB8AC3E}">
        <p14:creationId xmlns:p14="http://schemas.microsoft.com/office/powerpoint/2010/main" val="3942351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5293561" cy="646331"/>
          </a:xfrm>
          <a:prstGeom prst="rect">
            <a:avLst/>
          </a:prstGeom>
          <a:noFill/>
        </p:spPr>
        <p:txBody>
          <a:bodyPr wrap="square" lIns="91440" tIns="45720" rIns="91440" bIns="45720" rtlCol="0" anchor="t">
            <a:spAutoFit/>
          </a:bodyPr>
          <a:lstStyle/>
          <a:p>
            <a:r>
              <a:rPr lang="en-US" altLang="zh-CN" sz="3600" i="1">
                <a:solidFill>
                  <a:schemeClr val="bg1"/>
                </a:solidFill>
                <a:latin typeface="+mj-lt"/>
              </a:rPr>
              <a:t>Implementation</a:t>
            </a:r>
            <a:endParaRPr lang="en-US"/>
          </a:p>
        </p:txBody>
      </p:sp>
      <p:sp>
        <p:nvSpPr>
          <p:cNvPr id="9" name="TextBox 8">
            <a:extLst>
              <a:ext uri="{FF2B5EF4-FFF2-40B4-BE49-F238E27FC236}">
                <a16:creationId xmlns:a16="http://schemas.microsoft.com/office/drawing/2014/main" id="{F38AE7CB-26FD-7E47-A6C1-EACAB7524516}"/>
              </a:ext>
            </a:extLst>
          </p:cNvPr>
          <p:cNvSpPr txBox="1"/>
          <p:nvPr/>
        </p:nvSpPr>
        <p:spPr>
          <a:xfrm>
            <a:off x="847034" y="1228311"/>
            <a:ext cx="8288339" cy="2308324"/>
          </a:xfrm>
          <a:prstGeom prst="rect">
            <a:avLst/>
          </a:prstGeom>
          <a:noFill/>
        </p:spPr>
        <p:txBody>
          <a:bodyPr wrap="square" lIns="91440" tIns="45720" rIns="91440" bIns="45720" rtlCol="0" anchor="t">
            <a:spAutoFit/>
          </a:bodyPr>
          <a:lstStyle/>
          <a:p>
            <a:r>
              <a:rPr lang="en-US" altLang="zh-CN">
                <a:solidFill>
                  <a:schemeClr val="bg1"/>
                </a:solidFill>
                <a:cs typeface="Calibri"/>
              </a:rPr>
              <a:t>Artist</a:t>
            </a:r>
            <a:r>
              <a:rPr lang="zh-CN" altLang="en-US">
                <a:solidFill>
                  <a:schemeClr val="bg1"/>
                </a:solidFill>
                <a:cs typeface="Calibri"/>
              </a:rPr>
              <a:t> </a:t>
            </a:r>
            <a:r>
              <a:rPr lang="en-US" altLang="zh-CN">
                <a:solidFill>
                  <a:schemeClr val="bg1"/>
                </a:solidFill>
                <a:cs typeface="Calibri"/>
              </a:rPr>
              <a:t>and</a:t>
            </a:r>
            <a:r>
              <a:rPr lang="zh-CN" altLang="en-US">
                <a:solidFill>
                  <a:schemeClr val="bg1"/>
                </a:solidFill>
                <a:cs typeface="Calibri"/>
              </a:rPr>
              <a:t> </a:t>
            </a:r>
            <a:r>
              <a:rPr lang="en-US" altLang="zh-CN">
                <a:solidFill>
                  <a:schemeClr val="bg1"/>
                </a:solidFill>
                <a:cs typeface="Calibri"/>
              </a:rPr>
              <a:t>Song</a:t>
            </a:r>
            <a:r>
              <a:rPr lang="zh-CN" altLang="en-US">
                <a:solidFill>
                  <a:schemeClr val="bg1"/>
                </a:solidFill>
                <a:cs typeface="Calibri"/>
              </a:rPr>
              <a:t> </a:t>
            </a:r>
            <a:r>
              <a:rPr lang="en-US" altLang="zh-CN">
                <a:solidFill>
                  <a:schemeClr val="bg1"/>
                </a:solidFill>
                <a:cs typeface="Calibri"/>
              </a:rPr>
              <a:t>Player</a:t>
            </a:r>
          </a:p>
          <a:p>
            <a:pPr marL="285750" indent="-285750">
              <a:buFont typeface="Arial" panose="020B0604020202020204" pitchFamily="34" charset="0"/>
              <a:buChar char="•"/>
            </a:pPr>
            <a:r>
              <a:rPr lang="en-US" altLang="zh-CN">
                <a:solidFill>
                  <a:schemeClr val="bg1"/>
                </a:solidFill>
                <a:cs typeface="Calibri"/>
              </a:rPr>
              <a:t>When</a:t>
            </a:r>
            <a:r>
              <a:rPr lang="zh-CN" altLang="en-US">
                <a:solidFill>
                  <a:schemeClr val="bg1"/>
                </a:solidFill>
                <a:cs typeface="Calibri"/>
              </a:rPr>
              <a:t> </a:t>
            </a:r>
            <a:r>
              <a:rPr lang="en-US" altLang="zh-CN">
                <a:solidFill>
                  <a:schemeClr val="bg1"/>
                </a:solidFill>
                <a:cs typeface="Calibri"/>
              </a:rPr>
              <a:t>a</a:t>
            </a:r>
            <a:r>
              <a:rPr lang="zh-CN" altLang="en-US">
                <a:solidFill>
                  <a:schemeClr val="bg1"/>
                </a:solidFill>
                <a:cs typeface="Calibri"/>
              </a:rPr>
              <a:t> </a:t>
            </a:r>
            <a:r>
              <a:rPr lang="en-US" altLang="zh-CN">
                <a:solidFill>
                  <a:schemeClr val="bg1"/>
                </a:solidFill>
                <a:cs typeface="Calibri"/>
              </a:rPr>
              <a:t>user</a:t>
            </a:r>
            <a:r>
              <a:rPr lang="zh-CN" altLang="en-US">
                <a:solidFill>
                  <a:schemeClr val="bg1"/>
                </a:solidFill>
                <a:cs typeface="Calibri"/>
              </a:rPr>
              <a:t> </a:t>
            </a:r>
            <a:r>
              <a:rPr lang="en-US" altLang="zh-CN">
                <a:solidFill>
                  <a:schemeClr val="bg1"/>
                </a:solidFill>
                <a:cs typeface="Calibri"/>
              </a:rPr>
              <a:t>clicks</a:t>
            </a:r>
            <a:r>
              <a:rPr lang="zh-CN" altLang="en-US">
                <a:solidFill>
                  <a:schemeClr val="bg1"/>
                </a:solidFill>
                <a:cs typeface="Calibri"/>
              </a:rPr>
              <a:t> </a:t>
            </a:r>
            <a:r>
              <a:rPr lang="en-US" altLang="zh-CN">
                <a:solidFill>
                  <a:schemeClr val="bg1"/>
                </a:solidFill>
                <a:cs typeface="Calibri"/>
              </a:rPr>
              <a:t>on</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song</a:t>
            </a:r>
            <a:r>
              <a:rPr lang="zh-CN" altLang="en-US">
                <a:solidFill>
                  <a:schemeClr val="bg1"/>
                </a:solidFill>
                <a:cs typeface="Calibri"/>
              </a:rPr>
              <a:t> </a:t>
            </a:r>
            <a:r>
              <a:rPr lang="en-US" altLang="zh-CN">
                <a:solidFill>
                  <a:schemeClr val="bg1"/>
                </a:solidFill>
                <a:cs typeface="Calibri"/>
              </a:rPr>
              <a:t>picture,</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artist</a:t>
            </a:r>
            <a:r>
              <a:rPr lang="zh-CN" altLang="en-US">
                <a:solidFill>
                  <a:schemeClr val="bg1"/>
                </a:solidFill>
                <a:cs typeface="Calibri"/>
              </a:rPr>
              <a:t> </a:t>
            </a:r>
            <a:r>
              <a:rPr lang="en-US" altLang="zh-CN">
                <a:solidFill>
                  <a:schemeClr val="bg1"/>
                </a:solidFill>
                <a:cs typeface="Calibri"/>
              </a:rPr>
              <a:t>picture</a:t>
            </a:r>
            <a:r>
              <a:rPr lang="zh-CN" altLang="en-US">
                <a:solidFill>
                  <a:schemeClr val="bg1"/>
                </a:solidFill>
                <a:cs typeface="Calibri"/>
              </a:rPr>
              <a:t> </a:t>
            </a:r>
            <a:r>
              <a:rPr lang="en-US" altLang="zh-CN">
                <a:solidFill>
                  <a:schemeClr val="bg1"/>
                </a:solidFill>
                <a:cs typeface="Calibri"/>
              </a:rPr>
              <a:t>on</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middle</a:t>
            </a:r>
            <a:r>
              <a:rPr lang="zh-CN" altLang="en-US">
                <a:solidFill>
                  <a:schemeClr val="bg1"/>
                </a:solidFill>
                <a:cs typeface="Calibri"/>
              </a:rPr>
              <a:t> </a:t>
            </a:r>
            <a:r>
              <a:rPr lang="en-US" altLang="zh-CN">
                <a:solidFill>
                  <a:schemeClr val="bg1"/>
                </a:solidFill>
                <a:cs typeface="Calibri"/>
              </a:rPr>
              <a:t>bottom</a:t>
            </a:r>
            <a:r>
              <a:rPr lang="zh-CN" altLang="en-US">
                <a:solidFill>
                  <a:schemeClr val="bg1"/>
                </a:solidFill>
                <a:cs typeface="Calibri"/>
              </a:rPr>
              <a:t> </a:t>
            </a:r>
            <a:r>
              <a:rPr lang="en-US" altLang="zh-CN">
                <a:solidFill>
                  <a:schemeClr val="bg1"/>
                </a:solidFill>
                <a:cs typeface="Calibri"/>
              </a:rPr>
              <a:t>will</a:t>
            </a:r>
            <a:r>
              <a:rPr lang="zh-CN" altLang="en-US">
                <a:solidFill>
                  <a:schemeClr val="bg1"/>
                </a:solidFill>
                <a:cs typeface="Calibri"/>
              </a:rPr>
              <a:t> </a:t>
            </a:r>
            <a:r>
              <a:rPr lang="en-US" altLang="zh-CN">
                <a:solidFill>
                  <a:schemeClr val="bg1"/>
                </a:solidFill>
                <a:cs typeface="Calibri"/>
              </a:rPr>
              <a:t>change</a:t>
            </a:r>
            <a:r>
              <a:rPr lang="zh-CN" altLang="en-US">
                <a:solidFill>
                  <a:schemeClr val="bg1"/>
                </a:solidFill>
                <a:cs typeface="Calibri"/>
              </a:rPr>
              <a:t> </a:t>
            </a:r>
            <a:r>
              <a:rPr lang="en-US" altLang="zh-CN">
                <a:solidFill>
                  <a:schemeClr val="bg1"/>
                </a:solidFill>
                <a:cs typeface="Calibri"/>
              </a:rPr>
              <a:t>accordingly,</a:t>
            </a:r>
            <a:r>
              <a:rPr lang="zh-CN" altLang="en-US">
                <a:solidFill>
                  <a:schemeClr val="bg1"/>
                </a:solidFill>
                <a:cs typeface="Calibri"/>
              </a:rPr>
              <a:t> </a:t>
            </a:r>
            <a:r>
              <a:rPr lang="en-US" altLang="zh-CN">
                <a:solidFill>
                  <a:schemeClr val="bg1"/>
                </a:solidFill>
                <a:cs typeface="Calibri"/>
              </a:rPr>
              <a:t>and</a:t>
            </a:r>
            <a:r>
              <a:rPr lang="zh-CN" altLang="en-US">
                <a:solidFill>
                  <a:schemeClr val="bg1"/>
                </a:solidFill>
                <a:cs typeface="Calibri"/>
              </a:rPr>
              <a:t> </a:t>
            </a:r>
            <a:r>
              <a:rPr lang="en-US" altLang="zh-CN">
                <a:solidFill>
                  <a:schemeClr val="bg1"/>
                </a:solidFill>
                <a:cs typeface="Calibri"/>
              </a:rPr>
              <a:t>also</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number</a:t>
            </a:r>
            <a:r>
              <a:rPr lang="zh-CN" altLang="en-US">
                <a:solidFill>
                  <a:schemeClr val="bg1"/>
                </a:solidFill>
                <a:cs typeface="Calibri"/>
              </a:rPr>
              <a:t> </a:t>
            </a:r>
            <a:r>
              <a:rPr lang="en-US" altLang="zh-CN">
                <a:solidFill>
                  <a:schemeClr val="bg1"/>
                </a:solidFill>
                <a:cs typeface="Calibri"/>
              </a:rPr>
              <a:t>of</a:t>
            </a:r>
            <a:r>
              <a:rPr lang="zh-CN" altLang="en-US">
                <a:solidFill>
                  <a:schemeClr val="bg1"/>
                </a:solidFill>
                <a:cs typeface="Calibri"/>
              </a:rPr>
              <a:t> </a:t>
            </a:r>
            <a:r>
              <a:rPr lang="en-US" altLang="zh-CN">
                <a:solidFill>
                  <a:schemeClr val="bg1"/>
                </a:solidFill>
                <a:cs typeface="Calibri"/>
              </a:rPr>
              <a:t>followers,</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number</a:t>
            </a:r>
            <a:r>
              <a:rPr lang="zh-CN" altLang="en-US">
                <a:solidFill>
                  <a:schemeClr val="bg1"/>
                </a:solidFill>
                <a:cs typeface="Calibri"/>
              </a:rPr>
              <a:t> </a:t>
            </a:r>
            <a:r>
              <a:rPr lang="en-US" altLang="zh-CN">
                <a:solidFill>
                  <a:schemeClr val="bg1"/>
                </a:solidFill>
                <a:cs typeface="Calibri"/>
              </a:rPr>
              <a:t>of</a:t>
            </a:r>
            <a:r>
              <a:rPr lang="zh-CN" altLang="en-US">
                <a:solidFill>
                  <a:schemeClr val="bg1"/>
                </a:solidFill>
                <a:cs typeface="Calibri"/>
              </a:rPr>
              <a:t> </a:t>
            </a:r>
            <a:r>
              <a:rPr lang="en-US" altLang="zh-CN">
                <a:solidFill>
                  <a:schemeClr val="bg1"/>
                </a:solidFill>
                <a:cs typeface="Calibri"/>
              </a:rPr>
              <a:t>popularity.</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data</a:t>
            </a:r>
            <a:r>
              <a:rPr lang="zh-CN" altLang="en-US">
                <a:solidFill>
                  <a:schemeClr val="bg1"/>
                </a:solidFill>
                <a:cs typeface="Calibri"/>
              </a:rPr>
              <a:t> </a:t>
            </a:r>
            <a:r>
              <a:rPr lang="en-US" altLang="zh-CN">
                <a:solidFill>
                  <a:schemeClr val="bg1"/>
                </a:solidFill>
                <a:cs typeface="Calibri"/>
              </a:rPr>
              <a:t>is</a:t>
            </a:r>
            <a:r>
              <a:rPr lang="zh-CN" altLang="en-US">
                <a:solidFill>
                  <a:schemeClr val="bg1"/>
                </a:solidFill>
                <a:cs typeface="Calibri"/>
              </a:rPr>
              <a:t> </a:t>
            </a:r>
            <a:r>
              <a:rPr lang="en-US" altLang="zh-CN">
                <a:solidFill>
                  <a:schemeClr val="bg1"/>
                </a:solidFill>
                <a:cs typeface="Calibri"/>
              </a:rPr>
              <a:t>acquired</a:t>
            </a:r>
            <a:r>
              <a:rPr lang="zh-CN" altLang="en-US">
                <a:solidFill>
                  <a:schemeClr val="bg1"/>
                </a:solidFill>
                <a:cs typeface="Calibri"/>
              </a:rPr>
              <a:t> </a:t>
            </a:r>
            <a:r>
              <a:rPr lang="en-US" altLang="zh-CN">
                <a:solidFill>
                  <a:schemeClr val="bg1"/>
                </a:solidFill>
                <a:cs typeface="Calibri"/>
              </a:rPr>
              <a:t>using</a:t>
            </a:r>
            <a:r>
              <a:rPr lang="zh-CN" altLang="en-US">
                <a:solidFill>
                  <a:schemeClr val="bg1"/>
                </a:solidFill>
                <a:cs typeface="Calibri"/>
              </a:rPr>
              <a:t> </a:t>
            </a:r>
            <a:r>
              <a:rPr lang="en-US" altLang="zh-CN">
                <a:solidFill>
                  <a:schemeClr val="bg1"/>
                </a:solidFill>
                <a:cs typeface="Calibri"/>
              </a:rPr>
              <a:t>Spotify</a:t>
            </a:r>
            <a:r>
              <a:rPr lang="zh-CN" altLang="en-US">
                <a:solidFill>
                  <a:schemeClr val="bg1"/>
                </a:solidFill>
                <a:cs typeface="Calibri"/>
              </a:rPr>
              <a:t> </a:t>
            </a:r>
            <a:r>
              <a:rPr lang="en-US" altLang="zh-CN">
                <a:solidFill>
                  <a:schemeClr val="bg1"/>
                </a:solidFill>
                <a:cs typeface="Calibri"/>
              </a:rPr>
              <a:t>API.</a:t>
            </a:r>
            <a:r>
              <a:rPr lang="zh-CN" altLang="en-US">
                <a:solidFill>
                  <a:schemeClr val="bg1"/>
                </a:solidFill>
                <a:cs typeface="Calibri"/>
              </a:rPr>
              <a:t> </a:t>
            </a:r>
            <a:r>
              <a:rPr lang="en-US" altLang="zh-CN">
                <a:solidFill>
                  <a:schemeClr val="bg1"/>
                </a:solidFill>
                <a:cs typeface="Calibri"/>
              </a:rPr>
              <a:t>Specific</a:t>
            </a:r>
            <a:r>
              <a:rPr lang="zh-CN" altLang="en-US">
                <a:solidFill>
                  <a:schemeClr val="bg1"/>
                </a:solidFill>
                <a:cs typeface="Calibri"/>
              </a:rPr>
              <a:t> </a:t>
            </a:r>
            <a:r>
              <a:rPr lang="en-US" altLang="zh-CN">
                <a:solidFill>
                  <a:schemeClr val="bg1"/>
                </a:solidFill>
                <a:cs typeface="Calibri"/>
              </a:rPr>
              <a:t>steps</a:t>
            </a:r>
            <a:r>
              <a:rPr lang="zh-CN" altLang="en-US">
                <a:solidFill>
                  <a:schemeClr val="bg1"/>
                </a:solidFill>
                <a:cs typeface="Calibri"/>
              </a:rPr>
              <a:t> </a:t>
            </a:r>
            <a:r>
              <a:rPr lang="en-US" altLang="zh-CN">
                <a:solidFill>
                  <a:schemeClr val="bg1"/>
                </a:solidFill>
                <a:cs typeface="Calibri"/>
              </a:rPr>
              <a:t>are</a:t>
            </a:r>
            <a:r>
              <a:rPr lang="zh-CN" altLang="en-US">
                <a:solidFill>
                  <a:schemeClr val="bg1"/>
                </a:solidFill>
                <a:cs typeface="Calibri"/>
              </a:rPr>
              <a:t> </a:t>
            </a:r>
            <a:r>
              <a:rPr lang="en-US" altLang="zh-CN">
                <a:solidFill>
                  <a:schemeClr val="bg1"/>
                </a:solidFill>
                <a:cs typeface="Calibri"/>
              </a:rPr>
              <a:t>in</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python</a:t>
            </a:r>
            <a:r>
              <a:rPr lang="zh-CN" altLang="en-US">
                <a:solidFill>
                  <a:schemeClr val="bg1"/>
                </a:solidFill>
                <a:cs typeface="Calibri"/>
              </a:rPr>
              <a:t> </a:t>
            </a:r>
            <a:r>
              <a:rPr lang="en-US" altLang="zh-CN">
                <a:solidFill>
                  <a:schemeClr val="bg1"/>
                </a:solidFill>
                <a:cs typeface="Calibri"/>
              </a:rPr>
              <a:t>script.</a:t>
            </a:r>
          </a:p>
          <a:p>
            <a:pPr marL="285750" indent="-285750">
              <a:buFont typeface="Arial" panose="020B0604020202020204" pitchFamily="34" charset="0"/>
              <a:buChar char="•"/>
            </a:pPr>
            <a:r>
              <a:rPr lang="en-US" altLang="zh-CN">
                <a:solidFill>
                  <a:schemeClr val="bg1"/>
                </a:solidFill>
                <a:cs typeface="Calibri"/>
              </a:rPr>
              <a:t>Similarly,</a:t>
            </a:r>
            <a:r>
              <a:rPr lang="zh-CN" altLang="en-US">
                <a:solidFill>
                  <a:schemeClr val="bg1"/>
                </a:solidFill>
                <a:cs typeface="Calibri"/>
              </a:rPr>
              <a:t> </a:t>
            </a:r>
            <a:r>
              <a:rPr lang="en-US" altLang="zh-CN">
                <a:solidFill>
                  <a:schemeClr val="bg1"/>
                </a:solidFill>
                <a:cs typeface="Calibri"/>
              </a:rPr>
              <a:t>when</a:t>
            </a:r>
            <a:r>
              <a:rPr lang="zh-CN" altLang="en-US">
                <a:solidFill>
                  <a:schemeClr val="bg1"/>
                </a:solidFill>
                <a:cs typeface="Calibri"/>
              </a:rPr>
              <a:t> </a:t>
            </a:r>
            <a:r>
              <a:rPr lang="en-US" altLang="zh-CN">
                <a:solidFill>
                  <a:schemeClr val="bg1"/>
                </a:solidFill>
                <a:cs typeface="Calibri"/>
              </a:rPr>
              <a:t>a</a:t>
            </a:r>
            <a:r>
              <a:rPr lang="zh-CN" altLang="en-US">
                <a:solidFill>
                  <a:schemeClr val="bg1"/>
                </a:solidFill>
                <a:cs typeface="Calibri"/>
              </a:rPr>
              <a:t> </a:t>
            </a:r>
            <a:r>
              <a:rPr lang="en-US" altLang="zh-CN">
                <a:solidFill>
                  <a:schemeClr val="bg1"/>
                </a:solidFill>
                <a:cs typeface="Calibri"/>
              </a:rPr>
              <a:t>user</a:t>
            </a:r>
            <a:r>
              <a:rPr lang="zh-CN" altLang="en-US">
                <a:solidFill>
                  <a:schemeClr val="bg1"/>
                </a:solidFill>
                <a:cs typeface="Calibri"/>
              </a:rPr>
              <a:t> </a:t>
            </a:r>
            <a:r>
              <a:rPr lang="en-US" altLang="zh-CN">
                <a:solidFill>
                  <a:schemeClr val="bg1"/>
                </a:solidFill>
                <a:cs typeface="Calibri"/>
              </a:rPr>
              <a:t>clicks</a:t>
            </a:r>
            <a:r>
              <a:rPr lang="zh-CN" altLang="en-US">
                <a:solidFill>
                  <a:schemeClr val="bg1"/>
                </a:solidFill>
                <a:cs typeface="Calibri"/>
              </a:rPr>
              <a:t> </a:t>
            </a:r>
            <a:r>
              <a:rPr lang="en-US" altLang="zh-CN">
                <a:solidFill>
                  <a:schemeClr val="bg1"/>
                </a:solidFill>
                <a:cs typeface="Calibri"/>
              </a:rPr>
              <a:t>on</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song</a:t>
            </a:r>
            <a:r>
              <a:rPr lang="zh-CN" altLang="en-US">
                <a:solidFill>
                  <a:schemeClr val="bg1"/>
                </a:solidFill>
                <a:cs typeface="Calibri"/>
              </a:rPr>
              <a:t> </a:t>
            </a:r>
            <a:r>
              <a:rPr lang="en-US" altLang="zh-CN">
                <a:solidFill>
                  <a:schemeClr val="bg1"/>
                </a:solidFill>
                <a:cs typeface="Calibri"/>
              </a:rPr>
              <a:t>picture,</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song</a:t>
            </a:r>
            <a:r>
              <a:rPr lang="zh-CN" altLang="en-US">
                <a:solidFill>
                  <a:schemeClr val="bg1"/>
                </a:solidFill>
                <a:cs typeface="Calibri"/>
              </a:rPr>
              <a:t> </a:t>
            </a:r>
            <a:r>
              <a:rPr lang="en-US" altLang="zh-CN">
                <a:solidFill>
                  <a:schemeClr val="bg1"/>
                </a:solidFill>
                <a:cs typeface="Calibri"/>
              </a:rPr>
              <a:t>player</a:t>
            </a:r>
            <a:r>
              <a:rPr lang="zh-CN" altLang="en-US">
                <a:solidFill>
                  <a:schemeClr val="bg1"/>
                </a:solidFill>
                <a:cs typeface="Calibri"/>
              </a:rPr>
              <a:t> </a:t>
            </a:r>
            <a:r>
              <a:rPr lang="en-US" altLang="zh-CN">
                <a:solidFill>
                  <a:schemeClr val="bg1"/>
                </a:solidFill>
                <a:cs typeface="Calibri"/>
              </a:rPr>
              <a:t>will</a:t>
            </a:r>
            <a:r>
              <a:rPr lang="zh-CN" altLang="en-US">
                <a:solidFill>
                  <a:schemeClr val="bg1"/>
                </a:solidFill>
                <a:cs typeface="Calibri"/>
              </a:rPr>
              <a:t> </a:t>
            </a:r>
            <a:r>
              <a:rPr lang="en-US" altLang="zh-CN">
                <a:solidFill>
                  <a:schemeClr val="bg1"/>
                </a:solidFill>
                <a:cs typeface="Calibri"/>
              </a:rPr>
              <a:t>show</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song</a:t>
            </a:r>
            <a:r>
              <a:rPr lang="zh-CN" altLang="en-US">
                <a:solidFill>
                  <a:schemeClr val="bg1"/>
                </a:solidFill>
                <a:cs typeface="Calibri"/>
              </a:rPr>
              <a:t> </a:t>
            </a:r>
            <a:r>
              <a:rPr lang="en-US" altLang="zh-CN">
                <a:solidFill>
                  <a:schemeClr val="bg1"/>
                </a:solidFill>
                <a:cs typeface="Calibri"/>
              </a:rPr>
              <a:t>and</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user</a:t>
            </a:r>
            <a:r>
              <a:rPr lang="zh-CN" altLang="en-US">
                <a:solidFill>
                  <a:schemeClr val="bg1"/>
                </a:solidFill>
                <a:cs typeface="Calibri"/>
              </a:rPr>
              <a:t> </a:t>
            </a:r>
            <a:r>
              <a:rPr lang="en-US" altLang="zh-CN">
                <a:solidFill>
                  <a:schemeClr val="bg1"/>
                </a:solidFill>
                <a:cs typeface="Calibri"/>
              </a:rPr>
              <a:t>can</a:t>
            </a:r>
            <a:r>
              <a:rPr lang="zh-CN" altLang="en-US">
                <a:solidFill>
                  <a:schemeClr val="bg1"/>
                </a:solidFill>
                <a:cs typeface="Calibri"/>
              </a:rPr>
              <a:t> </a:t>
            </a:r>
            <a:r>
              <a:rPr lang="en-US" altLang="zh-CN">
                <a:solidFill>
                  <a:schemeClr val="bg1"/>
                </a:solidFill>
                <a:cs typeface="Calibri"/>
              </a:rPr>
              <a:t>click</a:t>
            </a:r>
            <a:r>
              <a:rPr lang="zh-CN" altLang="en-US">
                <a:solidFill>
                  <a:schemeClr val="bg1"/>
                </a:solidFill>
                <a:cs typeface="Calibri"/>
              </a:rPr>
              <a:t> </a:t>
            </a:r>
            <a:r>
              <a:rPr lang="en-US" altLang="zh-CN">
                <a:solidFill>
                  <a:schemeClr val="bg1"/>
                </a:solidFill>
                <a:cs typeface="Calibri"/>
              </a:rPr>
              <a:t>on</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player</a:t>
            </a:r>
            <a:r>
              <a:rPr lang="zh-CN" altLang="en-US">
                <a:solidFill>
                  <a:schemeClr val="bg1"/>
                </a:solidFill>
                <a:cs typeface="Calibri"/>
              </a:rPr>
              <a:t> </a:t>
            </a:r>
            <a:r>
              <a:rPr lang="en-US" altLang="zh-CN">
                <a:solidFill>
                  <a:schemeClr val="bg1"/>
                </a:solidFill>
                <a:cs typeface="Calibri"/>
              </a:rPr>
              <a:t>to</a:t>
            </a:r>
            <a:r>
              <a:rPr lang="zh-CN" altLang="en-US">
                <a:solidFill>
                  <a:schemeClr val="bg1"/>
                </a:solidFill>
                <a:cs typeface="Calibri"/>
              </a:rPr>
              <a:t> </a:t>
            </a:r>
            <a:r>
              <a:rPr lang="en-US" altLang="zh-CN">
                <a:solidFill>
                  <a:schemeClr val="bg1"/>
                </a:solidFill>
                <a:cs typeface="Calibri"/>
              </a:rPr>
              <a:t>play</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music.</a:t>
            </a:r>
            <a:r>
              <a:rPr lang="zh-CN" altLang="en-US">
                <a:solidFill>
                  <a:schemeClr val="bg1"/>
                </a:solidFill>
                <a:cs typeface="Calibri"/>
              </a:rPr>
              <a:t> </a:t>
            </a:r>
            <a:r>
              <a:rPr lang="en-US" altLang="zh-CN">
                <a:solidFill>
                  <a:schemeClr val="bg1"/>
                </a:solidFill>
                <a:cs typeface="Calibri"/>
              </a:rPr>
              <a:t>It</a:t>
            </a:r>
            <a:r>
              <a:rPr lang="zh-CN" altLang="en-US">
                <a:solidFill>
                  <a:schemeClr val="bg1"/>
                </a:solidFill>
                <a:cs typeface="Calibri"/>
              </a:rPr>
              <a:t> </a:t>
            </a:r>
            <a:r>
              <a:rPr lang="en-US" altLang="zh-CN">
                <a:solidFill>
                  <a:schemeClr val="bg1"/>
                </a:solidFill>
                <a:cs typeface="Calibri"/>
              </a:rPr>
              <a:t>is</a:t>
            </a:r>
            <a:r>
              <a:rPr lang="zh-CN" altLang="en-US">
                <a:solidFill>
                  <a:schemeClr val="bg1"/>
                </a:solidFill>
                <a:cs typeface="Calibri"/>
              </a:rPr>
              <a:t> </a:t>
            </a:r>
            <a:r>
              <a:rPr lang="en-US" altLang="zh-CN">
                <a:solidFill>
                  <a:schemeClr val="bg1"/>
                </a:solidFill>
                <a:cs typeface="Calibri"/>
              </a:rPr>
              <a:t>achieved</a:t>
            </a:r>
            <a:r>
              <a:rPr lang="zh-CN" altLang="en-US">
                <a:solidFill>
                  <a:schemeClr val="bg1"/>
                </a:solidFill>
                <a:cs typeface="Calibri"/>
              </a:rPr>
              <a:t> </a:t>
            </a:r>
            <a:r>
              <a:rPr lang="en-US" altLang="zh-CN">
                <a:solidFill>
                  <a:schemeClr val="bg1"/>
                </a:solidFill>
                <a:cs typeface="Calibri"/>
              </a:rPr>
              <a:t>using</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embedded</a:t>
            </a:r>
            <a:r>
              <a:rPr lang="zh-CN" altLang="en-US">
                <a:solidFill>
                  <a:schemeClr val="bg1"/>
                </a:solidFill>
                <a:cs typeface="Calibri"/>
              </a:rPr>
              <a:t> </a:t>
            </a:r>
            <a:r>
              <a:rPr lang="en-US" altLang="zh-CN">
                <a:solidFill>
                  <a:schemeClr val="bg1"/>
                </a:solidFill>
                <a:cs typeface="Calibri"/>
              </a:rPr>
              <a:t>Spotify</a:t>
            </a:r>
            <a:r>
              <a:rPr lang="zh-CN" altLang="en-US">
                <a:solidFill>
                  <a:schemeClr val="bg1"/>
                </a:solidFill>
                <a:cs typeface="Calibri"/>
              </a:rPr>
              <a:t> </a:t>
            </a:r>
            <a:r>
              <a:rPr lang="en-US" altLang="zh-CN" err="1">
                <a:solidFill>
                  <a:schemeClr val="bg1"/>
                </a:solidFill>
                <a:cs typeface="Calibri"/>
              </a:rPr>
              <a:t>urls</a:t>
            </a:r>
            <a:r>
              <a:rPr lang="zh-CN" altLang="en-US">
                <a:solidFill>
                  <a:schemeClr val="bg1"/>
                </a:solidFill>
                <a:cs typeface="Calibri"/>
              </a:rPr>
              <a:t> </a:t>
            </a:r>
            <a:r>
              <a:rPr lang="en-US" altLang="zh-CN">
                <a:solidFill>
                  <a:schemeClr val="bg1"/>
                </a:solidFill>
                <a:cs typeface="Calibri"/>
              </a:rPr>
              <a:t>to</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song,</a:t>
            </a:r>
            <a:r>
              <a:rPr lang="zh-CN" altLang="en-US">
                <a:solidFill>
                  <a:schemeClr val="bg1"/>
                </a:solidFill>
                <a:cs typeface="Calibri"/>
              </a:rPr>
              <a:t> </a:t>
            </a:r>
            <a:r>
              <a:rPr lang="en-US" altLang="zh-CN">
                <a:solidFill>
                  <a:schemeClr val="bg1"/>
                </a:solidFill>
                <a:cs typeface="Calibri"/>
              </a:rPr>
              <a:t>acquired</a:t>
            </a:r>
            <a:r>
              <a:rPr lang="zh-CN" altLang="en-US">
                <a:solidFill>
                  <a:schemeClr val="bg1"/>
                </a:solidFill>
                <a:cs typeface="Calibri"/>
              </a:rPr>
              <a:t> </a:t>
            </a:r>
            <a:r>
              <a:rPr lang="en-US" altLang="zh-CN">
                <a:solidFill>
                  <a:schemeClr val="bg1"/>
                </a:solidFill>
                <a:cs typeface="Calibri"/>
              </a:rPr>
              <a:t>using</a:t>
            </a:r>
            <a:r>
              <a:rPr lang="zh-CN" altLang="en-US">
                <a:solidFill>
                  <a:schemeClr val="bg1"/>
                </a:solidFill>
                <a:cs typeface="Calibri"/>
              </a:rPr>
              <a:t> </a:t>
            </a:r>
            <a:r>
              <a:rPr lang="en-US" altLang="zh-CN">
                <a:solidFill>
                  <a:schemeClr val="bg1"/>
                </a:solidFill>
                <a:cs typeface="Calibri"/>
              </a:rPr>
              <a:t>Spotify</a:t>
            </a:r>
            <a:r>
              <a:rPr lang="zh-CN" altLang="en-US">
                <a:solidFill>
                  <a:schemeClr val="bg1"/>
                </a:solidFill>
                <a:cs typeface="Calibri"/>
              </a:rPr>
              <a:t> </a:t>
            </a:r>
            <a:r>
              <a:rPr lang="en-US" altLang="zh-CN">
                <a:solidFill>
                  <a:schemeClr val="bg1"/>
                </a:solidFill>
                <a:cs typeface="Calibri"/>
              </a:rPr>
              <a:t>API.</a:t>
            </a:r>
            <a:endParaRPr lang="en-US">
              <a:solidFill>
                <a:schemeClr val="bg1"/>
              </a:solidFill>
              <a:cs typeface="Calibri"/>
            </a:endParaRPr>
          </a:p>
          <a:p>
            <a:pPr lvl="2"/>
            <a:endParaRPr lang="en-US">
              <a:solidFill>
                <a:schemeClr val="bg1"/>
              </a:solidFill>
              <a:cs typeface="Calibri"/>
            </a:endParaRPr>
          </a:p>
        </p:txBody>
      </p:sp>
      <p:pic>
        <p:nvPicPr>
          <p:cNvPr id="3" name="Picture 3" descr="Graphical user interface, application&#10;&#10;Description automatically generated">
            <a:extLst>
              <a:ext uri="{FF2B5EF4-FFF2-40B4-BE49-F238E27FC236}">
                <a16:creationId xmlns:a16="http://schemas.microsoft.com/office/drawing/2014/main" id="{D2EA60EC-47D5-40F7-B377-C418742E04B3}"/>
              </a:ext>
            </a:extLst>
          </p:cNvPr>
          <p:cNvPicPr>
            <a:picLocks noChangeAspect="1"/>
          </p:cNvPicPr>
          <p:nvPr/>
        </p:nvPicPr>
        <p:blipFill>
          <a:blip r:embed="rId4"/>
          <a:stretch>
            <a:fillRect/>
          </a:stretch>
        </p:blipFill>
        <p:spPr>
          <a:xfrm>
            <a:off x="2672861" y="3330890"/>
            <a:ext cx="4491892" cy="3488452"/>
          </a:xfrm>
          <a:prstGeom prst="rect">
            <a:avLst/>
          </a:prstGeom>
        </p:spPr>
      </p:pic>
    </p:spTree>
    <p:extLst>
      <p:ext uri="{BB962C8B-B14F-4D97-AF65-F5344CB8AC3E}">
        <p14:creationId xmlns:p14="http://schemas.microsoft.com/office/powerpoint/2010/main" val="3482059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5293561" cy="646331"/>
          </a:xfrm>
          <a:prstGeom prst="rect">
            <a:avLst/>
          </a:prstGeom>
          <a:noFill/>
        </p:spPr>
        <p:txBody>
          <a:bodyPr wrap="square" lIns="91440" tIns="45720" rIns="91440" bIns="45720" rtlCol="0" anchor="t">
            <a:spAutoFit/>
          </a:bodyPr>
          <a:lstStyle/>
          <a:p>
            <a:r>
              <a:rPr lang="en-US" altLang="zh-CN" sz="3600" i="1">
                <a:solidFill>
                  <a:schemeClr val="bg1"/>
                </a:solidFill>
                <a:latin typeface="+mj-lt"/>
              </a:rPr>
              <a:t>Implementation</a:t>
            </a:r>
            <a:endParaRPr lang="en-US"/>
          </a:p>
        </p:txBody>
      </p:sp>
      <p:sp>
        <p:nvSpPr>
          <p:cNvPr id="9" name="TextBox 8">
            <a:extLst>
              <a:ext uri="{FF2B5EF4-FFF2-40B4-BE49-F238E27FC236}">
                <a16:creationId xmlns:a16="http://schemas.microsoft.com/office/drawing/2014/main" id="{F38AE7CB-26FD-7E47-A6C1-EACAB7524516}"/>
              </a:ext>
            </a:extLst>
          </p:cNvPr>
          <p:cNvSpPr txBox="1"/>
          <p:nvPr/>
        </p:nvSpPr>
        <p:spPr>
          <a:xfrm>
            <a:off x="5143136" y="1436205"/>
            <a:ext cx="4270341" cy="4678204"/>
          </a:xfrm>
          <a:prstGeom prst="rect">
            <a:avLst/>
          </a:prstGeom>
          <a:noFill/>
        </p:spPr>
        <p:txBody>
          <a:bodyPr wrap="square" lIns="91440" tIns="45720" rIns="91440" bIns="45720" rtlCol="0" anchor="t">
            <a:spAutoFit/>
          </a:bodyPr>
          <a:lstStyle/>
          <a:p>
            <a:r>
              <a:rPr lang="en-US" sz="1400" b="1">
                <a:solidFill>
                  <a:schemeClr val="bg1"/>
                </a:solidFill>
                <a:cs typeface="Calibri"/>
              </a:rPr>
              <a:t>Artist ranking:</a:t>
            </a:r>
          </a:p>
          <a:p>
            <a:r>
              <a:rPr lang="en-US" sz="1400">
                <a:solidFill>
                  <a:schemeClr val="bg1"/>
                </a:solidFill>
                <a:cs typeface="Calibri"/>
              </a:rPr>
              <a:t>After selecting a year (or all years), the user can see the artist ranking by the number of hits songs for that time range. For example, here after selecting 2020, we can observe that Justin Bieber and Billie </a:t>
            </a:r>
            <a:r>
              <a:rPr lang="en-US" sz="1400" err="1">
                <a:solidFill>
                  <a:schemeClr val="bg1"/>
                </a:solidFill>
                <a:cs typeface="Calibri"/>
              </a:rPr>
              <a:t>Eilish</a:t>
            </a:r>
            <a:r>
              <a:rPr lang="en-US" sz="1400">
                <a:solidFill>
                  <a:schemeClr val="bg1"/>
                </a:solidFill>
                <a:cs typeface="Calibri"/>
              </a:rPr>
              <a:t> are the two top artists with the most top 100 hit songs. </a:t>
            </a:r>
          </a:p>
          <a:p>
            <a:endParaRPr lang="en-US" sz="1400">
              <a:solidFill>
                <a:schemeClr val="bg1"/>
              </a:solidFill>
              <a:cs typeface="Calibri"/>
            </a:endParaRPr>
          </a:p>
          <a:p>
            <a:r>
              <a:rPr lang="en-US" sz="1400">
                <a:solidFill>
                  <a:schemeClr val="bg1"/>
                </a:solidFill>
                <a:cs typeface="Calibri"/>
              </a:rPr>
              <a:t>It is also a filter - users can select an artist here, and that will filter the entire dashboard to only that artist.</a:t>
            </a:r>
          </a:p>
          <a:p>
            <a:endParaRPr lang="en-US" sz="1400">
              <a:solidFill>
                <a:schemeClr val="bg1"/>
              </a:solidFill>
              <a:cs typeface="Calibri"/>
            </a:endParaRPr>
          </a:p>
          <a:p>
            <a:endParaRPr lang="en-US" sz="1400">
              <a:solidFill>
                <a:schemeClr val="bg1"/>
              </a:solidFill>
              <a:cs typeface="Calibri"/>
            </a:endParaRPr>
          </a:p>
          <a:p>
            <a:r>
              <a:rPr lang="en-US" sz="1400" b="1">
                <a:solidFill>
                  <a:schemeClr val="bg1"/>
                </a:solidFill>
                <a:cs typeface="Calibri"/>
              </a:rPr>
              <a:t>Top Genre:</a:t>
            </a:r>
          </a:p>
          <a:p>
            <a:r>
              <a:rPr lang="en-US" sz="1400">
                <a:solidFill>
                  <a:schemeClr val="bg1"/>
                </a:solidFill>
                <a:cs typeface="Calibri"/>
              </a:rPr>
              <a:t>The top genre is also based on the selected year (and the selected artist, if any). Now because we did not select any artist, we can see the top genres for the year 2020. We chose a </a:t>
            </a:r>
            <a:r>
              <a:rPr lang="en-US" sz="1400" err="1">
                <a:solidFill>
                  <a:schemeClr val="bg1"/>
                </a:solidFill>
                <a:cs typeface="Calibri"/>
              </a:rPr>
              <a:t>treemap</a:t>
            </a:r>
            <a:r>
              <a:rPr lang="en-US" sz="1400">
                <a:solidFill>
                  <a:schemeClr val="bg1"/>
                </a:solidFill>
                <a:cs typeface="Calibri"/>
              </a:rPr>
              <a:t> because the size of each block can give users a quick intuitive understanding of the presence of each genre. Here we can see that dance-pop is the most trending genre among the 100 top hits in 2020.</a:t>
            </a:r>
          </a:p>
          <a:p>
            <a:pPr lvl="2"/>
            <a:endParaRPr lang="en-US">
              <a:solidFill>
                <a:schemeClr val="bg1"/>
              </a:solidFill>
              <a:cs typeface="Calibri"/>
            </a:endParaRPr>
          </a:p>
        </p:txBody>
      </p:sp>
      <p:pic>
        <p:nvPicPr>
          <p:cNvPr id="4" name="Picture 3">
            <a:extLst>
              <a:ext uri="{FF2B5EF4-FFF2-40B4-BE49-F238E27FC236}">
                <a16:creationId xmlns:a16="http://schemas.microsoft.com/office/drawing/2014/main" id="{C8178DE1-6B8D-4462-9CC0-BAA683EA8AB6}"/>
              </a:ext>
            </a:extLst>
          </p:cNvPr>
          <p:cNvPicPr>
            <a:picLocks noChangeAspect="1"/>
          </p:cNvPicPr>
          <p:nvPr/>
        </p:nvPicPr>
        <p:blipFill>
          <a:blip r:embed="rId3"/>
          <a:stretch>
            <a:fillRect/>
          </a:stretch>
        </p:blipFill>
        <p:spPr>
          <a:xfrm>
            <a:off x="643351" y="1263641"/>
            <a:ext cx="4250911" cy="2612091"/>
          </a:xfrm>
          <a:prstGeom prst="rect">
            <a:avLst/>
          </a:prstGeom>
        </p:spPr>
      </p:pic>
      <p:pic>
        <p:nvPicPr>
          <p:cNvPr id="6" name="Picture 5">
            <a:extLst>
              <a:ext uri="{FF2B5EF4-FFF2-40B4-BE49-F238E27FC236}">
                <a16:creationId xmlns:a16="http://schemas.microsoft.com/office/drawing/2014/main" id="{9F9448CA-15AD-4F67-96AD-98F2A86AC37D}"/>
              </a:ext>
            </a:extLst>
          </p:cNvPr>
          <p:cNvPicPr>
            <a:picLocks noChangeAspect="1"/>
          </p:cNvPicPr>
          <p:nvPr/>
        </p:nvPicPr>
        <p:blipFill>
          <a:blip r:embed="rId4"/>
          <a:stretch>
            <a:fillRect/>
          </a:stretch>
        </p:blipFill>
        <p:spPr>
          <a:xfrm>
            <a:off x="643352" y="3667585"/>
            <a:ext cx="4270341" cy="2420347"/>
          </a:xfrm>
          <a:prstGeom prst="rect">
            <a:avLst/>
          </a:prstGeom>
        </p:spPr>
      </p:pic>
    </p:spTree>
    <p:extLst>
      <p:ext uri="{BB962C8B-B14F-4D97-AF65-F5344CB8AC3E}">
        <p14:creationId xmlns:p14="http://schemas.microsoft.com/office/powerpoint/2010/main" val="193437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endParaRPr lang="en-US">
              <a:cs typeface="Calibri"/>
            </a:endParaRPr>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6964099" cy="646331"/>
          </a:xfrm>
          <a:prstGeom prst="rect">
            <a:avLst/>
          </a:prstGeom>
          <a:noFill/>
        </p:spPr>
        <p:txBody>
          <a:bodyPr wrap="square" lIns="91440" tIns="45720" rIns="91440" bIns="45720" rtlCol="0" anchor="t">
            <a:spAutoFit/>
          </a:bodyPr>
          <a:lstStyle/>
          <a:p>
            <a:r>
              <a:rPr lang="en-US" altLang="zh-CN" sz="3600" i="1">
                <a:solidFill>
                  <a:schemeClr val="bg1"/>
                </a:solidFill>
                <a:latin typeface="+mj-lt"/>
                <a:ea typeface="等线"/>
              </a:rPr>
              <a:t>Implementation: Dashboard 2</a:t>
            </a:r>
            <a:endParaRPr lang="en-US"/>
          </a:p>
        </p:txBody>
      </p:sp>
      <p:sp>
        <p:nvSpPr>
          <p:cNvPr id="7" name="TextBox 6">
            <a:extLst>
              <a:ext uri="{FF2B5EF4-FFF2-40B4-BE49-F238E27FC236}">
                <a16:creationId xmlns:a16="http://schemas.microsoft.com/office/drawing/2014/main" id="{F5727C8D-8BC4-7E45-BA94-F19AB3364079}"/>
              </a:ext>
            </a:extLst>
          </p:cNvPr>
          <p:cNvSpPr txBox="1"/>
          <p:nvPr/>
        </p:nvSpPr>
        <p:spPr>
          <a:xfrm>
            <a:off x="-129889" y="1511619"/>
            <a:ext cx="9265262" cy="2246769"/>
          </a:xfrm>
          <a:prstGeom prst="rect">
            <a:avLst/>
          </a:prstGeom>
          <a:noFill/>
        </p:spPr>
        <p:txBody>
          <a:bodyPr wrap="square" lIns="91440" tIns="45720" rIns="91440" bIns="45720" rtlCol="0" anchor="t">
            <a:spAutoFit/>
          </a:bodyPr>
          <a:lstStyle/>
          <a:p>
            <a:pPr lvl="2"/>
            <a:r>
              <a:rPr lang="en-US" altLang="zh-CN" sz="1400">
                <a:solidFill>
                  <a:schemeClr val="bg1"/>
                </a:solidFill>
                <a:ea typeface="等线"/>
                <a:cs typeface="Calibri"/>
              </a:rPr>
              <a:t>The purpose of this dashboard is to give a more in depth analysis of top music from 2016-2020. It consists of four visualizations: a bar chart that will populate how many top songs in each year a selected artist has, a line chart that changes/swaps out depending on which music feature the user would like to see the trend of over time, a box plot that shows sentiment analysis of songs over time and a bump chart that shows how the six main genres rank over time. </a:t>
            </a:r>
          </a:p>
          <a:p>
            <a:pPr lvl="2"/>
            <a:endParaRPr lang="en-US" altLang="zh-CN" sz="1400">
              <a:solidFill>
                <a:schemeClr val="bg1"/>
              </a:solidFill>
              <a:ea typeface="等线"/>
              <a:cs typeface="Calibri"/>
            </a:endParaRPr>
          </a:p>
          <a:p>
            <a:pPr lvl="2"/>
            <a:r>
              <a:rPr lang="en-US" altLang="zh-CN" sz="1400">
                <a:solidFill>
                  <a:schemeClr val="bg1"/>
                </a:solidFill>
                <a:ea typeface="等线"/>
                <a:cs typeface="Calibri"/>
              </a:rPr>
              <a:t>To use this dashboard, we can start off by picking an artist from the drop down filter. The user is given artists to choose from, or they can simply type in their artist of choice via the search text box filter. This will populate the entire dashboard (with the exception of the bump chart) to filter data only related to Ariana Grande. Here is a screenshot of that dashboard populated to Ariana Grande's music data.</a:t>
            </a:r>
          </a:p>
        </p:txBody>
      </p:sp>
      <p:pic>
        <p:nvPicPr>
          <p:cNvPr id="3" name="Picture 3" descr="Graphical user interface&#10;&#10;Description automatically generated">
            <a:extLst>
              <a:ext uri="{FF2B5EF4-FFF2-40B4-BE49-F238E27FC236}">
                <a16:creationId xmlns:a16="http://schemas.microsoft.com/office/drawing/2014/main" id="{9A44DC8B-8E43-40FD-8E51-19A84D81FFB4}"/>
              </a:ext>
            </a:extLst>
          </p:cNvPr>
          <p:cNvPicPr>
            <a:picLocks noChangeAspect="1"/>
          </p:cNvPicPr>
          <p:nvPr/>
        </p:nvPicPr>
        <p:blipFill>
          <a:blip r:embed="rId4"/>
          <a:stretch>
            <a:fillRect/>
          </a:stretch>
        </p:blipFill>
        <p:spPr>
          <a:xfrm>
            <a:off x="2370015" y="3753697"/>
            <a:ext cx="4853353" cy="2633066"/>
          </a:xfrm>
          <a:prstGeom prst="rect">
            <a:avLst/>
          </a:prstGeom>
        </p:spPr>
      </p:pic>
    </p:spTree>
    <p:extLst>
      <p:ext uri="{BB962C8B-B14F-4D97-AF65-F5344CB8AC3E}">
        <p14:creationId xmlns:p14="http://schemas.microsoft.com/office/powerpoint/2010/main" val="161880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endParaRPr lang="en-US">
              <a:cs typeface="Calibri"/>
            </a:endParaRPr>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6964099" cy="646331"/>
          </a:xfrm>
          <a:prstGeom prst="rect">
            <a:avLst/>
          </a:prstGeom>
          <a:noFill/>
        </p:spPr>
        <p:txBody>
          <a:bodyPr wrap="square" lIns="91440" tIns="45720" rIns="91440" bIns="45720" rtlCol="0" anchor="t">
            <a:spAutoFit/>
          </a:bodyPr>
          <a:lstStyle/>
          <a:p>
            <a:r>
              <a:rPr lang="en-US" altLang="zh-CN" sz="3600" i="1">
                <a:solidFill>
                  <a:schemeClr val="bg1"/>
                </a:solidFill>
                <a:latin typeface="+mj-lt"/>
                <a:ea typeface="等线"/>
              </a:rPr>
              <a:t>Implementation: Dashboard 2</a:t>
            </a:r>
            <a:endParaRPr lang="en-US"/>
          </a:p>
        </p:txBody>
      </p:sp>
      <p:sp>
        <p:nvSpPr>
          <p:cNvPr id="7" name="TextBox 6">
            <a:extLst>
              <a:ext uri="{FF2B5EF4-FFF2-40B4-BE49-F238E27FC236}">
                <a16:creationId xmlns:a16="http://schemas.microsoft.com/office/drawing/2014/main" id="{F5727C8D-8BC4-7E45-BA94-F19AB3364079}"/>
              </a:ext>
            </a:extLst>
          </p:cNvPr>
          <p:cNvSpPr txBox="1"/>
          <p:nvPr/>
        </p:nvSpPr>
        <p:spPr>
          <a:xfrm>
            <a:off x="36187" y="1511619"/>
            <a:ext cx="4312263" cy="1169551"/>
          </a:xfrm>
          <a:prstGeom prst="rect">
            <a:avLst/>
          </a:prstGeom>
          <a:noFill/>
        </p:spPr>
        <p:txBody>
          <a:bodyPr wrap="square" lIns="91440" tIns="45720" rIns="91440" bIns="45720" rtlCol="0" anchor="t">
            <a:spAutoFit/>
          </a:bodyPr>
          <a:lstStyle/>
          <a:p>
            <a:pPr lvl="2"/>
            <a:r>
              <a:rPr lang="en-US" altLang="zh-CN" sz="1400">
                <a:solidFill>
                  <a:schemeClr val="bg1"/>
                </a:solidFill>
                <a:latin typeface="Calibri Light"/>
                <a:ea typeface="等线"/>
                <a:cs typeface="Calibri"/>
              </a:rPr>
              <a:t>From there, we can hover over the bar chart on the top left to see which music titles correspond to that year, by the selected artist, that made the top charts.</a:t>
            </a:r>
          </a:p>
          <a:p>
            <a:pPr lvl="2"/>
            <a:endParaRPr lang="en-US" altLang="zh-CN" sz="1400">
              <a:solidFill>
                <a:schemeClr val="bg1"/>
              </a:solidFill>
              <a:ea typeface="等线"/>
              <a:cs typeface="Calibri"/>
            </a:endParaRPr>
          </a:p>
        </p:txBody>
      </p:sp>
      <p:pic>
        <p:nvPicPr>
          <p:cNvPr id="4" name="Picture 4" descr="Chart, bar chart&#10;&#10;Description automatically generated">
            <a:extLst>
              <a:ext uri="{FF2B5EF4-FFF2-40B4-BE49-F238E27FC236}">
                <a16:creationId xmlns:a16="http://schemas.microsoft.com/office/drawing/2014/main" id="{7A3D21BE-59D9-43C7-B68F-A97D20EDEA55}"/>
              </a:ext>
            </a:extLst>
          </p:cNvPr>
          <p:cNvPicPr>
            <a:picLocks noChangeAspect="1"/>
          </p:cNvPicPr>
          <p:nvPr/>
        </p:nvPicPr>
        <p:blipFill>
          <a:blip r:embed="rId4"/>
          <a:stretch>
            <a:fillRect/>
          </a:stretch>
        </p:blipFill>
        <p:spPr>
          <a:xfrm>
            <a:off x="4831862" y="1235642"/>
            <a:ext cx="3827584" cy="1495025"/>
          </a:xfrm>
          <a:prstGeom prst="rect">
            <a:avLst/>
          </a:prstGeom>
        </p:spPr>
      </p:pic>
      <p:sp>
        <p:nvSpPr>
          <p:cNvPr id="5" name="TextBox 4">
            <a:extLst>
              <a:ext uri="{FF2B5EF4-FFF2-40B4-BE49-F238E27FC236}">
                <a16:creationId xmlns:a16="http://schemas.microsoft.com/office/drawing/2014/main" id="{C5D98E33-AEE3-4A27-A45B-99082075E4EA}"/>
              </a:ext>
            </a:extLst>
          </p:cNvPr>
          <p:cNvSpPr txBox="1"/>
          <p:nvPr/>
        </p:nvSpPr>
        <p:spPr>
          <a:xfrm>
            <a:off x="963247" y="3102589"/>
            <a:ext cx="3397737"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bg1"/>
                </a:solidFill>
                <a:latin typeface="Calibri Light"/>
                <a:cs typeface="Calibri Light"/>
              </a:rPr>
              <a:t>The values of the music feature also populate as well to show feature values only for Ariana Grande's songs. For example, to the right, we can see that her valence scores often fluctuate but were not as high as they were in 2017. Valence is how optimistic a song is</a:t>
            </a:r>
          </a:p>
        </p:txBody>
      </p:sp>
      <p:pic>
        <p:nvPicPr>
          <p:cNvPr id="6" name="Picture 8">
            <a:extLst>
              <a:ext uri="{FF2B5EF4-FFF2-40B4-BE49-F238E27FC236}">
                <a16:creationId xmlns:a16="http://schemas.microsoft.com/office/drawing/2014/main" id="{509F87F4-0958-4D2E-92E5-E3CCA611DA42}"/>
              </a:ext>
            </a:extLst>
          </p:cNvPr>
          <p:cNvPicPr>
            <a:picLocks noChangeAspect="1"/>
          </p:cNvPicPr>
          <p:nvPr/>
        </p:nvPicPr>
        <p:blipFill>
          <a:blip r:embed="rId5"/>
          <a:stretch>
            <a:fillRect/>
          </a:stretch>
        </p:blipFill>
        <p:spPr>
          <a:xfrm>
            <a:off x="4880708" y="2956655"/>
            <a:ext cx="3280508" cy="1892306"/>
          </a:xfrm>
          <a:prstGeom prst="rect">
            <a:avLst/>
          </a:prstGeom>
        </p:spPr>
      </p:pic>
      <p:pic>
        <p:nvPicPr>
          <p:cNvPr id="9" name="Picture 9" descr="Graphical user interface&#10;&#10;Description automatically generated">
            <a:extLst>
              <a:ext uri="{FF2B5EF4-FFF2-40B4-BE49-F238E27FC236}">
                <a16:creationId xmlns:a16="http://schemas.microsoft.com/office/drawing/2014/main" id="{6F00C94E-BDB2-4F1C-9149-4ABE1360380E}"/>
              </a:ext>
            </a:extLst>
          </p:cNvPr>
          <p:cNvPicPr>
            <a:picLocks noChangeAspect="1"/>
          </p:cNvPicPr>
          <p:nvPr/>
        </p:nvPicPr>
        <p:blipFill>
          <a:blip r:embed="rId6"/>
          <a:stretch>
            <a:fillRect/>
          </a:stretch>
        </p:blipFill>
        <p:spPr>
          <a:xfrm>
            <a:off x="4880708" y="5007838"/>
            <a:ext cx="3280507" cy="1697631"/>
          </a:xfrm>
          <a:prstGeom prst="rect">
            <a:avLst/>
          </a:prstGeom>
        </p:spPr>
      </p:pic>
      <p:sp>
        <p:nvSpPr>
          <p:cNvPr id="13" name="TextBox 12">
            <a:extLst>
              <a:ext uri="{FF2B5EF4-FFF2-40B4-BE49-F238E27FC236}">
                <a16:creationId xmlns:a16="http://schemas.microsoft.com/office/drawing/2014/main" id="{65626F93-925B-48A1-AC2F-8635AAD26C5D}"/>
              </a:ext>
            </a:extLst>
          </p:cNvPr>
          <p:cNvSpPr txBox="1"/>
          <p:nvPr/>
        </p:nvSpPr>
        <p:spPr>
          <a:xfrm>
            <a:off x="963247" y="4941537"/>
            <a:ext cx="3397737"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bg1"/>
                </a:solidFill>
                <a:latin typeface="Calibri Light"/>
                <a:cs typeface="Calibri Light"/>
              </a:rPr>
              <a:t>Lastly, the box plot on the bottom left will show the sentiment score distribution of all of Ariana Grande's songs by year that made the top charts. By hovering over a specific green point, we can see more detail about that song such as it's title, genre and sentiment score. </a:t>
            </a:r>
            <a:endParaRPr lang="en-US">
              <a:solidFill>
                <a:schemeClr val="bg1"/>
              </a:solidFill>
              <a:cs typeface="Calibri" panose="020F0502020204030204"/>
            </a:endParaRPr>
          </a:p>
        </p:txBody>
      </p:sp>
    </p:spTree>
    <p:extLst>
      <p:ext uri="{BB962C8B-B14F-4D97-AF65-F5344CB8AC3E}">
        <p14:creationId xmlns:p14="http://schemas.microsoft.com/office/powerpoint/2010/main" val="309722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endParaRPr lang="en-US">
              <a:cs typeface="Calibri"/>
            </a:endParaRPr>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6964099" cy="646331"/>
          </a:xfrm>
          <a:prstGeom prst="rect">
            <a:avLst/>
          </a:prstGeom>
          <a:noFill/>
        </p:spPr>
        <p:txBody>
          <a:bodyPr wrap="square" lIns="91440" tIns="45720" rIns="91440" bIns="45720" rtlCol="0" anchor="t">
            <a:spAutoFit/>
          </a:bodyPr>
          <a:lstStyle/>
          <a:p>
            <a:r>
              <a:rPr lang="en-US" altLang="zh-CN" sz="3600" i="1">
                <a:solidFill>
                  <a:schemeClr val="bg1"/>
                </a:solidFill>
                <a:latin typeface="+mj-lt"/>
                <a:ea typeface="等线"/>
              </a:rPr>
              <a:t>Implementation: Dashboard 2</a:t>
            </a:r>
            <a:endParaRPr lang="en-US"/>
          </a:p>
        </p:txBody>
      </p:sp>
      <p:sp>
        <p:nvSpPr>
          <p:cNvPr id="7" name="TextBox 6">
            <a:extLst>
              <a:ext uri="{FF2B5EF4-FFF2-40B4-BE49-F238E27FC236}">
                <a16:creationId xmlns:a16="http://schemas.microsoft.com/office/drawing/2014/main" id="{F5727C8D-8BC4-7E45-BA94-F19AB3364079}"/>
              </a:ext>
            </a:extLst>
          </p:cNvPr>
          <p:cNvSpPr txBox="1"/>
          <p:nvPr/>
        </p:nvSpPr>
        <p:spPr>
          <a:xfrm>
            <a:off x="-129889" y="1511619"/>
            <a:ext cx="9265262" cy="1815882"/>
          </a:xfrm>
          <a:prstGeom prst="rect">
            <a:avLst/>
          </a:prstGeom>
          <a:noFill/>
        </p:spPr>
        <p:txBody>
          <a:bodyPr wrap="square" lIns="91440" tIns="45720" rIns="91440" bIns="45720" rtlCol="0" anchor="t">
            <a:spAutoFit/>
          </a:bodyPr>
          <a:lstStyle/>
          <a:p>
            <a:pPr lvl="2"/>
            <a:r>
              <a:rPr lang="en-US" altLang="zh-CN" sz="1400">
                <a:solidFill>
                  <a:schemeClr val="bg1"/>
                </a:solidFill>
                <a:ea typeface="等线"/>
                <a:cs typeface="Calibri"/>
              </a:rPr>
              <a:t>Lastly, is the bump chart of genres. While this does not have the most interactions associated with it, it is very informative in terms of giving the user information on the trends of each music genre over time. Our design choice was to have all lines and points green in order to match our design aesthetic. However, to improve readability, we labeled each point with words in order to easily distinguish them. We also added a highlight feature so that when the user hovers a certain point, the trend for that genre will be highlighted as shown below to easily determine that one genre's specific trend. For example, we can see from the screenshots below that hip-hop/rap has made its way up to be number two consistently from 2017 to 2018 and has consistently remained number two genre in the most recent years, with pop being consistently number one at the top.</a:t>
            </a:r>
          </a:p>
        </p:txBody>
      </p:sp>
      <p:pic>
        <p:nvPicPr>
          <p:cNvPr id="4" name="Picture 4">
            <a:extLst>
              <a:ext uri="{FF2B5EF4-FFF2-40B4-BE49-F238E27FC236}">
                <a16:creationId xmlns:a16="http://schemas.microsoft.com/office/drawing/2014/main" id="{0469BF81-4BDB-411A-A930-70C8A4F5E44B}"/>
              </a:ext>
            </a:extLst>
          </p:cNvPr>
          <p:cNvPicPr>
            <a:picLocks noChangeAspect="1"/>
          </p:cNvPicPr>
          <p:nvPr/>
        </p:nvPicPr>
        <p:blipFill>
          <a:blip r:embed="rId4"/>
          <a:stretch>
            <a:fillRect/>
          </a:stretch>
        </p:blipFill>
        <p:spPr>
          <a:xfrm>
            <a:off x="543170" y="3795983"/>
            <a:ext cx="4169507" cy="2314034"/>
          </a:xfrm>
          <a:prstGeom prst="rect">
            <a:avLst/>
          </a:prstGeom>
        </p:spPr>
      </p:pic>
      <p:pic>
        <p:nvPicPr>
          <p:cNvPr id="5" name="Picture 5">
            <a:extLst>
              <a:ext uri="{FF2B5EF4-FFF2-40B4-BE49-F238E27FC236}">
                <a16:creationId xmlns:a16="http://schemas.microsoft.com/office/drawing/2014/main" id="{03EF9E40-4317-47BB-9ABC-E56AD8C57A3C}"/>
              </a:ext>
            </a:extLst>
          </p:cNvPr>
          <p:cNvPicPr>
            <a:picLocks noChangeAspect="1"/>
          </p:cNvPicPr>
          <p:nvPr/>
        </p:nvPicPr>
        <p:blipFill>
          <a:blip r:embed="rId5"/>
          <a:stretch>
            <a:fillRect/>
          </a:stretch>
        </p:blipFill>
        <p:spPr>
          <a:xfrm>
            <a:off x="5046784" y="3793677"/>
            <a:ext cx="4286738" cy="2299106"/>
          </a:xfrm>
          <a:prstGeom prst="rect">
            <a:avLst/>
          </a:prstGeom>
        </p:spPr>
      </p:pic>
    </p:spTree>
    <p:extLst>
      <p:ext uri="{BB962C8B-B14F-4D97-AF65-F5344CB8AC3E}">
        <p14:creationId xmlns:p14="http://schemas.microsoft.com/office/powerpoint/2010/main" val="2902454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2" y="0"/>
            <a:ext cx="12192001"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2"/>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8361099" cy="646331"/>
          </a:xfrm>
          <a:prstGeom prst="rect">
            <a:avLst/>
          </a:prstGeom>
          <a:noFill/>
        </p:spPr>
        <p:txBody>
          <a:bodyPr wrap="square" lIns="91440" tIns="45720" rIns="91440" bIns="45720" rtlCol="0" anchor="t">
            <a:spAutoFit/>
          </a:bodyPr>
          <a:lstStyle/>
          <a:p>
            <a:r>
              <a:rPr lang="en-US" sz="3600" i="1">
                <a:solidFill>
                  <a:schemeClr val="bg1"/>
                </a:solidFill>
                <a:latin typeface="+mj-lt"/>
              </a:rPr>
              <a:t>Business Implementation: Part 1</a:t>
            </a:r>
          </a:p>
        </p:txBody>
      </p:sp>
      <p:sp>
        <p:nvSpPr>
          <p:cNvPr id="7" name="TextBox 6">
            <a:extLst>
              <a:ext uri="{FF2B5EF4-FFF2-40B4-BE49-F238E27FC236}">
                <a16:creationId xmlns:a16="http://schemas.microsoft.com/office/drawing/2014/main" id="{C3A5FD60-72B2-2C49-B21A-890A5C457CC9}"/>
              </a:ext>
            </a:extLst>
          </p:cNvPr>
          <p:cNvSpPr txBox="1"/>
          <p:nvPr/>
        </p:nvSpPr>
        <p:spPr>
          <a:xfrm>
            <a:off x="622341" y="1335802"/>
            <a:ext cx="9793411" cy="1892826"/>
          </a:xfrm>
          <a:prstGeom prst="rect">
            <a:avLst/>
          </a:prstGeom>
          <a:noFill/>
        </p:spPr>
        <p:txBody>
          <a:bodyPr wrap="square" lIns="91440" tIns="45720" rIns="91440" bIns="45720" rtlCol="0" anchor="t">
            <a:spAutoFit/>
          </a:bodyPr>
          <a:lstStyle/>
          <a:p>
            <a:r>
              <a:rPr lang="en-US" sz="1300">
                <a:solidFill>
                  <a:schemeClr val="bg1"/>
                </a:solidFill>
                <a:latin typeface="+mj-lt"/>
              </a:rPr>
              <a:t>There are a few parties that will benefit from the implementation of our model:</a:t>
            </a:r>
            <a:endParaRPr lang="en-US">
              <a:solidFill>
                <a:schemeClr val="bg1"/>
              </a:solidFill>
            </a:endParaRPr>
          </a:p>
          <a:p>
            <a:pPr marL="800100" lvl="1" indent="-342900">
              <a:buFont typeface="+mj-lt"/>
              <a:buAutoNum type="arabicPeriod"/>
            </a:pPr>
            <a:r>
              <a:rPr lang="en-US" sz="1300">
                <a:solidFill>
                  <a:schemeClr val="bg1"/>
                </a:solidFill>
                <a:latin typeface="+mj-lt"/>
              </a:rPr>
              <a:t>Avid music listeners: Although we do not believe that the general public will likely use our model since our model requires some background knowledge in music theory and is manual compared to the automatic music recommendation system on most music platforms, we believe that our model would provide avid music listeners who clearly know their tastes to find the perfect music for them. For example, the ”choose your music “ section can allow users to adjust the features on the dashboard and find their song either by hovering over the green dots to find the best song that suits their taste or utilize our automatic recommendation component on the right.  And lastly, they can listen to the music that they are trying to explore by playing the play button on the far right. If they like the artist, they can then also gain additional information regarding the artist on the “artist information page” that shows on the left of the music player. </a:t>
            </a:r>
            <a:endParaRPr lang="en-US" sz="1300">
              <a:solidFill>
                <a:schemeClr val="bg1"/>
              </a:solidFill>
              <a:latin typeface="+mj-lt"/>
              <a:cs typeface="Calibri Light"/>
            </a:endParaRPr>
          </a:p>
        </p:txBody>
      </p:sp>
      <p:pic>
        <p:nvPicPr>
          <p:cNvPr id="4" name="Picture 3" descr="A screenshot of a computer&#10;&#10;Description automatically generated with medium confidence">
            <a:extLst>
              <a:ext uri="{FF2B5EF4-FFF2-40B4-BE49-F238E27FC236}">
                <a16:creationId xmlns:a16="http://schemas.microsoft.com/office/drawing/2014/main" id="{05833DE9-6972-D945-86F4-2AAB13CF72F9}"/>
              </a:ext>
            </a:extLst>
          </p:cNvPr>
          <p:cNvPicPr>
            <a:picLocks noChangeAspect="1"/>
          </p:cNvPicPr>
          <p:nvPr/>
        </p:nvPicPr>
        <p:blipFill>
          <a:blip r:embed="rId3"/>
          <a:stretch>
            <a:fillRect/>
          </a:stretch>
        </p:blipFill>
        <p:spPr>
          <a:xfrm>
            <a:off x="714704" y="3554782"/>
            <a:ext cx="3623322" cy="3188523"/>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ECD871C3-2A94-BE4B-AF58-C61EC4444CD5}"/>
              </a:ext>
            </a:extLst>
          </p:cNvPr>
          <p:cNvPicPr>
            <a:picLocks noChangeAspect="1"/>
          </p:cNvPicPr>
          <p:nvPr/>
        </p:nvPicPr>
        <p:blipFill>
          <a:blip r:embed="rId4"/>
          <a:stretch>
            <a:fillRect/>
          </a:stretch>
        </p:blipFill>
        <p:spPr>
          <a:xfrm>
            <a:off x="4401241" y="3429000"/>
            <a:ext cx="2286430" cy="3205576"/>
          </a:xfrm>
          <a:prstGeom prst="rect">
            <a:avLst/>
          </a:prstGeom>
        </p:spPr>
      </p:pic>
      <p:pic>
        <p:nvPicPr>
          <p:cNvPr id="10" name="Picture 9" descr="A screenshot of a video game&#10;&#10;Description automatically generated">
            <a:extLst>
              <a:ext uri="{FF2B5EF4-FFF2-40B4-BE49-F238E27FC236}">
                <a16:creationId xmlns:a16="http://schemas.microsoft.com/office/drawing/2014/main" id="{EEA5A978-E9BB-5049-B55A-B84AD139470B}"/>
              </a:ext>
            </a:extLst>
          </p:cNvPr>
          <p:cNvPicPr>
            <a:picLocks noChangeAspect="1"/>
          </p:cNvPicPr>
          <p:nvPr/>
        </p:nvPicPr>
        <p:blipFill>
          <a:blip r:embed="rId5"/>
          <a:stretch>
            <a:fillRect/>
          </a:stretch>
        </p:blipFill>
        <p:spPr>
          <a:xfrm>
            <a:off x="7423395" y="4791755"/>
            <a:ext cx="4668864" cy="1406947"/>
          </a:xfrm>
          <a:prstGeom prst="rect">
            <a:avLst/>
          </a:prstGeom>
        </p:spPr>
      </p:pic>
    </p:spTree>
    <p:extLst>
      <p:ext uri="{BB962C8B-B14F-4D97-AF65-F5344CB8AC3E}">
        <p14:creationId xmlns:p14="http://schemas.microsoft.com/office/powerpoint/2010/main" val="2227207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7336233" cy="646331"/>
          </a:xfrm>
          <a:prstGeom prst="rect">
            <a:avLst/>
          </a:prstGeom>
          <a:noFill/>
        </p:spPr>
        <p:txBody>
          <a:bodyPr wrap="square" rtlCol="0">
            <a:spAutoFit/>
          </a:bodyPr>
          <a:lstStyle/>
          <a:p>
            <a:r>
              <a:rPr lang="en-US" sz="3600" i="1">
                <a:solidFill>
                  <a:schemeClr val="bg1"/>
                </a:solidFill>
                <a:latin typeface="+mj-lt"/>
              </a:rPr>
              <a:t>Business Implementation: Part 2</a:t>
            </a:r>
          </a:p>
        </p:txBody>
      </p:sp>
      <p:sp>
        <p:nvSpPr>
          <p:cNvPr id="7" name="TextBox 6">
            <a:extLst>
              <a:ext uri="{FF2B5EF4-FFF2-40B4-BE49-F238E27FC236}">
                <a16:creationId xmlns:a16="http://schemas.microsoft.com/office/drawing/2014/main" id="{C3A5FD60-72B2-2C49-B21A-890A5C457CC9}"/>
              </a:ext>
            </a:extLst>
          </p:cNvPr>
          <p:cNvSpPr txBox="1"/>
          <p:nvPr/>
        </p:nvSpPr>
        <p:spPr>
          <a:xfrm>
            <a:off x="311544" y="1427536"/>
            <a:ext cx="9000621" cy="1692771"/>
          </a:xfrm>
          <a:prstGeom prst="rect">
            <a:avLst/>
          </a:prstGeom>
          <a:noFill/>
        </p:spPr>
        <p:txBody>
          <a:bodyPr wrap="square" lIns="91440" tIns="45720" rIns="91440" bIns="45720" rtlCol="0" anchor="t">
            <a:spAutoFit/>
          </a:bodyPr>
          <a:lstStyle/>
          <a:p>
            <a:r>
              <a:rPr lang="en-US" sz="1300">
                <a:solidFill>
                  <a:schemeClr val="bg1"/>
                </a:solidFill>
                <a:latin typeface="+mj-lt"/>
              </a:rPr>
              <a:t>2. Advertisement firms: Advertisement firms can utilize our visualization in order to find the perfect song for their advertisement. For example, if the advertisement requires lively music, it will increase the danceability or loudness. For advertisement firms, it may be similar to what avid music listeners would use but they would also try to look more into the artist ranking or top genres. This is because the popularity of an artist or even playing a song from a top genre could increase people watching and remembering the advertisement. Ideally, they would first choose their desired features through our “choose your music taste” dashboard and then move on to find the best song for them by considering all of the factors that is shown below. Our dashboard would be useful in that it would provide advertisement firms the best song recommendation based on their advertisement and what they are looking for, objectively. </a:t>
            </a:r>
          </a:p>
        </p:txBody>
      </p:sp>
      <p:pic>
        <p:nvPicPr>
          <p:cNvPr id="4" name="Picture 3" descr="Graphical user interface, chart&#10;&#10;Description automatically generated">
            <a:extLst>
              <a:ext uri="{FF2B5EF4-FFF2-40B4-BE49-F238E27FC236}">
                <a16:creationId xmlns:a16="http://schemas.microsoft.com/office/drawing/2014/main" id="{C22283CE-07E0-9442-B81D-52835E73F9AD}"/>
              </a:ext>
            </a:extLst>
          </p:cNvPr>
          <p:cNvPicPr>
            <a:picLocks noChangeAspect="1"/>
          </p:cNvPicPr>
          <p:nvPr/>
        </p:nvPicPr>
        <p:blipFill>
          <a:blip r:embed="rId4"/>
          <a:stretch>
            <a:fillRect/>
          </a:stretch>
        </p:blipFill>
        <p:spPr>
          <a:xfrm>
            <a:off x="6549915" y="3429000"/>
            <a:ext cx="2525266" cy="2937641"/>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6C7C98C1-FF18-BA4C-AC6E-F2AD1255855A}"/>
              </a:ext>
            </a:extLst>
          </p:cNvPr>
          <p:cNvPicPr>
            <a:picLocks noChangeAspect="1"/>
          </p:cNvPicPr>
          <p:nvPr/>
        </p:nvPicPr>
        <p:blipFill>
          <a:blip r:embed="rId5"/>
          <a:stretch>
            <a:fillRect/>
          </a:stretch>
        </p:blipFill>
        <p:spPr>
          <a:xfrm>
            <a:off x="1173281" y="3256733"/>
            <a:ext cx="2196803" cy="1933187"/>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6862D747-0741-8A45-B3F7-44A5FF16922D}"/>
              </a:ext>
            </a:extLst>
          </p:cNvPr>
          <p:cNvPicPr>
            <a:picLocks noChangeAspect="1"/>
          </p:cNvPicPr>
          <p:nvPr/>
        </p:nvPicPr>
        <p:blipFill>
          <a:blip r:embed="rId6"/>
          <a:stretch>
            <a:fillRect/>
          </a:stretch>
        </p:blipFill>
        <p:spPr>
          <a:xfrm>
            <a:off x="3930316" y="3161065"/>
            <a:ext cx="2286430" cy="3205576"/>
          </a:xfrm>
          <a:prstGeom prst="rect">
            <a:avLst/>
          </a:prstGeom>
        </p:spPr>
      </p:pic>
      <p:pic>
        <p:nvPicPr>
          <p:cNvPr id="14" name="Picture 13" descr="A screenshot of a video game&#10;&#10;Description automatically generated">
            <a:extLst>
              <a:ext uri="{FF2B5EF4-FFF2-40B4-BE49-F238E27FC236}">
                <a16:creationId xmlns:a16="http://schemas.microsoft.com/office/drawing/2014/main" id="{AF83097F-0E9A-9341-AD98-013D26F4F101}"/>
              </a:ext>
            </a:extLst>
          </p:cNvPr>
          <p:cNvPicPr>
            <a:picLocks noChangeAspect="1"/>
          </p:cNvPicPr>
          <p:nvPr/>
        </p:nvPicPr>
        <p:blipFill>
          <a:blip r:embed="rId7"/>
          <a:stretch>
            <a:fillRect/>
          </a:stretch>
        </p:blipFill>
        <p:spPr>
          <a:xfrm>
            <a:off x="924465" y="5427516"/>
            <a:ext cx="3116425" cy="939125"/>
          </a:xfrm>
          <a:prstGeom prst="rect">
            <a:avLst/>
          </a:prstGeom>
        </p:spPr>
      </p:pic>
    </p:spTree>
    <p:extLst>
      <p:ext uri="{BB962C8B-B14F-4D97-AF65-F5344CB8AC3E}">
        <p14:creationId xmlns:p14="http://schemas.microsoft.com/office/powerpoint/2010/main" val="436224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2" y="0"/>
            <a:ext cx="12192001"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6269433" cy="646331"/>
          </a:xfrm>
          <a:prstGeom prst="rect">
            <a:avLst/>
          </a:prstGeom>
          <a:noFill/>
        </p:spPr>
        <p:txBody>
          <a:bodyPr wrap="square" rtlCol="0">
            <a:spAutoFit/>
          </a:bodyPr>
          <a:lstStyle/>
          <a:p>
            <a:r>
              <a:rPr lang="en-US" sz="3600" i="1">
                <a:solidFill>
                  <a:schemeClr val="bg1"/>
                </a:solidFill>
                <a:latin typeface="+mj-lt"/>
              </a:rPr>
              <a:t>Business Implementation: Part 3</a:t>
            </a:r>
          </a:p>
        </p:txBody>
      </p:sp>
      <p:sp>
        <p:nvSpPr>
          <p:cNvPr id="7" name="TextBox 6">
            <a:extLst>
              <a:ext uri="{FF2B5EF4-FFF2-40B4-BE49-F238E27FC236}">
                <a16:creationId xmlns:a16="http://schemas.microsoft.com/office/drawing/2014/main" id="{C3A5FD60-72B2-2C49-B21A-890A5C457CC9}"/>
              </a:ext>
            </a:extLst>
          </p:cNvPr>
          <p:cNvSpPr txBox="1"/>
          <p:nvPr/>
        </p:nvSpPr>
        <p:spPr>
          <a:xfrm>
            <a:off x="311544" y="1345135"/>
            <a:ext cx="11568912" cy="2092881"/>
          </a:xfrm>
          <a:prstGeom prst="rect">
            <a:avLst/>
          </a:prstGeom>
          <a:noFill/>
        </p:spPr>
        <p:txBody>
          <a:bodyPr wrap="square" lIns="91440" tIns="45720" rIns="91440" bIns="45720" rtlCol="0" anchor="t">
            <a:spAutoFit/>
          </a:bodyPr>
          <a:lstStyle/>
          <a:p>
            <a:r>
              <a:rPr lang="en-US" sz="1300">
                <a:solidFill>
                  <a:schemeClr val="bg1"/>
                </a:solidFill>
                <a:latin typeface="+mj-lt"/>
                <a:cs typeface="Calibri Light"/>
              </a:rPr>
              <a:t>Music Producers: Although our first dashboard can provide useful information to music producers by allowing them to similarly tweak the features that they want when producing music, we believe that the second dashboard, which conducts analysis on trends and music. That is to say, our second dashboard creates value to the our target customers in that it allows them to filter by artist and music characteristics to identify trends and key features throughout time. For example, a music creator in the hip-hop/pop field might take a look into Post Malone songs and see how their top songs are and listen to see what kind of music have made  it to the charts. After, they can also look at the three other visualizations on the dashboard (top right, bottom right, bottom left) to identify what the past trends have been. For example, the bottom left viz shows the song sentiment over years. From the screenshot below, we can see that there has been a bigger and bigger gap between the top and bottom sentiment level compared to a more clustered one in around 2017. Although this could be more confusing, it can also provide information regarding the songs and artist. Next, on the top right corner, the artist would be able to identify the change in music feature over time. Next, they can also see the general music genre trends over time and see what kind of genres either had their ups or downs. All in all, the second dashboard provides a much more thorough analysis on the overall music trend and characteristics than the first dashboard, which is more geared towards recommending a certain song or artist to the user. </a:t>
            </a:r>
          </a:p>
        </p:txBody>
      </p:sp>
      <p:pic>
        <p:nvPicPr>
          <p:cNvPr id="5" name="Picture 4" descr="Graphical user interface&#10;&#10;Description automatically generated">
            <a:extLst>
              <a:ext uri="{FF2B5EF4-FFF2-40B4-BE49-F238E27FC236}">
                <a16:creationId xmlns:a16="http://schemas.microsoft.com/office/drawing/2014/main" id="{4F17EF20-AED5-8949-B594-78FF89FDB742}"/>
              </a:ext>
            </a:extLst>
          </p:cNvPr>
          <p:cNvPicPr>
            <a:picLocks noChangeAspect="1"/>
          </p:cNvPicPr>
          <p:nvPr/>
        </p:nvPicPr>
        <p:blipFill>
          <a:blip r:embed="rId3"/>
          <a:stretch>
            <a:fillRect/>
          </a:stretch>
        </p:blipFill>
        <p:spPr>
          <a:xfrm>
            <a:off x="3766458" y="3519510"/>
            <a:ext cx="4859170" cy="3032996"/>
          </a:xfrm>
          <a:prstGeom prst="rect">
            <a:avLst/>
          </a:prstGeom>
        </p:spPr>
      </p:pic>
    </p:spTree>
    <p:extLst>
      <p:ext uri="{BB962C8B-B14F-4D97-AF65-F5344CB8AC3E}">
        <p14:creationId xmlns:p14="http://schemas.microsoft.com/office/powerpoint/2010/main" val="186089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5293561" cy="646331"/>
          </a:xfrm>
          <a:prstGeom prst="rect">
            <a:avLst/>
          </a:prstGeom>
          <a:noFill/>
        </p:spPr>
        <p:txBody>
          <a:bodyPr wrap="square" rtlCol="0">
            <a:spAutoFit/>
          </a:bodyPr>
          <a:lstStyle/>
          <a:p>
            <a:r>
              <a:rPr lang="en-US" sz="3600" i="1">
                <a:solidFill>
                  <a:schemeClr val="bg1"/>
                </a:solidFill>
                <a:latin typeface="+mj-lt"/>
              </a:rPr>
              <a:t>Project Goals &amp; Motivation</a:t>
            </a:r>
          </a:p>
        </p:txBody>
      </p:sp>
      <p:sp>
        <p:nvSpPr>
          <p:cNvPr id="3" name="TextBox 2">
            <a:extLst>
              <a:ext uri="{FF2B5EF4-FFF2-40B4-BE49-F238E27FC236}">
                <a16:creationId xmlns:a16="http://schemas.microsoft.com/office/drawing/2014/main" id="{0CB01251-DBED-8B49-A775-0AD1C714B17A}"/>
              </a:ext>
            </a:extLst>
          </p:cNvPr>
          <p:cNvSpPr txBox="1"/>
          <p:nvPr/>
        </p:nvSpPr>
        <p:spPr>
          <a:xfrm>
            <a:off x="1394110" y="1511619"/>
            <a:ext cx="6822956" cy="375487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700">
                <a:solidFill>
                  <a:schemeClr val="bg1"/>
                </a:solidFill>
                <a:latin typeface="+mj-lt"/>
              </a:rPr>
              <a:t>Out of all the music applications and companies, we decided to use Spotify because not only did we all use Spotify and were regular subscribers, but we also wanted to focus on one of the most innovative music companies during our time. </a:t>
            </a:r>
          </a:p>
          <a:p>
            <a:endParaRPr lang="en-US" sz="1700">
              <a:solidFill>
                <a:schemeClr val="bg1"/>
              </a:solidFill>
              <a:latin typeface="+mj-lt"/>
            </a:endParaRPr>
          </a:p>
          <a:p>
            <a:pPr marL="285750" indent="-285750">
              <a:buFont typeface="Arial" panose="020B0604020202020204" pitchFamily="34" charset="0"/>
              <a:buChar char="•"/>
            </a:pPr>
            <a:r>
              <a:rPr lang="en-US" sz="1700">
                <a:solidFill>
                  <a:schemeClr val="bg1"/>
                </a:solidFill>
                <a:latin typeface="+mj-lt"/>
                <a:cs typeface="Calibri Light" panose="020F0302020204030204"/>
              </a:rPr>
              <a:t>Another reason why we decided to focus on Spotify was that Spotify has a large user base, which means the trending songs can accurately reflect the taste of the general public</a:t>
            </a:r>
          </a:p>
          <a:p>
            <a:endParaRPr lang="en-US" sz="1700">
              <a:solidFill>
                <a:schemeClr val="bg1"/>
              </a:solidFill>
              <a:latin typeface="+mj-lt"/>
              <a:cs typeface="Calibri Light" panose="020F0302020204030204"/>
            </a:endParaRPr>
          </a:p>
          <a:p>
            <a:pPr marL="285750" indent="-285750">
              <a:buFont typeface="Arial" panose="020B0604020202020204" pitchFamily="34" charset="0"/>
              <a:buChar char="•"/>
            </a:pPr>
            <a:r>
              <a:rPr lang="en-US" sz="1700">
                <a:solidFill>
                  <a:schemeClr val="bg1"/>
                </a:solidFill>
                <a:latin typeface="+mj-lt"/>
                <a:cs typeface="Calibri Light" panose="020F0302020204030204"/>
              </a:rPr>
              <a:t> </a:t>
            </a:r>
            <a:r>
              <a:rPr lang="en-US" sz="1700">
                <a:solidFill>
                  <a:schemeClr val="bg1"/>
                </a:solidFill>
                <a:latin typeface="+mj-lt"/>
              </a:rPr>
              <a:t>The goal of this project was to develop a visualization that was not only useful to avid music listeners, but also for producers, music record agencies, and advertisement companies. We also aimed to provide detailed analysis of music by category and overtime to provide valuable insights. </a:t>
            </a:r>
            <a:endParaRPr lang="en-US" sz="1700">
              <a:solidFill>
                <a:schemeClr val="bg1"/>
              </a:solidFill>
              <a:latin typeface="+mj-lt"/>
              <a:cs typeface="Calibri Light"/>
            </a:endParaRPr>
          </a:p>
        </p:txBody>
      </p:sp>
    </p:spTree>
    <p:extLst>
      <p:ext uri="{BB962C8B-B14F-4D97-AF65-F5344CB8AC3E}">
        <p14:creationId xmlns:p14="http://schemas.microsoft.com/office/powerpoint/2010/main" val="479780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5293561" cy="646331"/>
          </a:xfrm>
          <a:prstGeom prst="rect">
            <a:avLst/>
          </a:prstGeom>
          <a:noFill/>
        </p:spPr>
        <p:txBody>
          <a:bodyPr wrap="square" rtlCol="0">
            <a:spAutoFit/>
          </a:bodyPr>
          <a:lstStyle/>
          <a:p>
            <a:r>
              <a:rPr lang="en-US" sz="3600" i="1">
                <a:solidFill>
                  <a:schemeClr val="bg1"/>
                </a:solidFill>
                <a:latin typeface="+mj-lt"/>
              </a:rPr>
              <a:t>Insights &amp; Self-Evaluation</a:t>
            </a:r>
          </a:p>
        </p:txBody>
      </p:sp>
      <p:sp>
        <p:nvSpPr>
          <p:cNvPr id="7" name="TextBox 6">
            <a:extLst>
              <a:ext uri="{FF2B5EF4-FFF2-40B4-BE49-F238E27FC236}">
                <a16:creationId xmlns:a16="http://schemas.microsoft.com/office/drawing/2014/main" id="{0D590C63-FCDA-3D49-B06B-0993E09A8D42}"/>
              </a:ext>
            </a:extLst>
          </p:cNvPr>
          <p:cNvSpPr txBox="1"/>
          <p:nvPr/>
        </p:nvSpPr>
        <p:spPr>
          <a:xfrm>
            <a:off x="339034" y="1345542"/>
            <a:ext cx="8923339" cy="4478149"/>
          </a:xfrm>
          <a:prstGeom prst="rect">
            <a:avLst/>
          </a:prstGeom>
          <a:noFill/>
        </p:spPr>
        <p:txBody>
          <a:bodyPr wrap="square" lIns="91440" tIns="45720" rIns="91440" bIns="45720" rtlCol="0" anchor="t">
            <a:spAutoFit/>
          </a:bodyPr>
          <a:lstStyle/>
          <a:p>
            <a:r>
              <a:rPr lang="en-US" sz="1500" b="1">
                <a:solidFill>
                  <a:schemeClr val="bg1"/>
                </a:solidFill>
                <a:latin typeface="Calibri Light"/>
                <a:cs typeface="Calibri" panose="020F0502020204030204"/>
              </a:rPr>
              <a:t>Insights from the data:</a:t>
            </a:r>
          </a:p>
          <a:p>
            <a:pPr marL="285750" indent="-285750">
              <a:buFont typeface="Arial"/>
              <a:buChar char="•"/>
            </a:pPr>
            <a:r>
              <a:rPr lang="en-US" sz="1500">
                <a:solidFill>
                  <a:schemeClr val="bg1"/>
                </a:solidFill>
                <a:latin typeface="Calibri Light"/>
                <a:cs typeface="Calibri" panose="020F0502020204030204"/>
              </a:rPr>
              <a:t>Ariana Grande and Ed Sheeran has had the greatest number of hit songs across the years of 2016-2020!</a:t>
            </a:r>
          </a:p>
          <a:p>
            <a:pPr marL="285750" indent="-285750">
              <a:buFont typeface="Arial"/>
              <a:buChar char="•"/>
            </a:pPr>
            <a:r>
              <a:rPr lang="en-US" sz="1500">
                <a:solidFill>
                  <a:schemeClr val="bg1"/>
                </a:solidFill>
                <a:latin typeface="Calibri Light"/>
                <a:cs typeface="Calibri" panose="020F0502020204030204"/>
              </a:rPr>
              <a:t>For year 2020 specifically, Justin Bieber and Billie </a:t>
            </a:r>
            <a:r>
              <a:rPr lang="en-US" sz="1500" err="1">
                <a:solidFill>
                  <a:schemeClr val="bg1"/>
                </a:solidFill>
                <a:latin typeface="Calibri Light"/>
                <a:cs typeface="Calibri" panose="020F0502020204030204"/>
              </a:rPr>
              <a:t>Eilish</a:t>
            </a:r>
            <a:r>
              <a:rPr lang="en-US" sz="1500">
                <a:solidFill>
                  <a:schemeClr val="bg1"/>
                </a:solidFill>
                <a:latin typeface="Calibri Light"/>
                <a:cs typeface="Calibri" panose="020F0502020204030204"/>
              </a:rPr>
              <a:t> both had the greatest number of hit songs with 3 titles making the charts</a:t>
            </a:r>
          </a:p>
          <a:p>
            <a:r>
              <a:rPr lang="en-US" sz="1500" b="1">
                <a:solidFill>
                  <a:schemeClr val="bg1"/>
                </a:solidFill>
                <a:latin typeface="+mj-lt"/>
              </a:rPr>
              <a:t>How did you answer the questions?</a:t>
            </a:r>
            <a:endParaRPr lang="en-US" sz="1500" b="1">
              <a:solidFill>
                <a:schemeClr val="bg1"/>
              </a:solidFill>
              <a:latin typeface="+mj-lt"/>
              <a:cs typeface="Calibri Light"/>
            </a:endParaRPr>
          </a:p>
          <a:p>
            <a:pPr marL="285750" indent="-285750">
              <a:buFont typeface="Arial"/>
              <a:buChar char="•"/>
            </a:pPr>
            <a:r>
              <a:rPr lang="en-US" sz="1500" b="1">
                <a:solidFill>
                  <a:schemeClr val="bg1"/>
                </a:solidFill>
                <a:latin typeface="+mj-lt"/>
                <a:cs typeface="Calibri Light"/>
              </a:rPr>
              <a:t>While keeping the questions we had in mind regarding the process, the data and the visualizations that we had, we were able to answer all of these questions by creating our dashboard for all users. Not only did the dashboard provide information regarding the data we had and the business questions that we had for the project, but we also were able to answer any of the additional questions that we had that came up during our project, which are listed in slides 4 and 5 above. </a:t>
            </a:r>
          </a:p>
          <a:p>
            <a:r>
              <a:rPr lang="en-US" sz="1500" b="1">
                <a:solidFill>
                  <a:schemeClr val="bg1"/>
                </a:solidFill>
                <a:latin typeface="+mj-lt"/>
              </a:rPr>
              <a:t>How well does the Viz work and how can we further improve it?</a:t>
            </a:r>
            <a:endParaRPr lang="en-US" sz="1500" b="1">
              <a:solidFill>
                <a:schemeClr val="bg1"/>
              </a:solidFill>
              <a:latin typeface="+mj-lt"/>
              <a:cs typeface="Calibri Light"/>
            </a:endParaRPr>
          </a:p>
          <a:p>
            <a:pPr marL="285750" indent="-285750">
              <a:buFont typeface="Arial"/>
              <a:buChar char="•"/>
            </a:pPr>
            <a:r>
              <a:rPr lang="en-US" sz="1500">
                <a:solidFill>
                  <a:schemeClr val="bg1"/>
                </a:solidFill>
                <a:latin typeface="+mj-lt"/>
                <a:cs typeface="Calibri Light"/>
              </a:rPr>
              <a:t>Viz is very user friendly and easy to look at. Due to our aesthetic design choices, we were very limited in our color choices as we wanted to stick to the Spotify Green color. Therefore, for charts like the bump chart, we couldn't use colors to further indicate which genre is which (used highlighter instead)</a:t>
            </a:r>
          </a:p>
          <a:p>
            <a:pPr marL="285750" indent="-285750">
              <a:buFont typeface="Arial"/>
              <a:buChar char="•"/>
            </a:pPr>
            <a:r>
              <a:rPr lang="en-US" sz="1500">
                <a:solidFill>
                  <a:schemeClr val="bg1"/>
                </a:solidFill>
                <a:latin typeface="+mj-lt"/>
                <a:cs typeface="Calibri Light"/>
              </a:rPr>
              <a:t>Further improvements would include incorporating more data in our further analysis dashboard. We would have loved to have data on how each artist's Spotify follower count changed over time as well but were limited by Spotify API. Additionally, if we had more time, we would have loved to include a geographic feature that would indicate which songs were played the most by state or country, etc. But that would require more extensive data scraping.</a:t>
            </a:r>
          </a:p>
        </p:txBody>
      </p:sp>
    </p:spTree>
    <p:extLst>
      <p:ext uri="{BB962C8B-B14F-4D97-AF65-F5344CB8AC3E}">
        <p14:creationId xmlns:p14="http://schemas.microsoft.com/office/powerpoint/2010/main" val="63197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t="3300" r="188" b="21527"/>
          <a:stretch/>
        </p:blipFill>
        <p:spPr>
          <a:xfrm>
            <a:off x="-1" y="0"/>
            <a:ext cx="12164312"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27689" y="0"/>
            <a:ext cx="12136622"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 name="TextBox 2">
            <a:extLst>
              <a:ext uri="{FF2B5EF4-FFF2-40B4-BE49-F238E27FC236}">
                <a16:creationId xmlns:a16="http://schemas.microsoft.com/office/drawing/2014/main" id="{DDEC4A96-55C6-5C4C-A7BC-E5C05554EF74}"/>
              </a:ext>
            </a:extLst>
          </p:cNvPr>
          <p:cNvSpPr txBox="1"/>
          <p:nvPr/>
        </p:nvSpPr>
        <p:spPr>
          <a:xfrm>
            <a:off x="3334870" y="2571708"/>
            <a:ext cx="5522259" cy="1631216"/>
          </a:xfrm>
          <a:prstGeom prst="rect">
            <a:avLst/>
          </a:prstGeom>
          <a:noFill/>
        </p:spPr>
        <p:txBody>
          <a:bodyPr wrap="square" lIns="91440" tIns="45720" rIns="91440" bIns="45720" rtlCol="0" anchor="t">
            <a:spAutoFit/>
          </a:bodyPr>
          <a:lstStyle/>
          <a:p>
            <a:pPr algn="ctr"/>
            <a:r>
              <a:rPr lang="en-US" sz="5000">
                <a:solidFill>
                  <a:schemeClr val="bg1"/>
                </a:solidFill>
              </a:rPr>
              <a:t>In Class Presentation</a:t>
            </a:r>
          </a:p>
        </p:txBody>
      </p:sp>
    </p:spTree>
    <p:extLst>
      <p:ext uri="{BB962C8B-B14F-4D97-AF65-F5344CB8AC3E}">
        <p14:creationId xmlns:p14="http://schemas.microsoft.com/office/powerpoint/2010/main" val="178387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F41F9C-A7ED-7146-8A87-5104E34F88FA}"/>
              </a:ext>
            </a:extLst>
          </p:cNvPr>
          <p:cNvSpPr/>
          <p:nvPr/>
        </p:nvSpPr>
        <p:spPr>
          <a:xfrm>
            <a:off x="0" y="5407932"/>
            <a:ext cx="12192000" cy="1450068"/>
          </a:xfrm>
          <a:prstGeom prst="rect">
            <a:avLst/>
          </a:prstGeom>
          <a:solidFill>
            <a:srgbClr val="036244">
              <a:alpha val="83000"/>
            </a:srgb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EE0E5887-F3ED-1644-A2CF-08FC14F2D988}"/>
              </a:ext>
            </a:extLst>
          </p:cNvPr>
          <p:cNvSpPr/>
          <p:nvPr/>
        </p:nvSpPr>
        <p:spPr>
          <a:xfrm>
            <a:off x="0" y="0"/>
            <a:ext cx="12192000" cy="54079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1E01E5B-94CE-2444-9EC8-03900C9758A6}"/>
              </a:ext>
            </a:extLst>
          </p:cNvPr>
          <p:cNvSpPr txBox="1"/>
          <p:nvPr/>
        </p:nvSpPr>
        <p:spPr>
          <a:xfrm>
            <a:off x="5554717" y="969939"/>
            <a:ext cx="5147187" cy="2779180"/>
          </a:xfrm>
          <a:prstGeom prst="rect">
            <a:avLst/>
          </a:prstGeom>
          <a:noFill/>
        </p:spPr>
        <p:txBody>
          <a:bodyPr wrap="square" lIns="91440" tIns="45720" rIns="91440" bIns="45720" rtlCol="0" anchor="t">
            <a:spAutoFit/>
          </a:bodyPr>
          <a:lstStyle/>
          <a:p>
            <a:r>
              <a:rPr lang="en-US" sz="2800" i="1">
                <a:solidFill>
                  <a:schemeClr val="bg1"/>
                </a:solidFill>
                <a:latin typeface="+mj-lt"/>
              </a:rPr>
              <a:t>Data Visualization Final Project</a:t>
            </a:r>
          </a:p>
          <a:p>
            <a:endParaRPr lang="en-US" sz="1000" i="1">
              <a:solidFill>
                <a:schemeClr val="bg1"/>
              </a:solidFill>
              <a:latin typeface="+mj-lt"/>
            </a:endParaRPr>
          </a:p>
          <a:p>
            <a:r>
              <a:rPr lang="en-US" sz="4500" i="1">
                <a:solidFill>
                  <a:schemeClr val="bg1"/>
                </a:solidFill>
                <a:latin typeface="+mj-lt"/>
              </a:rPr>
              <a:t>Spotify Music: </a:t>
            </a:r>
            <a:endParaRPr lang="en-US" sz="4500" i="1">
              <a:solidFill>
                <a:schemeClr val="bg1"/>
              </a:solidFill>
              <a:latin typeface="+mj-lt"/>
              <a:cs typeface="Calibri Light"/>
            </a:endParaRPr>
          </a:p>
          <a:p>
            <a:r>
              <a:rPr lang="en-US" sz="4500" i="1">
                <a:solidFill>
                  <a:schemeClr val="bg1"/>
                </a:solidFill>
                <a:latin typeface="+mj-lt"/>
              </a:rPr>
              <a:t>Recommendation &amp; Analysis</a:t>
            </a:r>
            <a:endParaRPr lang="en-US" sz="4500" i="1">
              <a:solidFill>
                <a:schemeClr val="bg1"/>
              </a:solidFill>
              <a:latin typeface="+mj-lt"/>
              <a:cs typeface="Calibri Light"/>
            </a:endParaRPr>
          </a:p>
        </p:txBody>
      </p:sp>
      <p:pic>
        <p:nvPicPr>
          <p:cNvPr id="10" name="Picture 9" descr="A group of men sitting on a couch&#10;&#10;Description automatically generated">
            <a:extLst>
              <a:ext uri="{FF2B5EF4-FFF2-40B4-BE49-F238E27FC236}">
                <a16:creationId xmlns:a16="http://schemas.microsoft.com/office/drawing/2014/main" id="{5286AEFD-735D-3A49-8AC2-90425D265E08}"/>
              </a:ext>
            </a:extLst>
          </p:cNvPr>
          <p:cNvPicPr>
            <a:picLocks noChangeAspect="1"/>
          </p:cNvPicPr>
          <p:nvPr/>
        </p:nvPicPr>
        <p:blipFill>
          <a:blip r:embed="rId2"/>
          <a:stretch>
            <a:fillRect/>
          </a:stretch>
        </p:blipFill>
        <p:spPr>
          <a:xfrm>
            <a:off x="1954926" y="969939"/>
            <a:ext cx="3252952" cy="3252952"/>
          </a:xfrm>
          <a:prstGeom prst="rect">
            <a:avLst/>
          </a:prstGeom>
        </p:spPr>
      </p:pic>
      <p:sp>
        <p:nvSpPr>
          <p:cNvPr id="6" name="Oval 5">
            <a:extLst>
              <a:ext uri="{FF2B5EF4-FFF2-40B4-BE49-F238E27FC236}">
                <a16:creationId xmlns:a16="http://schemas.microsoft.com/office/drawing/2014/main" id="{25E591CE-4ED9-CC49-827B-F7C870F3E190}"/>
              </a:ext>
            </a:extLst>
          </p:cNvPr>
          <p:cNvSpPr/>
          <p:nvPr/>
        </p:nvSpPr>
        <p:spPr>
          <a:xfrm>
            <a:off x="4566745" y="3553562"/>
            <a:ext cx="709448" cy="70944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6D98CBD3-3025-5845-8919-0D83B3640719}"/>
              </a:ext>
            </a:extLst>
          </p:cNvPr>
          <p:cNvSpPr/>
          <p:nvPr/>
        </p:nvSpPr>
        <p:spPr>
          <a:xfrm rot="5400000">
            <a:off x="4789127" y="3781201"/>
            <a:ext cx="327742" cy="2680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EB03CD3-696D-0F41-9999-87D6A1CC9B2C}"/>
              </a:ext>
            </a:extLst>
          </p:cNvPr>
          <p:cNvSpPr txBox="1"/>
          <p:nvPr/>
        </p:nvSpPr>
        <p:spPr>
          <a:xfrm>
            <a:off x="5559973" y="3908286"/>
            <a:ext cx="4282965" cy="338554"/>
          </a:xfrm>
          <a:prstGeom prst="rect">
            <a:avLst/>
          </a:prstGeom>
          <a:noFill/>
        </p:spPr>
        <p:txBody>
          <a:bodyPr wrap="square" rtlCol="0">
            <a:spAutoFit/>
          </a:bodyPr>
          <a:lstStyle/>
          <a:p>
            <a:r>
              <a:rPr lang="en-US" sz="1600">
                <a:solidFill>
                  <a:schemeClr val="bg1"/>
                </a:solidFill>
                <a:latin typeface="+mj-lt"/>
              </a:rPr>
              <a:t>Team 2: Kyu K, Patrick W, Lydia Z, Angela G</a:t>
            </a:r>
          </a:p>
        </p:txBody>
      </p:sp>
    </p:spTree>
    <p:extLst>
      <p:ext uri="{BB962C8B-B14F-4D97-AF65-F5344CB8AC3E}">
        <p14:creationId xmlns:p14="http://schemas.microsoft.com/office/powerpoint/2010/main" val="159976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pic>
        <p:nvPicPr>
          <p:cNvPr id="6" name="Graphic 5" descr="Dancing outline">
            <a:extLst>
              <a:ext uri="{FF2B5EF4-FFF2-40B4-BE49-F238E27FC236}">
                <a16:creationId xmlns:a16="http://schemas.microsoft.com/office/drawing/2014/main" id="{8DFD6100-333C-994F-A974-24BF55B5A1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6764" y="3867946"/>
            <a:ext cx="2156969" cy="2156969"/>
          </a:xfrm>
          <a:prstGeom prst="rect">
            <a:avLst/>
          </a:prstGeom>
        </p:spPr>
      </p:pic>
      <p:sp>
        <p:nvSpPr>
          <p:cNvPr id="9" name="Oval 8">
            <a:extLst>
              <a:ext uri="{FF2B5EF4-FFF2-40B4-BE49-F238E27FC236}">
                <a16:creationId xmlns:a16="http://schemas.microsoft.com/office/drawing/2014/main" id="{6FB1C323-5C6F-6045-B93D-5F229CD6F09A}"/>
              </a:ext>
            </a:extLst>
          </p:cNvPr>
          <p:cNvSpPr/>
          <p:nvPr/>
        </p:nvSpPr>
        <p:spPr>
          <a:xfrm>
            <a:off x="1180914" y="2088711"/>
            <a:ext cx="1330051" cy="1330051"/>
          </a:xfrm>
          <a:prstGeom prst="ellipse">
            <a:avLst/>
          </a:prstGeom>
          <a:solidFill>
            <a:srgbClr val="005B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mj-lt"/>
              </a:rPr>
              <a:t>Plays a role in society</a:t>
            </a:r>
          </a:p>
        </p:txBody>
      </p:sp>
      <p:sp>
        <p:nvSpPr>
          <p:cNvPr id="10" name="Oval 9">
            <a:extLst>
              <a:ext uri="{FF2B5EF4-FFF2-40B4-BE49-F238E27FC236}">
                <a16:creationId xmlns:a16="http://schemas.microsoft.com/office/drawing/2014/main" id="{5E55905A-983A-E548-8035-A2D2692E07E6}"/>
              </a:ext>
            </a:extLst>
          </p:cNvPr>
          <p:cNvSpPr/>
          <p:nvPr/>
        </p:nvSpPr>
        <p:spPr>
          <a:xfrm>
            <a:off x="2659884" y="1346021"/>
            <a:ext cx="1682225" cy="168222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Mental &amp; Physical Benefits</a:t>
            </a:r>
          </a:p>
        </p:txBody>
      </p:sp>
      <p:sp>
        <p:nvSpPr>
          <p:cNvPr id="15" name="Oval 14">
            <a:extLst>
              <a:ext uri="{FF2B5EF4-FFF2-40B4-BE49-F238E27FC236}">
                <a16:creationId xmlns:a16="http://schemas.microsoft.com/office/drawing/2014/main" id="{D538FE21-9031-554F-8047-02EB83C3E2DC}"/>
              </a:ext>
            </a:extLst>
          </p:cNvPr>
          <p:cNvSpPr/>
          <p:nvPr/>
        </p:nvSpPr>
        <p:spPr>
          <a:xfrm>
            <a:off x="2766622" y="3230698"/>
            <a:ext cx="880738" cy="8807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mj-lt"/>
              </a:rPr>
              <a:t>Fun!</a:t>
            </a:r>
          </a:p>
        </p:txBody>
      </p:sp>
      <p:pic>
        <p:nvPicPr>
          <p:cNvPr id="29" name="Picture 28" descr="White text on a black background&#10;&#10;Description automatically generated">
            <a:extLst>
              <a:ext uri="{FF2B5EF4-FFF2-40B4-BE49-F238E27FC236}">
                <a16:creationId xmlns:a16="http://schemas.microsoft.com/office/drawing/2014/main" id="{E5052A62-3DEC-C34B-A978-BCBCCA42DF73}"/>
              </a:ext>
            </a:extLst>
          </p:cNvPr>
          <p:cNvPicPr>
            <a:picLocks noChangeAspect="1"/>
          </p:cNvPicPr>
          <p:nvPr/>
        </p:nvPicPr>
        <p:blipFill>
          <a:blip r:embed="rId6"/>
          <a:stretch>
            <a:fillRect/>
          </a:stretch>
        </p:blipFill>
        <p:spPr>
          <a:xfrm>
            <a:off x="5728252" y="2709201"/>
            <a:ext cx="2978903" cy="520126"/>
          </a:xfrm>
          <a:prstGeom prst="rect">
            <a:avLst/>
          </a:prstGeom>
        </p:spPr>
      </p:pic>
      <p:sp>
        <p:nvSpPr>
          <p:cNvPr id="34" name="TextBox 33">
            <a:extLst>
              <a:ext uri="{FF2B5EF4-FFF2-40B4-BE49-F238E27FC236}">
                <a16:creationId xmlns:a16="http://schemas.microsoft.com/office/drawing/2014/main" id="{3E87C0C0-1F20-0C45-8976-694B902115D8}"/>
              </a:ext>
            </a:extLst>
          </p:cNvPr>
          <p:cNvSpPr txBox="1"/>
          <p:nvPr/>
        </p:nvSpPr>
        <p:spPr>
          <a:xfrm>
            <a:off x="5730189" y="1819518"/>
            <a:ext cx="2897992" cy="830997"/>
          </a:xfrm>
          <a:prstGeom prst="rect">
            <a:avLst/>
          </a:prstGeom>
          <a:noFill/>
        </p:spPr>
        <p:txBody>
          <a:bodyPr wrap="square" lIns="91440" tIns="45720" rIns="91440" bIns="45720" rtlCol="0" anchor="t">
            <a:spAutoFit/>
          </a:bodyPr>
          <a:lstStyle/>
          <a:p>
            <a:r>
              <a:rPr lang="en-US" sz="1600">
                <a:solidFill>
                  <a:schemeClr val="bg1"/>
                </a:solidFill>
                <a:cs typeface="Calibri" panose="020F0502020204030204"/>
              </a:rPr>
              <a:t>Grabbed from Spotify Playlist</a:t>
            </a:r>
          </a:p>
          <a:p>
            <a:pPr marL="285750" indent="-285750">
              <a:buFont typeface="Arial" panose="020B0604020202020204" pitchFamily="34" charset="0"/>
              <a:buChar char="•"/>
            </a:pPr>
            <a:r>
              <a:rPr lang="en-US" sz="1600">
                <a:solidFill>
                  <a:schemeClr val="bg1"/>
                </a:solidFill>
              </a:rPr>
              <a:t>Official music chart</a:t>
            </a:r>
            <a:endParaRPr lang="en-US" sz="1600">
              <a:solidFill>
                <a:schemeClr val="bg1"/>
              </a:solidFill>
              <a:cs typeface="Calibri"/>
            </a:endParaRPr>
          </a:p>
          <a:p>
            <a:pPr marL="285750" indent="-285750">
              <a:buFont typeface="Arial" panose="020B0604020202020204" pitchFamily="34" charset="0"/>
              <a:buChar char="•"/>
            </a:pPr>
            <a:r>
              <a:rPr lang="en-US" sz="1600">
                <a:solidFill>
                  <a:schemeClr val="bg1"/>
                </a:solidFill>
              </a:rPr>
              <a:t>Name of songs</a:t>
            </a:r>
            <a:endParaRPr lang="en-US" sz="1600">
              <a:solidFill>
                <a:schemeClr val="bg1"/>
              </a:solidFill>
              <a:cs typeface="Calibri"/>
            </a:endParaRPr>
          </a:p>
        </p:txBody>
      </p:sp>
      <p:sp>
        <p:nvSpPr>
          <p:cNvPr id="36" name="TextBox 35">
            <a:extLst>
              <a:ext uri="{FF2B5EF4-FFF2-40B4-BE49-F238E27FC236}">
                <a16:creationId xmlns:a16="http://schemas.microsoft.com/office/drawing/2014/main" id="{A7DC36F1-27EF-9B44-96B8-6E821FC54305}"/>
              </a:ext>
            </a:extLst>
          </p:cNvPr>
          <p:cNvSpPr txBox="1"/>
          <p:nvPr/>
        </p:nvSpPr>
        <p:spPr>
          <a:xfrm>
            <a:off x="5729159" y="3299923"/>
            <a:ext cx="2332638" cy="1569660"/>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chemeClr val="bg1"/>
                </a:solidFill>
              </a:rPr>
              <a:t>Music Features</a:t>
            </a:r>
          </a:p>
          <a:p>
            <a:pPr marL="742950" lvl="1" indent="-285750">
              <a:buFont typeface="Arial" panose="020B0604020202020204" pitchFamily="34" charset="0"/>
              <a:buChar char="•"/>
            </a:pPr>
            <a:r>
              <a:rPr lang="en-US" sz="1600">
                <a:solidFill>
                  <a:schemeClr val="bg1"/>
                </a:solidFill>
              </a:rPr>
              <a:t>Danceability</a:t>
            </a:r>
          </a:p>
          <a:p>
            <a:pPr marL="742950" lvl="1" indent="-285750">
              <a:buFont typeface="Arial" panose="020B0604020202020204" pitchFamily="34" charset="0"/>
              <a:buChar char="•"/>
            </a:pPr>
            <a:r>
              <a:rPr lang="en-US" sz="1600">
                <a:solidFill>
                  <a:schemeClr val="bg1"/>
                </a:solidFill>
              </a:rPr>
              <a:t>Acoustic-ness</a:t>
            </a:r>
          </a:p>
          <a:p>
            <a:pPr marL="742950" lvl="1" indent="-285750">
              <a:buFont typeface="Arial" panose="020B0604020202020204" pitchFamily="34" charset="0"/>
              <a:buChar char="•"/>
            </a:pPr>
            <a:r>
              <a:rPr lang="en-US" sz="1600">
                <a:solidFill>
                  <a:schemeClr val="bg1"/>
                </a:solidFill>
              </a:rPr>
              <a:t>Liveliness</a:t>
            </a:r>
          </a:p>
          <a:p>
            <a:pPr marL="742950" lvl="1" indent="-285750">
              <a:buFont typeface="Arial" panose="020B0604020202020204" pitchFamily="34" charset="0"/>
              <a:buChar char="•"/>
            </a:pPr>
            <a:r>
              <a:rPr lang="en-US" sz="1600">
                <a:solidFill>
                  <a:schemeClr val="bg1"/>
                </a:solidFill>
              </a:rPr>
              <a:t>Popularity</a:t>
            </a:r>
          </a:p>
          <a:p>
            <a:pPr marL="742950" lvl="1" indent="-285750">
              <a:buFont typeface="Arial" panose="020B0604020202020204" pitchFamily="34" charset="0"/>
              <a:buChar char="•"/>
            </a:pPr>
            <a:r>
              <a:rPr lang="en-US" sz="1600">
                <a:solidFill>
                  <a:schemeClr val="bg1"/>
                </a:solidFill>
              </a:rPr>
              <a:t>Valence</a:t>
            </a:r>
          </a:p>
        </p:txBody>
      </p:sp>
      <p:sp>
        <p:nvSpPr>
          <p:cNvPr id="37" name="TextBox 36">
            <a:extLst>
              <a:ext uri="{FF2B5EF4-FFF2-40B4-BE49-F238E27FC236}">
                <a16:creationId xmlns:a16="http://schemas.microsoft.com/office/drawing/2014/main" id="{96E58D83-9786-FE46-A501-8D97C8433493}"/>
              </a:ext>
            </a:extLst>
          </p:cNvPr>
          <p:cNvSpPr txBox="1"/>
          <p:nvPr/>
        </p:nvSpPr>
        <p:spPr>
          <a:xfrm>
            <a:off x="1394110" y="302001"/>
            <a:ext cx="2361234" cy="646331"/>
          </a:xfrm>
          <a:prstGeom prst="rect">
            <a:avLst/>
          </a:prstGeom>
          <a:noFill/>
        </p:spPr>
        <p:txBody>
          <a:bodyPr wrap="square" rtlCol="0">
            <a:spAutoFit/>
          </a:bodyPr>
          <a:lstStyle/>
          <a:p>
            <a:pPr algn="ctr"/>
            <a:r>
              <a:rPr lang="en-US" sz="3600" i="1">
                <a:solidFill>
                  <a:schemeClr val="bg1"/>
                </a:solidFill>
                <a:latin typeface="+mj-lt"/>
              </a:rPr>
              <a:t>Motivation</a:t>
            </a:r>
          </a:p>
        </p:txBody>
      </p:sp>
      <p:sp>
        <p:nvSpPr>
          <p:cNvPr id="38" name="TextBox 37">
            <a:extLst>
              <a:ext uri="{FF2B5EF4-FFF2-40B4-BE49-F238E27FC236}">
                <a16:creationId xmlns:a16="http://schemas.microsoft.com/office/drawing/2014/main" id="{3AA7E306-21F6-9248-9C2C-C6AE2ADCCD8F}"/>
              </a:ext>
            </a:extLst>
          </p:cNvPr>
          <p:cNvSpPr txBox="1"/>
          <p:nvPr/>
        </p:nvSpPr>
        <p:spPr>
          <a:xfrm>
            <a:off x="5634444" y="294579"/>
            <a:ext cx="3200399" cy="646331"/>
          </a:xfrm>
          <a:prstGeom prst="rect">
            <a:avLst/>
          </a:prstGeom>
          <a:noFill/>
        </p:spPr>
        <p:txBody>
          <a:bodyPr wrap="square" rtlCol="0">
            <a:spAutoFit/>
          </a:bodyPr>
          <a:lstStyle/>
          <a:p>
            <a:pPr algn="ctr"/>
            <a:r>
              <a:rPr lang="en-US" sz="3600" i="1">
                <a:solidFill>
                  <a:schemeClr val="bg1"/>
                </a:solidFill>
                <a:latin typeface="+mj-lt"/>
              </a:rPr>
              <a:t>Data</a:t>
            </a:r>
            <a:r>
              <a:rPr lang="en-US" sz="3600">
                <a:solidFill>
                  <a:schemeClr val="bg1"/>
                </a:solidFill>
                <a:latin typeface="+mj-lt"/>
              </a:rPr>
              <a:t> </a:t>
            </a:r>
            <a:r>
              <a:rPr lang="en-US" sz="3600" i="1">
                <a:solidFill>
                  <a:schemeClr val="bg1"/>
                </a:solidFill>
                <a:latin typeface="+mj-lt"/>
              </a:rPr>
              <a:t>Collection</a:t>
            </a:r>
          </a:p>
        </p:txBody>
      </p:sp>
      <p:sp>
        <p:nvSpPr>
          <p:cNvPr id="35" name="Rectangle 34">
            <a:extLst>
              <a:ext uri="{FF2B5EF4-FFF2-40B4-BE49-F238E27FC236}">
                <a16:creationId xmlns:a16="http://schemas.microsoft.com/office/drawing/2014/main" id="{B442DD08-04C9-924D-AF1C-477452DC5595}"/>
              </a:ext>
            </a:extLst>
          </p:cNvPr>
          <p:cNvSpPr/>
          <p:nvPr/>
        </p:nvSpPr>
        <p:spPr>
          <a:xfrm>
            <a:off x="5730567" y="2706518"/>
            <a:ext cx="2978904" cy="52564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39" descr="Music note outline">
            <a:extLst>
              <a:ext uri="{FF2B5EF4-FFF2-40B4-BE49-F238E27FC236}">
                <a16:creationId xmlns:a16="http://schemas.microsoft.com/office/drawing/2014/main" id="{17240CAB-8C75-5A4F-ACAC-063CAE2E52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9680379">
            <a:off x="1151172" y="3519329"/>
            <a:ext cx="562910" cy="562910"/>
          </a:xfrm>
          <a:prstGeom prst="rect">
            <a:avLst/>
          </a:prstGeom>
        </p:spPr>
      </p:pic>
      <p:pic>
        <p:nvPicPr>
          <p:cNvPr id="42" name="Graphic 41" descr="Music notes outline">
            <a:extLst>
              <a:ext uri="{FF2B5EF4-FFF2-40B4-BE49-F238E27FC236}">
                <a16:creationId xmlns:a16="http://schemas.microsoft.com/office/drawing/2014/main" id="{74D8476D-2D01-7247-B11C-360B050A268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654133">
            <a:off x="2018791" y="3348116"/>
            <a:ext cx="672361" cy="672361"/>
          </a:xfrm>
          <a:prstGeom prst="rect">
            <a:avLst/>
          </a:prstGeom>
        </p:spPr>
      </p:pic>
      <p:cxnSp>
        <p:nvCxnSpPr>
          <p:cNvPr id="44" name="Straight Connector 43">
            <a:extLst>
              <a:ext uri="{FF2B5EF4-FFF2-40B4-BE49-F238E27FC236}">
                <a16:creationId xmlns:a16="http://schemas.microsoft.com/office/drawing/2014/main" id="{8F2ADDFD-53FB-9A4A-8CBA-BD8387E6D42B}"/>
              </a:ext>
            </a:extLst>
          </p:cNvPr>
          <p:cNvCxnSpPr/>
          <p:nvPr/>
        </p:nvCxnSpPr>
        <p:spPr>
          <a:xfrm>
            <a:off x="4856762" y="831754"/>
            <a:ext cx="0" cy="5417338"/>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pic>
        <p:nvPicPr>
          <p:cNvPr id="46" name="Picture 45" descr="Logo&#10;&#10;Description automatically generated">
            <a:extLst>
              <a:ext uri="{FF2B5EF4-FFF2-40B4-BE49-F238E27FC236}">
                <a16:creationId xmlns:a16="http://schemas.microsoft.com/office/drawing/2014/main" id="{C45C1FE2-0BCC-9F4C-9D96-D404C846BF4F}"/>
              </a:ext>
            </a:extLst>
          </p:cNvPr>
          <p:cNvPicPr>
            <a:picLocks noChangeAspect="1"/>
          </p:cNvPicPr>
          <p:nvPr/>
        </p:nvPicPr>
        <p:blipFill>
          <a:blip r:embed="rId11"/>
          <a:stretch>
            <a:fillRect/>
          </a:stretch>
        </p:blipFill>
        <p:spPr>
          <a:xfrm>
            <a:off x="5893669" y="993322"/>
            <a:ext cx="2489416" cy="702357"/>
          </a:xfrm>
          <a:prstGeom prst="rect">
            <a:avLst/>
          </a:prstGeom>
        </p:spPr>
      </p:pic>
      <p:sp>
        <p:nvSpPr>
          <p:cNvPr id="20" name="TextBox 19">
            <a:extLst>
              <a:ext uri="{FF2B5EF4-FFF2-40B4-BE49-F238E27FC236}">
                <a16:creationId xmlns:a16="http://schemas.microsoft.com/office/drawing/2014/main" id="{AAAE757A-9EC4-44B0-AB41-AF1F2852724E}"/>
              </a:ext>
            </a:extLst>
          </p:cNvPr>
          <p:cNvSpPr txBox="1"/>
          <p:nvPr/>
        </p:nvSpPr>
        <p:spPr>
          <a:xfrm>
            <a:off x="5728252" y="4953465"/>
            <a:ext cx="3266701" cy="1077218"/>
          </a:xfrm>
          <a:prstGeom prst="rect">
            <a:avLst/>
          </a:prstGeom>
          <a:noFill/>
        </p:spPr>
        <p:txBody>
          <a:bodyPr wrap="square" lIns="91440" tIns="45720" rIns="91440" bIns="45720" rtlCol="0" anchor="t">
            <a:spAutoFit/>
          </a:bodyPr>
          <a:lstStyle/>
          <a:p>
            <a:r>
              <a:rPr lang="en-US" sz="1600">
                <a:solidFill>
                  <a:schemeClr val="bg1"/>
                </a:solidFill>
                <a:cs typeface="Calibri"/>
              </a:rPr>
              <a:t>Spotify &amp; Genius API</a:t>
            </a:r>
          </a:p>
          <a:p>
            <a:pPr marL="285750" indent="-285750">
              <a:buFont typeface="Arial" panose="020B0604020202020204" pitchFamily="34" charset="0"/>
              <a:buChar char="•"/>
            </a:pPr>
            <a:r>
              <a:rPr lang="en-US" sz="1600">
                <a:solidFill>
                  <a:schemeClr val="bg1"/>
                </a:solidFill>
                <a:cs typeface="Calibri"/>
              </a:rPr>
              <a:t>Song URL, album &amp; artist pic, artist followers &amp; popularity</a:t>
            </a:r>
          </a:p>
          <a:p>
            <a:pPr marL="285750" indent="-285750">
              <a:buFont typeface="Arial" panose="020B0604020202020204" pitchFamily="34" charset="0"/>
              <a:buChar char="•"/>
            </a:pPr>
            <a:r>
              <a:rPr lang="en-US" sz="1600">
                <a:solidFill>
                  <a:schemeClr val="bg1"/>
                </a:solidFill>
                <a:cs typeface="Calibri"/>
              </a:rPr>
              <a:t>Song lyrics</a:t>
            </a:r>
          </a:p>
        </p:txBody>
      </p:sp>
    </p:spTree>
    <p:extLst>
      <p:ext uri="{BB962C8B-B14F-4D97-AF65-F5344CB8AC3E}">
        <p14:creationId xmlns:p14="http://schemas.microsoft.com/office/powerpoint/2010/main" val="182039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12192001"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BC0C6CC-7020-4B4F-A117-7A6A7C23AE80}"/>
              </a:ext>
            </a:extLst>
          </p:cNvPr>
          <p:cNvSpPr/>
          <p:nvPr/>
        </p:nvSpPr>
        <p:spPr>
          <a:xfrm>
            <a:off x="5802023" y="5935054"/>
            <a:ext cx="462129" cy="46212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110E1B3-9B41-C24C-A8D7-8C109F9B49C4}"/>
              </a:ext>
            </a:extLst>
          </p:cNvPr>
          <p:cNvSpPr/>
          <p:nvPr/>
        </p:nvSpPr>
        <p:spPr>
          <a:xfrm>
            <a:off x="5934888" y="6081152"/>
            <a:ext cx="73152"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103BBB5-FAAA-064B-AEEB-E8EC9D6688DC}"/>
              </a:ext>
            </a:extLst>
          </p:cNvPr>
          <p:cNvSpPr/>
          <p:nvPr/>
        </p:nvSpPr>
        <p:spPr>
          <a:xfrm>
            <a:off x="3803381" y="6493079"/>
            <a:ext cx="4386263"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3C7FD0D5-862B-E541-9181-C36EE286458B}"/>
              </a:ext>
            </a:extLst>
          </p:cNvPr>
          <p:cNvSpPr/>
          <p:nvPr/>
        </p:nvSpPr>
        <p:spPr>
          <a:xfrm rot="10800000">
            <a:off x="3655178" y="6491717"/>
            <a:ext cx="154358" cy="109728"/>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39566F-F849-834A-9EDC-30D66300B264}"/>
              </a:ext>
            </a:extLst>
          </p:cNvPr>
          <p:cNvSpPr/>
          <p:nvPr/>
        </p:nvSpPr>
        <p:spPr>
          <a:xfrm>
            <a:off x="3803378" y="6491936"/>
            <a:ext cx="483397"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B0E3247-1492-4C4C-8744-EA65AAF52886}"/>
              </a:ext>
            </a:extLst>
          </p:cNvPr>
          <p:cNvSpPr/>
          <p:nvPr/>
        </p:nvSpPr>
        <p:spPr>
          <a:xfrm>
            <a:off x="4204776" y="6443765"/>
            <a:ext cx="209179" cy="20917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5CC5D8-6D4E-1E41-B443-1E6595BE6C91}"/>
              </a:ext>
            </a:extLst>
          </p:cNvPr>
          <p:cNvSpPr/>
          <p:nvPr/>
        </p:nvSpPr>
        <p:spPr>
          <a:xfrm>
            <a:off x="1716794" y="1753412"/>
            <a:ext cx="1726990" cy="1755227"/>
          </a:xfrm>
          <a:prstGeom prst="ellipse">
            <a:avLst/>
          </a:prstGeom>
          <a:solidFill>
            <a:srgbClr val="036244"/>
          </a:solidFill>
          <a:ln>
            <a:solidFill>
              <a:srgbClr val="036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D7856BF-C4D3-AE43-890E-1DC3B38C6B6D}"/>
              </a:ext>
            </a:extLst>
          </p:cNvPr>
          <p:cNvSpPr/>
          <p:nvPr/>
        </p:nvSpPr>
        <p:spPr>
          <a:xfrm>
            <a:off x="5160578" y="1753413"/>
            <a:ext cx="1726990" cy="1755227"/>
          </a:xfrm>
          <a:prstGeom prst="ellipse">
            <a:avLst/>
          </a:prstGeom>
          <a:solidFill>
            <a:srgbClr val="036244"/>
          </a:solidFill>
          <a:ln>
            <a:solidFill>
              <a:srgbClr val="036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4A43EC1-BD89-8F4D-8ED0-A17250AF5F3E}"/>
              </a:ext>
            </a:extLst>
          </p:cNvPr>
          <p:cNvSpPr/>
          <p:nvPr/>
        </p:nvSpPr>
        <p:spPr>
          <a:xfrm>
            <a:off x="8604362" y="1749574"/>
            <a:ext cx="1726990" cy="1755227"/>
          </a:xfrm>
          <a:prstGeom prst="ellipse">
            <a:avLst/>
          </a:prstGeom>
          <a:solidFill>
            <a:srgbClr val="036244"/>
          </a:solidFill>
          <a:ln>
            <a:solidFill>
              <a:srgbClr val="036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Text&#10;&#10;Description automatically generated">
            <a:extLst>
              <a:ext uri="{FF2B5EF4-FFF2-40B4-BE49-F238E27FC236}">
                <a16:creationId xmlns:a16="http://schemas.microsoft.com/office/drawing/2014/main" id="{5F52C9A0-7E59-594C-9BBF-CD2726D02AA6}"/>
              </a:ext>
            </a:extLst>
          </p:cNvPr>
          <p:cNvPicPr>
            <a:picLocks noChangeAspect="1"/>
          </p:cNvPicPr>
          <p:nvPr/>
        </p:nvPicPr>
        <p:blipFill>
          <a:blip r:embed="rId2"/>
          <a:stretch>
            <a:fillRect/>
          </a:stretch>
        </p:blipFill>
        <p:spPr>
          <a:xfrm>
            <a:off x="8651812" y="1876549"/>
            <a:ext cx="1632090" cy="1632090"/>
          </a:xfrm>
          <a:prstGeom prst="rect">
            <a:avLst/>
          </a:prstGeom>
        </p:spPr>
      </p:pic>
      <p:sp>
        <p:nvSpPr>
          <p:cNvPr id="28" name="TextBox 27">
            <a:extLst>
              <a:ext uri="{FF2B5EF4-FFF2-40B4-BE49-F238E27FC236}">
                <a16:creationId xmlns:a16="http://schemas.microsoft.com/office/drawing/2014/main" id="{A7071C92-85B8-774D-B560-2C563FA2F28C}"/>
              </a:ext>
            </a:extLst>
          </p:cNvPr>
          <p:cNvSpPr txBox="1"/>
          <p:nvPr/>
        </p:nvSpPr>
        <p:spPr>
          <a:xfrm>
            <a:off x="1311762" y="3672176"/>
            <a:ext cx="2343416" cy="369332"/>
          </a:xfrm>
          <a:prstGeom prst="rect">
            <a:avLst/>
          </a:prstGeom>
          <a:noFill/>
        </p:spPr>
        <p:txBody>
          <a:bodyPr wrap="square" rtlCol="0">
            <a:spAutoFit/>
          </a:bodyPr>
          <a:lstStyle/>
          <a:p>
            <a:pPr algn="ctr"/>
            <a:r>
              <a:rPr lang="en-US">
                <a:solidFill>
                  <a:schemeClr val="bg1"/>
                </a:solidFill>
                <a:latin typeface="+mj-lt"/>
              </a:rPr>
              <a:t>Avid Music Listeners</a:t>
            </a:r>
          </a:p>
        </p:txBody>
      </p:sp>
      <p:sp>
        <p:nvSpPr>
          <p:cNvPr id="29" name="TextBox 28">
            <a:extLst>
              <a:ext uri="{FF2B5EF4-FFF2-40B4-BE49-F238E27FC236}">
                <a16:creationId xmlns:a16="http://schemas.microsoft.com/office/drawing/2014/main" id="{0D97058C-764B-DE4B-AA82-6697A4E11F6E}"/>
              </a:ext>
            </a:extLst>
          </p:cNvPr>
          <p:cNvSpPr txBox="1"/>
          <p:nvPr/>
        </p:nvSpPr>
        <p:spPr>
          <a:xfrm>
            <a:off x="4696470" y="3680140"/>
            <a:ext cx="2673232" cy="369332"/>
          </a:xfrm>
          <a:prstGeom prst="rect">
            <a:avLst/>
          </a:prstGeom>
          <a:noFill/>
        </p:spPr>
        <p:txBody>
          <a:bodyPr wrap="square" rtlCol="0">
            <a:spAutoFit/>
          </a:bodyPr>
          <a:lstStyle/>
          <a:p>
            <a:pPr algn="ctr"/>
            <a:r>
              <a:rPr lang="en-US">
                <a:solidFill>
                  <a:schemeClr val="bg1"/>
                </a:solidFill>
                <a:latin typeface="+mj-lt"/>
              </a:rPr>
              <a:t>Advertisement Firms</a:t>
            </a:r>
          </a:p>
        </p:txBody>
      </p:sp>
      <p:sp>
        <p:nvSpPr>
          <p:cNvPr id="30" name="TextBox 29">
            <a:extLst>
              <a:ext uri="{FF2B5EF4-FFF2-40B4-BE49-F238E27FC236}">
                <a16:creationId xmlns:a16="http://schemas.microsoft.com/office/drawing/2014/main" id="{E3A84016-A193-7B4C-819A-B574FFA60DC9}"/>
              </a:ext>
            </a:extLst>
          </p:cNvPr>
          <p:cNvSpPr txBox="1"/>
          <p:nvPr/>
        </p:nvSpPr>
        <p:spPr>
          <a:xfrm>
            <a:off x="7772943" y="3672176"/>
            <a:ext cx="3395328" cy="369332"/>
          </a:xfrm>
          <a:prstGeom prst="rect">
            <a:avLst/>
          </a:prstGeom>
          <a:noFill/>
        </p:spPr>
        <p:txBody>
          <a:bodyPr wrap="square" rtlCol="0">
            <a:spAutoFit/>
          </a:bodyPr>
          <a:lstStyle/>
          <a:p>
            <a:pPr algn="ctr"/>
            <a:r>
              <a:rPr lang="en-US">
                <a:solidFill>
                  <a:schemeClr val="bg1"/>
                </a:solidFill>
                <a:latin typeface="+mj-lt"/>
              </a:rPr>
              <a:t>Existing Music Producers/Creators</a:t>
            </a:r>
          </a:p>
        </p:txBody>
      </p:sp>
      <p:pic>
        <p:nvPicPr>
          <p:cNvPr id="32" name="Graphic 31" descr="Building outline">
            <a:extLst>
              <a:ext uri="{FF2B5EF4-FFF2-40B4-BE49-F238E27FC236}">
                <a16:creationId xmlns:a16="http://schemas.microsoft.com/office/drawing/2014/main" id="{47E8ACE3-6DAE-A34C-B62B-2C5F815196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9119" y="1922791"/>
            <a:ext cx="1407935" cy="1407935"/>
          </a:xfrm>
          <a:prstGeom prst="rect">
            <a:avLst/>
          </a:prstGeom>
        </p:spPr>
      </p:pic>
      <p:pic>
        <p:nvPicPr>
          <p:cNvPr id="34" name="Picture 33" descr="Logo, icon&#10;&#10;Description automatically generated">
            <a:extLst>
              <a:ext uri="{FF2B5EF4-FFF2-40B4-BE49-F238E27FC236}">
                <a16:creationId xmlns:a16="http://schemas.microsoft.com/office/drawing/2014/main" id="{728B6BE3-5FEA-CC48-8C07-6D7798188626}"/>
              </a:ext>
            </a:extLst>
          </p:cNvPr>
          <p:cNvPicPr>
            <a:picLocks noChangeAspect="1"/>
          </p:cNvPicPr>
          <p:nvPr/>
        </p:nvPicPr>
        <p:blipFill>
          <a:blip r:embed="rId5"/>
          <a:stretch>
            <a:fillRect/>
          </a:stretch>
        </p:blipFill>
        <p:spPr>
          <a:xfrm>
            <a:off x="27689" y="6281176"/>
            <a:ext cx="821563" cy="462129"/>
          </a:xfrm>
          <a:prstGeom prst="rect">
            <a:avLst/>
          </a:prstGeom>
        </p:spPr>
      </p:pic>
      <p:sp>
        <p:nvSpPr>
          <p:cNvPr id="35" name="TextBox 34">
            <a:extLst>
              <a:ext uri="{FF2B5EF4-FFF2-40B4-BE49-F238E27FC236}">
                <a16:creationId xmlns:a16="http://schemas.microsoft.com/office/drawing/2014/main" id="{6404CC70-8560-294A-B738-21C5B04709FB}"/>
              </a:ext>
            </a:extLst>
          </p:cNvPr>
          <p:cNvSpPr txBox="1"/>
          <p:nvPr/>
        </p:nvSpPr>
        <p:spPr>
          <a:xfrm>
            <a:off x="767255" y="623274"/>
            <a:ext cx="4704858" cy="646331"/>
          </a:xfrm>
          <a:prstGeom prst="rect">
            <a:avLst/>
          </a:prstGeom>
          <a:noFill/>
        </p:spPr>
        <p:txBody>
          <a:bodyPr wrap="square" rtlCol="0">
            <a:spAutoFit/>
          </a:bodyPr>
          <a:lstStyle/>
          <a:p>
            <a:r>
              <a:rPr lang="en-US" sz="3600" i="1">
                <a:solidFill>
                  <a:schemeClr val="bg1"/>
                </a:solidFill>
                <a:latin typeface="+mj-lt"/>
              </a:rPr>
              <a:t>Dashboard Application</a:t>
            </a:r>
          </a:p>
        </p:txBody>
      </p:sp>
      <p:sp>
        <p:nvSpPr>
          <p:cNvPr id="36" name="TextBox 35">
            <a:extLst>
              <a:ext uri="{FF2B5EF4-FFF2-40B4-BE49-F238E27FC236}">
                <a16:creationId xmlns:a16="http://schemas.microsoft.com/office/drawing/2014/main" id="{23700860-EDB2-584A-8FB3-95A97D0A92EB}"/>
              </a:ext>
            </a:extLst>
          </p:cNvPr>
          <p:cNvSpPr txBox="1"/>
          <p:nvPr/>
        </p:nvSpPr>
        <p:spPr>
          <a:xfrm>
            <a:off x="1419469" y="4126228"/>
            <a:ext cx="2343417" cy="1200329"/>
          </a:xfrm>
          <a:prstGeom prst="rect">
            <a:avLst/>
          </a:prstGeom>
          <a:noFill/>
        </p:spPr>
        <p:txBody>
          <a:bodyPr wrap="square" rtlCol="0">
            <a:spAutoFit/>
          </a:bodyPr>
          <a:lstStyle/>
          <a:p>
            <a:pPr algn="ctr"/>
            <a:r>
              <a:rPr lang="en-US">
                <a:solidFill>
                  <a:schemeClr val="bg1"/>
                </a:solidFill>
                <a:latin typeface="+mj-lt"/>
              </a:rPr>
              <a:t>Provides an alternative ”hands-on” tool to further explore their taste of music</a:t>
            </a:r>
          </a:p>
        </p:txBody>
      </p:sp>
      <p:sp>
        <p:nvSpPr>
          <p:cNvPr id="37" name="TextBox 36">
            <a:extLst>
              <a:ext uri="{FF2B5EF4-FFF2-40B4-BE49-F238E27FC236}">
                <a16:creationId xmlns:a16="http://schemas.microsoft.com/office/drawing/2014/main" id="{20DEFA3D-68A5-C442-B346-13AEDD689792}"/>
              </a:ext>
            </a:extLst>
          </p:cNvPr>
          <p:cNvSpPr txBox="1"/>
          <p:nvPr/>
        </p:nvSpPr>
        <p:spPr>
          <a:xfrm>
            <a:off x="4696470" y="4121252"/>
            <a:ext cx="2673232" cy="923330"/>
          </a:xfrm>
          <a:prstGeom prst="rect">
            <a:avLst/>
          </a:prstGeom>
          <a:noFill/>
        </p:spPr>
        <p:txBody>
          <a:bodyPr wrap="square" rtlCol="0">
            <a:spAutoFit/>
          </a:bodyPr>
          <a:lstStyle/>
          <a:p>
            <a:pPr algn="ctr"/>
            <a:r>
              <a:rPr lang="en-US">
                <a:solidFill>
                  <a:schemeClr val="bg1"/>
                </a:solidFill>
                <a:latin typeface="+mj-lt"/>
              </a:rPr>
              <a:t>Enables enterprises to select music suitable for their projects</a:t>
            </a:r>
          </a:p>
        </p:txBody>
      </p:sp>
      <p:sp>
        <p:nvSpPr>
          <p:cNvPr id="38" name="TextBox 37">
            <a:extLst>
              <a:ext uri="{FF2B5EF4-FFF2-40B4-BE49-F238E27FC236}">
                <a16:creationId xmlns:a16="http://schemas.microsoft.com/office/drawing/2014/main" id="{4D5B8FFC-CAAC-F341-B992-2AD809A18BD6}"/>
              </a:ext>
            </a:extLst>
          </p:cNvPr>
          <p:cNvSpPr txBox="1"/>
          <p:nvPr/>
        </p:nvSpPr>
        <p:spPr>
          <a:xfrm>
            <a:off x="7772944" y="4121252"/>
            <a:ext cx="3395327" cy="646331"/>
          </a:xfrm>
          <a:prstGeom prst="rect">
            <a:avLst/>
          </a:prstGeom>
          <a:noFill/>
        </p:spPr>
        <p:txBody>
          <a:bodyPr wrap="square" rtlCol="0">
            <a:spAutoFit/>
          </a:bodyPr>
          <a:lstStyle/>
          <a:p>
            <a:pPr algn="ctr"/>
            <a:r>
              <a:rPr lang="en-US">
                <a:solidFill>
                  <a:schemeClr val="bg1"/>
                </a:solidFill>
                <a:latin typeface="+mj-lt"/>
              </a:rPr>
              <a:t>Provides additional tools &amp; info when producing new music</a:t>
            </a:r>
          </a:p>
        </p:txBody>
      </p:sp>
      <p:sp>
        <p:nvSpPr>
          <p:cNvPr id="39" name="Delay 38">
            <a:extLst>
              <a:ext uri="{FF2B5EF4-FFF2-40B4-BE49-F238E27FC236}">
                <a16:creationId xmlns:a16="http://schemas.microsoft.com/office/drawing/2014/main" id="{91804F03-8836-0640-AF0F-9EB459FB7AA2}"/>
              </a:ext>
            </a:extLst>
          </p:cNvPr>
          <p:cNvSpPr/>
          <p:nvPr/>
        </p:nvSpPr>
        <p:spPr>
          <a:xfrm>
            <a:off x="8189644" y="6491718"/>
            <a:ext cx="154358" cy="109728"/>
          </a:xfrm>
          <a:prstGeom prst="flowChartDelay">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E8BCCBB-4088-1640-B1A9-6B9635D87033}"/>
              </a:ext>
            </a:extLst>
          </p:cNvPr>
          <p:cNvSpPr/>
          <p:nvPr/>
        </p:nvSpPr>
        <p:spPr>
          <a:xfrm>
            <a:off x="6058712" y="6076384"/>
            <a:ext cx="73152"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Disk jockey male outline">
            <a:extLst>
              <a:ext uri="{FF2B5EF4-FFF2-40B4-BE49-F238E27FC236}">
                <a16:creationId xmlns:a16="http://schemas.microsoft.com/office/drawing/2014/main" id="{997469ED-968A-5445-A604-2F5F1C51FC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75884" y="1749574"/>
            <a:ext cx="1630586" cy="1630586"/>
          </a:xfrm>
          <a:prstGeom prst="rect">
            <a:avLst/>
          </a:prstGeom>
        </p:spPr>
      </p:pic>
    </p:spTree>
    <p:extLst>
      <p:ext uri="{BB962C8B-B14F-4D97-AF65-F5344CB8AC3E}">
        <p14:creationId xmlns:p14="http://schemas.microsoft.com/office/powerpoint/2010/main" val="2663206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616967"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descr="A person wearing headphones&#10;&#10;Description automatically generated with low confidence">
            <a:extLst>
              <a:ext uri="{FF2B5EF4-FFF2-40B4-BE49-F238E27FC236}">
                <a16:creationId xmlns:a16="http://schemas.microsoft.com/office/drawing/2014/main" id="{7C3FDE79-847B-4E4D-883F-BD8234D701DD}"/>
              </a:ext>
            </a:extLst>
          </p:cNvPr>
          <p:cNvPicPr>
            <a:picLocks noChangeAspect="1"/>
          </p:cNvPicPr>
          <p:nvPr/>
        </p:nvPicPr>
        <p:blipFill rotWithShape="1">
          <a:blip r:embed="rId2"/>
          <a:srcRect l="46383" r="28648"/>
          <a:stretch/>
        </p:blipFill>
        <p:spPr>
          <a:xfrm>
            <a:off x="9616966" y="-1"/>
            <a:ext cx="2575034" cy="6857999"/>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616966" y="-3"/>
            <a:ext cx="2602724"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736027C-0E8E-094B-B850-25A93D03F790}"/>
              </a:ext>
            </a:extLst>
          </p:cNvPr>
          <p:cNvSpPr txBox="1"/>
          <p:nvPr/>
        </p:nvSpPr>
        <p:spPr>
          <a:xfrm>
            <a:off x="767255" y="623274"/>
            <a:ext cx="4704858" cy="646331"/>
          </a:xfrm>
          <a:prstGeom prst="rect">
            <a:avLst/>
          </a:prstGeom>
          <a:noFill/>
        </p:spPr>
        <p:txBody>
          <a:bodyPr wrap="square" rtlCol="0">
            <a:spAutoFit/>
          </a:bodyPr>
          <a:lstStyle/>
          <a:p>
            <a:r>
              <a:rPr lang="en-US" sz="3600" i="1">
                <a:solidFill>
                  <a:schemeClr val="bg1"/>
                </a:solidFill>
                <a:latin typeface="+mj-lt"/>
              </a:rPr>
              <a:t>Dashboard Overview</a:t>
            </a:r>
          </a:p>
        </p:txBody>
      </p:sp>
      <p:pic>
        <p:nvPicPr>
          <p:cNvPr id="21" name="Picture 20" descr="A picture containing text, clipart&#10;&#10;Description automatically generated">
            <a:extLst>
              <a:ext uri="{FF2B5EF4-FFF2-40B4-BE49-F238E27FC236}">
                <a16:creationId xmlns:a16="http://schemas.microsoft.com/office/drawing/2014/main" id="{46790719-3B2A-FC46-867A-80815BC90ADF}"/>
              </a:ext>
            </a:extLst>
          </p:cNvPr>
          <p:cNvPicPr>
            <a:picLocks noChangeAspect="1"/>
          </p:cNvPicPr>
          <p:nvPr/>
        </p:nvPicPr>
        <p:blipFill>
          <a:blip r:embed="rId3"/>
          <a:stretch>
            <a:fillRect/>
          </a:stretch>
        </p:blipFill>
        <p:spPr>
          <a:xfrm>
            <a:off x="466767" y="1365053"/>
            <a:ext cx="1949217" cy="1949217"/>
          </a:xfrm>
          <a:prstGeom prst="rect">
            <a:avLst/>
          </a:prstGeom>
        </p:spPr>
      </p:pic>
      <p:sp>
        <p:nvSpPr>
          <p:cNvPr id="22" name="TextBox 21">
            <a:extLst>
              <a:ext uri="{FF2B5EF4-FFF2-40B4-BE49-F238E27FC236}">
                <a16:creationId xmlns:a16="http://schemas.microsoft.com/office/drawing/2014/main" id="{FCB076A7-32F8-2348-8F74-D8CEC31969F4}"/>
              </a:ext>
            </a:extLst>
          </p:cNvPr>
          <p:cNvSpPr txBox="1"/>
          <p:nvPr/>
        </p:nvSpPr>
        <p:spPr>
          <a:xfrm>
            <a:off x="2575033" y="1578212"/>
            <a:ext cx="4895115" cy="969496"/>
          </a:xfrm>
          <a:prstGeom prst="rect">
            <a:avLst/>
          </a:prstGeom>
          <a:noFill/>
        </p:spPr>
        <p:txBody>
          <a:bodyPr wrap="square" lIns="91440" tIns="45720" rIns="91440" bIns="45720" rtlCol="0" anchor="t">
            <a:spAutoFit/>
          </a:bodyPr>
          <a:lstStyle/>
          <a:p>
            <a:r>
              <a:rPr lang="en-US" sz="2000">
                <a:solidFill>
                  <a:srgbClr val="FFFF00"/>
                </a:solidFill>
                <a:latin typeface="+mj-lt"/>
              </a:rPr>
              <a:t>Dashboard 1: Filter by Year (User) </a:t>
            </a:r>
          </a:p>
          <a:p>
            <a:endParaRPr lang="en-US" sz="700">
              <a:solidFill>
                <a:srgbClr val="FFFF00"/>
              </a:solidFill>
              <a:latin typeface="+mj-lt"/>
            </a:endParaRPr>
          </a:p>
          <a:p>
            <a:r>
              <a:rPr lang="en-US" sz="1500">
                <a:solidFill>
                  <a:srgbClr val="FFFF00"/>
                </a:solidFill>
                <a:latin typeface="+mj-lt"/>
              </a:rPr>
              <a:t>Provides music recommendation based on user's preference, artist ranking and genre during that </a:t>
            </a:r>
            <a:r>
              <a:rPr lang="en-US" sz="1500" u="sng">
                <a:solidFill>
                  <a:srgbClr val="FFFF00"/>
                </a:solidFill>
                <a:latin typeface="+mj-lt"/>
              </a:rPr>
              <a:t>specific year</a:t>
            </a:r>
            <a:endParaRPr lang="en-US" sz="1500" u="sng">
              <a:solidFill>
                <a:srgbClr val="FFFF00"/>
              </a:solidFill>
              <a:latin typeface="+mj-lt"/>
              <a:cs typeface="Calibri Light"/>
            </a:endParaRPr>
          </a:p>
        </p:txBody>
      </p:sp>
      <p:sp>
        <p:nvSpPr>
          <p:cNvPr id="23" name="TextBox 22">
            <a:extLst>
              <a:ext uri="{FF2B5EF4-FFF2-40B4-BE49-F238E27FC236}">
                <a16:creationId xmlns:a16="http://schemas.microsoft.com/office/drawing/2014/main" id="{E510817D-AE76-4C48-A1C7-1C0FF1813636}"/>
              </a:ext>
            </a:extLst>
          </p:cNvPr>
          <p:cNvSpPr txBox="1"/>
          <p:nvPr/>
        </p:nvSpPr>
        <p:spPr>
          <a:xfrm>
            <a:off x="2882752" y="2860615"/>
            <a:ext cx="4746678" cy="969496"/>
          </a:xfrm>
          <a:prstGeom prst="rect">
            <a:avLst/>
          </a:prstGeom>
          <a:noFill/>
        </p:spPr>
        <p:txBody>
          <a:bodyPr wrap="square" lIns="91440" tIns="45720" rIns="91440" bIns="45720" rtlCol="0" anchor="t">
            <a:spAutoFit/>
          </a:bodyPr>
          <a:lstStyle/>
          <a:p>
            <a:r>
              <a:rPr lang="en-US" sz="2000">
                <a:solidFill>
                  <a:srgbClr val="FFBFCB"/>
                </a:solidFill>
                <a:latin typeface="+mj-lt"/>
              </a:rPr>
              <a:t>Dashboard 2: Change Over Time (Producer) </a:t>
            </a:r>
          </a:p>
          <a:p>
            <a:endParaRPr lang="en-US" sz="700">
              <a:solidFill>
                <a:srgbClr val="FFBFCB"/>
              </a:solidFill>
              <a:latin typeface="+mj-lt"/>
            </a:endParaRPr>
          </a:p>
          <a:p>
            <a:r>
              <a:rPr lang="en-US" sz="1500">
                <a:solidFill>
                  <a:srgbClr val="FFBFCB"/>
                </a:solidFill>
                <a:latin typeface="+mj-lt"/>
              </a:rPr>
              <a:t>Contains information and analysis of music taste, genre, ranking, sentiments and so on </a:t>
            </a:r>
            <a:r>
              <a:rPr lang="en-US" sz="1500" u="sng">
                <a:solidFill>
                  <a:srgbClr val="FFBFCB"/>
                </a:solidFill>
                <a:latin typeface="+mj-lt"/>
              </a:rPr>
              <a:t>over time</a:t>
            </a:r>
            <a:endParaRPr lang="en-US" sz="1500" u="sng">
              <a:solidFill>
                <a:srgbClr val="FFBFCB"/>
              </a:solidFill>
              <a:latin typeface="+mj-lt"/>
              <a:cs typeface="Calibri Light"/>
            </a:endParaRPr>
          </a:p>
        </p:txBody>
      </p:sp>
      <p:pic>
        <p:nvPicPr>
          <p:cNvPr id="25" name="Picture 24" descr="Icon&#10;&#10;Description automatically generated">
            <a:extLst>
              <a:ext uri="{FF2B5EF4-FFF2-40B4-BE49-F238E27FC236}">
                <a16:creationId xmlns:a16="http://schemas.microsoft.com/office/drawing/2014/main" id="{51CB6519-481D-E744-82C6-B14B3517BC40}"/>
              </a:ext>
            </a:extLst>
          </p:cNvPr>
          <p:cNvPicPr>
            <a:picLocks noChangeAspect="1"/>
          </p:cNvPicPr>
          <p:nvPr/>
        </p:nvPicPr>
        <p:blipFill>
          <a:blip r:embed="rId4"/>
          <a:stretch>
            <a:fillRect/>
          </a:stretch>
        </p:blipFill>
        <p:spPr>
          <a:xfrm>
            <a:off x="1544337" y="3815730"/>
            <a:ext cx="1133658" cy="1133658"/>
          </a:xfrm>
          <a:prstGeom prst="rect">
            <a:avLst/>
          </a:prstGeom>
        </p:spPr>
      </p:pic>
      <p:sp>
        <p:nvSpPr>
          <p:cNvPr id="26" name="TextBox 25">
            <a:extLst>
              <a:ext uri="{FF2B5EF4-FFF2-40B4-BE49-F238E27FC236}">
                <a16:creationId xmlns:a16="http://schemas.microsoft.com/office/drawing/2014/main" id="{276DBF33-5144-9543-89BD-E336562B4965}"/>
              </a:ext>
            </a:extLst>
          </p:cNvPr>
          <p:cNvSpPr txBox="1"/>
          <p:nvPr/>
        </p:nvSpPr>
        <p:spPr>
          <a:xfrm>
            <a:off x="3140704" y="4237499"/>
            <a:ext cx="4305623" cy="754053"/>
          </a:xfrm>
          <a:prstGeom prst="rect">
            <a:avLst/>
          </a:prstGeom>
          <a:noFill/>
        </p:spPr>
        <p:txBody>
          <a:bodyPr wrap="square" rtlCol="0">
            <a:spAutoFit/>
          </a:bodyPr>
          <a:lstStyle/>
          <a:p>
            <a:r>
              <a:rPr lang="en-US" sz="2000">
                <a:solidFill>
                  <a:srgbClr val="0632FF"/>
                </a:solidFill>
              </a:rPr>
              <a:t>Innovative Approach #1 </a:t>
            </a:r>
          </a:p>
          <a:p>
            <a:endParaRPr lang="en-US" sz="700">
              <a:solidFill>
                <a:srgbClr val="0632FF"/>
              </a:solidFill>
            </a:endParaRPr>
          </a:p>
          <a:p>
            <a:r>
              <a:rPr lang="en-US" sz="1600">
                <a:solidFill>
                  <a:srgbClr val="0632FF"/>
                </a:solidFill>
              </a:rPr>
              <a:t>Used shapes to make images interactive</a:t>
            </a:r>
          </a:p>
        </p:txBody>
      </p:sp>
      <p:pic>
        <p:nvPicPr>
          <p:cNvPr id="17" name="Picture 16" descr="Logo, icon&#10;&#10;Description automatically generated">
            <a:extLst>
              <a:ext uri="{FF2B5EF4-FFF2-40B4-BE49-F238E27FC236}">
                <a16:creationId xmlns:a16="http://schemas.microsoft.com/office/drawing/2014/main" id="{97519934-A25A-FB45-BFEB-2CD92D260234}"/>
              </a:ext>
            </a:extLst>
          </p:cNvPr>
          <p:cNvPicPr>
            <a:picLocks noChangeAspect="1"/>
          </p:cNvPicPr>
          <p:nvPr/>
        </p:nvPicPr>
        <p:blipFill>
          <a:blip r:embed="rId5"/>
          <a:stretch>
            <a:fillRect/>
          </a:stretch>
        </p:blipFill>
        <p:spPr>
          <a:xfrm>
            <a:off x="7732264" y="2149283"/>
            <a:ext cx="1512268" cy="1512268"/>
          </a:xfrm>
          <a:prstGeom prst="rect">
            <a:avLst/>
          </a:prstGeom>
        </p:spPr>
      </p:pic>
      <p:sp>
        <p:nvSpPr>
          <p:cNvPr id="16" name="TextBox 15">
            <a:extLst>
              <a:ext uri="{FF2B5EF4-FFF2-40B4-BE49-F238E27FC236}">
                <a16:creationId xmlns:a16="http://schemas.microsoft.com/office/drawing/2014/main" id="{C1B2748D-19BE-D848-9B74-96C350F204C6}"/>
              </a:ext>
            </a:extLst>
          </p:cNvPr>
          <p:cNvSpPr txBox="1"/>
          <p:nvPr/>
        </p:nvSpPr>
        <p:spPr>
          <a:xfrm>
            <a:off x="1217252" y="5450849"/>
            <a:ext cx="5886516" cy="969496"/>
          </a:xfrm>
          <a:prstGeom prst="rect">
            <a:avLst/>
          </a:prstGeom>
          <a:noFill/>
        </p:spPr>
        <p:txBody>
          <a:bodyPr wrap="square" lIns="91440" tIns="45720" rIns="91440" bIns="45720" rtlCol="0" anchor="t">
            <a:spAutoFit/>
          </a:bodyPr>
          <a:lstStyle/>
          <a:p>
            <a:r>
              <a:rPr lang="en-US" sz="2000">
                <a:solidFill>
                  <a:srgbClr val="1DD760"/>
                </a:solidFill>
              </a:rPr>
              <a:t>Innovative Approach #2</a:t>
            </a:r>
          </a:p>
          <a:p>
            <a:endParaRPr lang="en-US" sz="700">
              <a:solidFill>
                <a:srgbClr val="1DD760"/>
              </a:solidFill>
            </a:endParaRPr>
          </a:p>
          <a:p>
            <a:r>
              <a:rPr lang="en-US" sz="1500">
                <a:solidFill>
                  <a:srgbClr val="1DD760"/>
                </a:solidFill>
              </a:rPr>
              <a:t>Developed a Tableau-based music recommendation system by ranking each song's distance to the chosen parameter set (similar to </a:t>
            </a:r>
            <a:r>
              <a:rPr lang="en-US" sz="1500" err="1">
                <a:solidFill>
                  <a:srgbClr val="1DD760"/>
                </a:solidFill>
              </a:rPr>
              <a:t>kNN</a:t>
            </a:r>
            <a:r>
              <a:rPr lang="en-US" sz="1500">
                <a:solidFill>
                  <a:srgbClr val="1DD760"/>
                </a:solidFill>
              </a:rPr>
              <a:t>)</a:t>
            </a:r>
            <a:endParaRPr lang="en-US" sz="1500">
              <a:solidFill>
                <a:srgbClr val="1DD760"/>
              </a:solidFill>
              <a:cs typeface="Calibri"/>
            </a:endParaRPr>
          </a:p>
        </p:txBody>
      </p:sp>
      <p:pic>
        <p:nvPicPr>
          <p:cNvPr id="4" name="Picture 3" descr="Logo, icon&#10;&#10;Description automatically generated">
            <a:extLst>
              <a:ext uri="{FF2B5EF4-FFF2-40B4-BE49-F238E27FC236}">
                <a16:creationId xmlns:a16="http://schemas.microsoft.com/office/drawing/2014/main" id="{76F152CF-9DC3-2C4F-8435-23F45F9D0BDF}"/>
              </a:ext>
            </a:extLst>
          </p:cNvPr>
          <p:cNvPicPr>
            <a:picLocks noChangeAspect="1"/>
          </p:cNvPicPr>
          <p:nvPr/>
        </p:nvPicPr>
        <p:blipFill>
          <a:blip r:embed="rId6"/>
          <a:stretch>
            <a:fillRect/>
          </a:stretch>
        </p:blipFill>
        <p:spPr>
          <a:xfrm>
            <a:off x="6805773" y="4417686"/>
            <a:ext cx="2066325" cy="2066325"/>
          </a:xfrm>
          <a:prstGeom prst="rect">
            <a:avLst/>
          </a:prstGeom>
        </p:spPr>
      </p:pic>
    </p:spTree>
    <p:extLst>
      <p:ext uri="{BB962C8B-B14F-4D97-AF65-F5344CB8AC3E}">
        <p14:creationId xmlns:p14="http://schemas.microsoft.com/office/powerpoint/2010/main" val="209465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5293561" cy="646331"/>
          </a:xfrm>
          <a:prstGeom prst="rect">
            <a:avLst/>
          </a:prstGeom>
          <a:noFill/>
        </p:spPr>
        <p:txBody>
          <a:bodyPr wrap="square" rtlCol="0">
            <a:spAutoFit/>
          </a:bodyPr>
          <a:lstStyle/>
          <a:p>
            <a:r>
              <a:rPr lang="en-US" sz="3600" i="1">
                <a:solidFill>
                  <a:schemeClr val="bg1"/>
                </a:solidFill>
                <a:latin typeface="+mj-lt"/>
              </a:rPr>
              <a:t>Related Work &amp; Inspiration</a:t>
            </a:r>
          </a:p>
        </p:txBody>
      </p:sp>
      <p:sp>
        <p:nvSpPr>
          <p:cNvPr id="3" name="TextBox 2">
            <a:extLst>
              <a:ext uri="{FF2B5EF4-FFF2-40B4-BE49-F238E27FC236}">
                <a16:creationId xmlns:a16="http://schemas.microsoft.com/office/drawing/2014/main" id="{0CB01251-DBED-8B49-A775-0AD1C714B17A}"/>
              </a:ext>
            </a:extLst>
          </p:cNvPr>
          <p:cNvSpPr txBox="1"/>
          <p:nvPr/>
        </p:nvSpPr>
        <p:spPr>
          <a:xfrm>
            <a:off x="1394110" y="1511619"/>
            <a:ext cx="6822956" cy="313932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chemeClr val="bg1"/>
                </a:solidFill>
                <a:latin typeface="+mj-lt"/>
              </a:rPr>
              <a:t>There were multiple inspirations that we used but one of the biggest inspirations we got was from a dashboard we found online that was similar to that of what we wanted to create: </a:t>
            </a:r>
            <a:r>
              <a:rPr lang="en-US" u="sng">
                <a:hlinkClick r:id="rId4"/>
              </a:rPr>
              <a:t>https://public.tableau.com/app/profile/robert.janezic/viz/ALTNATION/AltNation</a:t>
            </a:r>
            <a:r>
              <a:rPr lang="en-US" u="sng"/>
              <a:t>. </a:t>
            </a:r>
          </a:p>
          <a:p>
            <a:pPr marL="285750" indent="-285750">
              <a:buFont typeface="Arial" panose="020B0604020202020204" pitchFamily="34" charset="0"/>
              <a:buChar char="•"/>
            </a:pPr>
            <a:r>
              <a:rPr lang="en-US">
                <a:solidFill>
                  <a:schemeClr val="bg1"/>
                </a:solidFill>
                <a:latin typeface="+mj-lt"/>
              </a:rPr>
              <a:t>Additionally,  we tried various methods and visualizations based on what we saw in class (Professor </a:t>
            </a:r>
            <a:r>
              <a:rPr lang="en-US" err="1">
                <a:solidFill>
                  <a:schemeClr val="bg1"/>
                </a:solidFill>
                <a:latin typeface="+mj-lt"/>
              </a:rPr>
              <a:t>Bockstedt</a:t>
            </a:r>
            <a:r>
              <a:rPr lang="en-US">
                <a:solidFill>
                  <a:schemeClr val="bg1"/>
                </a:solidFill>
                <a:latin typeface="+mj-lt"/>
              </a:rPr>
              <a:t>) and from other students presenting. For example, the thought of inserting a music player in the dashboard was inspired by the dashboard that contained a Google Map. The bump chart and sheet swapping of different music features were inspired by visualizations that we learned in class</a:t>
            </a:r>
            <a:endParaRPr lang="en-US">
              <a:solidFill>
                <a:schemeClr val="bg1"/>
              </a:solidFill>
              <a:latin typeface="+mj-lt"/>
              <a:cs typeface="Calibri Light"/>
            </a:endParaRPr>
          </a:p>
        </p:txBody>
      </p:sp>
    </p:spTree>
    <p:extLst>
      <p:ext uri="{BB962C8B-B14F-4D97-AF65-F5344CB8AC3E}">
        <p14:creationId xmlns:p14="http://schemas.microsoft.com/office/powerpoint/2010/main" val="348758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5293561" cy="646331"/>
          </a:xfrm>
          <a:prstGeom prst="rect">
            <a:avLst/>
          </a:prstGeom>
          <a:noFill/>
        </p:spPr>
        <p:txBody>
          <a:bodyPr wrap="square" rtlCol="0">
            <a:spAutoFit/>
          </a:bodyPr>
          <a:lstStyle/>
          <a:p>
            <a:r>
              <a:rPr lang="en-US" sz="3600" i="1">
                <a:solidFill>
                  <a:schemeClr val="bg1"/>
                </a:solidFill>
                <a:latin typeface="+mj-lt"/>
              </a:rPr>
              <a:t>Questions</a:t>
            </a:r>
          </a:p>
        </p:txBody>
      </p:sp>
      <p:sp>
        <p:nvSpPr>
          <p:cNvPr id="3" name="TextBox 2">
            <a:extLst>
              <a:ext uri="{FF2B5EF4-FFF2-40B4-BE49-F238E27FC236}">
                <a16:creationId xmlns:a16="http://schemas.microsoft.com/office/drawing/2014/main" id="{0CB01251-DBED-8B49-A775-0AD1C714B17A}"/>
              </a:ext>
            </a:extLst>
          </p:cNvPr>
          <p:cNvSpPr txBox="1"/>
          <p:nvPr/>
        </p:nvSpPr>
        <p:spPr>
          <a:xfrm>
            <a:off x="1205573" y="1423897"/>
            <a:ext cx="7740463" cy="504753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400">
                <a:solidFill>
                  <a:schemeClr val="bg1"/>
                </a:solidFill>
                <a:latin typeface="+mj-lt"/>
              </a:rPr>
              <a:t>After deciding to do our dashboard related to music, the first question had to be deciding what kind of music platform we wanted to do. In the end we chose Spotify over all other platforms as we believed that Spotify was not only the leading music platform, but its big data gathering technique and the fact that they had a user-friendly API made a big difference. </a:t>
            </a:r>
            <a:endParaRPr lang="en-US" sz="1400">
              <a:solidFill>
                <a:schemeClr val="bg1"/>
              </a:solidFill>
              <a:latin typeface="+mj-lt"/>
              <a:cs typeface="Calibri Light"/>
            </a:endParaRPr>
          </a:p>
          <a:p>
            <a:pPr marL="285750" indent="-285750">
              <a:buFont typeface="Arial" panose="020B0604020202020204" pitchFamily="34" charset="0"/>
              <a:buChar char="•"/>
            </a:pPr>
            <a:r>
              <a:rPr lang="en-US" sz="1400">
                <a:solidFill>
                  <a:schemeClr val="bg1"/>
                </a:solidFill>
                <a:latin typeface="+mj-lt"/>
              </a:rPr>
              <a:t>When first devising what to put on the dashboard, we thought it was important, as we are in a business data analysis program, to identify the business context and target customers of our data. The question of “will this be of value to one of our users (avid music listeners, ad companies and music producers)?” was one of the key questions that we took throughout while developing our dashboard. </a:t>
            </a:r>
            <a:endParaRPr lang="en-US" sz="1400">
              <a:solidFill>
                <a:schemeClr val="bg1"/>
              </a:solidFill>
              <a:latin typeface="+mj-lt"/>
              <a:cs typeface="Calibri Light"/>
            </a:endParaRPr>
          </a:p>
          <a:p>
            <a:pPr marL="285750" indent="-285750">
              <a:buFont typeface="Arial" panose="020B0604020202020204" pitchFamily="34" charset="0"/>
              <a:buChar char="•"/>
            </a:pPr>
            <a:r>
              <a:rPr lang="en-US" sz="1400">
                <a:solidFill>
                  <a:schemeClr val="bg1"/>
                </a:solidFill>
                <a:latin typeface="+mj-lt"/>
              </a:rPr>
              <a:t>We then asked the question “what are the basic information we need to start this project?”. It was easy to identify that we needed information regarding the song,  genre, the charts and artists. So we headed over to Spotify to download the necessary basic information to get us started.</a:t>
            </a:r>
            <a:endParaRPr lang="en-US" sz="1400">
              <a:solidFill>
                <a:schemeClr val="bg1"/>
              </a:solidFill>
              <a:latin typeface="+mj-lt"/>
              <a:cs typeface="Calibri Light"/>
            </a:endParaRPr>
          </a:p>
          <a:p>
            <a:pPr marL="285750" indent="-285750">
              <a:buFont typeface="Arial" panose="020B0604020202020204" pitchFamily="34" charset="0"/>
              <a:buChar char="•"/>
            </a:pPr>
            <a:r>
              <a:rPr lang="en-US" sz="1400">
                <a:solidFill>
                  <a:schemeClr val="bg1"/>
                </a:solidFill>
                <a:latin typeface="+mj-lt"/>
              </a:rPr>
              <a:t>The next question that we started off was “How do we analyze music? What features can we look at?” Which led us to explore and find the website “organizeyourmusic.com”. </a:t>
            </a:r>
            <a:endParaRPr lang="en-US" sz="1400">
              <a:solidFill>
                <a:schemeClr val="bg1"/>
              </a:solidFill>
              <a:latin typeface="+mj-lt"/>
              <a:cs typeface="Calibri Light"/>
            </a:endParaRPr>
          </a:p>
          <a:p>
            <a:pPr marL="742950" lvl="1" indent="-285750">
              <a:buFont typeface="Arial" panose="020B0604020202020204" pitchFamily="34" charset="0"/>
              <a:buChar char="•"/>
            </a:pPr>
            <a:r>
              <a:rPr lang="en-US" sz="1400">
                <a:solidFill>
                  <a:schemeClr val="bg1"/>
                </a:solidFill>
                <a:latin typeface="+mj-lt"/>
                <a:cs typeface="Calibri Light"/>
              </a:rPr>
              <a:t>These features will be the most informative aspect in analyzing music by artist and overtime. </a:t>
            </a:r>
          </a:p>
          <a:p>
            <a:pPr marL="285750" indent="-285750">
              <a:buFont typeface="Arial" panose="020B0604020202020204" pitchFamily="34" charset="0"/>
              <a:buChar char="•"/>
            </a:pPr>
            <a:r>
              <a:rPr lang="en-US" sz="1400">
                <a:solidFill>
                  <a:schemeClr val="bg1"/>
                </a:solidFill>
                <a:latin typeface="+mj-lt"/>
              </a:rPr>
              <a:t>After looking into the different features and started making our dashboard, we realized that just the features was not enough.  If we wanted to make our dashboard more informative, user friendly and have pretty aesthetics, we needed to scrape additional information. Thus, we utilized the Spotify API and Genius API to download lyrics and other necessary information, like song links, artist/album covers to utilize.</a:t>
            </a:r>
            <a:endParaRPr lang="en-US" sz="1400">
              <a:solidFill>
                <a:schemeClr val="bg1"/>
              </a:solidFill>
              <a:latin typeface="+mj-lt"/>
              <a:cs typeface="Calibri Light"/>
            </a:endParaRPr>
          </a:p>
          <a:p>
            <a:pPr marL="285750" indent="-285750">
              <a:buFont typeface="Arial" panose="020B0604020202020204" pitchFamily="34" charset="0"/>
              <a:buChar char="•"/>
            </a:pPr>
            <a:r>
              <a:rPr lang="en-US" sz="1400">
                <a:solidFill>
                  <a:schemeClr val="bg1"/>
                </a:solidFill>
                <a:latin typeface="+mj-lt"/>
              </a:rPr>
              <a:t>When we downloaded some lyrics from the Genius API, we wondered whether we could develop a sentiment analysis on the lyrics. Thus, on R, we developed a sentiment analysis natural language processing model in order to detect the key words that could provide us with insight regarding the sentiment of each song. </a:t>
            </a:r>
            <a:endParaRPr lang="en-US" sz="1400">
              <a:solidFill>
                <a:schemeClr val="bg1"/>
              </a:solidFill>
              <a:latin typeface="+mj-lt"/>
              <a:cs typeface="Calibri Light"/>
            </a:endParaRPr>
          </a:p>
        </p:txBody>
      </p:sp>
    </p:spTree>
    <p:extLst>
      <p:ext uri="{BB962C8B-B14F-4D97-AF65-F5344CB8AC3E}">
        <p14:creationId xmlns:p14="http://schemas.microsoft.com/office/powerpoint/2010/main" val="165644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5293561" cy="646331"/>
          </a:xfrm>
          <a:prstGeom prst="rect">
            <a:avLst/>
          </a:prstGeom>
          <a:noFill/>
        </p:spPr>
        <p:txBody>
          <a:bodyPr wrap="square" lIns="91440" tIns="45720" rIns="91440" bIns="45720" rtlCol="0" anchor="t">
            <a:spAutoFit/>
          </a:bodyPr>
          <a:lstStyle/>
          <a:p>
            <a:r>
              <a:rPr lang="en-US" sz="3600" i="1">
                <a:solidFill>
                  <a:schemeClr val="bg1"/>
                </a:solidFill>
                <a:latin typeface="+mj-lt"/>
              </a:rPr>
              <a:t>Final Questions To Answer</a:t>
            </a:r>
          </a:p>
        </p:txBody>
      </p:sp>
      <p:sp>
        <p:nvSpPr>
          <p:cNvPr id="3" name="TextBox 2">
            <a:extLst>
              <a:ext uri="{FF2B5EF4-FFF2-40B4-BE49-F238E27FC236}">
                <a16:creationId xmlns:a16="http://schemas.microsoft.com/office/drawing/2014/main" id="{0CB01251-DBED-8B49-A775-0AD1C714B17A}"/>
              </a:ext>
            </a:extLst>
          </p:cNvPr>
          <p:cNvSpPr txBox="1"/>
          <p:nvPr/>
        </p:nvSpPr>
        <p:spPr>
          <a:xfrm>
            <a:off x="1205573" y="1423897"/>
            <a:ext cx="7740463" cy="4524315"/>
          </a:xfrm>
          <a:prstGeom prst="rect">
            <a:avLst/>
          </a:prstGeom>
          <a:noFill/>
        </p:spPr>
        <p:txBody>
          <a:bodyPr wrap="square" lIns="91440" tIns="45720" rIns="91440" bIns="45720" rtlCol="0" anchor="t">
            <a:spAutoFit/>
          </a:bodyPr>
          <a:lstStyle/>
          <a:p>
            <a:r>
              <a:rPr lang="en-US">
                <a:solidFill>
                  <a:schemeClr val="bg1"/>
                </a:solidFill>
                <a:latin typeface="+mj-lt"/>
                <a:cs typeface="Calibri Light"/>
              </a:rPr>
              <a:t>Dashboard 1: </a:t>
            </a:r>
          </a:p>
          <a:p>
            <a:pPr marL="285750" indent="-285750">
              <a:buFont typeface="Arial"/>
              <a:buChar char="•"/>
            </a:pPr>
            <a:r>
              <a:rPr lang="en-US">
                <a:solidFill>
                  <a:schemeClr val="bg1"/>
                </a:solidFill>
                <a:latin typeface="+mj-lt"/>
                <a:cs typeface="Calibri Light"/>
              </a:rPr>
              <a:t>Choosing from a specific year (between 2016-2020), what artists had the most songs in the top charts? What were their songs?</a:t>
            </a:r>
          </a:p>
          <a:p>
            <a:pPr marL="285750" indent="-285750">
              <a:buFont typeface="Arial"/>
              <a:buChar char="•"/>
            </a:pPr>
            <a:r>
              <a:rPr lang="en-US">
                <a:solidFill>
                  <a:schemeClr val="bg1"/>
                </a:solidFill>
                <a:latin typeface="+mj-lt"/>
                <a:cs typeface="Calibri Light"/>
              </a:rPr>
              <a:t>Within the same year, what genres were the most popular? What songs are in that genre?</a:t>
            </a:r>
          </a:p>
          <a:p>
            <a:pPr marL="285750" indent="-285750">
              <a:buFont typeface="Arial"/>
              <a:buChar char="•"/>
            </a:pPr>
            <a:r>
              <a:rPr lang="en-US">
                <a:solidFill>
                  <a:schemeClr val="bg1"/>
                </a:solidFill>
                <a:latin typeface="+mj-lt"/>
                <a:cs typeface="Calibri Light"/>
              </a:rPr>
              <a:t>What did the distribution of music features look like in that year? For that artist?</a:t>
            </a:r>
          </a:p>
          <a:p>
            <a:pPr marL="285750" indent="-285750">
              <a:buFont typeface="Arial"/>
              <a:buChar char="•"/>
            </a:pPr>
            <a:r>
              <a:rPr lang="en-US">
                <a:solidFill>
                  <a:schemeClr val="bg1"/>
                </a:solidFill>
                <a:latin typeface="+mj-lt"/>
                <a:cs typeface="Calibri Light"/>
              </a:rPr>
              <a:t>Within the same year, what songs match the music feature values that I put in via the sliders?</a:t>
            </a:r>
          </a:p>
          <a:p>
            <a:pPr marL="285750" indent="-285750">
              <a:buFont typeface="Arial"/>
              <a:buChar char="•"/>
            </a:pPr>
            <a:r>
              <a:rPr lang="en-US">
                <a:solidFill>
                  <a:schemeClr val="bg1"/>
                </a:solidFill>
                <a:latin typeface="+mj-lt"/>
                <a:cs typeface="Calibri Light"/>
              </a:rPr>
              <a:t>What do the recommended songs sound like? Can I get more information on the artist's Spotify profile?</a:t>
            </a:r>
          </a:p>
          <a:p>
            <a:r>
              <a:rPr lang="en-US">
                <a:solidFill>
                  <a:schemeClr val="bg1"/>
                </a:solidFill>
                <a:latin typeface="+mj-lt"/>
                <a:cs typeface="Calibri Light"/>
              </a:rPr>
              <a:t>Dashboard 2: More specific analysis</a:t>
            </a:r>
          </a:p>
          <a:p>
            <a:pPr marL="285750" indent="-285750">
              <a:buFont typeface="Arial"/>
              <a:buChar char="•"/>
            </a:pPr>
            <a:r>
              <a:rPr lang="en-US">
                <a:solidFill>
                  <a:schemeClr val="bg1"/>
                </a:solidFill>
                <a:latin typeface="+mj-lt"/>
                <a:cs typeface="Calibri Light"/>
              </a:rPr>
              <a:t>How did music trends evolve over time?</a:t>
            </a:r>
          </a:p>
          <a:p>
            <a:pPr marL="285750" indent="-285750">
              <a:buFont typeface="Arial"/>
              <a:buChar char="•"/>
            </a:pPr>
            <a:r>
              <a:rPr lang="en-US">
                <a:solidFill>
                  <a:schemeClr val="bg1"/>
                </a:solidFill>
                <a:latin typeface="+mj-lt"/>
                <a:cs typeface="Calibri Light"/>
              </a:rPr>
              <a:t>What artists stayed relevant over time? In what years?</a:t>
            </a:r>
          </a:p>
          <a:p>
            <a:pPr marL="285750" indent="-285750">
              <a:buFont typeface="Arial"/>
              <a:buChar char="•"/>
            </a:pPr>
            <a:r>
              <a:rPr lang="en-US">
                <a:solidFill>
                  <a:schemeClr val="bg1"/>
                </a:solidFill>
                <a:latin typeface="+mj-lt"/>
                <a:cs typeface="Calibri Light"/>
              </a:rPr>
              <a:t>How did genres rank over time?</a:t>
            </a:r>
          </a:p>
          <a:p>
            <a:pPr marL="285750" indent="-285750">
              <a:buFont typeface="Arial"/>
              <a:buChar char="•"/>
            </a:pPr>
            <a:r>
              <a:rPr lang="en-US">
                <a:solidFill>
                  <a:schemeClr val="bg1"/>
                </a:solidFill>
                <a:latin typeface="+mj-lt"/>
                <a:cs typeface="Calibri Light"/>
              </a:rPr>
              <a:t>Do sadder or happier songs make the charts?</a:t>
            </a:r>
          </a:p>
        </p:txBody>
      </p:sp>
    </p:spTree>
    <p:extLst>
      <p:ext uri="{BB962C8B-B14F-4D97-AF65-F5344CB8AC3E}">
        <p14:creationId xmlns:p14="http://schemas.microsoft.com/office/powerpoint/2010/main" val="195259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5293561" cy="646331"/>
          </a:xfrm>
          <a:prstGeom prst="rect">
            <a:avLst/>
          </a:prstGeom>
          <a:noFill/>
        </p:spPr>
        <p:txBody>
          <a:bodyPr wrap="square" rtlCol="0">
            <a:spAutoFit/>
          </a:bodyPr>
          <a:lstStyle/>
          <a:p>
            <a:r>
              <a:rPr lang="en-US" sz="3600" i="1">
                <a:solidFill>
                  <a:schemeClr val="bg1"/>
                </a:solidFill>
                <a:latin typeface="+mj-lt"/>
              </a:rPr>
              <a:t>Data</a:t>
            </a:r>
          </a:p>
        </p:txBody>
      </p:sp>
      <p:sp>
        <p:nvSpPr>
          <p:cNvPr id="7" name="TextBox 6">
            <a:extLst>
              <a:ext uri="{FF2B5EF4-FFF2-40B4-BE49-F238E27FC236}">
                <a16:creationId xmlns:a16="http://schemas.microsoft.com/office/drawing/2014/main" id="{17EDD838-D070-F743-AF34-F32F4A186EDF}"/>
              </a:ext>
            </a:extLst>
          </p:cNvPr>
          <p:cNvSpPr txBox="1"/>
          <p:nvPr/>
        </p:nvSpPr>
        <p:spPr>
          <a:xfrm>
            <a:off x="1394109" y="1511619"/>
            <a:ext cx="7476513"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chemeClr val="bg1"/>
                </a:solidFill>
                <a:latin typeface="+mj-lt"/>
              </a:rPr>
              <a:t>Spotify: From the official Spotify page, we got basic information such as the song title, genre, music chart rankings and artists. This information was critical as it provided us a starting point that we can use to create a structure to connect additional information on to. </a:t>
            </a:r>
          </a:p>
          <a:p>
            <a:pPr marL="285750" indent="-285750">
              <a:buFont typeface="Arial" panose="020B0604020202020204" pitchFamily="34" charset="0"/>
              <a:buChar char="•"/>
            </a:pPr>
            <a:r>
              <a:rPr lang="en-US" err="1">
                <a:solidFill>
                  <a:schemeClr val="bg1"/>
                </a:solidFill>
                <a:latin typeface="+mj-lt"/>
              </a:rPr>
              <a:t>OrganizeYourMusic</a:t>
            </a:r>
            <a:r>
              <a:rPr lang="en-US">
                <a:solidFill>
                  <a:schemeClr val="bg1"/>
                </a:solidFill>
                <a:latin typeface="+mj-lt"/>
              </a:rPr>
              <a:t>: After getting the basic data from Spotify, we went on to </a:t>
            </a:r>
            <a:r>
              <a:rPr lang="en-US" err="1">
                <a:solidFill>
                  <a:schemeClr val="bg1"/>
                </a:solidFill>
                <a:latin typeface="+mj-lt"/>
              </a:rPr>
              <a:t>OrganizeYourMusic</a:t>
            </a:r>
            <a:r>
              <a:rPr lang="en-US">
                <a:solidFill>
                  <a:schemeClr val="bg1"/>
                </a:solidFill>
                <a:latin typeface="+mj-lt"/>
              </a:rPr>
              <a:t>, a web page, to gather additional information regarding the songs that we have downloaded; for example, </a:t>
            </a:r>
            <a:r>
              <a:rPr lang="en-US" err="1">
                <a:solidFill>
                  <a:schemeClr val="bg1"/>
                </a:solidFill>
                <a:latin typeface="+mj-lt"/>
              </a:rPr>
              <a:t>acousticness</a:t>
            </a:r>
            <a:r>
              <a:rPr lang="en-US">
                <a:solidFill>
                  <a:schemeClr val="bg1"/>
                </a:solidFill>
                <a:latin typeface="+mj-lt"/>
              </a:rPr>
              <a:t>, danceability, popularity, and so on. These were important as they played a key role in developing our first dashboard. </a:t>
            </a:r>
            <a:endParaRPr lang="en-US">
              <a:solidFill>
                <a:schemeClr val="bg1"/>
              </a:solidFill>
              <a:latin typeface="+mj-lt"/>
              <a:cs typeface="Calibri Light"/>
            </a:endParaRPr>
          </a:p>
          <a:p>
            <a:pPr marL="285750" indent="-285750">
              <a:buFont typeface="Arial" panose="020B0604020202020204" pitchFamily="34" charset="0"/>
              <a:buChar char="•"/>
            </a:pPr>
            <a:r>
              <a:rPr lang="en-US">
                <a:solidFill>
                  <a:schemeClr val="bg1"/>
                </a:solidFill>
                <a:latin typeface="+mj-lt"/>
              </a:rPr>
              <a:t>Spotify/Genius API: From the second source, we went online to Spotify and Genius to apply for an API. Then on Python, we used the package “</a:t>
            </a:r>
            <a:r>
              <a:rPr lang="en-US" err="1">
                <a:solidFill>
                  <a:schemeClr val="bg1"/>
                </a:solidFill>
                <a:latin typeface="+mj-lt"/>
              </a:rPr>
              <a:t>SpotiPy</a:t>
            </a:r>
            <a:r>
              <a:rPr lang="en-US">
                <a:solidFill>
                  <a:schemeClr val="bg1"/>
                </a:solidFill>
                <a:latin typeface="+mj-lt"/>
              </a:rPr>
              <a:t>” to access additional information, such as the pictures that we used for the album cover and artists and the song </a:t>
            </a:r>
            <a:r>
              <a:rPr lang="en-US" err="1">
                <a:solidFill>
                  <a:schemeClr val="bg1"/>
                </a:solidFill>
                <a:latin typeface="+mj-lt"/>
              </a:rPr>
              <a:t>url</a:t>
            </a:r>
            <a:r>
              <a:rPr lang="en-US">
                <a:solidFill>
                  <a:schemeClr val="bg1"/>
                </a:solidFill>
                <a:latin typeface="+mj-lt"/>
              </a:rPr>
              <a:t> links. We followed a similar process for scraping lyrics from Genius to use for sentiment analysis. The photos that we got from Spotify API was used in the first dashboard, and the lyrics were a crucial part of our second dashboard. </a:t>
            </a:r>
            <a:endParaRPr lang="en-US">
              <a:solidFill>
                <a:schemeClr val="bg1"/>
              </a:solidFill>
              <a:latin typeface="+mj-lt"/>
              <a:cs typeface="Calibri Light"/>
            </a:endParaRPr>
          </a:p>
        </p:txBody>
      </p:sp>
    </p:spTree>
    <p:extLst>
      <p:ext uri="{BB962C8B-B14F-4D97-AF65-F5344CB8AC3E}">
        <p14:creationId xmlns:p14="http://schemas.microsoft.com/office/powerpoint/2010/main" val="96102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5293561" cy="646331"/>
          </a:xfrm>
          <a:prstGeom prst="rect">
            <a:avLst/>
          </a:prstGeom>
          <a:noFill/>
        </p:spPr>
        <p:txBody>
          <a:bodyPr wrap="square" rtlCol="0">
            <a:spAutoFit/>
          </a:bodyPr>
          <a:lstStyle/>
          <a:p>
            <a:r>
              <a:rPr lang="en-US" sz="3600" i="1">
                <a:solidFill>
                  <a:schemeClr val="bg1"/>
                </a:solidFill>
                <a:latin typeface="+mj-lt"/>
              </a:rPr>
              <a:t>Exploratory Data Analysis</a:t>
            </a:r>
          </a:p>
        </p:txBody>
      </p:sp>
      <p:sp>
        <p:nvSpPr>
          <p:cNvPr id="7" name="TextBox 6">
            <a:extLst>
              <a:ext uri="{FF2B5EF4-FFF2-40B4-BE49-F238E27FC236}">
                <a16:creationId xmlns:a16="http://schemas.microsoft.com/office/drawing/2014/main" id="{F5727C8D-8BC4-7E45-BA94-F19AB3364079}"/>
              </a:ext>
            </a:extLst>
          </p:cNvPr>
          <p:cNvSpPr txBox="1"/>
          <p:nvPr/>
        </p:nvSpPr>
        <p:spPr>
          <a:xfrm>
            <a:off x="661418" y="1511619"/>
            <a:ext cx="8825648"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solidFill>
                  <a:schemeClr val="bg1"/>
                </a:solidFill>
              </a:rPr>
              <a:t>To explore the data, we used Tableau to see how many distinct artists there are each year to show us if one artist  can have multiple top 100 songs. Based on our analysis, we decided to make a chart indicating the artist ranking based on the number of hit songs in this year.</a:t>
            </a:r>
          </a:p>
          <a:p>
            <a:pPr marL="285750" indent="-285750">
              <a:buFont typeface="Arial" panose="020B0604020202020204" pitchFamily="34" charset="0"/>
              <a:buChar char="•"/>
            </a:pPr>
            <a:r>
              <a:rPr lang="en-US" sz="1600">
                <a:solidFill>
                  <a:schemeClr val="bg1"/>
                </a:solidFill>
              </a:rPr>
              <a:t>The next thing we are interested in is the genres of these songs. The Exploratory data analysis shows us the number of distinct genres in each year. In fact, there are a lot of different genres. For example, pop music contains dance-pop, art pop, Canadian pop, and more. Therefore, we use the categories of the Grammy Award to generalize the genres and kept it only to broad genres such as pop, country, rap, etc. </a:t>
            </a:r>
          </a:p>
          <a:p>
            <a:pPr marL="742950" lvl="1" indent="-285750">
              <a:buFont typeface="Arial" panose="020B0604020202020204" pitchFamily="34" charset="0"/>
              <a:buChar char="•"/>
            </a:pPr>
            <a:r>
              <a:rPr lang="en-US" sz="1600">
                <a:solidFill>
                  <a:schemeClr val="bg1"/>
                </a:solidFill>
                <a:cs typeface="Calibri" panose="020F0502020204030204"/>
              </a:rPr>
              <a:t>Data Disclosure: we manually assigned general genres to each song based on which genre we believed they fit. Thus, our genre label may not be the same as the general public. For example, looping country &amp; folk songs in the same genre.</a:t>
            </a:r>
          </a:p>
          <a:p>
            <a:pPr marL="742950" lvl="1" indent="-285750">
              <a:buFont typeface="Arial" panose="020B0604020202020204" pitchFamily="34" charset="0"/>
              <a:buChar char="•"/>
            </a:pPr>
            <a:r>
              <a:rPr lang="en-US" sz="1600">
                <a:solidFill>
                  <a:schemeClr val="bg1"/>
                </a:solidFill>
              </a:rPr>
              <a:t>We kept the original genres in the first dashboard as the </a:t>
            </a:r>
            <a:r>
              <a:rPr lang="en-US" sz="1600" err="1">
                <a:solidFill>
                  <a:schemeClr val="bg1"/>
                </a:solidFill>
              </a:rPr>
              <a:t>treemap</a:t>
            </a:r>
            <a:r>
              <a:rPr lang="en-US" sz="1600">
                <a:solidFill>
                  <a:schemeClr val="bg1"/>
                </a:solidFill>
              </a:rPr>
              <a:t> and the general genres in the second dashboard as the bump chart.</a:t>
            </a:r>
            <a:endParaRPr lang="en-US" sz="1600">
              <a:solidFill>
                <a:schemeClr val="bg1"/>
              </a:solidFill>
              <a:cs typeface="Calibri"/>
            </a:endParaRPr>
          </a:p>
          <a:p>
            <a:pPr marL="285750" indent="-285750">
              <a:buFont typeface="Arial" panose="020B0604020202020204" pitchFamily="34" charset="0"/>
              <a:buChar char="•"/>
            </a:pPr>
            <a:r>
              <a:rPr lang="en-US" sz="1600">
                <a:solidFill>
                  <a:schemeClr val="bg1"/>
                </a:solidFill>
              </a:rPr>
              <a:t>We also made some box plots to see if the song features (danceability,  valence and so on. ) are dispersed enough. If they are all around a single value, the feature controller would be hard to make. This exploratory data analysis leads us to do the sliders.</a:t>
            </a:r>
            <a:endParaRPr lang="en-US" sz="1600">
              <a:solidFill>
                <a:schemeClr val="bg1"/>
              </a:solidFill>
              <a:cs typeface="Calibri"/>
            </a:endParaRPr>
          </a:p>
          <a:p>
            <a:pPr marL="285750" indent="-285750">
              <a:buFont typeface="Arial" panose="020B0604020202020204" pitchFamily="34" charset="0"/>
              <a:buChar char="•"/>
            </a:pPr>
            <a:r>
              <a:rPr lang="en-US" sz="1600">
                <a:solidFill>
                  <a:schemeClr val="bg1"/>
                </a:solidFill>
              </a:rPr>
              <a:t>We also initially analyzed the change of features of songs, to see if there’s evidence change over time.</a:t>
            </a:r>
            <a:endParaRPr lang="en-US" sz="1600">
              <a:solidFill>
                <a:schemeClr val="bg1"/>
              </a:solidFill>
              <a:cs typeface="Calibri"/>
            </a:endParaRPr>
          </a:p>
        </p:txBody>
      </p:sp>
    </p:spTree>
    <p:extLst>
      <p:ext uri="{BB962C8B-B14F-4D97-AF65-F5344CB8AC3E}">
        <p14:creationId xmlns:p14="http://schemas.microsoft.com/office/powerpoint/2010/main" val="4121175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396787" y="393192"/>
            <a:ext cx="5293561" cy="646331"/>
          </a:xfrm>
          <a:prstGeom prst="rect">
            <a:avLst/>
          </a:prstGeom>
          <a:noFill/>
        </p:spPr>
        <p:txBody>
          <a:bodyPr wrap="square" lIns="91440" tIns="45720" rIns="91440" bIns="45720" rtlCol="0" anchor="t">
            <a:spAutoFit/>
          </a:bodyPr>
          <a:lstStyle/>
          <a:p>
            <a:r>
              <a:rPr lang="en-US" sz="3600" i="1">
                <a:solidFill>
                  <a:schemeClr val="bg1"/>
                </a:solidFill>
                <a:latin typeface="+mj-lt"/>
              </a:rPr>
              <a:t>Data Preparation Pt. 1</a:t>
            </a:r>
            <a:endParaRPr lang="en-US">
              <a:solidFill>
                <a:schemeClr val="bg1"/>
              </a:solidFill>
            </a:endParaRPr>
          </a:p>
        </p:txBody>
      </p:sp>
      <p:sp>
        <p:nvSpPr>
          <p:cNvPr id="7" name="TextBox 6">
            <a:extLst>
              <a:ext uri="{FF2B5EF4-FFF2-40B4-BE49-F238E27FC236}">
                <a16:creationId xmlns:a16="http://schemas.microsoft.com/office/drawing/2014/main" id="{F5727C8D-8BC4-7E45-BA94-F19AB3364079}"/>
              </a:ext>
            </a:extLst>
          </p:cNvPr>
          <p:cNvSpPr txBox="1"/>
          <p:nvPr/>
        </p:nvSpPr>
        <p:spPr>
          <a:xfrm>
            <a:off x="443622" y="1190383"/>
            <a:ext cx="8971898" cy="4216539"/>
          </a:xfrm>
          <a:prstGeom prst="rect">
            <a:avLst/>
          </a:prstGeom>
          <a:noFill/>
        </p:spPr>
        <p:txBody>
          <a:bodyPr wrap="square" lIns="91440" tIns="45720" rIns="91440" bIns="45720" rtlCol="0" anchor="t">
            <a:spAutoFit/>
          </a:bodyPr>
          <a:lstStyle/>
          <a:p>
            <a:r>
              <a:rPr lang="en-US">
                <a:solidFill>
                  <a:schemeClr val="bg1"/>
                </a:solidFill>
                <a:cs typeface="Calibri"/>
              </a:rPr>
              <a:t>After conducting EDA, we recognized that we had to do some work to prepare the data before diving into the design portion of our project.</a:t>
            </a:r>
          </a:p>
          <a:p>
            <a:pPr marL="285750" indent="-285750">
              <a:buFont typeface="Arial" panose="020B0604020202020204" pitchFamily="34" charset="0"/>
              <a:buChar char="•"/>
            </a:pPr>
            <a:r>
              <a:rPr lang="en-US">
                <a:solidFill>
                  <a:schemeClr val="bg1"/>
                </a:solidFill>
                <a:cs typeface="Calibri"/>
              </a:rPr>
              <a:t>Generalized genre</a:t>
            </a:r>
          </a:p>
          <a:p>
            <a:pPr marL="742950" lvl="1" indent="-285750">
              <a:buFont typeface="Arial" panose="020B0604020202020204" pitchFamily="34" charset="0"/>
              <a:buChar char="•"/>
            </a:pPr>
            <a:r>
              <a:rPr lang="en-US">
                <a:solidFill>
                  <a:schemeClr val="bg1"/>
                </a:solidFill>
                <a:cs typeface="Calibri"/>
              </a:rPr>
              <a:t>As we mentioned before, we prepared our data by generalizing genres in order to make the presentation of data more succinct and less busy looking (very important for bump chart)</a:t>
            </a:r>
          </a:p>
          <a:p>
            <a:pPr marL="285750" indent="-285750">
              <a:buFont typeface="Arial" panose="020B0604020202020204" pitchFamily="34" charset="0"/>
              <a:buChar char="•"/>
            </a:pPr>
            <a:r>
              <a:rPr lang="en-US">
                <a:solidFill>
                  <a:schemeClr val="bg1"/>
                </a:solidFill>
                <a:cs typeface="Calibri"/>
              </a:rPr>
              <a:t>Standardizing music feature values</a:t>
            </a:r>
          </a:p>
          <a:p>
            <a:pPr marL="742950" lvl="1" indent="-285750">
              <a:buFont typeface="Arial" panose="020B0604020202020204" pitchFamily="34" charset="0"/>
              <a:buChar char="•"/>
            </a:pPr>
            <a:r>
              <a:rPr lang="en-US">
                <a:solidFill>
                  <a:schemeClr val="bg1"/>
                </a:solidFill>
                <a:cs typeface="Calibri"/>
              </a:rPr>
              <a:t>During EDA, we realized that the values for music features were all on different ranges/scales. This posed a problem for comparability and therefore we chose to standardize all features via a calculated field. An example calculation looks like this for the danceability feature:</a:t>
            </a:r>
          </a:p>
          <a:p>
            <a:pPr marL="914400" lvl="1">
              <a:buFont typeface="Arial" panose="020B0604020202020204" pitchFamily="34" charset="0"/>
              <a:buChar char="•"/>
            </a:pPr>
            <a:r>
              <a:rPr lang="en-US" sz="1600" i="1">
                <a:solidFill>
                  <a:schemeClr val="accent6"/>
                </a:solidFill>
                <a:ea typeface="+mn-lt"/>
                <a:cs typeface="+mn-lt"/>
              </a:rPr>
              <a:t>([</a:t>
            </a:r>
            <a:r>
              <a:rPr lang="en-US" sz="1600" i="1" err="1">
                <a:solidFill>
                  <a:schemeClr val="accent6"/>
                </a:solidFill>
                <a:ea typeface="+mn-lt"/>
                <a:cs typeface="+mn-lt"/>
              </a:rPr>
              <a:t>Dnce</a:t>
            </a:r>
            <a:r>
              <a:rPr lang="en-US" sz="1600" i="1">
                <a:solidFill>
                  <a:schemeClr val="accent6"/>
                </a:solidFill>
                <a:ea typeface="+mn-lt"/>
                <a:cs typeface="+mn-lt"/>
              </a:rPr>
              <a:t>] -{FIXED : MIN([</a:t>
            </a:r>
            <a:r>
              <a:rPr lang="en-US" sz="1600" i="1" err="1">
                <a:solidFill>
                  <a:schemeClr val="accent6"/>
                </a:solidFill>
                <a:ea typeface="+mn-lt"/>
                <a:cs typeface="+mn-lt"/>
              </a:rPr>
              <a:t>Dnce</a:t>
            </a:r>
            <a:r>
              <a:rPr lang="en-US" sz="1600" i="1">
                <a:solidFill>
                  <a:schemeClr val="accent6"/>
                </a:solidFill>
                <a:ea typeface="+mn-lt"/>
                <a:cs typeface="+mn-lt"/>
              </a:rPr>
              <a:t>])}) / ({FIXED  : MAX([</a:t>
            </a:r>
            <a:r>
              <a:rPr lang="en-US" sz="1600" i="1" err="1">
                <a:solidFill>
                  <a:schemeClr val="accent6"/>
                </a:solidFill>
                <a:ea typeface="+mn-lt"/>
                <a:cs typeface="+mn-lt"/>
              </a:rPr>
              <a:t>Dnce</a:t>
            </a:r>
            <a:r>
              <a:rPr lang="en-US" sz="1600" i="1">
                <a:solidFill>
                  <a:schemeClr val="accent6"/>
                </a:solidFill>
                <a:ea typeface="+mn-lt"/>
                <a:cs typeface="+mn-lt"/>
              </a:rPr>
              <a:t>])}-{FIXED  : MIN([</a:t>
            </a:r>
            <a:r>
              <a:rPr lang="en-US" sz="1600" i="1" err="1">
                <a:solidFill>
                  <a:schemeClr val="accent6"/>
                </a:solidFill>
                <a:ea typeface="+mn-lt"/>
                <a:cs typeface="+mn-lt"/>
              </a:rPr>
              <a:t>Dnce</a:t>
            </a:r>
            <a:r>
              <a:rPr lang="en-US" sz="1600" i="1">
                <a:solidFill>
                  <a:schemeClr val="accent6"/>
                </a:solidFill>
                <a:ea typeface="+mn-lt"/>
                <a:cs typeface="+mn-lt"/>
              </a:rPr>
              <a:t>])})</a:t>
            </a:r>
            <a:endParaRPr lang="en-US" sz="1600" i="1">
              <a:solidFill>
                <a:schemeClr val="accent6"/>
              </a:solidFill>
              <a:cs typeface="Calibri"/>
            </a:endParaRPr>
          </a:p>
          <a:p>
            <a:pPr marL="285750" indent="-285750">
              <a:buFont typeface="Arial" panose="020B0604020202020204" pitchFamily="34" charset="0"/>
              <a:buChar char="•"/>
            </a:pPr>
            <a:r>
              <a:rPr lang="en-US">
                <a:solidFill>
                  <a:schemeClr val="bg1"/>
                </a:solidFill>
                <a:cs typeface="Calibri"/>
              </a:rPr>
              <a:t>Calculate lyrics sentiments</a:t>
            </a:r>
          </a:p>
          <a:p>
            <a:pPr marL="742950" lvl="1" indent="-285750">
              <a:buFont typeface="Arial" panose="020B0604020202020204" pitchFamily="34" charset="0"/>
              <a:buChar char="•"/>
            </a:pPr>
            <a:r>
              <a:rPr lang="en-US">
                <a:solidFill>
                  <a:schemeClr val="bg1"/>
                </a:solidFill>
                <a:cs typeface="Calibri"/>
              </a:rPr>
              <a:t>To analyze the sentiments of the songs, we used an NLP package called </a:t>
            </a:r>
            <a:r>
              <a:rPr lang="en-US" err="1">
                <a:solidFill>
                  <a:schemeClr val="bg1"/>
                </a:solidFill>
                <a:cs typeface="Calibri"/>
              </a:rPr>
              <a:t>tidytext</a:t>
            </a:r>
            <a:r>
              <a:rPr lang="en-US">
                <a:solidFill>
                  <a:schemeClr val="bg1"/>
                </a:solidFill>
                <a:cs typeface="Calibri"/>
              </a:rPr>
              <a:t> and an emotional lexicon "</a:t>
            </a:r>
            <a:r>
              <a:rPr lang="en-US" err="1">
                <a:solidFill>
                  <a:schemeClr val="bg1"/>
                </a:solidFill>
                <a:cs typeface="Calibri"/>
              </a:rPr>
              <a:t>Afinn</a:t>
            </a:r>
            <a:r>
              <a:rPr lang="en-US">
                <a:solidFill>
                  <a:schemeClr val="bg1"/>
                </a:solidFill>
                <a:cs typeface="Calibri"/>
              </a:rPr>
              <a:t>" to generate the sentiments  for each song</a:t>
            </a:r>
          </a:p>
        </p:txBody>
      </p:sp>
    </p:spTree>
    <p:extLst>
      <p:ext uri="{BB962C8B-B14F-4D97-AF65-F5344CB8AC3E}">
        <p14:creationId xmlns:p14="http://schemas.microsoft.com/office/powerpoint/2010/main" val="427839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BE5F8-21D8-C544-BBBE-875316BBA99B}"/>
              </a:ext>
            </a:extLst>
          </p:cNvPr>
          <p:cNvSpPr/>
          <p:nvPr/>
        </p:nvSpPr>
        <p:spPr>
          <a:xfrm>
            <a:off x="-1" y="0"/>
            <a:ext cx="95851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person wearing headphones looking at a phone&#10;&#10;Description automatically generated with low confidence">
            <a:extLst>
              <a:ext uri="{FF2B5EF4-FFF2-40B4-BE49-F238E27FC236}">
                <a16:creationId xmlns:a16="http://schemas.microsoft.com/office/drawing/2014/main" id="{2EE62BEA-BA50-394D-88F4-0AEFF6F08892}"/>
              </a:ext>
            </a:extLst>
          </p:cNvPr>
          <p:cNvPicPr>
            <a:picLocks noChangeAspect="1"/>
          </p:cNvPicPr>
          <p:nvPr/>
        </p:nvPicPr>
        <p:blipFill rotWithShape="1">
          <a:blip r:embed="rId2"/>
          <a:srcRect l="31058" t="-204" r="40488" b="204"/>
          <a:stretch/>
        </p:blipFill>
        <p:spPr>
          <a:xfrm>
            <a:off x="9585190" y="0"/>
            <a:ext cx="2606810" cy="6858000"/>
          </a:xfrm>
          <a:prstGeom prst="rect">
            <a:avLst/>
          </a:prstGeom>
        </p:spPr>
      </p:pic>
      <p:sp>
        <p:nvSpPr>
          <p:cNvPr id="12" name="Rectangle 11">
            <a:extLst>
              <a:ext uri="{FF2B5EF4-FFF2-40B4-BE49-F238E27FC236}">
                <a16:creationId xmlns:a16="http://schemas.microsoft.com/office/drawing/2014/main" id="{B1440650-883D-2F49-87DB-3EF4F96A7DEC}"/>
              </a:ext>
            </a:extLst>
          </p:cNvPr>
          <p:cNvSpPr/>
          <p:nvPr/>
        </p:nvSpPr>
        <p:spPr>
          <a:xfrm>
            <a:off x="9585190" y="0"/>
            <a:ext cx="2606809" cy="6858000"/>
          </a:xfrm>
          <a:prstGeom prst="rect">
            <a:avLst/>
          </a:prstGeom>
          <a:solidFill>
            <a:srgbClr val="036244">
              <a:alpha val="790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 icon&#10;&#10;Description automatically generated">
            <a:extLst>
              <a:ext uri="{FF2B5EF4-FFF2-40B4-BE49-F238E27FC236}">
                <a16:creationId xmlns:a16="http://schemas.microsoft.com/office/drawing/2014/main" id="{049910EB-5D4D-7941-A881-A120CEE736AF}"/>
              </a:ext>
            </a:extLst>
          </p:cNvPr>
          <p:cNvPicPr>
            <a:picLocks noChangeAspect="1"/>
          </p:cNvPicPr>
          <p:nvPr/>
        </p:nvPicPr>
        <p:blipFill>
          <a:blip r:embed="rId3"/>
          <a:stretch>
            <a:fillRect/>
          </a:stretch>
        </p:blipFill>
        <p:spPr>
          <a:xfrm>
            <a:off x="27689" y="6281176"/>
            <a:ext cx="821563" cy="462129"/>
          </a:xfrm>
          <a:prstGeom prst="rect">
            <a:avLst/>
          </a:prstGeom>
        </p:spPr>
      </p:pic>
      <p:sp>
        <p:nvSpPr>
          <p:cNvPr id="37" name="TextBox 36">
            <a:extLst>
              <a:ext uri="{FF2B5EF4-FFF2-40B4-BE49-F238E27FC236}">
                <a16:creationId xmlns:a16="http://schemas.microsoft.com/office/drawing/2014/main" id="{96E58D83-9786-FE46-A501-8D97C8433493}"/>
              </a:ext>
            </a:extLst>
          </p:cNvPr>
          <p:cNvSpPr txBox="1"/>
          <p:nvPr/>
        </p:nvSpPr>
        <p:spPr>
          <a:xfrm>
            <a:off x="1394110" y="617310"/>
            <a:ext cx="5293561" cy="646331"/>
          </a:xfrm>
          <a:prstGeom prst="rect">
            <a:avLst/>
          </a:prstGeom>
          <a:noFill/>
        </p:spPr>
        <p:txBody>
          <a:bodyPr wrap="square" lIns="91440" tIns="45720" rIns="91440" bIns="45720" rtlCol="0" anchor="t">
            <a:spAutoFit/>
          </a:bodyPr>
          <a:lstStyle/>
          <a:p>
            <a:r>
              <a:rPr lang="en-US" sz="3600" i="1">
                <a:solidFill>
                  <a:schemeClr val="bg1"/>
                </a:solidFill>
                <a:latin typeface="+mj-lt"/>
              </a:rPr>
              <a:t>Data Preparation Pt. 2</a:t>
            </a:r>
            <a:endParaRPr lang="en-US"/>
          </a:p>
        </p:txBody>
      </p:sp>
      <p:sp>
        <p:nvSpPr>
          <p:cNvPr id="7" name="TextBox 6">
            <a:extLst>
              <a:ext uri="{FF2B5EF4-FFF2-40B4-BE49-F238E27FC236}">
                <a16:creationId xmlns:a16="http://schemas.microsoft.com/office/drawing/2014/main" id="{F5727C8D-8BC4-7E45-BA94-F19AB3364079}"/>
              </a:ext>
            </a:extLst>
          </p:cNvPr>
          <p:cNvSpPr txBox="1"/>
          <p:nvPr/>
        </p:nvSpPr>
        <p:spPr>
          <a:xfrm>
            <a:off x="847034" y="1511619"/>
            <a:ext cx="8288339"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chemeClr val="bg1"/>
                </a:solidFill>
                <a:cs typeface="Calibri"/>
              </a:rPr>
              <a:t>Distance algorithm for ranking</a:t>
            </a:r>
          </a:p>
          <a:p>
            <a:pPr marL="742950" lvl="1" indent="-285750">
              <a:buFont typeface="Arial" panose="020B0604020202020204" pitchFamily="34" charset="0"/>
              <a:buChar char="•"/>
            </a:pPr>
            <a:r>
              <a:rPr lang="en-US">
                <a:solidFill>
                  <a:schemeClr val="bg1"/>
                </a:solidFill>
                <a:cs typeface="Calibri"/>
              </a:rPr>
              <a:t>In order to make the recommendation system of our first dashboard to be functional, we had to create an algorithm that will allow Tableau to sort through the given music feature values from the sliders, and the values of each song.</a:t>
            </a:r>
          </a:p>
          <a:p>
            <a:pPr marL="742950" lvl="1" indent="-285750">
              <a:buFont typeface="Arial" panose="020B0604020202020204" pitchFamily="34" charset="0"/>
              <a:buChar char="•"/>
            </a:pP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distance</a:t>
            </a:r>
            <a:r>
              <a:rPr lang="zh-CN" altLang="en-US">
                <a:solidFill>
                  <a:schemeClr val="bg1"/>
                </a:solidFill>
                <a:cs typeface="Calibri"/>
              </a:rPr>
              <a:t> </a:t>
            </a:r>
            <a:r>
              <a:rPr lang="en-US" altLang="zh-CN">
                <a:solidFill>
                  <a:schemeClr val="bg1"/>
                </a:solidFill>
                <a:cs typeface="Calibri"/>
              </a:rPr>
              <a:t>is</a:t>
            </a:r>
            <a:r>
              <a:rPr lang="zh-CN" altLang="en-US">
                <a:solidFill>
                  <a:schemeClr val="bg1"/>
                </a:solidFill>
                <a:cs typeface="Calibri"/>
              </a:rPr>
              <a:t> </a:t>
            </a:r>
            <a:r>
              <a:rPr lang="en-US" altLang="zh-CN">
                <a:solidFill>
                  <a:schemeClr val="bg1"/>
                </a:solidFill>
                <a:cs typeface="Calibri"/>
              </a:rPr>
              <a:t>calculated</a:t>
            </a:r>
            <a:r>
              <a:rPr lang="zh-CN" altLang="en-US">
                <a:solidFill>
                  <a:schemeClr val="bg1"/>
                </a:solidFill>
                <a:cs typeface="Calibri"/>
              </a:rPr>
              <a:t> </a:t>
            </a:r>
            <a:r>
              <a:rPr lang="en-US" altLang="zh-CN">
                <a:solidFill>
                  <a:schemeClr val="bg1"/>
                </a:solidFill>
                <a:cs typeface="Calibri"/>
              </a:rPr>
              <a:t>as</a:t>
            </a:r>
            <a:r>
              <a:rPr lang="zh-CN" altLang="en-US">
                <a:solidFill>
                  <a:schemeClr val="bg1"/>
                </a:solidFill>
                <a:cs typeface="Calibri"/>
              </a:rPr>
              <a:t> </a:t>
            </a:r>
            <a:r>
              <a:rPr lang="en-US" altLang="zh-CN">
                <a:solidFill>
                  <a:schemeClr val="bg1"/>
                </a:solidFill>
                <a:cs typeface="Calibri"/>
              </a:rPr>
              <a:t>below,</a:t>
            </a:r>
            <a:r>
              <a:rPr lang="zh-CN" altLang="en-US">
                <a:solidFill>
                  <a:schemeClr val="bg1"/>
                </a:solidFill>
                <a:cs typeface="Calibri"/>
              </a:rPr>
              <a:t> </a:t>
            </a:r>
            <a:r>
              <a:rPr lang="en-US" altLang="zh-CN">
                <a:solidFill>
                  <a:schemeClr val="bg1"/>
                </a:solidFill>
                <a:cs typeface="Calibri"/>
              </a:rPr>
              <a:t>we</a:t>
            </a:r>
            <a:r>
              <a:rPr lang="zh-CN" altLang="en-US">
                <a:solidFill>
                  <a:schemeClr val="bg1"/>
                </a:solidFill>
                <a:cs typeface="Calibri"/>
              </a:rPr>
              <a:t> </a:t>
            </a:r>
            <a:r>
              <a:rPr lang="en-US" altLang="zh-CN">
                <a:solidFill>
                  <a:schemeClr val="bg1"/>
                </a:solidFill>
                <a:cs typeface="Calibri"/>
              </a:rPr>
              <a:t>calculated</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distance</a:t>
            </a:r>
            <a:r>
              <a:rPr lang="zh-CN" altLang="en-US">
                <a:solidFill>
                  <a:schemeClr val="bg1"/>
                </a:solidFill>
                <a:cs typeface="Calibri"/>
              </a:rPr>
              <a:t> </a:t>
            </a:r>
            <a:r>
              <a:rPr lang="en-US" altLang="zh-CN">
                <a:solidFill>
                  <a:schemeClr val="bg1"/>
                </a:solidFill>
                <a:cs typeface="Calibri"/>
              </a:rPr>
              <a:t>between</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value</a:t>
            </a:r>
            <a:r>
              <a:rPr lang="zh-CN" altLang="en-US">
                <a:solidFill>
                  <a:schemeClr val="bg1"/>
                </a:solidFill>
                <a:cs typeface="Calibri"/>
              </a:rPr>
              <a:t> </a:t>
            </a:r>
            <a:r>
              <a:rPr lang="en-US" altLang="zh-CN">
                <a:solidFill>
                  <a:schemeClr val="bg1"/>
                </a:solidFill>
                <a:cs typeface="Calibri"/>
              </a:rPr>
              <a:t>of</a:t>
            </a:r>
            <a:r>
              <a:rPr lang="zh-CN" altLang="en-US">
                <a:solidFill>
                  <a:schemeClr val="bg1"/>
                </a:solidFill>
                <a:cs typeface="Calibri"/>
              </a:rPr>
              <a:t> </a:t>
            </a:r>
            <a:r>
              <a:rPr lang="en-US" altLang="zh-CN">
                <a:solidFill>
                  <a:schemeClr val="bg1"/>
                </a:solidFill>
                <a:cs typeface="Calibri"/>
              </a:rPr>
              <a:t>features</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user</a:t>
            </a:r>
            <a:r>
              <a:rPr lang="zh-CN" altLang="en-US">
                <a:solidFill>
                  <a:schemeClr val="bg1"/>
                </a:solidFill>
                <a:cs typeface="Calibri"/>
              </a:rPr>
              <a:t> </a:t>
            </a:r>
            <a:r>
              <a:rPr lang="en-US" altLang="zh-CN">
                <a:solidFill>
                  <a:schemeClr val="bg1"/>
                </a:solidFill>
                <a:cs typeface="Calibri"/>
              </a:rPr>
              <a:t>selected</a:t>
            </a:r>
            <a:r>
              <a:rPr lang="zh-CN" altLang="en-US">
                <a:solidFill>
                  <a:schemeClr val="bg1"/>
                </a:solidFill>
                <a:cs typeface="Calibri"/>
              </a:rPr>
              <a:t> </a:t>
            </a:r>
            <a:r>
              <a:rPr lang="en-US" altLang="zh-CN">
                <a:solidFill>
                  <a:schemeClr val="bg1"/>
                </a:solidFill>
                <a:cs typeface="Calibri"/>
              </a:rPr>
              <a:t>and</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actual</a:t>
            </a:r>
            <a:r>
              <a:rPr lang="zh-CN" altLang="en-US">
                <a:solidFill>
                  <a:schemeClr val="bg1"/>
                </a:solidFill>
                <a:cs typeface="Calibri"/>
              </a:rPr>
              <a:t> </a:t>
            </a:r>
            <a:r>
              <a:rPr lang="en-US" altLang="zh-CN">
                <a:solidFill>
                  <a:schemeClr val="bg1"/>
                </a:solidFill>
                <a:cs typeface="Calibri"/>
              </a:rPr>
              <a:t>features</a:t>
            </a:r>
            <a:r>
              <a:rPr lang="zh-CN" altLang="en-US">
                <a:solidFill>
                  <a:schemeClr val="bg1"/>
                </a:solidFill>
                <a:cs typeface="Calibri"/>
              </a:rPr>
              <a:t> </a:t>
            </a:r>
            <a:r>
              <a:rPr lang="en-US" altLang="zh-CN">
                <a:solidFill>
                  <a:schemeClr val="bg1"/>
                </a:solidFill>
                <a:cs typeface="Calibri"/>
              </a:rPr>
              <a:t>of</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songs.</a:t>
            </a:r>
            <a:endParaRPr lang="en-US">
              <a:solidFill>
                <a:schemeClr val="bg1"/>
              </a:solidFill>
              <a:cs typeface="Calibri"/>
            </a:endParaRPr>
          </a:p>
          <a:p>
            <a:pPr marL="742950" lvl="1" indent="-285750">
              <a:buFont typeface="Arial" panose="020B0604020202020204" pitchFamily="34" charset="0"/>
              <a:buChar char="•"/>
            </a:pPr>
            <a:r>
              <a:rPr lang="en-US">
                <a:solidFill>
                  <a:schemeClr val="bg1"/>
                </a:solidFill>
                <a:cs typeface="Calibri"/>
              </a:rPr>
              <a:t>﻿</a:t>
            </a:r>
            <a:r>
              <a:rPr lang="en-US" altLang="zh-CN">
                <a:solidFill>
                  <a:schemeClr val="bg1"/>
                </a:solidFill>
                <a:cs typeface="Calibri"/>
              </a:rPr>
              <a:t>(</a:t>
            </a:r>
            <a:r>
              <a:rPr lang="en-US">
                <a:solidFill>
                  <a:schemeClr val="bg1"/>
                </a:solidFill>
                <a:cs typeface="Calibri"/>
              </a:rPr>
              <a:t>ABS([Parameters].[</a:t>
            </a:r>
            <a:r>
              <a:rPr lang="en-US" err="1">
                <a:solidFill>
                  <a:schemeClr val="bg1"/>
                </a:solidFill>
                <a:cs typeface="Calibri"/>
              </a:rPr>
              <a:t>Acous</a:t>
            </a:r>
            <a:r>
              <a:rPr lang="en-US">
                <a:solidFill>
                  <a:schemeClr val="bg1"/>
                </a:solidFill>
                <a:cs typeface="Calibri"/>
              </a:rPr>
              <a:t>] - [</a:t>
            </a:r>
            <a:r>
              <a:rPr lang="en-US" err="1">
                <a:solidFill>
                  <a:schemeClr val="bg1"/>
                </a:solidFill>
                <a:cs typeface="Calibri"/>
              </a:rPr>
              <a:t>Acous_Adjusted</a:t>
            </a:r>
            <a:r>
              <a:rPr lang="en-US">
                <a:solidFill>
                  <a:schemeClr val="bg1"/>
                </a:solidFill>
                <a:cs typeface="Calibri"/>
              </a:rPr>
              <a:t>]) +</a:t>
            </a:r>
            <a:r>
              <a:rPr lang="zh-CN" altLang="en-US">
                <a:solidFill>
                  <a:schemeClr val="bg1"/>
                </a:solidFill>
                <a:cs typeface="Calibri"/>
              </a:rPr>
              <a:t> </a:t>
            </a:r>
            <a:endParaRPr lang="en-US" altLang="zh-CN">
              <a:solidFill>
                <a:schemeClr val="bg1"/>
              </a:solidFill>
              <a:cs typeface="Calibri"/>
            </a:endParaRPr>
          </a:p>
          <a:p>
            <a:pPr lvl="2"/>
            <a:r>
              <a:rPr lang="en-US" altLang="zh-CN">
                <a:solidFill>
                  <a:schemeClr val="bg1"/>
                </a:solidFill>
                <a:cs typeface="Calibri"/>
              </a:rPr>
              <a:t>A</a:t>
            </a:r>
            <a:r>
              <a:rPr lang="en-US">
                <a:solidFill>
                  <a:schemeClr val="bg1"/>
                </a:solidFill>
                <a:cs typeface="Calibri"/>
              </a:rPr>
              <a:t>BS([Parameters].[</a:t>
            </a:r>
            <a:r>
              <a:rPr lang="en-US" err="1">
                <a:solidFill>
                  <a:schemeClr val="bg1"/>
                </a:solidFill>
                <a:cs typeface="Calibri"/>
              </a:rPr>
              <a:t>Dnce</a:t>
            </a:r>
            <a:r>
              <a:rPr lang="en-US">
                <a:solidFill>
                  <a:schemeClr val="bg1"/>
                </a:solidFill>
                <a:cs typeface="Calibri"/>
              </a:rPr>
              <a:t>] - [</a:t>
            </a:r>
            <a:r>
              <a:rPr lang="en-US" err="1">
                <a:solidFill>
                  <a:schemeClr val="bg1"/>
                </a:solidFill>
                <a:cs typeface="Calibri"/>
              </a:rPr>
              <a:t>Dnce_Adjusted</a:t>
            </a:r>
            <a:r>
              <a:rPr lang="en-US">
                <a:solidFill>
                  <a:schemeClr val="bg1"/>
                </a:solidFill>
                <a:cs typeface="Calibri"/>
              </a:rPr>
              <a:t>]) +</a:t>
            </a:r>
          </a:p>
          <a:p>
            <a:pPr lvl="2"/>
            <a:r>
              <a:rPr lang="en-US">
                <a:solidFill>
                  <a:schemeClr val="bg1"/>
                </a:solidFill>
                <a:cs typeface="Calibri"/>
              </a:rPr>
              <a:t>ABS([Parameters].[Live] - [</a:t>
            </a:r>
            <a:r>
              <a:rPr lang="en-US" err="1">
                <a:solidFill>
                  <a:schemeClr val="bg1"/>
                </a:solidFill>
                <a:cs typeface="Calibri"/>
              </a:rPr>
              <a:t>Live_Adjusted</a:t>
            </a:r>
            <a:r>
              <a:rPr lang="en-US">
                <a:solidFill>
                  <a:schemeClr val="bg1"/>
                </a:solidFill>
                <a:cs typeface="Calibri"/>
              </a:rPr>
              <a:t>]) +</a:t>
            </a:r>
          </a:p>
          <a:p>
            <a:pPr lvl="2"/>
            <a:r>
              <a:rPr lang="en-US">
                <a:solidFill>
                  <a:schemeClr val="bg1"/>
                </a:solidFill>
                <a:cs typeface="Calibri"/>
              </a:rPr>
              <a:t>ABS([Parameters].[</a:t>
            </a:r>
            <a:r>
              <a:rPr lang="en-US" err="1">
                <a:solidFill>
                  <a:schemeClr val="bg1"/>
                </a:solidFill>
                <a:cs typeface="Calibri"/>
              </a:rPr>
              <a:t>Nrgy</a:t>
            </a:r>
            <a:r>
              <a:rPr lang="en-US">
                <a:solidFill>
                  <a:schemeClr val="bg1"/>
                </a:solidFill>
                <a:cs typeface="Calibri"/>
              </a:rPr>
              <a:t>] - [</a:t>
            </a:r>
            <a:r>
              <a:rPr lang="en-US" err="1">
                <a:solidFill>
                  <a:schemeClr val="bg1"/>
                </a:solidFill>
                <a:cs typeface="Calibri"/>
              </a:rPr>
              <a:t>Nrgy_Adjusted</a:t>
            </a:r>
            <a:r>
              <a:rPr lang="en-US">
                <a:solidFill>
                  <a:schemeClr val="bg1"/>
                </a:solidFill>
                <a:cs typeface="Calibri"/>
              </a:rPr>
              <a:t>]) +</a:t>
            </a:r>
          </a:p>
          <a:p>
            <a:pPr lvl="2"/>
            <a:r>
              <a:rPr lang="en-US">
                <a:solidFill>
                  <a:schemeClr val="bg1"/>
                </a:solidFill>
                <a:cs typeface="Calibri"/>
              </a:rPr>
              <a:t>ABS([Parameters].[</a:t>
            </a:r>
            <a:r>
              <a:rPr lang="en-US" err="1">
                <a:solidFill>
                  <a:schemeClr val="bg1"/>
                </a:solidFill>
                <a:cs typeface="Calibri"/>
              </a:rPr>
              <a:t>Spch</a:t>
            </a:r>
            <a:r>
              <a:rPr lang="en-US">
                <a:solidFill>
                  <a:schemeClr val="bg1"/>
                </a:solidFill>
                <a:cs typeface="Calibri"/>
              </a:rPr>
              <a:t>] - [</a:t>
            </a:r>
            <a:r>
              <a:rPr lang="en-US" err="1">
                <a:solidFill>
                  <a:schemeClr val="bg1"/>
                </a:solidFill>
                <a:cs typeface="Calibri"/>
              </a:rPr>
              <a:t>Spch_Adjusted</a:t>
            </a:r>
            <a:r>
              <a:rPr lang="en-US">
                <a:solidFill>
                  <a:schemeClr val="bg1"/>
                </a:solidFill>
                <a:cs typeface="Calibri"/>
              </a:rPr>
              <a:t>]) +</a:t>
            </a:r>
          </a:p>
          <a:p>
            <a:pPr lvl="2"/>
            <a:r>
              <a:rPr lang="en-US">
                <a:solidFill>
                  <a:schemeClr val="bg1"/>
                </a:solidFill>
                <a:cs typeface="Calibri"/>
              </a:rPr>
              <a:t>ABS([Parameters].[Val] - [</a:t>
            </a:r>
            <a:r>
              <a:rPr lang="en-US" err="1">
                <a:solidFill>
                  <a:schemeClr val="bg1"/>
                </a:solidFill>
                <a:cs typeface="Calibri"/>
              </a:rPr>
              <a:t>Val_Adjusted</a:t>
            </a:r>
            <a:r>
              <a:rPr lang="en-US">
                <a:solidFill>
                  <a:schemeClr val="bg1"/>
                </a:solidFill>
                <a:cs typeface="Calibri"/>
              </a:rPr>
              <a:t>]))</a:t>
            </a:r>
          </a:p>
          <a:p>
            <a:pPr marL="742950" lvl="1" indent="-285750">
              <a:buFont typeface="Arial" panose="020B0604020202020204" pitchFamily="34" charset="0"/>
              <a:buChar char="•"/>
            </a:pPr>
            <a:r>
              <a:rPr lang="en-US" altLang="zh-CN">
                <a:solidFill>
                  <a:schemeClr val="bg1"/>
                </a:solidFill>
                <a:cs typeface="Calibri"/>
              </a:rPr>
              <a:t>Then</a:t>
            </a:r>
            <a:r>
              <a:rPr lang="zh-CN" altLang="en-US">
                <a:solidFill>
                  <a:schemeClr val="bg1"/>
                </a:solidFill>
                <a:cs typeface="Calibri"/>
              </a:rPr>
              <a:t> </a:t>
            </a:r>
            <a:r>
              <a:rPr lang="en-US" altLang="zh-CN">
                <a:solidFill>
                  <a:schemeClr val="bg1"/>
                </a:solidFill>
                <a:cs typeface="Calibri"/>
              </a:rPr>
              <a:t>we</a:t>
            </a:r>
            <a:r>
              <a:rPr lang="zh-CN" altLang="en-US">
                <a:solidFill>
                  <a:schemeClr val="bg1"/>
                </a:solidFill>
                <a:cs typeface="Calibri"/>
              </a:rPr>
              <a:t> </a:t>
            </a:r>
            <a:r>
              <a:rPr lang="en-US" altLang="zh-CN">
                <a:solidFill>
                  <a:schemeClr val="bg1"/>
                </a:solidFill>
                <a:cs typeface="Calibri"/>
              </a:rPr>
              <a:t>rank</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distances,</a:t>
            </a:r>
            <a:r>
              <a:rPr lang="zh-CN" altLang="en-US">
                <a:solidFill>
                  <a:schemeClr val="bg1"/>
                </a:solidFill>
                <a:cs typeface="Calibri"/>
              </a:rPr>
              <a:t> </a:t>
            </a:r>
            <a:r>
              <a:rPr lang="en-US" altLang="zh-CN">
                <a:solidFill>
                  <a:schemeClr val="bg1"/>
                </a:solidFill>
                <a:cs typeface="Calibri"/>
              </a:rPr>
              <a:t>and</a:t>
            </a:r>
            <a:r>
              <a:rPr lang="zh-CN" altLang="en-US">
                <a:solidFill>
                  <a:schemeClr val="bg1"/>
                </a:solidFill>
                <a:cs typeface="Calibri"/>
              </a:rPr>
              <a:t> </a:t>
            </a:r>
            <a:r>
              <a:rPr lang="en-US" altLang="zh-CN">
                <a:solidFill>
                  <a:schemeClr val="bg1"/>
                </a:solidFill>
                <a:cs typeface="Calibri"/>
              </a:rPr>
              <a:t>chose</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six</a:t>
            </a:r>
            <a:r>
              <a:rPr lang="zh-CN" altLang="en-US">
                <a:solidFill>
                  <a:schemeClr val="bg1"/>
                </a:solidFill>
                <a:cs typeface="Calibri"/>
              </a:rPr>
              <a:t> </a:t>
            </a:r>
            <a:r>
              <a:rPr lang="en-US" altLang="zh-CN">
                <a:solidFill>
                  <a:schemeClr val="bg1"/>
                </a:solidFill>
                <a:cs typeface="Calibri"/>
              </a:rPr>
              <a:t>songs</a:t>
            </a:r>
            <a:r>
              <a:rPr lang="zh-CN" altLang="en-US">
                <a:solidFill>
                  <a:schemeClr val="bg1"/>
                </a:solidFill>
                <a:cs typeface="Calibri"/>
              </a:rPr>
              <a:t> </a:t>
            </a:r>
            <a:r>
              <a:rPr lang="en-US" altLang="zh-CN">
                <a:solidFill>
                  <a:schemeClr val="bg1"/>
                </a:solidFill>
                <a:cs typeface="Calibri"/>
              </a:rPr>
              <a:t>that</a:t>
            </a:r>
            <a:r>
              <a:rPr lang="zh-CN" altLang="en-US">
                <a:solidFill>
                  <a:schemeClr val="bg1"/>
                </a:solidFill>
                <a:cs typeface="Calibri"/>
              </a:rPr>
              <a:t> </a:t>
            </a:r>
            <a:r>
              <a:rPr lang="en-US" altLang="zh-CN">
                <a:solidFill>
                  <a:schemeClr val="bg1"/>
                </a:solidFill>
                <a:cs typeface="Calibri"/>
              </a:rPr>
              <a:t>are</a:t>
            </a:r>
            <a:r>
              <a:rPr lang="zh-CN" altLang="en-US">
                <a:solidFill>
                  <a:schemeClr val="bg1"/>
                </a:solidFill>
                <a:cs typeface="Calibri"/>
              </a:rPr>
              <a:t> </a:t>
            </a:r>
            <a:r>
              <a:rPr lang="en-US" altLang="zh-CN">
                <a:solidFill>
                  <a:schemeClr val="bg1"/>
                </a:solidFill>
                <a:cs typeface="Calibri"/>
              </a:rPr>
              <a:t>most</a:t>
            </a:r>
            <a:r>
              <a:rPr lang="zh-CN" altLang="en-US">
                <a:solidFill>
                  <a:schemeClr val="bg1"/>
                </a:solidFill>
                <a:cs typeface="Calibri"/>
              </a:rPr>
              <a:t> </a:t>
            </a:r>
            <a:r>
              <a:rPr lang="en-US" altLang="zh-CN">
                <a:solidFill>
                  <a:schemeClr val="bg1"/>
                </a:solidFill>
                <a:cs typeface="Calibri"/>
              </a:rPr>
              <a:t>similar</a:t>
            </a:r>
            <a:r>
              <a:rPr lang="zh-CN" altLang="en-US">
                <a:solidFill>
                  <a:schemeClr val="bg1"/>
                </a:solidFill>
                <a:cs typeface="Calibri"/>
              </a:rPr>
              <a:t> </a:t>
            </a:r>
            <a:r>
              <a:rPr lang="en-US" altLang="zh-CN">
                <a:solidFill>
                  <a:schemeClr val="bg1"/>
                </a:solidFill>
                <a:cs typeface="Calibri"/>
              </a:rPr>
              <a:t>to</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values</a:t>
            </a:r>
            <a:r>
              <a:rPr lang="zh-CN" altLang="en-US">
                <a:solidFill>
                  <a:schemeClr val="bg1"/>
                </a:solidFill>
                <a:cs typeface="Calibri"/>
              </a:rPr>
              <a:t> </a:t>
            </a:r>
            <a:r>
              <a:rPr lang="en-US" altLang="zh-CN">
                <a:solidFill>
                  <a:schemeClr val="bg1"/>
                </a:solidFill>
                <a:cs typeface="Calibri"/>
              </a:rPr>
              <a:t>of</a:t>
            </a:r>
            <a:r>
              <a:rPr lang="zh-CN" altLang="en-US">
                <a:solidFill>
                  <a:schemeClr val="bg1"/>
                </a:solidFill>
                <a:cs typeface="Calibri"/>
              </a:rPr>
              <a:t> </a:t>
            </a:r>
            <a:r>
              <a:rPr lang="en-US" altLang="zh-CN">
                <a:solidFill>
                  <a:schemeClr val="bg1"/>
                </a:solidFill>
                <a:cs typeface="Calibri"/>
              </a:rPr>
              <a:t>features</a:t>
            </a:r>
            <a:r>
              <a:rPr lang="zh-CN" altLang="en-US">
                <a:solidFill>
                  <a:schemeClr val="bg1"/>
                </a:solidFill>
                <a:cs typeface="Calibri"/>
              </a:rPr>
              <a:t> </a:t>
            </a:r>
            <a:r>
              <a:rPr lang="en-US" altLang="zh-CN">
                <a:solidFill>
                  <a:schemeClr val="bg1"/>
                </a:solidFill>
                <a:cs typeface="Calibri"/>
              </a:rPr>
              <a:t>that</a:t>
            </a:r>
            <a:r>
              <a:rPr lang="zh-CN" altLang="en-US">
                <a:solidFill>
                  <a:schemeClr val="bg1"/>
                </a:solidFill>
                <a:cs typeface="Calibri"/>
              </a:rPr>
              <a:t> </a:t>
            </a:r>
            <a:r>
              <a:rPr lang="en-US" altLang="zh-CN">
                <a:solidFill>
                  <a:schemeClr val="bg1"/>
                </a:solidFill>
                <a:cs typeface="Calibri"/>
              </a:rPr>
              <a:t>the</a:t>
            </a:r>
            <a:r>
              <a:rPr lang="zh-CN" altLang="en-US">
                <a:solidFill>
                  <a:schemeClr val="bg1"/>
                </a:solidFill>
                <a:cs typeface="Calibri"/>
              </a:rPr>
              <a:t> </a:t>
            </a:r>
            <a:r>
              <a:rPr lang="en-US" altLang="zh-CN">
                <a:solidFill>
                  <a:schemeClr val="bg1"/>
                </a:solidFill>
                <a:cs typeface="Calibri"/>
              </a:rPr>
              <a:t>user</a:t>
            </a:r>
            <a:r>
              <a:rPr lang="zh-CN" altLang="en-US">
                <a:solidFill>
                  <a:schemeClr val="bg1"/>
                </a:solidFill>
                <a:cs typeface="Calibri"/>
              </a:rPr>
              <a:t> </a:t>
            </a:r>
            <a:r>
              <a:rPr lang="en-US" altLang="zh-CN">
                <a:solidFill>
                  <a:schemeClr val="bg1"/>
                </a:solidFill>
                <a:cs typeface="Calibri"/>
              </a:rPr>
              <a:t>selected.</a:t>
            </a:r>
            <a:endParaRPr lang="en-US">
              <a:solidFill>
                <a:schemeClr val="bg1"/>
              </a:solidFill>
              <a:cs typeface="Calibri"/>
            </a:endParaRPr>
          </a:p>
          <a:p>
            <a:pPr lvl="2"/>
            <a:endParaRPr lang="en-US">
              <a:solidFill>
                <a:schemeClr val="bg1"/>
              </a:solidFill>
              <a:cs typeface="Calibri"/>
            </a:endParaRPr>
          </a:p>
        </p:txBody>
      </p:sp>
    </p:spTree>
    <p:extLst>
      <p:ext uri="{BB962C8B-B14F-4D97-AF65-F5344CB8AC3E}">
        <p14:creationId xmlns:p14="http://schemas.microsoft.com/office/powerpoint/2010/main" val="3053426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3910</Words>
  <Application>Microsoft Office PowerPoint</Application>
  <PresentationFormat>Widescreen</PresentationFormat>
  <Paragraphs>157</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Kyu</dc:creator>
  <cp:lastModifiedBy>Wang, Patrick</cp:lastModifiedBy>
  <cp:revision>2</cp:revision>
  <dcterms:created xsi:type="dcterms:W3CDTF">2021-12-01T21:38:16Z</dcterms:created>
  <dcterms:modified xsi:type="dcterms:W3CDTF">2021-12-06T21:24:02Z</dcterms:modified>
</cp:coreProperties>
</file>