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showGuides="1">
      <p:cViewPr varScale="1">
        <p:scale>
          <a:sx n="153" d="100"/>
          <a:sy n="153" d="100"/>
        </p:scale>
        <p:origin x="468"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1/3/2025</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FD0E-6C58-31E1-BB77-8AA7A98A30A2}"/>
              </a:ext>
            </a:extLst>
          </p:cNvPr>
          <p:cNvSpPr>
            <a:spLocks noGrp="1"/>
          </p:cNvSpPr>
          <p:nvPr>
            <p:ph type="ctrTitle"/>
          </p:nvPr>
        </p:nvSpPr>
        <p:spPr>
          <a:xfrm>
            <a:off x="1774423" y="802298"/>
            <a:ext cx="8637073" cy="1477439"/>
          </a:xfrm>
        </p:spPr>
        <p:txBody>
          <a:bodyPr>
            <a:normAutofit/>
          </a:bodyPr>
          <a:lstStyle/>
          <a:p>
            <a:r>
              <a:rPr lang="en-US" sz="4000" dirty="0">
                <a:solidFill>
                  <a:srgbClr val="051D40"/>
                </a:solidFill>
                <a:latin typeface="Arial Narrow" panose="020B0606020202030204" pitchFamily="34" charset="0"/>
              </a:rPr>
              <a:t>Marketing </a:t>
            </a:r>
            <a:r>
              <a:rPr lang="en-US" sz="4000" b="0" i="0" dirty="0">
                <a:solidFill>
                  <a:srgbClr val="051D40"/>
                </a:solidFill>
                <a:effectLst/>
                <a:latin typeface="Arial Narrow" panose="020B0606020202030204" pitchFamily="34" charset="0"/>
              </a:rPr>
              <a:t>Analysis</a:t>
            </a:r>
            <a:br>
              <a:rPr lang="en-US" sz="4000" dirty="0">
                <a:latin typeface="Arial Narrow" panose="020B0606020202030204" pitchFamily="34" charset="0"/>
              </a:rPr>
            </a:br>
            <a:r>
              <a:rPr lang="en-US" sz="4000" b="0" i="0" dirty="0">
                <a:solidFill>
                  <a:srgbClr val="051D40"/>
                </a:solidFill>
                <a:effectLst/>
                <a:latin typeface="Arial Narrow" panose="020B0606020202030204" pitchFamily="34" charset="0"/>
              </a:rPr>
              <a:t>Report</a:t>
            </a:r>
            <a:endParaRPr lang="en-US" sz="4000" dirty="0">
              <a:latin typeface="Arial Narrow" panose="020B0606020202030204" pitchFamily="34" charset="0"/>
            </a:endParaRPr>
          </a:p>
        </p:txBody>
      </p:sp>
      <p:sp>
        <p:nvSpPr>
          <p:cNvPr id="3" name="Subtitle 2">
            <a:extLst>
              <a:ext uri="{FF2B5EF4-FFF2-40B4-BE49-F238E27FC236}">
                <a16:creationId xmlns:a16="http://schemas.microsoft.com/office/drawing/2014/main" id="{3BF41877-6BEB-05A7-A919-C45D8493D7C0}"/>
              </a:ext>
            </a:extLst>
          </p:cNvPr>
          <p:cNvSpPr>
            <a:spLocks noGrp="1"/>
          </p:cNvSpPr>
          <p:nvPr>
            <p:ph type="subTitle" idx="1"/>
          </p:nvPr>
        </p:nvSpPr>
        <p:spPr>
          <a:xfrm>
            <a:off x="609503" y="2367419"/>
            <a:ext cx="8637072" cy="2378117"/>
          </a:xfrm>
        </p:spPr>
        <p:txBody>
          <a:bodyPr/>
          <a:lstStyle/>
          <a:p>
            <a:pPr algn="l"/>
            <a:r>
              <a:rPr lang="en-US" dirty="0"/>
              <a:t>By : </a:t>
            </a:r>
          </a:p>
          <a:p>
            <a:pPr algn="l"/>
            <a:r>
              <a:rPr lang="en-US" dirty="0"/>
              <a:t>      </a:t>
            </a:r>
          </a:p>
          <a:p>
            <a:pPr algn="l"/>
            <a:r>
              <a:rPr lang="en-US"/>
              <a:t>        </a:t>
            </a:r>
            <a:r>
              <a:rPr lang="en-US" dirty="0"/>
              <a:t>Adham Mohamed </a:t>
            </a:r>
            <a:r>
              <a:rPr lang="en-US" dirty="0" err="1"/>
              <a:t>Mohamed</a:t>
            </a:r>
            <a:r>
              <a:rPr lang="en-US" dirty="0"/>
              <a:t> </a:t>
            </a:r>
            <a:r>
              <a:rPr lang="en-US" dirty="0" err="1"/>
              <a:t>labeb</a:t>
            </a:r>
            <a:endParaRPr lang="en-US" dirty="0"/>
          </a:p>
          <a:p>
            <a:pPr algn="l"/>
            <a:r>
              <a:rPr lang="en-US" dirty="0"/>
              <a:t>        </a:t>
            </a:r>
          </a:p>
        </p:txBody>
      </p:sp>
      <p:pic>
        <p:nvPicPr>
          <p:cNvPr id="5" name="Picture 4">
            <a:extLst>
              <a:ext uri="{FF2B5EF4-FFF2-40B4-BE49-F238E27FC236}">
                <a16:creationId xmlns:a16="http://schemas.microsoft.com/office/drawing/2014/main" id="{01BF7801-B2A6-263A-2294-4380111D81F5}"/>
              </a:ext>
            </a:extLst>
          </p:cNvPr>
          <p:cNvPicPr>
            <a:picLocks noChangeAspect="1"/>
          </p:cNvPicPr>
          <p:nvPr/>
        </p:nvPicPr>
        <p:blipFill>
          <a:blip r:embed="rId2"/>
          <a:stretch>
            <a:fillRect/>
          </a:stretch>
        </p:blipFill>
        <p:spPr>
          <a:xfrm>
            <a:off x="6092959" y="2445357"/>
            <a:ext cx="5675604" cy="3698659"/>
          </a:xfrm>
          <a:prstGeom prst="rect">
            <a:avLst/>
          </a:prstGeom>
        </p:spPr>
      </p:pic>
    </p:spTree>
    <p:extLst>
      <p:ext uri="{BB962C8B-B14F-4D97-AF65-F5344CB8AC3E}">
        <p14:creationId xmlns:p14="http://schemas.microsoft.com/office/powerpoint/2010/main" val="87481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63C-4D79-CB71-9550-7C1A2797A576}"/>
              </a:ext>
            </a:extLst>
          </p:cNvPr>
          <p:cNvSpPr>
            <a:spLocks noGrp="1"/>
          </p:cNvSpPr>
          <p:nvPr>
            <p:ph type="title"/>
          </p:nvPr>
        </p:nvSpPr>
        <p:spPr/>
        <p:txBody>
          <a:bodyPr/>
          <a:lstStyle/>
          <a:p>
            <a:r>
              <a:rPr lang="en-US" dirty="0"/>
              <a:t>Python cleaning</a:t>
            </a:r>
          </a:p>
        </p:txBody>
      </p:sp>
      <p:sp>
        <p:nvSpPr>
          <p:cNvPr id="3" name="Content Placeholder 2">
            <a:extLst>
              <a:ext uri="{FF2B5EF4-FFF2-40B4-BE49-F238E27FC236}">
                <a16:creationId xmlns:a16="http://schemas.microsoft.com/office/drawing/2014/main" id="{C1D0EC79-3A11-D22F-FAB9-8EF91D371320}"/>
              </a:ext>
            </a:extLst>
          </p:cNvPr>
          <p:cNvSpPr>
            <a:spLocks noGrp="1"/>
          </p:cNvSpPr>
          <p:nvPr>
            <p:ph idx="1"/>
          </p:nvPr>
        </p:nvSpPr>
        <p:spPr/>
        <p:txBody>
          <a:bodyPr/>
          <a:lstStyle/>
          <a:p>
            <a:pPr marL="0" indent="0">
              <a:buNone/>
            </a:pPr>
            <a:r>
              <a:rPr lang="en-US" dirty="0"/>
              <a:t>After we made some cleaning in SQL Server we found</a:t>
            </a:r>
          </a:p>
          <a:p>
            <a:pPr marL="0" indent="0">
              <a:buNone/>
            </a:pPr>
            <a:r>
              <a:rPr lang="en-US" dirty="0"/>
              <a:t>Some problem that we can not solve in the SQL Server</a:t>
            </a:r>
          </a:p>
          <a:p>
            <a:pPr marL="0" indent="0">
              <a:buNone/>
            </a:pPr>
            <a:r>
              <a:rPr lang="en-US" dirty="0"/>
              <a:t>So we used python to do it </a:t>
            </a:r>
          </a:p>
          <a:p>
            <a:pPr marL="0" indent="0">
              <a:buNone/>
            </a:pPr>
            <a:r>
              <a:rPr lang="en-US" dirty="0"/>
              <a:t>1- removing the errors in the gender column in the customer table  </a:t>
            </a:r>
          </a:p>
          <a:p>
            <a:pPr marL="0" indent="0">
              <a:buNone/>
            </a:pPr>
            <a:r>
              <a:rPr lang="en-US" dirty="0"/>
              <a:t>2- adding a column to understand more about the customer review</a:t>
            </a:r>
          </a:p>
          <a:p>
            <a:pPr marL="0" indent="0">
              <a:buNone/>
            </a:pPr>
            <a:r>
              <a:rPr lang="en-US" dirty="0"/>
              <a:t>Based on both the rating number and the rating text</a:t>
            </a:r>
          </a:p>
        </p:txBody>
      </p:sp>
    </p:spTree>
    <p:extLst>
      <p:ext uri="{BB962C8B-B14F-4D97-AF65-F5344CB8AC3E}">
        <p14:creationId xmlns:p14="http://schemas.microsoft.com/office/powerpoint/2010/main" val="278801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A9B2-5D32-C37F-B81D-9EE748DDEAF4}"/>
              </a:ext>
            </a:extLst>
          </p:cNvPr>
          <p:cNvSpPr>
            <a:spLocks noGrp="1"/>
          </p:cNvSpPr>
          <p:nvPr>
            <p:ph type="title"/>
          </p:nvPr>
        </p:nvSpPr>
        <p:spPr>
          <a:xfrm>
            <a:off x="1450392" y="0"/>
            <a:ext cx="9291215" cy="1049235"/>
          </a:xfrm>
        </p:spPr>
        <p:txBody>
          <a:bodyPr/>
          <a:lstStyle/>
          <a:p>
            <a:r>
              <a:rPr lang="en-US" dirty="0"/>
              <a:t>Gender correction</a:t>
            </a:r>
          </a:p>
        </p:txBody>
      </p:sp>
      <p:pic>
        <p:nvPicPr>
          <p:cNvPr id="5" name="Content Placeholder 4">
            <a:extLst>
              <a:ext uri="{FF2B5EF4-FFF2-40B4-BE49-F238E27FC236}">
                <a16:creationId xmlns:a16="http://schemas.microsoft.com/office/drawing/2014/main" id="{50E041AC-2290-4EEA-A61E-BF674A8EC562}"/>
              </a:ext>
            </a:extLst>
          </p:cNvPr>
          <p:cNvPicPr>
            <a:picLocks noGrp="1" noChangeAspect="1"/>
          </p:cNvPicPr>
          <p:nvPr>
            <p:ph idx="1"/>
          </p:nvPr>
        </p:nvPicPr>
        <p:blipFill>
          <a:blip r:embed="rId2"/>
          <a:stretch>
            <a:fillRect/>
          </a:stretch>
        </p:blipFill>
        <p:spPr>
          <a:xfrm>
            <a:off x="7928974" y="730452"/>
            <a:ext cx="4263025" cy="797723"/>
          </a:xfrm>
        </p:spPr>
      </p:pic>
      <p:pic>
        <p:nvPicPr>
          <p:cNvPr id="7" name="Picture 6">
            <a:extLst>
              <a:ext uri="{FF2B5EF4-FFF2-40B4-BE49-F238E27FC236}">
                <a16:creationId xmlns:a16="http://schemas.microsoft.com/office/drawing/2014/main" id="{2CD293DF-1148-DA4E-303C-3A83A715F61D}"/>
              </a:ext>
            </a:extLst>
          </p:cNvPr>
          <p:cNvPicPr>
            <a:picLocks noChangeAspect="1"/>
          </p:cNvPicPr>
          <p:nvPr/>
        </p:nvPicPr>
        <p:blipFill>
          <a:blip r:embed="rId3"/>
          <a:stretch>
            <a:fillRect/>
          </a:stretch>
        </p:blipFill>
        <p:spPr>
          <a:xfrm>
            <a:off x="7928973" y="1633580"/>
            <a:ext cx="4263025" cy="1250093"/>
          </a:xfrm>
          <a:prstGeom prst="rect">
            <a:avLst/>
          </a:prstGeom>
        </p:spPr>
      </p:pic>
      <p:pic>
        <p:nvPicPr>
          <p:cNvPr id="9" name="Picture 8">
            <a:extLst>
              <a:ext uri="{FF2B5EF4-FFF2-40B4-BE49-F238E27FC236}">
                <a16:creationId xmlns:a16="http://schemas.microsoft.com/office/drawing/2014/main" id="{168908D4-FF2D-F261-2679-B5028E0BD196}"/>
              </a:ext>
            </a:extLst>
          </p:cNvPr>
          <p:cNvPicPr>
            <a:picLocks noChangeAspect="1"/>
          </p:cNvPicPr>
          <p:nvPr/>
        </p:nvPicPr>
        <p:blipFill>
          <a:blip r:embed="rId4"/>
          <a:stretch>
            <a:fillRect/>
          </a:stretch>
        </p:blipFill>
        <p:spPr>
          <a:xfrm>
            <a:off x="7928972" y="2962528"/>
            <a:ext cx="4263027" cy="2409808"/>
          </a:xfrm>
          <a:prstGeom prst="rect">
            <a:avLst/>
          </a:prstGeom>
        </p:spPr>
      </p:pic>
      <p:pic>
        <p:nvPicPr>
          <p:cNvPr id="11" name="Picture 10">
            <a:extLst>
              <a:ext uri="{FF2B5EF4-FFF2-40B4-BE49-F238E27FC236}">
                <a16:creationId xmlns:a16="http://schemas.microsoft.com/office/drawing/2014/main" id="{49F8B65B-480F-053D-3EC3-65BA84823F8C}"/>
              </a:ext>
            </a:extLst>
          </p:cNvPr>
          <p:cNvPicPr>
            <a:picLocks noChangeAspect="1"/>
          </p:cNvPicPr>
          <p:nvPr/>
        </p:nvPicPr>
        <p:blipFill>
          <a:blip r:embed="rId5"/>
          <a:stretch>
            <a:fillRect/>
          </a:stretch>
        </p:blipFill>
        <p:spPr>
          <a:xfrm>
            <a:off x="7928970" y="5451191"/>
            <a:ext cx="4263028" cy="756933"/>
          </a:xfrm>
          <a:prstGeom prst="rect">
            <a:avLst/>
          </a:prstGeom>
        </p:spPr>
      </p:pic>
      <p:sp>
        <p:nvSpPr>
          <p:cNvPr id="12" name="TextBox 11">
            <a:extLst>
              <a:ext uri="{FF2B5EF4-FFF2-40B4-BE49-F238E27FC236}">
                <a16:creationId xmlns:a16="http://schemas.microsoft.com/office/drawing/2014/main" id="{51EA12AD-7D92-6D34-C304-02625B530004}"/>
              </a:ext>
            </a:extLst>
          </p:cNvPr>
          <p:cNvSpPr txBox="1"/>
          <p:nvPr/>
        </p:nvSpPr>
        <p:spPr>
          <a:xfrm>
            <a:off x="81419" y="866007"/>
            <a:ext cx="4133589" cy="646331"/>
          </a:xfrm>
          <a:prstGeom prst="rect">
            <a:avLst/>
          </a:prstGeom>
          <a:noFill/>
        </p:spPr>
        <p:txBody>
          <a:bodyPr wrap="square" rtlCol="0">
            <a:spAutoFit/>
          </a:bodyPr>
          <a:lstStyle/>
          <a:p>
            <a:r>
              <a:rPr lang="en-US" dirty="0"/>
              <a:t>Importing libraries : pandas and </a:t>
            </a:r>
            <a:r>
              <a:rPr lang="en-US" dirty="0" err="1"/>
              <a:t>gender_guesser</a:t>
            </a:r>
            <a:endParaRPr lang="en-US" dirty="0"/>
          </a:p>
        </p:txBody>
      </p:sp>
      <p:sp>
        <p:nvSpPr>
          <p:cNvPr id="13" name="TextBox 12">
            <a:extLst>
              <a:ext uri="{FF2B5EF4-FFF2-40B4-BE49-F238E27FC236}">
                <a16:creationId xmlns:a16="http://schemas.microsoft.com/office/drawing/2014/main" id="{961C98B6-925C-16E6-0713-46B730C0D901}"/>
              </a:ext>
            </a:extLst>
          </p:cNvPr>
          <p:cNvSpPr txBox="1"/>
          <p:nvPr/>
        </p:nvSpPr>
        <p:spPr>
          <a:xfrm>
            <a:off x="81419" y="1796961"/>
            <a:ext cx="4409162" cy="923330"/>
          </a:xfrm>
          <a:prstGeom prst="rect">
            <a:avLst/>
          </a:prstGeom>
          <a:noFill/>
        </p:spPr>
        <p:txBody>
          <a:bodyPr wrap="square" rtlCol="0">
            <a:spAutoFit/>
          </a:bodyPr>
          <a:lstStyle/>
          <a:p>
            <a:r>
              <a:rPr lang="en-US" dirty="0"/>
              <a:t>Inserting data and call the desired method from the </a:t>
            </a:r>
            <a:r>
              <a:rPr lang="en-US" dirty="0" err="1"/>
              <a:t>gender_guesser</a:t>
            </a:r>
            <a:r>
              <a:rPr lang="en-US" dirty="0"/>
              <a:t> library</a:t>
            </a:r>
          </a:p>
        </p:txBody>
      </p:sp>
      <p:sp>
        <p:nvSpPr>
          <p:cNvPr id="14" name="TextBox 13">
            <a:extLst>
              <a:ext uri="{FF2B5EF4-FFF2-40B4-BE49-F238E27FC236}">
                <a16:creationId xmlns:a16="http://schemas.microsoft.com/office/drawing/2014/main" id="{B557715A-582B-57AD-2DA8-7483F75B6EFD}"/>
              </a:ext>
            </a:extLst>
          </p:cNvPr>
          <p:cNvSpPr txBox="1"/>
          <p:nvPr/>
        </p:nvSpPr>
        <p:spPr>
          <a:xfrm>
            <a:off x="81419" y="3350712"/>
            <a:ext cx="4409162" cy="646331"/>
          </a:xfrm>
          <a:prstGeom prst="rect">
            <a:avLst/>
          </a:prstGeom>
          <a:noFill/>
        </p:spPr>
        <p:txBody>
          <a:bodyPr wrap="square" rtlCol="0">
            <a:spAutoFit/>
          </a:bodyPr>
          <a:lstStyle/>
          <a:p>
            <a:r>
              <a:rPr lang="en-US" dirty="0"/>
              <a:t>Apply the library on the data and change the wrong gender </a:t>
            </a:r>
          </a:p>
        </p:txBody>
      </p:sp>
      <p:sp>
        <p:nvSpPr>
          <p:cNvPr id="15" name="TextBox 14">
            <a:extLst>
              <a:ext uri="{FF2B5EF4-FFF2-40B4-BE49-F238E27FC236}">
                <a16:creationId xmlns:a16="http://schemas.microsoft.com/office/drawing/2014/main" id="{30558228-64D5-1F79-BAA1-D6DF8AE3CCB4}"/>
              </a:ext>
            </a:extLst>
          </p:cNvPr>
          <p:cNvSpPr txBox="1"/>
          <p:nvPr/>
        </p:nvSpPr>
        <p:spPr>
          <a:xfrm>
            <a:off x="81419" y="5506491"/>
            <a:ext cx="4509370" cy="646331"/>
          </a:xfrm>
          <a:prstGeom prst="rect">
            <a:avLst/>
          </a:prstGeom>
          <a:noFill/>
        </p:spPr>
        <p:txBody>
          <a:bodyPr wrap="square" rtlCol="0">
            <a:spAutoFit/>
          </a:bodyPr>
          <a:lstStyle/>
          <a:p>
            <a:r>
              <a:rPr lang="en-US" dirty="0"/>
              <a:t>Present the data then save it into a CSV file</a:t>
            </a:r>
          </a:p>
        </p:txBody>
      </p:sp>
      <p:cxnSp>
        <p:nvCxnSpPr>
          <p:cNvPr id="17" name="Straight Arrow Connector 16">
            <a:extLst>
              <a:ext uri="{FF2B5EF4-FFF2-40B4-BE49-F238E27FC236}">
                <a16:creationId xmlns:a16="http://schemas.microsoft.com/office/drawing/2014/main" id="{B85631F7-1689-C8E0-1026-BED521ED239C}"/>
              </a:ext>
            </a:extLst>
          </p:cNvPr>
          <p:cNvCxnSpPr/>
          <p:nvPr/>
        </p:nvCxnSpPr>
        <p:spPr>
          <a:xfrm flipV="1">
            <a:off x="3695178" y="1129313"/>
            <a:ext cx="4171167" cy="598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C01EC9E-FFB0-B592-827A-8DCA3AB64044}"/>
              </a:ext>
            </a:extLst>
          </p:cNvPr>
          <p:cNvCxnSpPr/>
          <p:nvPr/>
        </p:nvCxnSpPr>
        <p:spPr>
          <a:xfrm>
            <a:off x="4089748" y="2237132"/>
            <a:ext cx="366386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81A4ED8D-82B3-46DD-A247-253E608FE30F}"/>
              </a:ext>
            </a:extLst>
          </p:cNvPr>
          <p:cNvCxnSpPr/>
          <p:nvPr/>
        </p:nvCxnSpPr>
        <p:spPr>
          <a:xfrm>
            <a:off x="4002066" y="3673877"/>
            <a:ext cx="377033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1604596-F38F-4F90-417E-B8D022C18B22}"/>
              </a:ext>
            </a:extLst>
          </p:cNvPr>
          <p:cNvCxnSpPr/>
          <p:nvPr/>
        </p:nvCxnSpPr>
        <p:spPr>
          <a:xfrm>
            <a:off x="4947781" y="5829656"/>
            <a:ext cx="28058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2458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0A5B-C746-E29B-7BD1-D948CF8E5804}"/>
              </a:ext>
            </a:extLst>
          </p:cNvPr>
          <p:cNvSpPr>
            <a:spLocks noGrp="1"/>
          </p:cNvSpPr>
          <p:nvPr>
            <p:ph type="title"/>
          </p:nvPr>
        </p:nvSpPr>
        <p:spPr/>
        <p:txBody>
          <a:bodyPr/>
          <a:lstStyle/>
          <a:p>
            <a:r>
              <a:rPr lang="en-US" dirty="0"/>
              <a:t>Gender correction </a:t>
            </a:r>
          </a:p>
        </p:txBody>
      </p:sp>
      <p:sp>
        <p:nvSpPr>
          <p:cNvPr id="3" name="Content Placeholder 2">
            <a:extLst>
              <a:ext uri="{FF2B5EF4-FFF2-40B4-BE49-F238E27FC236}">
                <a16:creationId xmlns:a16="http://schemas.microsoft.com/office/drawing/2014/main" id="{8B66B2D0-7ACA-6215-B423-3046052CFE1D}"/>
              </a:ext>
            </a:extLst>
          </p:cNvPr>
          <p:cNvSpPr>
            <a:spLocks noGrp="1"/>
          </p:cNvSpPr>
          <p:nvPr>
            <p:ph idx="1"/>
          </p:nvPr>
        </p:nvSpPr>
        <p:spPr/>
        <p:txBody>
          <a:bodyPr/>
          <a:lstStyle/>
          <a:p>
            <a:pPr marL="0" indent="0">
              <a:buNone/>
            </a:pPr>
            <a:r>
              <a:rPr lang="en-US" dirty="0"/>
              <a:t>The result of running the script </a:t>
            </a:r>
          </a:p>
        </p:txBody>
      </p:sp>
      <p:pic>
        <p:nvPicPr>
          <p:cNvPr id="5" name="Picture 4">
            <a:extLst>
              <a:ext uri="{FF2B5EF4-FFF2-40B4-BE49-F238E27FC236}">
                <a16:creationId xmlns:a16="http://schemas.microsoft.com/office/drawing/2014/main" id="{4B15CF5F-2FC0-1C3D-448E-61B892C34EF1}"/>
              </a:ext>
            </a:extLst>
          </p:cNvPr>
          <p:cNvPicPr>
            <a:picLocks noChangeAspect="1"/>
          </p:cNvPicPr>
          <p:nvPr/>
        </p:nvPicPr>
        <p:blipFill>
          <a:blip r:embed="rId2"/>
          <a:stretch>
            <a:fillRect/>
          </a:stretch>
        </p:blipFill>
        <p:spPr>
          <a:xfrm>
            <a:off x="1303716" y="2426233"/>
            <a:ext cx="9291216" cy="3737693"/>
          </a:xfrm>
          <a:prstGeom prst="rect">
            <a:avLst/>
          </a:prstGeom>
        </p:spPr>
      </p:pic>
      <p:sp>
        <p:nvSpPr>
          <p:cNvPr id="6" name="Right Brace 5">
            <a:extLst>
              <a:ext uri="{FF2B5EF4-FFF2-40B4-BE49-F238E27FC236}">
                <a16:creationId xmlns:a16="http://schemas.microsoft.com/office/drawing/2014/main" id="{0D9CAF8F-05CE-E729-34E5-58C7392F7B0C}"/>
              </a:ext>
            </a:extLst>
          </p:cNvPr>
          <p:cNvSpPr/>
          <p:nvPr/>
        </p:nvSpPr>
        <p:spPr>
          <a:xfrm>
            <a:off x="10640860" y="3043825"/>
            <a:ext cx="294362" cy="17348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7653E5CF-7493-BB0B-A6FC-92915D6534E8}"/>
              </a:ext>
            </a:extLst>
          </p:cNvPr>
          <p:cNvSpPr/>
          <p:nvPr/>
        </p:nvSpPr>
        <p:spPr>
          <a:xfrm>
            <a:off x="10640860" y="4940657"/>
            <a:ext cx="363255" cy="12232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6071FF7-51B7-F46E-F379-65D9D6BAC46C}"/>
              </a:ext>
            </a:extLst>
          </p:cNvPr>
          <p:cNvSpPr txBox="1"/>
          <p:nvPr/>
        </p:nvSpPr>
        <p:spPr>
          <a:xfrm>
            <a:off x="10981150" y="3670126"/>
            <a:ext cx="1210849" cy="369332"/>
          </a:xfrm>
          <a:prstGeom prst="rect">
            <a:avLst/>
          </a:prstGeom>
          <a:noFill/>
        </p:spPr>
        <p:txBody>
          <a:bodyPr wrap="square" rtlCol="0">
            <a:spAutoFit/>
          </a:bodyPr>
          <a:lstStyle/>
          <a:p>
            <a:r>
              <a:rPr lang="en-US" dirty="0"/>
              <a:t>Before</a:t>
            </a:r>
          </a:p>
        </p:txBody>
      </p:sp>
      <p:sp>
        <p:nvSpPr>
          <p:cNvPr id="10" name="TextBox 9">
            <a:extLst>
              <a:ext uri="{FF2B5EF4-FFF2-40B4-BE49-F238E27FC236}">
                <a16:creationId xmlns:a16="http://schemas.microsoft.com/office/drawing/2014/main" id="{47DCCCFE-B31E-FB2D-8200-53C53A900E63}"/>
              </a:ext>
            </a:extLst>
          </p:cNvPr>
          <p:cNvSpPr txBox="1"/>
          <p:nvPr/>
        </p:nvSpPr>
        <p:spPr>
          <a:xfrm>
            <a:off x="11129375" y="5304902"/>
            <a:ext cx="939452" cy="369332"/>
          </a:xfrm>
          <a:prstGeom prst="rect">
            <a:avLst/>
          </a:prstGeom>
          <a:noFill/>
        </p:spPr>
        <p:txBody>
          <a:bodyPr wrap="square" rtlCol="0">
            <a:spAutoFit/>
          </a:bodyPr>
          <a:lstStyle/>
          <a:p>
            <a:r>
              <a:rPr lang="en-US" dirty="0"/>
              <a:t>After</a:t>
            </a:r>
          </a:p>
        </p:txBody>
      </p:sp>
    </p:spTree>
    <p:extLst>
      <p:ext uri="{BB962C8B-B14F-4D97-AF65-F5344CB8AC3E}">
        <p14:creationId xmlns:p14="http://schemas.microsoft.com/office/powerpoint/2010/main" val="54111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D48A-471F-20B4-F6CC-D7F3FDEEC82D}"/>
              </a:ext>
            </a:extLst>
          </p:cNvPr>
          <p:cNvSpPr>
            <a:spLocks noGrp="1"/>
          </p:cNvSpPr>
          <p:nvPr>
            <p:ph type="title"/>
          </p:nvPr>
        </p:nvSpPr>
        <p:spPr>
          <a:xfrm>
            <a:off x="1450392" y="0"/>
            <a:ext cx="9291215" cy="1049235"/>
          </a:xfrm>
        </p:spPr>
        <p:txBody>
          <a:bodyPr/>
          <a:lstStyle/>
          <a:p>
            <a:r>
              <a:rPr lang="en-US" dirty="0"/>
              <a:t>Customer reviews enrichment</a:t>
            </a:r>
          </a:p>
        </p:txBody>
      </p:sp>
      <p:pic>
        <p:nvPicPr>
          <p:cNvPr id="5" name="Content Placeholder 4">
            <a:extLst>
              <a:ext uri="{FF2B5EF4-FFF2-40B4-BE49-F238E27FC236}">
                <a16:creationId xmlns:a16="http://schemas.microsoft.com/office/drawing/2014/main" id="{0B68088A-F873-0DDB-9D4C-08044562A45F}"/>
              </a:ext>
            </a:extLst>
          </p:cNvPr>
          <p:cNvPicPr>
            <a:picLocks noGrp="1" noChangeAspect="1"/>
          </p:cNvPicPr>
          <p:nvPr>
            <p:ph idx="1"/>
          </p:nvPr>
        </p:nvPicPr>
        <p:blipFill>
          <a:blip r:embed="rId2"/>
          <a:stretch>
            <a:fillRect/>
          </a:stretch>
        </p:blipFill>
        <p:spPr>
          <a:xfrm>
            <a:off x="8198284" y="808216"/>
            <a:ext cx="3947243" cy="1164633"/>
          </a:xfrm>
        </p:spPr>
      </p:pic>
      <p:pic>
        <p:nvPicPr>
          <p:cNvPr id="7" name="Picture 6">
            <a:extLst>
              <a:ext uri="{FF2B5EF4-FFF2-40B4-BE49-F238E27FC236}">
                <a16:creationId xmlns:a16="http://schemas.microsoft.com/office/drawing/2014/main" id="{92918BBC-6E65-E48A-C02F-2D8D9DA1F783}"/>
              </a:ext>
            </a:extLst>
          </p:cNvPr>
          <p:cNvPicPr>
            <a:picLocks noChangeAspect="1"/>
          </p:cNvPicPr>
          <p:nvPr/>
        </p:nvPicPr>
        <p:blipFill>
          <a:blip r:embed="rId3"/>
          <a:stretch>
            <a:fillRect/>
          </a:stretch>
        </p:blipFill>
        <p:spPr>
          <a:xfrm>
            <a:off x="8198285" y="2019821"/>
            <a:ext cx="3990914" cy="2182661"/>
          </a:xfrm>
          <a:prstGeom prst="rect">
            <a:avLst/>
          </a:prstGeom>
        </p:spPr>
      </p:pic>
      <p:pic>
        <p:nvPicPr>
          <p:cNvPr id="9" name="Picture 8">
            <a:extLst>
              <a:ext uri="{FF2B5EF4-FFF2-40B4-BE49-F238E27FC236}">
                <a16:creationId xmlns:a16="http://schemas.microsoft.com/office/drawing/2014/main" id="{0D86BFF2-27D4-D47E-1A9C-935E71750F76}"/>
              </a:ext>
            </a:extLst>
          </p:cNvPr>
          <p:cNvPicPr>
            <a:picLocks noChangeAspect="1"/>
          </p:cNvPicPr>
          <p:nvPr/>
        </p:nvPicPr>
        <p:blipFill>
          <a:blip r:embed="rId4"/>
          <a:stretch>
            <a:fillRect/>
          </a:stretch>
        </p:blipFill>
        <p:spPr>
          <a:xfrm>
            <a:off x="8198284" y="4313406"/>
            <a:ext cx="3990914" cy="2544594"/>
          </a:xfrm>
          <a:prstGeom prst="rect">
            <a:avLst/>
          </a:prstGeom>
        </p:spPr>
      </p:pic>
      <p:sp>
        <p:nvSpPr>
          <p:cNvPr id="10" name="TextBox 9">
            <a:extLst>
              <a:ext uri="{FF2B5EF4-FFF2-40B4-BE49-F238E27FC236}">
                <a16:creationId xmlns:a16="http://schemas.microsoft.com/office/drawing/2014/main" id="{23C37EEE-824D-948A-B2CF-C942469ADE28}"/>
              </a:ext>
            </a:extLst>
          </p:cNvPr>
          <p:cNvSpPr txBox="1"/>
          <p:nvPr/>
        </p:nvSpPr>
        <p:spPr>
          <a:xfrm>
            <a:off x="106471" y="808216"/>
            <a:ext cx="6745266" cy="4801314"/>
          </a:xfrm>
          <a:prstGeom prst="rect">
            <a:avLst/>
          </a:prstGeom>
          <a:noFill/>
        </p:spPr>
        <p:txBody>
          <a:bodyPr wrap="square" rtlCol="0">
            <a:spAutoFit/>
          </a:bodyPr>
          <a:lstStyle/>
          <a:p>
            <a:r>
              <a:rPr lang="en-US" dirty="0"/>
              <a:t>Importing libraries (</a:t>
            </a:r>
            <a:r>
              <a:rPr lang="en-US" dirty="0" err="1"/>
              <a:t>nltk</a:t>
            </a:r>
            <a:r>
              <a:rPr lang="en-US" dirty="0"/>
              <a:t> – pandas – rich )</a:t>
            </a:r>
          </a:p>
          <a:p>
            <a:endParaRPr lang="en-US" dirty="0"/>
          </a:p>
          <a:p>
            <a:endParaRPr lang="en-US" dirty="0"/>
          </a:p>
          <a:p>
            <a:endParaRPr lang="en-US" dirty="0"/>
          </a:p>
          <a:p>
            <a:endParaRPr lang="en-US" dirty="0"/>
          </a:p>
          <a:p>
            <a:r>
              <a:rPr lang="en-US" dirty="0"/>
              <a:t>Downloading module (</a:t>
            </a:r>
            <a:r>
              <a:rPr lang="en-US" dirty="0" err="1"/>
              <a:t>vader_lexicon</a:t>
            </a:r>
            <a:r>
              <a:rPr lang="en-US" dirty="0"/>
              <a:t>) and function to load data and another </a:t>
            </a:r>
            <a:r>
              <a:rPr lang="en-US" dirty="0" err="1"/>
              <a:t>func</a:t>
            </a:r>
            <a:r>
              <a:rPr lang="en-US" dirty="0"/>
              <a:t> to calculate the score based on the model</a:t>
            </a:r>
          </a:p>
          <a:p>
            <a:endParaRPr lang="en-US" dirty="0"/>
          </a:p>
          <a:p>
            <a:endParaRPr lang="en-US" dirty="0"/>
          </a:p>
          <a:p>
            <a:endParaRPr lang="en-US" dirty="0"/>
          </a:p>
          <a:p>
            <a:endParaRPr lang="en-US" dirty="0"/>
          </a:p>
          <a:p>
            <a:endParaRPr lang="en-US" dirty="0"/>
          </a:p>
          <a:p>
            <a:endParaRPr lang="en-US" dirty="0"/>
          </a:p>
          <a:p>
            <a:r>
              <a:rPr lang="en-US" dirty="0"/>
              <a:t>Defining function to categorize the reviews sentiment based on the  calculated score and the rating</a:t>
            </a:r>
          </a:p>
          <a:p>
            <a:r>
              <a:rPr lang="en-US" dirty="0"/>
              <a:t> </a:t>
            </a:r>
          </a:p>
        </p:txBody>
      </p:sp>
      <p:cxnSp>
        <p:nvCxnSpPr>
          <p:cNvPr id="12" name="Straight Arrow Connector 11">
            <a:extLst>
              <a:ext uri="{FF2B5EF4-FFF2-40B4-BE49-F238E27FC236}">
                <a16:creationId xmlns:a16="http://schemas.microsoft.com/office/drawing/2014/main" id="{391BD07D-DA2E-8018-5690-FEADE9E187D4}"/>
              </a:ext>
            </a:extLst>
          </p:cNvPr>
          <p:cNvCxnSpPr/>
          <p:nvPr/>
        </p:nvCxnSpPr>
        <p:spPr>
          <a:xfrm>
            <a:off x="4935255" y="1227551"/>
            <a:ext cx="310645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A6869E41-27A5-7972-EABC-52420B214688}"/>
              </a:ext>
            </a:extLst>
          </p:cNvPr>
          <p:cNvCxnSpPr/>
          <p:nvPr/>
        </p:nvCxnSpPr>
        <p:spPr>
          <a:xfrm>
            <a:off x="6638795" y="2649255"/>
            <a:ext cx="14342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29D4523B-98ED-7DB1-AA57-C88727E9BF9D}"/>
              </a:ext>
            </a:extLst>
          </p:cNvPr>
          <p:cNvCxnSpPr/>
          <p:nvPr/>
        </p:nvCxnSpPr>
        <p:spPr>
          <a:xfrm>
            <a:off x="5893496" y="5273458"/>
            <a:ext cx="21482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9288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C06-F2F2-2146-FCE0-078B75701713}"/>
              </a:ext>
            </a:extLst>
          </p:cNvPr>
          <p:cNvSpPr>
            <a:spLocks noGrp="1"/>
          </p:cNvSpPr>
          <p:nvPr>
            <p:ph type="title"/>
          </p:nvPr>
        </p:nvSpPr>
        <p:spPr>
          <a:xfrm>
            <a:off x="1450392" y="0"/>
            <a:ext cx="9291215" cy="1049235"/>
          </a:xfrm>
        </p:spPr>
        <p:txBody>
          <a:bodyPr/>
          <a:lstStyle/>
          <a:p>
            <a:r>
              <a:rPr lang="en-US" dirty="0"/>
              <a:t>Customer reviews enrichment</a:t>
            </a:r>
          </a:p>
        </p:txBody>
      </p:sp>
      <p:pic>
        <p:nvPicPr>
          <p:cNvPr id="5" name="Content Placeholder 4">
            <a:extLst>
              <a:ext uri="{FF2B5EF4-FFF2-40B4-BE49-F238E27FC236}">
                <a16:creationId xmlns:a16="http://schemas.microsoft.com/office/drawing/2014/main" id="{85C57A8D-2BD1-47EC-0C71-A00188F5E2A2}"/>
              </a:ext>
            </a:extLst>
          </p:cNvPr>
          <p:cNvPicPr>
            <a:picLocks noGrp="1" noChangeAspect="1"/>
          </p:cNvPicPr>
          <p:nvPr>
            <p:ph idx="1"/>
          </p:nvPr>
        </p:nvPicPr>
        <p:blipFill>
          <a:blip r:embed="rId2"/>
          <a:stretch>
            <a:fillRect/>
          </a:stretch>
        </p:blipFill>
        <p:spPr>
          <a:xfrm>
            <a:off x="8110601" y="1095009"/>
            <a:ext cx="3990995" cy="1485353"/>
          </a:xfrm>
        </p:spPr>
      </p:pic>
      <p:pic>
        <p:nvPicPr>
          <p:cNvPr id="7" name="Picture 6">
            <a:extLst>
              <a:ext uri="{FF2B5EF4-FFF2-40B4-BE49-F238E27FC236}">
                <a16:creationId xmlns:a16="http://schemas.microsoft.com/office/drawing/2014/main" id="{1ECAFB5A-D82C-C09E-9DB0-FF2592D0B2DE}"/>
              </a:ext>
            </a:extLst>
          </p:cNvPr>
          <p:cNvPicPr>
            <a:picLocks noChangeAspect="1"/>
          </p:cNvPicPr>
          <p:nvPr/>
        </p:nvPicPr>
        <p:blipFill>
          <a:blip r:embed="rId3"/>
          <a:stretch>
            <a:fillRect/>
          </a:stretch>
        </p:blipFill>
        <p:spPr>
          <a:xfrm>
            <a:off x="8110601" y="2743201"/>
            <a:ext cx="3990995" cy="2016690"/>
          </a:xfrm>
          <a:prstGeom prst="rect">
            <a:avLst/>
          </a:prstGeom>
        </p:spPr>
      </p:pic>
      <p:pic>
        <p:nvPicPr>
          <p:cNvPr id="9" name="Picture 8">
            <a:extLst>
              <a:ext uri="{FF2B5EF4-FFF2-40B4-BE49-F238E27FC236}">
                <a16:creationId xmlns:a16="http://schemas.microsoft.com/office/drawing/2014/main" id="{890FDAF8-169E-CC2A-41D0-B1C0930CBA2E}"/>
              </a:ext>
            </a:extLst>
          </p:cNvPr>
          <p:cNvPicPr>
            <a:picLocks noChangeAspect="1"/>
          </p:cNvPicPr>
          <p:nvPr/>
        </p:nvPicPr>
        <p:blipFill>
          <a:blip r:embed="rId4"/>
          <a:stretch>
            <a:fillRect/>
          </a:stretch>
        </p:blipFill>
        <p:spPr>
          <a:xfrm>
            <a:off x="8020197" y="5197516"/>
            <a:ext cx="4081399" cy="918315"/>
          </a:xfrm>
          <a:prstGeom prst="rect">
            <a:avLst/>
          </a:prstGeom>
        </p:spPr>
      </p:pic>
      <p:sp>
        <p:nvSpPr>
          <p:cNvPr id="10" name="TextBox 9">
            <a:extLst>
              <a:ext uri="{FF2B5EF4-FFF2-40B4-BE49-F238E27FC236}">
                <a16:creationId xmlns:a16="http://schemas.microsoft.com/office/drawing/2014/main" id="{7DD320ED-FF6A-1C2F-EEA8-312FBB4AEA87}"/>
              </a:ext>
            </a:extLst>
          </p:cNvPr>
          <p:cNvSpPr txBox="1"/>
          <p:nvPr/>
        </p:nvSpPr>
        <p:spPr>
          <a:xfrm>
            <a:off x="87682" y="1164921"/>
            <a:ext cx="7828767" cy="4524315"/>
          </a:xfrm>
          <a:prstGeom prst="rect">
            <a:avLst/>
          </a:prstGeom>
          <a:noFill/>
        </p:spPr>
        <p:txBody>
          <a:bodyPr wrap="square" rtlCol="0">
            <a:spAutoFit/>
          </a:bodyPr>
          <a:lstStyle/>
          <a:p>
            <a:r>
              <a:rPr lang="en-US" dirty="0"/>
              <a:t>Defining function to categorize the reviews sentiment based on the calculated score only</a:t>
            </a:r>
          </a:p>
          <a:p>
            <a:endParaRPr lang="en-US" dirty="0"/>
          </a:p>
          <a:p>
            <a:endParaRPr lang="en-US" dirty="0"/>
          </a:p>
          <a:p>
            <a:endParaRPr lang="en-US" dirty="0"/>
          </a:p>
          <a:p>
            <a:endParaRPr lang="en-US" dirty="0"/>
          </a:p>
          <a:p>
            <a:endParaRPr lang="en-US" dirty="0"/>
          </a:p>
          <a:p>
            <a:r>
              <a:rPr lang="en-US" dirty="0"/>
              <a:t>Evaluate the functions and store data in new columns</a:t>
            </a:r>
          </a:p>
          <a:p>
            <a:endParaRPr lang="en-US" dirty="0"/>
          </a:p>
          <a:p>
            <a:endParaRPr lang="en-US" dirty="0"/>
          </a:p>
          <a:p>
            <a:endParaRPr lang="en-US" dirty="0"/>
          </a:p>
          <a:p>
            <a:endParaRPr lang="en-US" dirty="0"/>
          </a:p>
          <a:p>
            <a:endParaRPr lang="en-US" dirty="0"/>
          </a:p>
          <a:p>
            <a:endParaRPr lang="en-US" dirty="0"/>
          </a:p>
          <a:p>
            <a:endParaRPr lang="en-US" dirty="0"/>
          </a:p>
          <a:p>
            <a:r>
              <a:rPr lang="en-US" dirty="0"/>
              <a:t>View the updated data and store it into a csv file</a:t>
            </a:r>
          </a:p>
        </p:txBody>
      </p:sp>
      <p:cxnSp>
        <p:nvCxnSpPr>
          <p:cNvPr id="12" name="Straight Arrow Connector 11">
            <a:extLst>
              <a:ext uri="{FF2B5EF4-FFF2-40B4-BE49-F238E27FC236}">
                <a16:creationId xmlns:a16="http://schemas.microsoft.com/office/drawing/2014/main" id="{1D42E8B0-7835-518B-86C8-C65DBDB03AD4}"/>
              </a:ext>
            </a:extLst>
          </p:cNvPr>
          <p:cNvCxnSpPr/>
          <p:nvPr/>
        </p:nvCxnSpPr>
        <p:spPr>
          <a:xfrm>
            <a:off x="4459266" y="1841326"/>
            <a:ext cx="331313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5FFBB6C-9142-3F7A-45FA-47EF839870BE}"/>
              </a:ext>
            </a:extLst>
          </p:cNvPr>
          <p:cNvCxnSpPr>
            <a:endCxn id="10" idx="3"/>
          </p:cNvCxnSpPr>
          <p:nvPr/>
        </p:nvCxnSpPr>
        <p:spPr>
          <a:xfrm flipV="1">
            <a:off x="5968652" y="3427079"/>
            <a:ext cx="1947797" cy="19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40BF1DDB-1A5B-6244-C090-5E9082C8C26E}"/>
              </a:ext>
            </a:extLst>
          </p:cNvPr>
          <p:cNvCxnSpPr/>
          <p:nvPr/>
        </p:nvCxnSpPr>
        <p:spPr>
          <a:xfrm>
            <a:off x="5480137" y="5636712"/>
            <a:ext cx="236115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1471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E8A5-ECA7-0020-7E3F-8A5BFAE0EFB9}"/>
              </a:ext>
            </a:extLst>
          </p:cNvPr>
          <p:cNvSpPr>
            <a:spLocks noGrp="1"/>
          </p:cNvSpPr>
          <p:nvPr>
            <p:ph type="title"/>
          </p:nvPr>
        </p:nvSpPr>
        <p:spPr>
          <a:xfrm>
            <a:off x="1450392" y="0"/>
            <a:ext cx="9291215" cy="1049235"/>
          </a:xfrm>
        </p:spPr>
        <p:txBody>
          <a:bodyPr/>
          <a:lstStyle/>
          <a:p>
            <a:r>
              <a:rPr lang="en-US" dirty="0"/>
              <a:t>Customer reviews enrichment</a:t>
            </a:r>
          </a:p>
        </p:txBody>
      </p:sp>
      <p:pic>
        <p:nvPicPr>
          <p:cNvPr id="9" name="Content Placeholder 8">
            <a:extLst>
              <a:ext uri="{FF2B5EF4-FFF2-40B4-BE49-F238E27FC236}">
                <a16:creationId xmlns:a16="http://schemas.microsoft.com/office/drawing/2014/main" id="{11719A5C-4097-148C-389E-ED89AEA660AC}"/>
              </a:ext>
            </a:extLst>
          </p:cNvPr>
          <p:cNvPicPr>
            <a:picLocks noGrp="1" noChangeAspect="1"/>
          </p:cNvPicPr>
          <p:nvPr>
            <p:ph idx="1"/>
          </p:nvPr>
        </p:nvPicPr>
        <p:blipFill>
          <a:blip r:embed="rId2"/>
          <a:stretch>
            <a:fillRect/>
          </a:stretch>
        </p:blipFill>
        <p:spPr>
          <a:xfrm>
            <a:off x="2281285" y="2016125"/>
            <a:ext cx="7631017" cy="3449638"/>
          </a:xfrm>
        </p:spPr>
      </p:pic>
      <p:sp>
        <p:nvSpPr>
          <p:cNvPr id="10" name="Right Brace 9">
            <a:extLst>
              <a:ext uri="{FF2B5EF4-FFF2-40B4-BE49-F238E27FC236}">
                <a16:creationId xmlns:a16="http://schemas.microsoft.com/office/drawing/2014/main" id="{78C91793-A706-384A-9F76-F69A6BCE5BB7}"/>
              </a:ext>
            </a:extLst>
          </p:cNvPr>
          <p:cNvSpPr/>
          <p:nvPr/>
        </p:nvSpPr>
        <p:spPr>
          <a:xfrm>
            <a:off x="9970718" y="2812093"/>
            <a:ext cx="494778" cy="9958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E2EB593-70D9-987E-7186-337447180AB6}"/>
              </a:ext>
            </a:extLst>
          </p:cNvPr>
          <p:cNvSpPr/>
          <p:nvPr/>
        </p:nvSpPr>
        <p:spPr>
          <a:xfrm>
            <a:off x="9970718" y="4045907"/>
            <a:ext cx="538619" cy="11398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9B0B3A2-C1EC-D72E-38A1-5ED646FA9BC2}"/>
              </a:ext>
            </a:extLst>
          </p:cNvPr>
          <p:cNvSpPr txBox="1"/>
          <p:nvPr/>
        </p:nvSpPr>
        <p:spPr>
          <a:xfrm>
            <a:off x="10872592" y="3156559"/>
            <a:ext cx="1002082" cy="369332"/>
          </a:xfrm>
          <a:prstGeom prst="rect">
            <a:avLst/>
          </a:prstGeom>
          <a:noFill/>
        </p:spPr>
        <p:txBody>
          <a:bodyPr wrap="square" rtlCol="0">
            <a:spAutoFit/>
          </a:bodyPr>
          <a:lstStyle/>
          <a:p>
            <a:r>
              <a:rPr lang="en-US" dirty="0"/>
              <a:t>Before</a:t>
            </a:r>
          </a:p>
        </p:txBody>
      </p:sp>
      <p:sp>
        <p:nvSpPr>
          <p:cNvPr id="13" name="TextBox 12">
            <a:extLst>
              <a:ext uri="{FF2B5EF4-FFF2-40B4-BE49-F238E27FC236}">
                <a16:creationId xmlns:a16="http://schemas.microsoft.com/office/drawing/2014/main" id="{16BB07F9-3A5A-8C49-22A8-5BD1647C100E}"/>
              </a:ext>
            </a:extLst>
          </p:cNvPr>
          <p:cNvSpPr txBox="1"/>
          <p:nvPr/>
        </p:nvSpPr>
        <p:spPr>
          <a:xfrm>
            <a:off x="10731399" y="4337137"/>
            <a:ext cx="1214486" cy="369332"/>
          </a:xfrm>
          <a:prstGeom prst="rect">
            <a:avLst/>
          </a:prstGeom>
          <a:noFill/>
        </p:spPr>
        <p:txBody>
          <a:bodyPr wrap="square" rtlCol="0">
            <a:spAutoFit/>
          </a:bodyPr>
          <a:lstStyle/>
          <a:p>
            <a:r>
              <a:rPr lang="en-US" dirty="0"/>
              <a:t>After</a:t>
            </a:r>
          </a:p>
        </p:txBody>
      </p:sp>
    </p:spTree>
    <p:extLst>
      <p:ext uri="{BB962C8B-B14F-4D97-AF65-F5344CB8AC3E}">
        <p14:creationId xmlns:p14="http://schemas.microsoft.com/office/powerpoint/2010/main" val="214265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656B-3B2F-4324-6C86-94C2FAF26F44}"/>
              </a:ext>
            </a:extLst>
          </p:cNvPr>
          <p:cNvSpPr>
            <a:spLocks noGrp="1"/>
          </p:cNvSpPr>
          <p:nvPr>
            <p:ph type="title"/>
          </p:nvPr>
        </p:nvSpPr>
        <p:spPr/>
        <p:txBody>
          <a:bodyPr/>
          <a:lstStyle/>
          <a:p>
            <a:r>
              <a:rPr lang="en-US" dirty="0"/>
              <a:t>Overview dashboard</a:t>
            </a:r>
          </a:p>
        </p:txBody>
      </p:sp>
      <p:pic>
        <p:nvPicPr>
          <p:cNvPr id="5" name="Content Placeholder 4">
            <a:extLst>
              <a:ext uri="{FF2B5EF4-FFF2-40B4-BE49-F238E27FC236}">
                <a16:creationId xmlns:a16="http://schemas.microsoft.com/office/drawing/2014/main" id="{C01B0980-57CE-94A8-F806-5B27FC947055}"/>
              </a:ext>
            </a:extLst>
          </p:cNvPr>
          <p:cNvPicPr>
            <a:picLocks noGrp="1" noChangeAspect="1"/>
          </p:cNvPicPr>
          <p:nvPr>
            <p:ph idx="1"/>
          </p:nvPr>
        </p:nvPicPr>
        <p:blipFill>
          <a:blip r:embed="rId2"/>
          <a:stretch>
            <a:fillRect/>
          </a:stretch>
        </p:blipFill>
        <p:spPr>
          <a:xfrm>
            <a:off x="1451580" y="1935770"/>
            <a:ext cx="9291214" cy="4189457"/>
          </a:xfrm>
        </p:spPr>
      </p:pic>
    </p:spTree>
    <p:extLst>
      <p:ext uri="{BB962C8B-B14F-4D97-AF65-F5344CB8AC3E}">
        <p14:creationId xmlns:p14="http://schemas.microsoft.com/office/powerpoint/2010/main" val="100335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B7FA-EF4F-EE6E-0BD0-9A2CDB8AC062}"/>
              </a:ext>
            </a:extLst>
          </p:cNvPr>
          <p:cNvSpPr>
            <a:spLocks noGrp="1"/>
          </p:cNvSpPr>
          <p:nvPr>
            <p:ph type="title"/>
          </p:nvPr>
        </p:nvSpPr>
        <p:spPr/>
        <p:txBody>
          <a:bodyPr/>
          <a:lstStyle/>
          <a:p>
            <a:r>
              <a:rPr lang="en-US" dirty="0"/>
              <a:t>Conversion details dashboard</a:t>
            </a:r>
          </a:p>
        </p:txBody>
      </p:sp>
      <p:pic>
        <p:nvPicPr>
          <p:cNvPr id="5" name="Content Placeholder 4">
            <a:extLst>
              <a:ext uri="{FF2B5EF4-FFF2-40B4-BE49-F238E27FC236}">
                <a16:creationId xmlns:a16="http://schemas.microsoft.com/office/drawing/2014/main" id="{E8C96793-A92E-DC05-F1AB-C8B7319B6BE7}"/>
              </a:ext>
            </a:extLst>
          </p:cNvPr>
          <p:cNvPicPr>
            <a:picLocks noGrp="1" noChangeAspect="1"/>
          </p:cNvPicPr>
          <p:nvPr>
            <p:ph idx="1"/>
          </p:nvPr>
        </p:nvPicPr>
        <p:blipFill>
          <a:blip r:embed="rId2"/>
          <a:stretch>
            <a:fillRect/>
          </a:stretch>
        </p:blipFill>
        <p:spPr>
          <a:xfrm>
            <a:off x="1449206" y="1722330"/>
            <a:ext cx="9293588" cy="4421686"/>
          </a:xfrm>
        </p:spPr>
      </p:pic>
    </p:spTree>
    <p:extLst>
      <p:ext uri="{BB962C8B-B14F-4D97-AF65-F5344CB8AC3E}">
        <p14:creationId xmlns:p14="http://schemas.microsoft.com/office/powerpoint/2010/main" val="65315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4129-C957-67BB-1993-4748C6B03EF2}"/>
              </a:ext>
            </a:extLst>
          </p:cNvPr>
          <p:cNvSpPr>
            <a:spLocks noGrp="1"/>
          </p:cNvSpPr>
          <p:nvPr>
            <p:ph type="title"/>
          </p:nvPr>
        </p:nvSpPr>
        <p:spPr/>
        <p:txBody>
          <a:bodyPr/>
          <a:lstStyle/>
          <a:p>
            <a:r>
              <a:rPr lang="en-US" dirty="0"/>
              <a:t>Social media details dashboard</a:t>
            </a:r>
          </a:p>
        </p:txBody>
      </p:sp>
      <p:pic>
        <p:nvPicPr>
          <p:cNvPr id="5" name="Content Placeholder 4">
            <a:extLst>
              <a:ext uri="{FF2B5EF4-FFF2-40B4-BE49-F238E27FC236}">
                <a16:creationId xmlns:a16="http://schemas.microsoft.com/office/drawing/2014/main" id="{538E04C6-25D5-67F6-7332-C4810D4350FE}"/>
              </a:ext>
            </a:extLst>
          </p:cNvPr>
          <p:cNvPicPr>
            <a:picLocks noGrp="1" noChangeAspect="1"/>
          </p:cNvPicPr>
          <p:nvPr>
            <p:ph idx="1"/>
          </p:nvPr>
        </p:nvPicPr>
        <p:blipFill>
          <a:blip r:embed="rId2"/>
          <a:stretch>
            <a:fillRect/>
          </a:stretch>
        </p:blipFill>
        <p:spPr>
          <a:xfrm>
            <a:off x="1451579" y="2016124"/>
            <a:ext cx="9291215" cy="4140417"/>
          </a:xfrm>
        </p:spPr>
      </p:pic>
    </p:spTree>
    <p:extLst>
      <p:ext uri="{BB962C8B-B14F-4D97-AF65-F5344CB8AC3E}">
        <p14:creationId xmlns:p14="http://schemas.microsoft.com/office/powerpoint/2010/main" val="390141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EF07-1118-3E9F-5288-B0E5B60A5814}"/>
              </a:ext>
            </a:extLst>
          </p:cNvPr>
          <p:cNvSpPr>
            <a:spLocks noGrp="1"/>
          </p:cNvSpPr>
          <p:nvPr>
            <p:ph type="title"/>
          </p:nvPr>
        </p:nvSpPr>
        <p:spPr/>
        <p:txBody>
          <a:bodyPr/>
          <a:lstStyle/>
          <a:p>
            <a:r>
              <a:rPr lang="en-US" dirty="0"/>
              <a:t>Customer reviews details dashboard</a:t>
            </a:r>
          </a:p>
        </p:txBody>
      </p:sp>
      <p:pic>
        <p:nvPicPr>
          <p:cNvPr id="5" name="Content Placeholder 4">
            <a:extLst>
              <a:ext uri="{FF2B5EF4-FFF2-40B4-BE49-F238E27FC236}">
                <a16:creationId xmlns:a16="http://schemas.microsoft.com/office/drawing/2014/main" id="{FB217B90-D1F5-5396-99CA-784C4177AB14}"/>
              </a:ext>
            </a:extLst>
          </p:cNvPr>
          <p:cNvPicPr>
            <a:picLocks noGrp="1" noChangeAspect="1"/>
          </p:cNvPicPr>
          <p:nvPr>
            <p:ph idx="1"/>
          </p:nvPr>
        </p:nvPicPr>
        <p:blipFill>
          <a:blip r:embed="rId2"/>
          <a:stretch>
            <a:fillRect/>
          </a:stretch>
        </p:blipFill>
        <p:spPr>
          <a:xfrm>
            <a:off x="1451579" y="2016125"/>
            <a:ext cx="9291214" cy="4096576"/>
          </a:xfrm>
        </p:spPr>
      </p:pic>
    </p:spTree>
    <p:extLst>
      <p:ext uri="{BB962C8B-B14F-4D97-AF65-F5344CB8AC3E}">
        <p14:creationId xmlns:p14="http://schemas.microsoft.com/office/powerpoint/2010/main" val="198844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3EF0-909B-7797-0E18-3498AD62628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8EF94F4-EAF3-67F1-C3C9-0EE0F480D37F}"/>
              </a:ext>
            </a:extLst>
          </p:cNvPr>
          <p:cNvSpPr>
            <a:spLocks noGrp="1"/>
          </p:cNvSpPr>
          <p:nvPr>
            <p:ph idx="1"/>
          </p:nvPr>
        </p:nvSpPr>
        <p:spPr/>
        <p:txBody>
          <a:bodyPr/>
          <a:lstStyle/>
          <a:p>
            <a:r>
              <a:rPr lang="en-US" dirty="0"/>
              <a:t>Introduction</a:t>
            </a:r>
          </a:p>
          <a:p>
            <a:r>
              <a:rPr lang="en-US" dirty="0"/>
              <a:t>Data overview</a:t>
            </a:r>
          </a:p>
          <a:p>
            <a:r>
              <a:rPr lang="en-US" dirty="0"/>
              <a:t>SQL Cleaning</a:t>
            </a:r>
          </a:p>
          <a:p>
            <a:r>
              <a:rPr lang="en-US" dirty="0"/>
              <a:t>Python Cleaning</a:t>
            </a:r>
          </a:p>
          <a:p>
            <a:r>
              <a:rPr lang="en-US" dirty="0"/>
              <a:t>Dashboard</a:t>
            </a:r>
          </a:p>
          <a:p>
            <a:r>
              <a:rPr lang="en-US" dirty="0"/>
              <a:t>Insights</a:t>
            </a:r>
          </a:p>
          <a:p>
            <a:r>
              <a:rPr lang="en-US" dirty="0"/>
              <a:t>Goals &amp; Actions</a:t>
            </a:r>
          </a:p>
        </p:txBody>
      </p:sp>
    </p:spTree>
    <p:extLst>
      <p:ext uri="{BB962C8B-B14F-4D97-AF65-F5344CB8AC3E}">
        <p14:creationId xmlns:p14="http://schemas.microsoft.com/office/powerpoint/2010/main" val="174862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FF14-2394-8871-96DF-2D1D6F31CDDA}"/>
              </a:ext>
            </a:extLst>
          </p:cNvPr>
          <p:cNvSpPr>
            <a:spLocks noGrp="1"/>
          </p:cNvSpPr>
          <p:nvPr>
            <p:ph type="title"/>
          </p:nvPr>
        </p:nvSpPr>
        <p:spPr>
          <a:xfrm>
            <a:off x="1450392" y="0"/>
            <a:ext cx="9291215" cy="1049235"/>
          </a:xfrm>
        </p:spPr>
        <p:txBody>
          <a:bodyPr/>
          <a:lstStyle/>
          <a:p>
            <a:r>
              <a:rPr lang="en-US" dirty="0"/>
              <a:t>Insights</a:t>
            </a:r>
            <a:br>
              <a:rPr lang="en-US" dirty="0"/>
            </a:br>
            <a:r>
              <a:rPr lang="nb-NO" dirty="0"/>
              <a:t>Overview</a:t>
            </a:r>
            <a:endParaRPr lang="en-US" dirty="0"/>
          </a:p>
        </p:txBody>
      </p:sp>
      <p:sp>
        <p:nvSpPr>
          <p:cNvPr id="3" name="Content Placeholder 2">
            <a:extLst>
              <a:ext uri="{FF2B5EF4-FFF2-40B4-BE49-F238E27FC236}">
                <a16:creationId xmlns:a16="http://schemas.microsoft.com/office/drawing/2014/main" id="{72162B4B-D09D-EFAA-0F44-9FB2CD48E112}"/>
              </a:ext>
            </a:extLst>
          </p:cNvPr>
          <p:cNvSpPr>
            <a:spLocks noGrp="1"/>
          </p:cNvSpPr>
          <p:nvPr>
            <p:ph idx="1"/>
          </p:nvPr>
        </p:nvSpPr>
        <p:spPr>
          <a:xfrm>
            <a:off x="0" y="1163963"/>
            <a:ext cx="5029199" cy="4140810"/>
          </a:xfrm>
        </p:spPr>
        <p:txBody>
          <a:bodyPr>
            <a:normAutofit fontScale="550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a:p>
            <a:endParaRPr lang="en-US" dirty="0"/>
          </a:p>
        </p:txBody>
      </p:sp>
      <p:pic>
        <p:nvPicPr>
          <p:cNvPr id="4" name="Content Placeholder 4">
            <a:extLst>
              <a:ext uri="{FF2B5EF4-FFF2-40B4-BE49-F238E27FC236}">
                <a16:creationId xmlns:a16="http://schemas.microsoft.com/office/drawing/2014/main" id="{9DB6E70E-6AE7-9529-260E-696D5B5C4264}"/>
              </a:ext>
            </a:extLst>
          </p:cNvPr>
          <p:cNvPicPr>
            <a:picLocks noChangeAspect="1"/>
          </p:cNvPicPr>
          <p:nvPr/>
        </p:nvPicPr>
        <p:blipFill>
          <a:blip r:embed="rId2"/>
          <a:stretch>
            <a:fillRect/>
          </a:stretch>
        </p:blipFill>
        <p:spPr>
          <a:xfrm>
            <a:off x="4954044" y="1230044"/>
            <a:ext cx="7237956" cy="4757397"/>
          </a:xfrm>
          <a:prstGeom prst="rect">
            <a:avLst/>
          </a:prstGeom>
        </p:spPr>
      </p:pic>
    </p:spTree>
    <p:extLst>
      <p:ext uri="{BB962C8B-B14F-4D97-AF65-F5344CB8AC3E}">
        <p14:creationId xmlns:p14="http://schemas.microsoft.com/office/powerpoint/2010/main" val="43209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6E7C-DCA8-C9C0-11EC-F411BE42D628}"/>
              </a:ext>
            </a:extLst>
          </p:cNvPr>
          <p:cNvSpPr>
            <a:spLocks noGrp="1"/>
          </p:cNvSpPr>
          <p:nvPr>
            <p:ph type="title"/>
          </p:nvPr>
        </p:nvSpPr>
        <p:spPr>
          <a:xfrm>
            <a:off x="1450392" y="-59680"/>
            <a:ext cx="9291215" cy="1049235"/>
          </a:xfrm>
        </p:spPr>
        <p:txBody>
          <a:bodyPr/>
          <a:lstStyle/>
          <a:p>
            <a:r>
              <a:rPr lang="en-US" dirty="0"/>
              <a:t>Insights </a:t>
            </a:r>
            <a:br>
              <a:rPr lang="en-US" dirty="0"/>
            </a:br>
            <a:r>
              <a:rPr lang="nb-NO" dirty="0"/>
              <a:t>Decreased Conversion Rates</a:t>
            </a:r>
            <a:endParaRPr lang="en-US" dirty="0"/>
          </a:p>
        </p:txBody>
      </p:sp>
      <p:sp>
        <p:nvSpPr>
          <p:cNvPr id="3" name="Content Placeholder 2">
            <a:extLst>
              <a:ext uri="{FF2B5EF4-FFF2-40B4-BE49-F238E27FC236}">
                <a16:creationId xmlns:a16="http://schemas.microsoft.com/office/drawing/2014/main" id="{278D94FE-AA83-8C2A-03F1-B38795C44FCF}"/>
              </a:ext>
            </a:extLst>
          </p:cNvPr>
          <p:cNvSpPr>
            <a:spLocks noGrp="1"/>
          </p:cNvSpPr>
          <p:nvPr>
            <p:ph idx="1"/>
          </p:nvPr>
        </p:nvSpPr>
        <p:spPr>
          <a:xfrm>
            <a:off x="1" y="989555"/>
            <a:ext cx="4327742" cy="5113395"/>
          </a:xfrm>
        </p:spPr>
        <p:txBody>
          <a:bodyPr>
            <a:normAutofit fontScale="55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a:t>
            </a:r>
            <a:r>
              <a:rPr lang="en-US" dirty="0" err="1"/>
              <a:t>january</a:t>
            </a:r>
            <a:r>
              <a:rPr lang="en-US" dirty="0"/>
              <a:t> and November .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err="1"/>
              <a:t>october</a:t>
            </a:r>
            <a:r>
              <a:rPr lang="en-US" dirty="0"/>
              <a:t> experienced the lowest overall conversion rate at 4.71%,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14.56%, driven significantly by the Ski Boots with a remarkable 125% conversion. This indicates a strong start to the year, likely fueled by seasonal demand and effective marketing strategies.</a:t>
            </a:r>
          </a:p>
          <a:p>
            <a:endParaRPr lang="en-US" dirty="0"/>
          </a:p>
        </p:txBody>
      </p:sp>
      <p:pic>
        <p:nvPicPr>
          <p:cNvPr id="5" name="Picture 4">
            <a:extLst>
              <a:ext uri="{FF2B5EF4-FFF2-40B4-BE49-F238E27FC236}">
                <a16:creationId xmlns:a16="http://schemas.microsoft.com/office/drawing/2014/main" id="{A3A99DD2-0496-F452-F17B-061E8370EF68}"/>
              </a:ext>
            </a:extLst>
          </p:cNvPr>
          <p:cNvPicPr>
            <a:picLocks noChangeAspect="1"/>
          </p:cNvPicPr>
          <p:nvPr/>
        </p:nvPicPr>
        <p:blipFill>
          <a:blip r:embed="rId2"/>
          <a:stretch>
            <a:fillRect/>
          </a:stretch>
        </p:blipFill>
        <p:spPr>
          <a:xfrm>
            <a:off x="4484261" y="901874"/>
            <a:ext cx="7626320" cy="5201077"/>
          </a:xfrm>
          <a:prstGeom prst="rect">
            <a:avLst/>
          </a:prstGeom>
        </p:spPr>
      </p:pic>
      <p:sp>
        <p:nvSpPr>
          <p:cNvPr id="6" name="Frame 5">
            <a:extLst>
              <a:ext uri="{FF2B5EF4-FFF2-40B4-BE49-F238E27FC236}">
                <a16:creationId xmlns:a16="http://schemas.microsoft.com/office/drawing/2014/main" id="{06DACFE0-6555-B814-BF70-C488B90B371F}"/>
              </a:ext>
            </a:extLst>
          </p:cNvPr>
          <p:cNvSpPr/>
          <p:nvPr/>
        </p:nvSpPr>
        <p:spPr>
          <a:xfrm>
            <a:off x="5386192" y="901874"/>
            <a:ext cx="576197" cy="5201076"/>
          </a:xfrm>
          <a:prstGeom prst="fram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84B54B70-1C43-3B4F-1399-D5CC0DC24B8C}"/>
              </a:ext>
            </a:extLst>
          </p:cNvPr>
          <p:cNvSpPr/>
          <p:nvPr/>
        </p:nvSpPr>
        <p:spPr>
          <a:xfrm>
            <a:off x="9803705" y="901874"/>
            <a:ext cx="576197" cy="5201076"/>
          </a:xfrm>
          <a:prstGeom prst="fram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4473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B638-0A24-80CC-0386-42E1AAEF6453}"/>
              </a:ext>
            </a:extLst>
          </p:cNvPr>
          <p:cNvSpPr>
            <a:spLocks noGrp="1"/>
          </p:cNvSpPr>
          <p:nvPr>
            <p:ph type="title"/>
          </p:nvPr>
        </p:nvSpPr>
        <p:spPr>
          <a:xfrm>
            <a:off x="1450392" y="0"/>
            <a:ext cx="9291215" cy="1049235"/>
          </a:xfrm>
        </p:spPr>
        <p:txBody>
          <a:bodyPr/>
          <a:lstStyle/>
          <a:p>
            <a:r>
              <a:rPr lang="en-US" dirty="0"/>
              <a:t>Insights</a:t>
            </a:r>
            <a:br>
              <a:rPr lang="en-US" dirty="0"/>
            </a:br>
            <a:r>
              <a:rPr lang="en-US" dirty="0"/>
              <a:t>Reduced Customer Engagement</a:t>
            </a:r>
          </a:p>
        </p:txBody>
      </p:sp>
      <p:sp>
        <p:nvSpPr>
          <p:cNvPr id="3" name="Content Placeholder 2">
            <a:extLst>
              <a:ext uri="{FF2B5EF4-FFF2-40B4-BE49-F238E27FC236}">
                <a16:creationId xmlns:a16="http://schemas.microsoft.com/office/drawing/2014/main" id="{AAC4F40B-995D-A8AF-5383-78620086FDA9}"/>
              </a:ext>
            </a:extLst>
          </p:cNvPr>
          <p:cNvSpPr>
            <a:spLocks noGrp="1"/>
          </p:cNvSpPr>
          <p:nvPr>
            <p:ph idx="1"/>
          </p:nvPr>
        </p:nvSpPr>
        <p:spPr>
          <a:xfrm>
            <a:off x="62630" y="933190"/>
            <a:ext cx="3933173" cy="5148196"/>
          </a:xfrm>
        </p:spPr>
        <p:txBody>
          <a:bodyPr>
            <a:normAutofit fontScale="70000" lnSpcReduction="20000"/>
          </a:bodyPr>
          <a:lstStyle/>
          <a:p>
            <a:pPr>
              <a:lnSpc>
                <a:spcPct val="170000"/>
              </a:lnSpc>
            </a:pPr>
            <a:r>
              <a:rPr lang="en-US" b="1" dirty="0"/>
              <a:t>Declining Views:</a:t>
            </a:r>
          </a:p>
          <a:p>
            <a:pPr lvl="1">
              <a:lnSpc>
                <a:spcPct val="170000"/>
              </a:lnSpc>
            </a:pPr>
            <a:r>
              <a:rPr lang="en-US" dirty="0"/>
              <a:t>Views peaked in </a:t>
            </a:r>
            <a:r>
              <a:rPr lang="en-US" dirty="0" err="1"/>
              <a:t>january</a:t>
            </a:r>
            <a:r>
              <a:rPr lang="en-US" dirty="0"/>
              <a:t> and march but declined from April and on, indicating reduced audience engagement in the later two </a:t>
            </a:r>
            <a:r>
              <a:rPr lang="en-US" dirty="0" err="1"/>
              <a:t>thired</a:t>
            </a:r>
            <a:r>
              <a:rPr lang="en-US" dirty="0"/>
              <a:t>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march , while social media and video content maintained steady but slightly lower engagement.</a:t>
            </a:r>
            <a:endParaRPr lang="nb-NO" dirty="0"/>
          </a:p>
          <a:p>
            <a:endParaRPr lang="en-US" dirty="0"/>
          </a:p>
        </p:txBody>
      </p:sp>
      <p:pic>
        <p:nvPicPr>
          <p:cNvPr id="5" name="Picture 4">
            <a:extLst>
              <a:ext uri="{FF2B5EF4-FFF2-40B4-BE49-F238E27FC236}">
                <a16:creationId xmlns:a16="http://schemas.microsoft.com/office/drawing/2014/main" id="{FEDFB27C-7E41-7641-3528-B84AFF6196C0}"/>
              </a:ext>
            </a:extLst>
          </p:cNvPr>
          <p:cNvPicPr>
            <a:picLocks noChangeAspect="1"/>
          </p:cNvPicPr>
          <p:nvPr/>
        </p:nvPicPr>
        <p:blipFill>
          <a:blip r:embed="rId2"/>
          <a:stretch>
            <a:fillRect/>
          </a:stretch>
        </p:blipFill>
        <p:spPr>
          <a:xfrm>
            <a:off x="5383565" y="1049235"/>
            <a:ext cx="5891493" cy="5087043"/>
          </a:xfrm>
          <a:prstGeom prst="rect">
            <a:avLst/>
          </a:prstGeom>
        </p:spPr>
      </p:pic>
    </p:spTree>
    <p:extLst>
      <p:ext uri="{BB962C8B-B14F-4D97-AF65-F5344CB8AC3E}">
        <p14:creationId xmlns:p14="http://schemas.microsoft.com/office/powerpoint/2010/main" val="70688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50B2-677C-49CB-0609-7E5194E884BE}"/>
              </a:ext>
            </a:extLst>
          </p:cNvPr>
          <p:cNvSpPr>
            <a:spLocks noGrp="1"/>
          </p:cNvSpPr>
          <p:nvPr>
            <p:ph type="title"/>
          </p:nvPr>
        </p:nvSpPr>
        <p:spPr>
          <a:xfrm>
            <a:off x="1450392" y="0"/>
            <a:ext cx="9291215" cy="1049235"/>
          </a:xfrm>
        </p:spPr>
        <p:txBody>
          <a:bodyPr/>
          <a:lstStyle/>
          <a:p>
            <a:r>
              <a:rPr lang="en-US" dirty="0"/>
              <a:t>Insights </a:t>
            </a:r>
            <a:br>
              <a:rPr lang="en-US" dirty="0"/>
            </a:br>
            <a:r>
              <a:rPr lang="nb-NO" dirty="0"/>
              <a:t>Customer Feedback Analysis</a:t>
            </a:r>
            <a:endParaRPr lang="en-US" dirty="0"/>
          </a:p>
        </p:txBody>
      </p:sp>
      <p:sp>
        <p:nvSpPr>
          <p:cNvPr id="3" name="Content Placeholder 2">
            <a:extLst>
              <a:ext uri="{FF2B5EF4-FFF2-40B4-BE49-F238E27FC236}">
                <a16:creationId xmlns:a16="http://schemas.microsoft.com/office/drawing/2014/main" id="{ED6C481D-9524-B8B1-E1AB-C102C04D9942}"/>
              </a:ext>
            </a:extLst>
          </p:cNvPr>
          <p:cNvSpPr>
            <a:spLocks noGrp="1"/>
          </p:cNvSpPr>
          <p:nvPr>
            <p:ph idx="1"/>
          </p:nvPr>
        </p:nvSpPr>
        <p:spPr>
          <a:xfrm>
            <a:off x="1" y="983293"/>
            <a:ext cx="4215007" cy="5154459"/>
          </a:xfrm>
        </p:spPr>
        <p:txBody>
          <a:bodyPr>
            <a:normAutofit fontScale="55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a:p>
            <a:endParaRPr lang="en-US" dirty="0"/>
          </a:p>
        </p:txBody>
      </p:sp>
      <p:pic>
        <p:nvPicPr>
          <p:cNvPr id="5" name="Picture 4">
            <a:extLst>
              <a:ext uri="{FF2B5EF4-FFF2-40B4-BE49-F238E27FC236}">
                <a16:creationId xmlns:a16="http://schemas.microsoft.com/office/drawing/2014/main" id="{AACA77AF-254A-D0F2-E688-9694307EE636}"/>
              </a:ext>
            </a:extLst>
          </p:cNvPr>
          <p:cNvPicPr>
            <a:picLocks noChangeAspect="1"/>
          </p:cNvPicPr>
          <p:nvPr/>
        </p:nvPicPr>
        <p:blipFill>
          <a:blip r:embed="rId2"/>
          <a:stretch>
            <a:fillRect/>
          </a:stretch>
        </p:blipFill>
        <p:spPr>
          <a:xfrm>
            <a:off x="4770717" y="1346548"/>
            <a:ext cx="6693369" cy="4378297"/>
          </a:xfrm>
          <a:prstGeom prst="rect">
            <a:avLst/>
          </a:prstGeom>
        </p:spPr>
      </p:pic>
    </p:spTree>
    <p:extLst>
      <p:ext uri="{BB962C8B-B14F-4D97-AF65-F5344CB8AC3E}">
        <p14:creationId xmlns:p14="http://schemas.microsoft.com/office/powerpoint/2010/main" val="249879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C61A23-460E-8F61-0C4D-4674DE9690F8}"/>
              </a:ext>
            </a:extLst>
          </p:cNvPr>
          <p:cNvSpPr txBox="1">
            <a:spLocks/>
          </p:cNvSpPr>
          <p:nvPr/>
        </p:nvSpPr>
        <p:spPr>
          <a:xfrm>
            <a:off x="832372" y="215910"/>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nb-NO" dirty="0"/>
              <a:t>Goals &amp; Actions</a:t>
            </a:r>
          </a:p>
        </p:txBody>
      </p:sp>
      <p:sp>
        <p:nvSpPr>
          <p:cNvPr id="5" name="Text Placeholder 6">
            <a:extLst>
              <a:ext uri="{FF2B5EF4-FFF2-40B4-BE49-F238E27FC236}">
                <a16:creationId xmlns:a16="http://schemas.microsoft.com/office/drawing/2014/main" id="{CAAAAEC0-F400-D97B-E3B6-F44DB0D233C1}"/>
              </a:ext>
            </a:extLst>
          </p:cNvPr>
          <p:cNvSpPr txBox="1">
            <a:spLocks/>
          </p:cNvSpPr>
          <p:nvPr/>
        </p:nvSpPr>
        <p:spPr>
          <a:xfrm>
            <a:off x="727054" y="1443168"/>
            <a:ext cx="5157787" cy="62989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Goals</a:t>
            </a:r>
            <a:endParaRPr lang="nb-NO" dirty="0"/>
          </a:p>
        </p:txBody>
      </p:sp>
      <p:sp>
        <p:nvSpPr>
          <p:cNvPr id="6" name="Content Placeholder 4">
            <a:extLst>
              <a:ext uri="{FF2B5EF4-FFF2-40B4-BE49-F238E27FC236}">
                <a16:creationId xmlns:a16="http://schemas.microsoft.com/office/drawing/2014/main" id="{A5468F85-B1E2-37E7-EA61-52359E0D1011}"/>
              </a:ext>
            </a:extLst>
          </p:cNvPr>
          <p:cNvSpPr txBox="1">
            <a:spLocks/>
          </p:cNvSpPr>
          <p:nvPr/>
        </p:nvSpPr>
        <p:spPr>
          <a:xfrm>
            <a:off x="727054" y="1991508"/>
            <a:ext cx="5157787" cy="3987800"/>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7" name="Text Placeholder 7">
            <a:extLst>
              <a:ext uri="{FF2B5EF4-FFF2-40B4-BE49-F238E27FC236}">
                <a16:creationId xmlns:a16="http://schemas.microsoft.com/office/drawing/2014/main" id="{AC26572B-1ABF-B6E7-4445-AA89502CAF93}"/>
              </a:ext>
            </a:extLst>
          </p:cNvPr>
          <p:cNvSpPr txBox="1">
            <a:spLocks/>
          </p:cNvSpPr>
          <p:nvPr/>
        </p:nvSpPr>
        <p:spPr>
          <a:xfrm>
            <a:off x="6454036" y="1443168"/>
            <a:ext cx="5183188" cy="82391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Actions</a:t>
            </a:r>
            <a:endParaRPr lang="nb-NO" dirty="0"/>
          </a:p>
        </p:txBody>
      </p:sp>
      <p:sp>
        <p:nvSpPr>
          <p:cNvPr id="8" name="Content Placeholder 8">
            <a:extLst>
              <a:ext uri="{FF2B5EF4-FFF2-40B4-BE49-F238E27FC236}">
                <a16:creationId xmlns:a16="http://schemas.microsoft.com/office/drawing/2014/main" id="{BA8EBD10-16C1-5C2F-33E1-9E8D080273AE}"/>
              </a:ext>
            </a:extLst>
          </p:cNvPr>
          <p:cNvSpPr txBox="1">
            <a:spLocks/>
          </p:cNvSpPr>
          <p:nvPr/>
        </p:nvSpPr>
        <p:spPr>
          <a:xfrm>
            <a:off x="6307161" y="2073058"/>
            <a:ext cx="5183188" cy="421198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nb-NO" sz="900" b="1" dirty="0"/>
              <a:t>Increase Conversion Rates:</a:t>
            </a:r>
          </a:p>
          <a:p>
            <a:pPr lvl="1"/>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endParaRPr lang="nb-NO" sz="900" dirty="0"/>
          </a:p>
          <a:p>
            <a:r>
              <a:rPr lang="nb-NO" sz="900" b="1" dirty="0"/>
              <a:t>Enhance Customer Engagement:</a:t>
            </a:r>
          </a:p>
          <a:p>
            <a:pPr lvl="1"/>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endParaRPr lang="nb-NO" sz="900" dirty="0"/>
          </a:p>
          <a:p>
            <a:r>
              <a:rPr lang="nb-NO" sz="900" b="1" dirty="0"/>
              <a:t>Improve Customer Feedback Scores:</a:t>
            </a:r>
          </a:p>
          <a:p>
            <a:pPr lvl="1"/>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633907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6F40-1A96-7E93-4FFA-618B240C4BD6}"/>
              </a:ext>
            </a:extLst>
          </p:cNvPr>
          <p:cNvSpPr>
            <a:spLocks noGrp="1"/>
          </p:cNvSpPr>
          <p:nvPr>
            <p:ph type="title"/>
          </p:nvPr>
        </p:nvSpPr>
        <p:spPr>
          <a:xfrm>
            <a:off x="1451579" y="804519"/>
            <a:ext cx="9291215" cy="4255996"/>
          </a:xfrm>
        </p:spPr>
        <p:txBody>
          <a:bodyPr/>
          <a:lstStyle/>
          <a:p>
            <a:r>
              <a:rPr lang="en-US" dirty="0"/>
              <a:t>Any </a:t>
            </a:r>
            <a:br>
              <a:rPr lang="en-US" dirty="0"/>
            </a:br>
            <a:r>
              <a:rPr lang="en-US" dirty="0"/>
              <a:t>Question ?</a:t>
            </a:r>
          </a:p>
        </p:txBody>
      </p:sp>
    </p:spTree>
    <p:extLst>
      <p:ext uri="{BB962C8B-B14F-4D97-AF65-F5344CB8AC3E}">
        <p14:creationId xmlns:p14="http://schemas.microsoft.com/office/powerpoint/2010/main" val="3827537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57A5-4403-1B7A-3081-B491A966E0A0}"/>
              </a:ext>
            </a:extLst>
          </p:cNvPr>
          <p:cNvSpPr>
            <a:spLocks noGrp="1"/>
          </p:cNvSpPr>
          <p:nvPr>
            <p:ph type="title"/>
          </p:nvPr>
        </p:nvSpPr>
        <p:spPr>
          <a:xfrm>
            <a:off x="1451579" y="804519"/>
            <a:ext cx="9291215" cy="5314445"/>
          </a:xfrm>
        </p:spPr>
        <p:txBody>
          <a:bodyPr/>
          <a:lstStyle/>
          <a:p>
            <a:r>
              <a:rPr lang="en-US" dirty="0"/>
              <a:t>Thank you</a:t>
            </a:r>
          </a:p>
        </p:txBody>
      </p:sp>
    </p:spTree>
    <p:extLst>
      <p:ext uri="{BB962C8B-B14F-4D97-AF65-F5344CB8AC3E}">
        <p14:creationId xmlns:p14="http://schemas.microsoft.com/office/powerpoint/2010/main" val="388940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FF13-DE55-CBFF-0803-4A7B1BD398CE}"/>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8D253D5D-3478-A22D-4997-91BC430882EF}"/>
              </a:ext>
            </a:extLst>
          </p:cNvPr>
          <p:cNvSpPr>
            <a:spLocks noGrp="1"/>
          </p:cNvSpPr>
          <p:nvPr>
            <p:ph idx="1"/>
          </p:nvPr>
        </p:nvSpPr>
        <p:spPr/>
        <p:txBody>
          <a:bodyPr/>
          <a:lstStyle/>
          <a:p>
            <a:r>
              <a:rPr lang="en-US" dirty="0"/>
              <a:t>Objective : This report aims to analyze different marketing campaign throughout different platforms (Social media , Blogs and videos) and also analyze the feedback from some customers who used our product for a sports equipment store </a:t>
            </a:r>
          </a:p>
          <a:p>
            <a:endParaRPr lang="en-US" dirty="0"/>
          </a:p>
          <a:p>
            <a:r>
              <a:rPr lang="en-US" dirty="0"/>
              <a:t>Tools Used :    SQL , Python , Bower BI </a:t>
            </a:r>
          </a:p>
        </p:txBody>
      </p:sp>
    </p:spTree>
    <p:extLst>
      <p:ext uri="{BB962C8B-B14F-4D97-AF65-F5344CB8AC3E}">
        <p14:creationId xmlns:p14="http://schemas.microsoft.com/office/powerpoint/2010/main" val="202585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DD03-CAB1-A7BA-C5B9-B6725A9968DD}"/>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FE7B246E-90D5-A82D-B1B5-96EF0592A5FB}"/>
              </a:ext>
            </a:extLst>
          </p:cNvPr>
          <p:cNvSpPr>
            <a:spLocks noGrp="1"/>
          </p:cNvSpPr>
          <p:nvPr>
            <p:ph idx="1"/>
          </p:nvPr>
        </p:nvSpPr>
        <p:spPr/>
        <p:txBody>
          <a:bodyPr/>
          <a:lstStyle/>
          <a:p>
            <a:r>
              <a:rPr lang="en-US" dirty="0"/>
              <a:t>Data set size  </a:t>
            </a:r>
          </a:p>
          <a:p>
            <a:pPr marL="0" indent="0">
              <a:buNone/>
            </a:pPr>
            <a:r>
              <a:rPr lang="en-US" dirty="0"/>
              <a:t>the data base contain 6 different tables ( Customer , </a:t>
            </a:r>
            <a:r>
              <a:rPr lang="en-US" dirty="0" err="1"/>
              <a:t>Customers_journey</a:t>
            </a:r>
            <a:r>
              <a:rPr lang="en-US" dirty="0"/>
              <a:t> , </a:t>
            </a:r>
            <a:r>
              <a:rPr lang="en-US" dirty="0" err="1"/>
              <a:t>Customer_Reviews</a:t>
            </a:r>
            <a:r>
              <a:rPr lang="en-US" dirty="0"/>
              <a:t> , geography , products , Engagement _ data) </a:t>
            </a:r>
          </a:p>
          <a:p>
            <a:r>
              <a:rPr lang="en-US" dirty="0"/>
              <a:t>Data Coverage </a:t>
            </a:r>
          </a:p>
          <a:p>
            <a:pPr marL="0" indent="0">
              <a:buNone/>
            </a:pPr>
            <a:r>
              <a:rPr lang="en-US" dirty="0"/>
              <a:t> The data set provides comprehensive marketing data , including key attributes such as Product name , Country , action , Rating , Customer name , Gender  enabling a compact analysis of  marketing campaign impact  </a:t>
            </a:r>
          </a:p>
        </p:txBody>
      </p:sp>
    </p:spTree>
    <p:extLst>
      <p:ext uri="{BB962C8B-B14F-4D97-AF65-F5344CB8AC3E}">
        <p14:creationId xmlns:p14="http://schemas.microsoft.com/office/powerpoint/2010/main" val="221468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48C1-8978-CAB9-8582-0BCB109E2D37}"/>
              </a:ext>
            </a:extLst>
          </p:cNvPr>
          <p:cNvSpPr>
            <a:spLocks noGrp="1"/>
          </p:cNvSpPr>
          <p:nvPr>
            <p:ph type="title"/>
          </p:nvPr>
        </p:nvSpPr>
        <p:spPr>
          <a:xfrm>
            <a:off x="1450392" y="0"/>
            <a:ext cx="9291215" cy="1049235"/>
          </a:xfrm>
        </p:spPr>
        <p:txBody>
          <a:bodyPr/>
          <a:lstStyle/>
          <a:p>
            <a:r>
              <a:rPr lang="en-US" dirty="0"/>
              <a:t>SQL Cleaning</a:t>
            </a:r>
          </a:p>
        </p:txBody>
      </p:sp>
      <p:pic>
        <p:nvPicPr>
          <p:cNvPr id="5" name="Content Placeholder 4">
            <a:extLst>
              <a:ext uri="{FF2B5EF4-FFF2-40B4-BE49-F238E27FC236}">
                <a16:creationId xmlns:a16="http://schemas.microsoft.com/office/drawing/2014/main" id="{9060F548-747B-F3EB-34A8-45040D2A26B4}"/>
              </a:ext>
            </a:extLst>
          </p:cNvPr>
          <p:cNvPicPr>
            <a:picLocks noGrp="1" noChangeAspect="1"/>
          </p:cNvPicPr>
          <p:nvPr>
            <p:ph idx="1"/>
          </p:nvPr>
        </p:nvPicPr>
        <p:blipFill>
          <a:blip r:embed="rId2"/>
          <a:stretch>
            <a:fillRect/>
          </a:stretch>
        </p:blipFill>
        <p:spPr>
          <a:xfrm>
            <a:off x="7025781" y="1049235"/>
            <a:ext cx="4864891" cy="4416425"/>
          </a:xfrm>
        </p:spPr>
      </p:pic>
      <p:sp>
        <p:nvSpPr>
          <p:cNvPr id="6" name="TextBox 5">
            <a:extLst>
              <a:ext uri="{FF2B5EF4-FFF2-40B4-BE49-F238E27FC236}">
                <a16:creationId xmlns:a16="http://schemas.microsoft.com/office/drawing/2014/main" id="{77D507D7-8724-0702-C684-47447A4E8B7A}"/>
              </a:ext>
            </a:extLst>
          </p:cNvPr>
          <p:cNvSpPr txBox="1"/>
          <p:nvPr/>
        </p:nvSpPr>
        <p:spPr>
          <a:xfrm>
            <a:off x="626302" y="1464984"/>
            <a:ext cx="6181594" cy="2185214"/>
          </a:xfrm>
          <a:prstGeom prst="rect">
            <a:avLst/>
          </a:prstGeom>
          <a:noFill/>
        </p:spPr>
        <p:txBody>
          <a:bodyPr wrap="square" rtlCol="0">
            <a:spAutoFit/>
          </a:bodyPr>
          <a:lstStyle/>
          <a:p>
            <a:r>
              <a:rPr lang="en-US" sz="2800" b="1" dirty="0"/>
              <a:t>1- customers table </a:t>
            </a:r>
          </a:p>
          <a:p>
            <a:endParaRPr lang="en-US" dirty="0"/>
          </a:p>
          <a:p>
            <a:endParaRPr lang="en-US" dirty="0"/>
          </a:p>
          <a:p>
            <a:endParaRPr lang="en-US" dirty="0"/>
          </a:p>
          <a:p>
            <a:endParaRPr lang="en-US" dirty="0"/>
          </a:p>
          <a:p>
            <a:r>
              <a:rPr lang="en-US" dirty="0"/>
              <a:t>In this query we joined the geography table with customers table and extract the desired column   </a:t>
            </a:r>
          </a:p>
        </p:txBody>
      </p:sp>
    </p:spTree>
    <p:extLst>
      <p:ext uri="{BB962C8B-B14F-4D97-AF65-F5344CB8AC3E}">
        <p14:creationId xmlns:p14="http://schemas.microsoft.com/office/powerpoint/2010/main" val="416866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18F1-903E-9EFA-B37D-5E0884A5F6A5}"/>
              </a:ext>
            </a:extLst>
          </p:cNvPr>
          <p:cNvSpPr>
            <a:spLocks noGrp="1"/>
          </p:cNvSpPr>
          <p:nvPr>
            <p:ph type="title"/>
          </p:nvPr>
        </p:nvSpPr>
        <p:spPr>
          <a:xfrm>
            <a:off x="1450392" y="109324"/>
            <a:ext cx="9291215" cy="1049235"/>
          </a:xfrm>
        </p:spPr>
        <p:txBody>
          <a:bodyPr/>
          <a:lstStyle/>
          <a:p>
            <a:r>
              <a:rPr lang="en-US" dirty="0" err="1"/>
              <a:t>SQl</a:t>
            </a:r>
            <a:r>
              <a:rPr lang="en-US" dirty="0"/>
              <a:t> cleaning</a:t>
            </a:r>
          </a:p>
        </p:txBody>
      </p:sp>
      <p:sp>
        <p:nvSpPr>
          <p:cNvPr id="3" name="Content Placeholder 2">
            <a:extLst>
              <a:ext uri="{FF2B5EF4-FFF2-40B4-BE49-F238E27FC236}">
                <a16:creationId xmlns:a16="http://schemas.microsoft.com/office/drawing/2014/main" id="{A1F6D1CC-0F8F-7490-AA66-297C164F0A71}"/>
              </a:ext>
            </a:extLst>
          </p:cNvPr>
          <p:cNvSpPr>
            <a:spLocks noGrp="1"/>
          </p:cNvSpPr>
          <p:nvPr>
            <p:ph idx="1"/>
          </p:nvPr>
        </p:nvSpPr>
        <p:spPr>
          <a:xfrm>
            <a:off x="1" y="2015732"/>
            <a:ext cx="11010378" cy="3450613"/>
          </a:xfrm>
        </p:spPr>
        <p:txBody>
          <a:bodyPr>
            <a:normAutofit/>
          </a:bodyPr>
          <a:lstStyle/>
          <a:p>
            <a:pPr marL="0" indent="0">
              <a:buNone/>
            </a:pPr>
            <a:r>
              <a:rPr lang="en-US" sz="3200" b="1" dirty="0"/>
              <a:t>2- products table</a:t>
            </a:r>
          </a:p>
          <a:p>
            <a:endParaRPr lang="en-US" dirty="0"/>
          </a:p>
          <a:p>
            <a:endParaRPr lang="en-US" dirty="0"/>
          </a:p>
          <a:p>
            <a:pPr marL="0" indent="0">
              <a:buNone/>
            </a:pPr>
            <a:r>
              <a:rPr lang="en-US" dirty="0"/>
              <a:t>In this query we drop the category column as we have only</a:t>
            </a:r>
          </a:p>
          <a:p>
            <a:pPr marL="0" indent="0">
              <a:buNone/>
            </a:pPr>
            <a:r>
              <a:rPr lang="en-US" dirty="0"/>
              <a:t> one category and  we added a custom column </a:t>
            </a:r>
          </a:p>
          <a:p>
            <a:pPr marL="0" indent="0">
              <a:buNone/>
            </a:pPr>
            <a:r>
              <a:rPr lang="en-US" dirty="0"/>
              <a:t>(price category) to classify product based on price</a:t>
            </a:r>
          </a:p>
          <a:p>
            <a:endParaRPr lang="en-US" dirty="0"/>
          </a:p>
        </p:txBody>
      </p:sp>
      <p:pic>
        <p:nvPicPr>
          <p:cNvPr id="5" name="Picture 4">
            <a:extLst>
              <a:ext uri="{FF2B5EF4-FFF2-40B4-BE49-F238E27FC236}">
                <a16:creationId xmlns:a16="http://schemas.microsoft.com/office/drawing/2014/main" id="{65AB1037-75BA-9DBE-3388-A18A940ECA0F}"/>
              </a:ext>
            </a:extLst>
          </p:cNvPr>
          <p:cNvPicPr>
            <a:picLocks noChangeAspect="1"/>
          </p:cNvPicPr>
          <p:nvPr/>
        </p:nvPicPr>
        <p:blipFill>
          <a:blip r:embed="rId2"/>
          <a:stretch>
            <a:fillRect/>
          </a:stretch>
        </p:blipFill>
        <p:spPr>
          <a:xfrm>
            <a:off x="7308937" y="1265129"/>
            <a:ext cx="4768275" cy="4471792"/>
          </a:xfrm>
          <a:prstGeom prst="rect">
            <a:avLst/>
          </a:prstGeom>
        </p:spPr>
      </p:pic>
    </p:spTree>
    <p:extLst>
      <p:ext uri="{BB962C8B-B14F-4D97-AF65-F5344CB8AC3E}">
        <p14:creationId xmlns:p14="http://schemas.microsoft.com/office/powerpoint/2010/main" val="246529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E1FF-83CA-7391-31C0-180B3309A2EE}"/>
              </a:ext>
            </a:extLst>
          </p:cNvPr>
          <p:cNvSpPr>
            <a:spLocks noGrp="1"/>
          </p:cNvSpPr>
          <p:nvPr>
            <p:ph type="title"/>
          </p:nvPr>
        </p:nvSpPr>
        <p:spPr>
          <a:xfrm>
            <a:off x="1451579" y="0"/>
            <a:ext cx="9291215" cy="1049235"/>
          </a:xfrm>
        </p:spPr>
        <p:txBody>
          <a:bodyPr/>
          <a:lstStyle/>
          <a:p>
            <a:r>
              <a:rPr lang="en-US" dirty="0" err="1"/>
              <a:t>SQl</a:t>
            </a:r>
            <a:r>
              <a:rPr lang="en-US" dirty="0"/>
              <a:t> cleaning</a:t>
            </a:r>
          </a:p>
        </p:txBody>
      </p:sp>
      <p:sp>
        <p:nvSpPr>
          <p:cNvPr id="3" name="Content Placeholder 2">
            <a:extLst>
              <a:ext uri="{FF2B5EF4-FFF2-40B4-BE49-F238E27FC236}">
                <a16:creationId xmlns:a16="http://schemas.microsoft.com/office/drawing/2014/main" id="{11CA2443-7D56-EA0F-0936-006B9160A289}"/>
              </a:ext>
            </a:extLst>
          </p:cNvPr>
          <p:cNvSpPr>
            <a:spLocks noGrp="1"/>
          </p:cNvSpPr>
          <p:nvPr>
            <p:ph idx="1"/>
          </p:nvPr>
        </p:nvSpPr>
        <p:spPr>
          <a:xfrm>
            <a:off x="112735" y="1215026"/>
            <a:ext cx="10630060" cy="4251320"/>
          </a:xfrm>
        </p:spPr>
        <p:txBody>
          <a:bodyPr/>
          <a:lstStyle/>
          <a:p>
            <a:pPr marL="0" indent="0">
              <a:buNone/>
            </a:pPr>
            <a:r>
              <a:rPr lang="en-US" sz="3200" b="1" dirty="0"/>
              <a:t>3- Customers reviews table</a:t>
            </a:r>
          </a:p>
          <a:p>
            <a:endParaRPr lang="en-US" dirty="0"/>
          </a:p>
          <a:p>
            <a:endParaRPr lang="en-US" dirty="0"/>
          </a:p>
          <a:p>
            <a:pPr marL="0" indent="0">
              <a:buNone/>
            </a:pPr>
            <a:r>
              <a:rPr lang="en-US" dirty="0"/>
              <a:t>In this query we solve a typo error in the Review text </a:t>
            </a:r>
          </a:p>
          <a:p>
            <a:pPr marL="0" indent="0">
              <a:buNone/>
            </a:pPr>
            <a:r>
              <a:rPr lang="en-US" dirty="0"/>
              <a:t> </a:t>
            </a:r>
            <a:r>
              <a:rPr lang="en-US" dirty="0" err="1"/>
              <a:t>colmn</a:t>
            </a:r>
            <a:r>
              <a:rPr lang="en-US" dirty="0"/>
              <a:t> for replacing some double spaces with only</a:t>
            </a:r>
          </a:p>
          <a:p>
            <a:pPr marL="0" indent="0">
              <a:buNone/>
            </a:pPr>
            <a:r>
              <a:rPr lang="en-US" dirty="0"/>
              <a:t>One space </a:t>
            </a:r>
          </a:p>
          <a:p>
            <a:endParaRPr lang="en-US" dirty="0"/>
          </a:p>
        </p:txBody>
      </p:sp>
      <p:pic>
        <p:nvPicPr>
          <p:cNvPr id="5" name="Picture 4">
            <a:extLst>
              <a:ext uri="{FF2B5EF4-FFF2-40B4-BE49-F238E27FC236}">
                <a16:creationId xmlns:a16="http://schemas.microsoft.com/office/drawing/2014/main" id="{072EAD9C-9672-E3AF-53AF-4CC0AB604322}"/>
              </a:ext>
            </a:extLst>
          </p:cNvPr>
          <p:cNvPicPr>
            <a:picLocks noChangeAspect="1"/>
          </p:cNvPicPr>
          <p:nvPr/>
        </p:nvPicPr>
        <p:blipFill>
          <a:blip r:embed="rId2"/>
          <a:stretch>
            <a:fillRect/>
          </a:stretch>
        </p:blipFill>
        <p:spPr>
          <a:xfrm>
            <a:off x="6759811" y="1215025"/>
            <a:ext cx="5148636" cy="4251321"/>
          </a:xfrm>
          <a:prstGeom prst="rect">
            <a:avLst/>
          </a:prstGeom>
        </p:spPr>
      </p:pic>
    </p:spTree>
    <p:extLst>
      <p:ext uri="{BB962C8B-B14F-4D97-AF65-F5344CB8AC3E}">
        <p14:creationId xmlns:p14="http://schemas.microsoft.com/office/powerpoint/2010/main" val="191308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8589-0B69-572E-0F91-B4838B564455}"/>
              </a:ext>
            </a:extLst>
          </p:cNvPr>
          <p:cNvSpPr>
            <a:spLocks noGrp="1"/>
          </p:cNvSpPr>
          <p:nvPr>
            <p:ph type="title"/>
          </p:nvPr>
        </p:nvSpPr>
        <p:spPr>
          <a:xfrm>
            <a:off x="1450392" y="0"/>
            <a:ext cx="9291215" cy="1049235"/>
          </a:xfrm>
        </p:spPr>
        <p:txBody>
          <a:bodyPr/>
          <a:lstStyle/>
          <a:p>
            <a:r>
              <a:rPr lang="en-US" dirty="0" err="1"/>
              <a:t>Sql</a:t>
            </a:r>
            <a:r>
              <a:rPr lang="en-US" dirty="0"/>
              <a:t> cleaning</a:t>
            </a:r>
          </a:p>
        </p:txBody>
      </p:sp>
      <p:sp>
        <p:nvSpPr>
          <p:cNvPr id="3" name="Content Placeholder 2">
            <a:extLst>
              <a:ext uri="{FF2B5EF4-FFF2-40B4-BE49-F238E27FC236}">
                <a16:creationId xmlns:a16="http://schemas.microsoft.com/office/drawing/2014/main" id="{D82369BD-2B87-96F1-F0A4-8186BF54EA0B}"/>
              </a:ext>
            </a:extLst>
          </p:cNvPr>
          <p:cNvSpPr>
            <a:spLocks noGrp="1"/>
          </p:cNvSpPr>
          <p:nvPr>
            <p:ph idx="1"/>
          </p:nvPr>
        </p:nvSpPr>
        <p:spPr>
          <a:xfrm>
            <a:off x="56367" y="1049236"/>
            <a:ext cx="10686427" cy="4417110"/>
          </a:xfrm>
        </p:spPr>
        <p:txBody>
          <a:bodyPr>
            <a:normAutofit/>
          </a:bodyPr>
          <a:lstStyle/>
          <a:p>
            <a:pPr marL="0" indent="0">
              <a:buNone/>
            </a:pPr>
            <a:r>
              <a:rPr lang="en-US" dirty="0"/>
              <a:t>4-  Engagement data table </a:t>
            </a:r>
          </a:p>
          <a:p>
            <a:pPr marL="0" indent="0">
              <a:buNone/>
            </a:pPr>
            <a:endParaRPr lang="en-US" dirty="0"/>
          </a:p>
          <a:p>
            <a:pPr marL="0" indent="0">
              <a:buNone/>
            </a:pPr>
            <a:endParaRPr lang="en-US" dirty="0"/>
          </a:p>
          <a:p>
            <a:pPr marL="0" indent="0">
              <a:buNone/>
            </a:pPr>
            <a:endParaRPr lang="en-US" dirty="0"/>
          </a:p>
          <a:p>
            <a:pPr marL="0" indent="0">
              <a:buNone/>
            </a:pPr>
            <a:r>
              <a:rPr lang="en-US" dirty="0"/>
              <a:t>In this query we change the content type column </a:t>
            </a:r>
          </a:p>
          <a:p>
            <a:pPr marL="0" indent="0">
              <a:buNone/>
            </a:pPr>
            <a:r>
              <a:rPr lang="en-US" dirty="0"/>
              <a:t>To be upper case then we split the </a:t>
            </a:r>
            <a:r>
              <a:rPr lang="en-US" dirty="0" err="1"/>
              <a:t>viewsclicks</a:t>
            </a:r>
            <a:r>
              <a:rPr lang="en-US" dirty="0"/>
              <a:t> </a:t>
            </a:r>
            <a:r>
              <a:rPr lang="en-US" dirty="0" err="1"/>
              <a:t>compined</a:t>
            </a:r>
            <a:r>
              <a:rPr lang="en-US" dirty="0"/>
              <a:t> </a:t>
            </a:r>
          </a:p>
          <a:p>
            <a:pPr marL="0" indent="0">
              <a:buNone/>
            </a:pPr>
            <a:r>
              <a:rPr lang="en-US" dirty="0"/>
              <a:t>Column into two separate column Views and clicks </a:t>
            </a:r>
          </a:p>
          <a:p>
            <a:pPr marL="0" indent="0">
              <a:buNone/>
            </a:pPr>
            <a:r>
              <a:rPr lang="en-US" dirty="0"/>
              <a:t>based on (-)And the final step was format the </a:t>
            </a:r>
          </a:p>
          <a:p>
            <a:pPr marL="0" indent="0">
              <a:buNone/>
            </a:pPr>
            <a:r>
              <a:rPr lang="en-US" dirty="0"/>
              <a:t>Engagement date from Year-month-day to day/month/year   </a:t>
            </a:r>
          </a:p>
        </p:txBody>
      </p:sp>
      <p:pic>
        <p:nvPicPr>
          <p:cNvPr id="5" name="Picture 4">
            <a:extLst>
              <a:ext uri="{FF2B5EF4-FFF2-40B4-BE49-F238E27FC236}">
                <a16:creationId xmlns:a16="http://schemas.microsoft.com/office/drawing/2014/main" id="{97C5C598-2CDD-1A95-E699-82571D58A180}"/>
              </a:ext>
            </a:extLst>
          </p:cNvPr>
          <p:cNvPicPr>
            <a:picLocks noChangeAspect="1"/>
          </p:cNvPicPr>
          <p:nvPr/>
        </p:nvPicPr>
        <p:blipFill>
          <a:blip r:embed="rId2"/>
          <a:stretch>
            <a:fillRect/>
          </a:stretch>
        </p:blipFill>
        <p:spPr>
          <a:xfrm>
            <a:off x="7064680" y="851769"/>
            <a:ext cx="5127320" cy="5198302"/>
          </a:xfrm>
          <a:prstGeom prst="rect">
            <a:avLst/>
          </a:prstGeom>
        </p:spPr>
      </p:pic>
    </p:spTree>
    <p:extLst>
      <p:ext uri="{BB962C8B-B14F-4D97-AF65-F5344CB8AC3E}">
        <p14:creationId xmlns:p14="http://schemas.microsoft.com/office/powerpoint/2010/main" val="2562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D54C-891A-0F3C-0823-8D48328D2D64}"/>
              </a:ext>
            </a:extLst>
          </p:cNvPr>
          <p:cNvSpPr>
            <a:spLocks noGrp="1"/>
          </p:cNvSpPr>
          <p:nvPr>
            <p:ph type="title"/>
          </p:nvPr>
        </p:nvSpPr>
        <p:spPr>
          <a:xfrm>
            <a:off x="1451579" y="0"/>
            <a:ext cx="9291215" cy="1049235"/>
          </a:xfrm>
        </p:spPr>
        <p:txBody>
          <a:bodyPr/>
          <a:lstStyle/>
          <a:p>
            <a:r>
              <a:rPr lang="en-US" dirty="0" err="1"/>
              <a:t>Sql</a:t>
            </a:r>
            <a:r>
              <a:rPr lang="en-US" dirty="0"/>
              <a:t> cleaning</a:t>
            </a:r>
          </a:p>
        </p:txBody>
      </p:sp>
      <p:sp>
        <p:nvSpPr>
          <p:cNvPr id="3" name="Content Placeholder 2">
            <a:extLst>
              <a:ext uri="{FF2B5EF4-FFF2-40B4-BE49-F238E27FC236}">
                <a16:creationId xmlns:a16="http://schemas.microsoft.com/office/drawing/2014/main" id="{C5094FDF-B150-77F9-0ECE-19A4EF3AE764}"/>
              </a:ext>
            </a:extLst>
          </p:cNvPr>
          <p:cNvSpPr>
            <a:spLocks noGrp="1"/>
          </p:cNvSpPr>
          <p:nvPr>
            <p:ph idx="1"/>
          </p:nvPr>
        </p:nvSpPr>
        <p:spPr>
          <a:xfrm>
            <a:off x="1" y="951978"/>
            <a:ext cx="10742794" cy="4514367"/>
          </a:xfrm>
        </p:spPr>
        <p:txBody>
          <a:bodyPr/>
          <a:lstStyle/>
          <a:p>
            <a:pPr marL="0" indent="0">
              <a:buNone/>
            </a:pPr>
            <a:r>
              <a:rPr lang="en-US" dirty="0"/>
              <a:t>5- Customer journey table </a:t>
            </a:r>
          </a:p>
          <a:p>
            <a:pPr marL="0" indent="0">
              <a:buNone/>
            </a:pPr>
            <a:endParaRPr lang="en-US" dirty="0"/>
          </a:p>
          <a:p>
            <a:pPr marL="0" indent="0">
              <a:buNone/>
            </a:pPr>
            <a:endParaRPr lang="en-US" dirty="0"/>
          </a:p>
          <a:p>
            <a:pPr marL="0" indent="0">
              <a:buNone/>
            </a:pPr>
            <a:endParaRPr lang="en-US" dirty="0"/>
          </a:p>
          <a:p>
            <a:pPr marL="0" indent="0">
              <a:buNone/>
            </a:pPr>
            <a:r>
              <a:rPr lang="en-US" dirty="0"/>
              <a:t>In this query we remove the duplicates from the </a:t>
            </a:r>
          </a:p>
          <a:p>
            <a:pPr marL="0" indent="0">
              <a:buNone/>
            </a:pPr>
            <a:r>
              <a:rPr lang="en-US" dirty="0"/>
              <a:t>Customer journey table and fill the null values </a:t>
            </a:r>
          </a:p>
          <a:p>
            <a:pPr marL="0" indent="0">
              <a:buNone/>
            </a:pPr>
            <a:r>
              <a:rPr lang="en-US" dirty="0"/>
              <a:t>In the duration column with the avg value </a:t>
            </a:r>
          </a:p>
        </p:txBody>
      </p:sp>
      <p:pic>
        <p:nvPicPr>
          <p:cNvPr id="5" name="Picture 4">
            <a:extLst>
              <a:ext uri="{FF2B5EF4-FFF2-40B4-BE49-F238E27FC236}">
                <a16:creationId xmlns:a16="http://schemas.microsoft.com/office/drawing/2014/main" id="{82A5D45A-64A1-C278-CA57-802ABB910BF6}"/>
              </a:ext>
            </a:extLst>
          </p:cNvPr>
          <p:cNvPicPr>
            <a:picLocks noChangeAspect="1"/>
          </p:cNvPicPr>
          <p:nvPr/>
        </p:nvPicPr>
        <p:blipFill>
          <a:blip r:embed="rId2"/>
          <a:stretch>
            <a:fillRect/>
          </a:stretch>
        </p:blipFill>
        <p:spPr>
          <a:xfrm>
            <a:off x="5918548" y="951977"/>
            <a:ext cx="6104093" cy="5139213"/>
          </a:xfrm>
          <a:prstGeom prst="rect">
            <a:avLst/>
          </a:prstGeom>
        </p:spPr>
      </p:pic>
    </p:spTree>
    <p:extLst>
      <p:ext uri="{BB962C8B-B14F-4D97-AF65-F5344CB8AC3E}">
        <p14:creationId xmlns:p14="http://schemas.microsoft.com/office/powerpoint/2010/main" val="26883285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220</TotalTime>
  <Words>1329</Words>
  <Application>Microsoft Office PowerPoint</Application>
  <PresentationFormat>Widescreen</PresentationFormat>
  <Paragraphs>166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Narrow</vt:lpstr>
      <vt:lpstr>Rockwell</vt:lpstr>
      <vt:lpstr>Gallery</vt:lpstr>
      <vt:lpstr>Marketing Analysis Report</vt:lpstr>
      <vt:lpstr>Overview</vt:lpstr>
      <vt:lpstr>Introduction </vt:lpstr>
      <vt:lpstr>Data overview</vt:lpstr>
      <vt:lpstr>SQL Cleaning</vt:lpstr>
      <vt:lpstr>SQl cleaning</vt:lpstr>
      <vt:lpstr>SQl cleaning</vt:lpstr>
      <vt:lpstr>Sql cleaning</vt:lpstr>
      <vt:lpstr>Sql cleaning</vt:lpstr>
      <vt:lpstr>Python cleaning</vt:lpstr>
      <vt:lpstr>Gender correction</vt:lpstr>
      <vt:lpstr>Gender correction </vt:lpstr>
      <vt:lpstr>Customer reviews enrichment</vt:lpstr>
      <vt:lpstr>Customer reviews enrichment</vt:lpstr>
      <vt:lpstr>Customer reviews enrichment</vt:lpstr>
      <vt:lpstr>Overview dashboard</vt:lpstr>
      <vt:lpstr>Conversion details dashboard</vt:lpstr>
      <vt:lpstr>Social media details dashboard</vt:lpstr>
      <vt:lpstr>Customer reviews details dashboard</vt:lpstr>
      <vt:lpstr>Insights Overview</vt:lpstr>
      <vt:lpstr>Insights  Decreased Conversion Rates</vt:lpstr>
      <vt:lpstr>Insights Reduced Customer Engagement</vt:lpstr>
      <vt:lpstr>Insights  Customer Feedback Analysis</vt:lpstr>
      <vt:lpstr>PowerPoint Presentation</vt:lpstr>
      <vt:lpstr>Any  Question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Home</dc:creator>
  <cp:lastModifiedBy>Home</cp:lastModifiedBy>
  <cp:revision>3</cp:revision>
  <dcterms:created xsi:type="dcterms:W3CDTF">2024-12-28T14:10:53Z</dcterms:created>
  <dcterms:modified xsi:type="dcterms:W3CDTF">2025-01-03T12:41:06Z</dcterms:modified>
</cp:coreProperties>
</file>