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Maven Pro Bold" charset="1" panose="00000800000000000000"/>
      <p:regular r:id="rId17"/>
    </p:embeddedFont>
    <p:embeddedFont>
      <p:font typeface="Maven Pro" charset="1" panose="0000050000000000000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jpeg" Type="http://schemas.openxmlformats.org/officeDocument/2006/relationships/image"/><Relationship Id="rId12" Target="../media/image13.jpeg" Type="http://schemas.openxmlformats.org/officeDocument/2006/relationships/image"/><Relationship Id="rId13" Target="../media/image14.jpe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2114034" y="2656121"/>
            <a:ext cx="14867602" cy="3412344"/>
          </a:xfrm>
          <a:prstGeom prst="rect">
            <a:avLst/>
          </a:prstGeom>
        </p:spPr>
        <p:txBody>
          <a:bodyPr anchor="t" rtlCol="false" tIns="0" lIns="0" bIns="0" rIns="0">
            <a:spAutoFit/>
          </a:bodyPr>
          <a:lstStyle/>
          <a:p>
            <a:pPr algn="ctr">
              <a:lnSpc>
                <a:spcPts val="6506"/>
              </a:lnSpc>
            </a:pPr>
            <a:r>
              <a:rPr lang="en-US" b="true" sz="8133">
                <a:solidFill>
                  <a:srgbClr val="252930"/>
                </a:solidFill>
                <a:latin typeface="Maven Pro Bold"/>
                <a:ea typeface="Maven Pro Bold"/>
                <a:cs typeface="Maven Pro Bold"/>
                <a:sym typeface="Maven Pro Bold"/>
              </a:rPr>
              <a:t>AM</a:t>
            </a:r>
            <a:r>
              <a:rPr lang="en-US" b="true" sz="8133">
                <a:solidFill>
                  <a:srgbClr val="252930"/>
                </a:solidFill>
                <a:latin typeface="Maven Pro Bold"/>
                <a:ea typeface="Maven Pro Bold"/>
                <a:cs typeface="Maven Pro Bold"/>
                <a:sym typeface="Maven Pro Bold"/>
              </a:rPr>
              <a:t>ERICAN SIGN LANGUAGE (ASL) HAND GESTURE RECOGNITION USING DEEP LEARNING</a:t>
            </a:r>
          </a:p>
        </p:txBody>
      </p:sp>
      <p:sp>
        <p:nvSpPr>
          <p:cNvPr name="Freeform 3" id="3"/>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true" rot="0">
            <a:off x="14297025" y="6296025"/>
            <a:ext cx="4114800" cy="4114800"/>
          </a:xfrm>
          <a:custGeom>
            <a:avLst/>
            <a:gdLst/>
            <a:ahLst/>
            <a:cxnLst/>
            <a:rect r="r" b="b" t="t" l="l"/>
            <a:pathLst>
              <a:path h="4114800" w="4114800">
                <a:moveTo>
                  <a:pt x="0" y="4114800"/>
                </a:moveTo>
                <a:lnTo>
                  <a:pt x="4114800" y="4114800"/>
                </a:lnTo>
                <a:lnTo>
                  <a:pt x="411480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0" y="8039083"/>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7657548" y="293921"/>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028700"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3711618" y="7535984"/>
            <a:ext cx="10864763" cy="503099"/>
          </a:xfrm>
          <a:prstGeom prst="rect">
            <a:avLst/>
          </a:prstGeom>
        </p:spPr>
        <p:txBody>
          <a:bodyPr anchor="t" rtlCol="false" tIns="0" lIns="0" bIns="0" rIns="0">
            <a:spAutoFit/>
          </a:bodyPr>
          <a:lstStyle/>
          <a:p>
            <a:pPr algn="ctr">
              <a:lnSpc>
                <a:spcPts val="3736"/>
              </a:lnSpc>
            </a:pPr>
            <a:r>
              <a:rPr lang="en-US" sz="3736">
                <a:solidFill>
                  <a:srgbClr val="252930"/>
                </a:solidFill>
                <a:latin typeface="Maven Pro"/>
                <a:ea typeface="Maven Pro"/>
                <a:cs typeface="Maven Pro"/>
                <a:sym typeface="Maven Pro"/>
              </a:rPr>
              <a:t>Presented by Adham Gamal</a:t>
            </a:r>
          </a:p>
        </p:txBody>
      </p:sp>
      <p:sp>
        <p:nvSpPr>
          <p:cNvPr name="Freeform 9" id="9"/>
          <p:cNvSpPr/>
          <p:nvPr/>
        </p:nvSpPr>
        <p:spPr>
          <a:xfrm flipH="false" flipV="true" rot="0">
            <a:off x="14542983" y="-104775"/>
            <a:ext cx="2716317" cy="1358159"/>
          </a:xfrm>
          <a:custGeom>
            <a:avLst/>
            <a:gdLst/>
            <a:ahLst/>
            <a:cxnLst/>
            <a:rect r="r" b="b" t="t" l="l"/>
            <a:pathLst>
              <a:path h="1358159" w="2716317">
                <a:moveTo>
                  <a:pt x="0" y="1358159"/>
                </a:moveTo>
                <a:lnTo>
                  <a:pt x="2716317" y="1358159"/>
                </a:lnTo>
                <a:lnTo>
                  <a:pt x="2716317" y="0"/>
                </a:lnTo>
                <a:lnTo>
                  <a:pt x="0" y="0"/>
                </a:lnTo>
                <a:lnTo>
                  <a:pt x="0" y="1358159"/>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777797" y="3565551"/>
            <a:ext cx="16797267" cy="3700139"/>
          </a:xfrm>
          <a:prstGeom prst="rect">
            <a:avLst/>
          </a:prstGeom>
        </p:spPr>
        <p:txBody>
          <a:bodyPr anchor="t" rtlCol="false" tIns="0" lIns="0" bIns="0" rIns="0">
            <a:spAutoFit/>
          </a:bodyPr>
          <a:lstStyle/>
          <a:p>
            <a:pPr algn="just">
              <a:lnSpc>
                <a:spcPts val="4239"/>
              </a:lnSpc>
            </a:pPr>
            <a:r>
              <a:rPr lang="en-US" sz="3027">
                <a:solidFill>
                  <a:srgbClr val="252D37"/>
                </a:solidFill>
                <a:latin typeface="Maven Pro"/>
                <a:ea typeface="Maven Pro"/>
                <a:cs typeface="Maven Pro"/>
                <a:sym typeface="Maven Pro"/>
              </a:rPr>
              <a:t>Th</a:t>
            </a:r>
            <a:r>
              <a:rPr lang="en-US" sz="3027">
                <a:solidFill>
                  <a:srgbClr val="252D37"/>
                </a:solidFill>
                <a:latin typeface="Maven Pro"/>
                <a:ea typeface="Maven Pro"/>
                <a:cs typeface="Maven Pro"/>
                <a:sym typeface="Maven Pro"/>
              </a:rPr>
              <a:t>e hand gesture recognition system developed successfully classifies gestures in real-time using deep learning models. It performs well in live environments, showing promise for applications in human-computer interaction, assistive technologies, and interactive gaming. While the model’s accuracy is high, further improvements can be made by expanding the dataset and refining the system for better performance under various conditions. This project demonstrates the potential of gesture recognition for diverse real-world applications.</a:t>
            </a:r>
          </a:p>
          <a:p>
            <a:pPr algn="just">
              <a:lnSpc>
                <a:spcPts val="4239"/>
              </a:lnSpc>
            </a:pPr>
          </a:p>
        </p:txBody>
      </p:sp>
      <p:sp>
        <p:nvSpPr>
          <p:cNvPr name="TextBox 3" id="3"/>
          <p:cNvSpPr txBox="true"/>
          <p:nvPr/>
        </p:nvSpPr>
        <p:spPr>
          <a:xfrm rot="0">
            <a:off x="5145692" y="1899121"/>
            <a:ext cx="8865010" cy="917406"/>
          </a:xfrm>
          <a:prstGeom prst="rect">
            <a:avLst/>
          </a:prstGeom>
        </p:spPr>
        <p:txBody>
          <a:bodyPr anchor="t" rtlCol="false" tIns="0" lIns="0" bIns="0" rIns="0">
            <a:spAutoFit/>
          </a:bodyPr>
          <a:lstStyle/>
          <a:p>
            <a:pPr algn="ctr">
              <a:lnSpc>
                <a:spcPts val="6497"/>
              </a:lnSpc>
            </a:pPr>
            <a:r>
              <a:rPr lang="en-US" b="true" sz="8121">
                <a:solidFill>
                  <a:srgbClr val="252D37"/>
                </a:solidFill>
                <a:latin typeface="Maven Pro Bold"/>
                <a:ea typeface="Maven Pro Bold"/>
                <a:cs typeface="Maven Pro Bold"/>
                <a:sym typeface="Maven Pro Bold"/>
              </a:rPr>
              <a:t>CONCLUSION</a:t>
            </a:r>
          </a:p>
        </p:txBody>
      </p:sp>
      <p:sp>
        <p:nvSpPr>
          <p:cNvPr name="Freeform 4" id="4"/>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4542983"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2754150" y="3832722"/>
            <a:ext cx="12779699" cy="1791414"/>
          </a:xfrm>
          <a:prstGeom prst="rect">
            <a:avLst/>
          </a:prstGeom>
        </p:spPr>
        <p:txBody>
          <a:bodyPr anchor="t" rtlCol="false" tIns="0" lIns="0" bIns="0" rIns="0">
            <a:spAutoFit/>
          </a:bodyPr>
          <a:lstStyle/>
          <a:p>
            <a:pPr algn="ctr">
              <a:lnSpc>
                <a:spcPts val="12435"/>
              </a:lnSpc>
            </a:pPr>
            <a:r>
              <a:rPr lang="en-US" b="true" sz="15544">
                <a:solidFill>
                  <a:srgbClr val="252D37"/>
                </a:solidFill>
                <a:latin typeface="Maven Pro Bold"/>
                <a:ea typeface="Maven Pro Bold"/>
                <a:cs typeface="Maven Pro Bold"/>
                <a:sym typeface="Maven Pro Bold"/>
              </a:rPr>
              <a:t>Thank You</a:t>
            </a:r>
          </a:p>
        </p:txBody>
      </p:sp>
      <p:sp>
        <p:nvSpPr>
          <p:cNvPr name="TextBox 3" id="3"/>
          <p:cNvSpPr txBox="true"/>
          <p:nvPr/>
        </p:nvSpPr>
        <p:spPr>
          <a:xfrm rot="0">
            <a:off x="4243940" y="5955758"/>
            <a:ext cx="9800119" cy="790235"/>
          </a:xfrm>
          <a:prstGeom prst="rect">
            <a:avLst/>
          </a:prstGeom>
        </p:spPr>
        <p:txBody>
          <a:bodyPr anchor="t" rtlCol="false" tIns="0" lIns="0" bIns="0" rIns="0">
            <a:spAutoFit/>
          </a:bodyPr>
          <a:lstStyle/>
          <a:p>
            <a:pPr algn="ctr">
              <a:lnSpc>
                <a:spcPts val="5926"/>
              </a:lnSpc>
            </a:pPr>
            <a:r>
              <a:rPr lang="en-US" sz="5926">
                <a:solidFill>
                  <a:srgbClr val="252D37"/>
                </a:solidFill>
                <a:latin typeface="Maven Pro"/>
                <a:ea typeface="Maven Pro"/>
                <a:cs typeface="Maven Pro"/>
                <a:sym typeface="Maven Pro"/>
              </a:rPr>
              <a:t>For your attention</a:t>
            </a:r>
          </a:p>
        </p:txBody>
      </p:sp>
      <p:sp>
        <p:nvSpPr>
          <p:cNvPr name="Freeform 4" id="4"/>
          <p:cNvSpPr/>
          <p:nvPr/>
        </p:nvSpPr>
        <p:spPr>
          <a:xfrm flipH="false" flipV="false" rot="0">
            <a:off x="0" y="6974593"/>
            <a:ext cx="809919" cy="3227938"/>
          </a:xfrm>
          <a:custGeom>
            <a:avLst/>
            <a:gdLst/>
            <a:ahLst/>
            <a:cxnLst/>
            <a:rect r="r" b="b" t="t" l="l"/>
            <a:pathLst>
              <a:path h="3227938" w="809919">
                <a:moveTo>
                  <a:pt x="0" y="0"/>
                </a:moveTo>
                <a:lnTo>
                  <a:pt x="809919" y="0"/>
                </a:lnTo>
                <a:lnTo>
                  <a:pt x="809919" y="3227938"/>
                </a:lnTo>
                <a:lnTo>
                  <a:pt x="0" y="32279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613969" y="8304597"/>
            <a:ext cx="4261740" cy="2130870"/>
          </a:xfrm>
          <a:custGeom>
            <a:avLst/>
            <a:gdLst/>
            <a:ahLst/>
            <a:cxnLst/>
            <a:rect r="r" b="b" t="t" l="l"/>
            <a:pathLst>
              <a:path h="2130870" w="4261740">
                <a:moveTo>
                  <a:pt x="0" y="0"/>
                </a:moveTo>
                <a:lnTo>
                  <a:pt x="4261740" y="0"/>
                </a:lnTo>
                <a:lnTo>
                  <a:pt x="4261740" y="2130870"/>
                </a:lnTo>
                <a:lnTo>
                  <a:pt x="0" y="21308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10800000">
            <a:off x="17582856" y="118636"/>
            <a:ext cx="809919" cy="3227938"/>
          </a:xfrm>
          <a:custGeom>
            <a:avLst/>
            <a:gdLst/>
            <a:ahLst/>
            <a:cxnLst/>
            <a:rect r="r" b="b" t="t" l="l"/>
            <a:pathLst>
              <a:path h="3227938" w="809919">
                <a:moveTo>
                  <a:pt x="0" y="0"/>
                </a:moveTo>
                <a:lnTo>
                  <a:pt x="809919" y="0"/>
                </a:lnTo>
                <a:lnTo>
                  <a:pt x="809919" y="3227938"/>
                </a:lnTo>
                <a:lnTo>
                  <a:pt x="0" y="32279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10800000">
            <a:off x="12517066" y="-114300"/>
            <a:ext cx="4261740" cy="2130870"/>
          </a:xfrm>
          <a:custGeom>
            <a:avLst/>
            <a:gdLst/>
            <a:ahLst/>
            <a:cxnLst/>
            <a:rect r="r" b="b" t="t" l="l"/>
            <a:pathLst>
              <a:path h="2130870" w="4261740">
                <a:moveTo>
                  <a:pt x="0" y="0"/>
                </a:moveTo>
                <a:lnTo>
                  <a:pt x="4261740" y="0"/>
                </a:lnTo>
                <a:lnTo>
                  <a:pt x="4261740" y="2130870"/>
                </a:lnTo>
                <a:lnTo>
                  <a:pt x="0" y="21308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grpSp>
        <p:nvGrpSpPr>
          <p:cNvPr name="Group 2" id="2"/>
          <p:cNvGrpSpPr/>
          <p:nvPr/>
        </p:nvGrpSpPr>
        <p:grpSpPr>
          <a:xfrm rot="0">
            <a:off x="2160009" y="3429683"/>
            <a:ext cx="13967983" cy="5060039"/>
            <a:chOff x="0" y="0"/>
            <a:chExt cx="3678810" cy="1332685"/>
          </a:xfrm>
        </p:grpSpPr>
        <p:sp>
          <p:nvSpPr>
            <p:cNvPr name="Freeform 3" id="3"/>
            <p:cNvSpPr/>
            <p:nvPr/>
          </p:nvSpPr>
          <p:spPr>
            <a:xfrm flipH="false" flipV="false" rot="0">
              <a:off x="0" y="0"/>
              <a:ext cx="3678810" cy="1332685"/>
            </a:xfrm>
            <a:custGeom>
              <a:avLst/>
              <a:gdLst/>
              <a:ahLst/>
              <a:cxnLst/>
              <a:rect r="r" b="b" t="t" l="l"/>
              <a:pathLst>
                <a:path h="1332685" w="3678810">
                  <a:moveTo>
                    <a:pt x="28267" y="0"/>
                  </a:moveTo>
                  <a:lnTo>
                    <a:pt x="3650543" y="0"/>
                  </a:lnTo>
                  <a:cubicBezTo>
                    <a:pt x="3666155" y="0"/>
                    <a:pt x="3678810" y="12656"/>
                    <a:pt x="3678810" y="28267"/>
                  </a:cubicBezTo>
                  <a:lnTo>
                    <a:pt x="3678810" y="1304418"/>
                  </a:lnTo>
                  <a:cubicBezTo>
                    <a:pt x="3678810" y="1320029"/>
                    <a:pt x="3666155" y="1332685"/>
                    <a:pt x="3650543" y="1332685"/>
                  </a:cubicBezTo>
                  <a:lnTo>
                    <a:pt x="28267" y="1332685"/>
                  </a:lnTo>
                  <a:cubicBezTo>
                    <a:pt x="20770" y="1332685"/>
                    <a:pt x="13580" y="1329707"/>
                    <a:pt x="8279" y="1324406"/>
                  </a:cubicBezTo>
                  <a:cubicBezTo>
                    <a:pt x="2978" y="1319105"/>
                    <a:pt x="0" y="1311915"/>
                    <a:pt x="0" y="1304418"/>
                  </a:cubicBezTo>
                  <a:lnTo>
                    <a:pt x="0" y="28267"/>
                  </a:lnTo>
                  <a:cubicBezTo>
                    <a:pt x="0" y="12656"/>
                    <a:pt x="12656" y="0"/>
                    <a:pt x="28267" y="0"/>
                  </a:cubicBezTo>
                  <a:close/>
                </a:path>
              </a:pathLst>
            </a:custGeom>
            <a:solidFill>
              <a:srgbClr val="C0B3A0">
                <a:alpha val="20784"/>
              </a:srgbClr>
            </a:solidFill>
            <a:ln w="47625" cap="rnd">
              <a:solidFill>
                <a:srgbClr val="000000">
                  <a:alpha val="20784"/>
                </a:srgbClr>
              </a:solidFill>
              <a:prstDash val="solid"/>
              <a:round/>
            </a:ln>
          </p:spPr>
        </p:sp>
        <p:sp>
          <p:nvSpPr>
            <p:cNvPr name="TextBox 4" id="4"/>
            <p:cNvSpPr txBox="true"/>
            <p:nvPr/>
          </p:nvSpPr>
          <p:spPr>
            <a:xfrm>
              <a:off x="0" y="-38100"/>
              <a:ext cx="3678810" cy="137078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2907324" y="3960171"/>
            <a:ext cx="5094018" cy="4100313"/>
            <a:chOff x="0" y="0"/>
            <a:chExt cx="6792024" cy="5467084"/>
          </a:xfrm>
        </p:grpSpPr>
        <p:sp>
          <p:nvSpPr>
            <p:cNvPr name="TextBox 6" id="6"/>
            <p:cNvSpPr txBox="true"/>
            <p:nvPr/>
          </p:nvSpPr>
          <p:spPr>
            <a:xfrm rot="0">
              <a:off x="0" y="-304800"/>
              <a:ext cx="6792024" cy="1117859"/>
            </a:xfrm>
            <a:prstGeom prst="rect">
              <a:avLst/>
            </a:prstGeom>
          </p:spPr>
          <p:txBody>
            <a:bodyPr anchor="t" rtlCol="false" tIns="0" lIns="0" bIns="0" rIns="0">
              <a:spAutoFit/>
            </a:bodyPr>
            <a:lstStyle/>
            <a:p>
              <a:pPr algn="just" marL="872741" indent="-436370" lvl="1">
                <a:lnSpc>
                  <a:spcPts val="8084"/>
                </a:lnSpc>
                <a:buFont typeface="Arial"/>
                <a:buChar char="•"/>
              </a:pPr>
              <a:r>
                <a:rPr lang="en-US" sz="4042">
                  <a:solidFill>
                    <a:srgbClr val="252930"/>
                  </a:solidFill>
                  <a:latin typeface="Maven Pro"/>
                  <a:ea typeface="Maven Pro"/>
                  <a:cs typeface="Maven Pro"/>
                  <a:sym typeface="Maven Pro"/>
                </a:rPr>
                <a:t>Abstract</a:t>
              </a:r>
            </a:p>
          </p:txBody>
        </p:sp>
        <p:sp>
          <p:nvSpPr>
            <p:cNvPr name="TextBox 7" id="7"/>
            <p:cNvSpPr txBox="true"/>
            <p:nvPr/>
          </p:nvSpPr>
          <p:spPr>
            <a:xfrm rot="0">
              <a:off x="0" y="1246541"/>
              <a:ext cx="6792024" cy="1117859"/>
            </a:xfrm>
            <a:prstGeom prst="rect">
              <a:avLst/>
            </a:prstGeom>
          </p:spPr>
          <p:txBody>
            <a:bodyPr anchor="t" rtlCol="false" tIns="0" lIns="0" bIns="0" rIns="0">
              <a:spAutoFit/>
            </a:bodyPr>
            <a:lstStyle/>
            <a:p>
              <a:pPr algn="just" marL="872741" indent="-436370" lvl="1">
                <a:lnSpc>
                  <a:spcPts val="8084"/>
                </a:lnSpc>
                <a:buFont typeface="Arial"/>
                <a:buChar char="•"/>
              </a:pPr>
              <a:r>
                <a:rPr lang="en-US" sz="4042">
                  <a:solidFill>
                    <a:srgbClr val="252930"/>
                  </a:solidFill>
                  <a:latin typeface="Maven Pro"/>
                  <a:ea typeface="Maven Pro"/>
                  <a:cs typeface="Maven Pro"/>
                  <a:sym typeface="Maven Pro"/>
                </a:rPr>
                <a:t>Introduction</a:t>
              </a:r>
            </a:p>
          </p:txBody>
        </p:sp>
        <p:sp>
          <p:nvSpPr>
            <p:cNvPr name="TextBox 8" id="8"/>
            <p:cNvSpPr txBox="true"/>
            <p:nvPr/>
          </p:nvSpPr>
          <p:spPr>
            <a:xfrm rot="0">
              <a:off x="0" y="2797883"/>
              <a:ext cx="6792024" cy="1117859"/>
            </a:xfrm>
            <a:prstGeom prst="rect">
              <a:avLst/>
            </a:prstGeom>
          </p:spPr>
          <p:txBody>
            <a:bodyPr anchor="t" rtlCol="false" tIns="0" lIns="0" bIns="0" rIns="0">
              <a:spAutoFit/>
            </a:bodyPr>
            <a:lstStyle/>
            <a:p>
              <a:pPr algn="just" marL="872741" indent="-436370" lvl="1">
                <a:lnSpc>
                  <a:spcPts val="8084"/>
                </a:lnSpc>
                <a:buFont typeface="Arial"/>
                <a:buChar char="•"/>
              </a:pPr>
              <a:r>
                <a:rPr lang="en-US" sz="4042">
                  <a:solidFill>
                    <a:srgbClr val="252930"/>
                  </a:solidFill>
                  <a:latin typeface="Maven Pro"/>
                  <a:ea typeface="Maven Pro"/>
                  <a:cs typeface="Maven Pro"/>
                  <a:sym typeface="Maven Pro"/>
                </a:rPr>
                <a:t>Problem</a:t>
              </a:r>
            </a:p>
          </p:txBody>
        </p:sp>
        <p:sp>
          <p:nvSpPr>
            <p:cNvPr name="TextBox 9" id="9"/>
            <p:cNvSpPr txBox="true"/>
            <p:nvPr/>
          </p:nvSpPr>
          <p:spPr>
            <a:xfrm rot="0">
              <a:off x="0" y="4349224"/>
              <a:ext cx="6792024" cy="1117859"/>
            </a:xfrm>
            <a:prstGeom prst="rect">
              <a:avLst/>
            </a:prstGeom>
          </p:spPr>
          <p:txBody>
            <a:bodyPr anchor="t" rtlCol="false" tIns="0" lIns="0" bIns="0" rIns="0">
              <a:spAutoFit/>
            </a:bodyPr>
            <a:lstStyle/>
            <a:p>
              <a:pPr algn="just" marL="872741" indent="-436370" lvl="1">
                <a:lnSpc>
                  <a:spcPts val="8084"/>
                </a:lnSpc>
                <a:buFont typeface="Arial"/>
                <a:buChar char="•"/>
              </a:pPr>
              <a:r>
                <a:rPr lang="en-US" sz="4042">
                  <a:solidFill>
                    <a:srgbClr val="252930"/>
                  </a:solidFill>
                  <a:latin typeface="Maven Pro"/>
                  <a:ea typeface="Maven Pro"/>
                  <a:cs typeface="Maven Pro"/>
                  <a:sym typeface="Maven Pro"/>
                </a:rPr>
                <a:t>Objectives</a:t>
              </a:r>
            </a:p>
          </p:txBody>
        </p:sp>
      </p:grpSp>
      <p:grpSp>
        <p:nvGrpSpPr>
          <p:cNvPr name="Group 10" id="10"/>
          <p:cNvGrpSpPr/>
          <p:nvPr/>
        </p:nvGrpSpPr>
        <p:grpSpPr>
          <a:xfrm rot="0">
            <a:off x="9929650" y="3950646"/>
            <a:ext cx="5189268" cy="2936807"/>
            <a:chOff x="0" y="0"/>
            <a:chExt cx="6919024" cy="3915742"/>
          </a:xfrm>
        </p:grpSpPr>
        <p:sp>
          <p:nvSpPr>
            <p:cNvPr name="TextBox 11" id="11"/>
            <p:cNvSpPr txBox="true"/>
            <p:nvPr/>
          </p:nvSpPr>
          <p:spPr>
            <a:xfrm rot="0">
              <a:off x="127000" y="-304800"/>
              <a:ext cx="6792024" cy="1117859"/>
            </a:xfrm>
            <a:prstGeom prst="rect">
              <a:avLst/>
            </a:prstGeom>
          </p:spPr>
          <p:txBody>
            <a:bodyPr anchor="t" rtlCol="false" tIns="0" lIns="0" bIns="0" rIns="0">
              <a:spAutoFit/>
            </a:bodyPr>
            <a:lstStyle/>
            <a:p>
              <a:pPr algn="just" marL="872741" indent="-436370" lvl="1">
                <a:lnSpc>
                  <a:spcPts val="8084"/>
                </a:lnSpc>
                <a:buFont typeface="Arial"/>
                <a:buChar char="•"/>
              </a:pPr>
              <a:r>
                <a:rPr lang="en-US" sz="4042">
                  <a:solidFill>
                    <a:srgbClr val="252930"/>
                  </a:solidFill>
                  <a:latin typeface="Maven Pro"/>
                  <a:ea typeface="Maven Pro"/>
                  <a:cs typeface="Maven Pro"/>
                  <a:sym typeface="Maven Pro"/>
                </a:rPr>
                <a:t>Methodology</a:t>
              </a:r>
            </a:p>
          </p:txBody>
        </p:sp>
        <p:sp>
          <p:nvSpPr>
            <p:cNvPr name="TextBox 12" id="12"/>
            <p:cNvSpPr txBox="true"/>
            <p:nvPr/>
          </p:nvSpPr>
          <p:spPr>
            <a:xfrm rot="0">
              <a:off x="63500" y="1246541"/>
              <a:ext cx="6792024" cy="1117859"/>
            </a:xfrm>
            <a:prstGeom prst="rect">
              <a:avLst/>
            </a:prstGeom>
          </p:spPr>
          <p:txBody>
            <a:bodyPr anchor="t" rtlCol="false" tIns="0" lIns="0" bIns="0" rIns="0">
              <a:spAutoFit/>
            </a:bodyPr>
            <a:lstStyle/>
            <a:p>
              <a:pPr algn="just" marL="872741" indent="-436370" lvl="1">
                <a:lnSpc>
                  <a:spcPts val="8084"/>
                </a:lnSpc>
                <a:buFont typeface="Arial"/>
                <a:buChar char="•"/>
              </a:pPr>
              <a:r>
                <a:rPr lang="en-US" sz="4042">
                  <a:solidFill>
                    <a:srgbClr val="252930"/>
                  </a:solidFill>
                  <a:latin typeface="Maven Pro"/>
                  <a:ea typeface="Maven Pro"/>
                  <a:cs typeface="Maven Pro"/>
                  <a:sym typeface="Maven Pro"/>
                </a:rPr>
                <a:t>Result</a:t>
              </a:r>
            </a:p>
          </p:txBody>
        </p:sp>
        <p:sp>
          <p:nvSpPr>
            <p:cNvPr name="TextBox 13" id="13"/>
            <p:cNvSpPr txBox="true"/>
            <p:nvPr/>
          </p:nvSpPr>
          <p:spPr>
            <a:xfrm rot="0">
              <a:off x="0" y="2797883"/>
              <a:ext cx="6792024" cy="1117859"/>
            </a:xfrm>
            <a:prstGeom prst="rect">
              <a:avLst/>
            </a:prstGeom>
          </p:spPr>
          <p:txBody>
            <a:bodyPr anchor="t" rtlCol="false" tIns="0" lIns="0" bIns="0" rIns="0">
              <a:spAutoFit/>
            </a:bodyPr>
            <a:lstStyle/>
            <a:p>
              <a:pPr algn="just" marL="872741" indent="-436370" lvl="1">
                <a:lnSpc>
                  <a:spcPts val="8084"/>
                </a:lnSpc>
                <a:buFont typeface="Arial"/>
                <a:buChar char="•"/>
              </a:pPr>
              <a:r>
                <a:rPr lang="en-US" sz="4042">
                  <a:solidFill>
                    <a:srgbClr val="252930"/>
                  </a:solidFill>
                  <a:latin typeface="Maven Pro"/>
                  <a:ea typeface="Maven Pro"/>
                  <a:cs typeface="Maven Pro"/>
                  <a:sym typeface="Maven Pro"/>
                </a:rPr>
                <a:t>Conclusion</a:t>
              </a:r>
            </a:p>
          </p:txBody>
        </p:sp>
      </p:grpSp>
      <p:sp>
        <p:nvSpPr>
          <p:cNvPr name="TextBox 14" id="14"/>
          <p:cNvSpPr txBox="true"/>
          <p:nvPr/>
        </p:nvSpPr>
        <p:spPr>
          <a:xfrm rot="0">
            <a:off x="4995148" y="1860291"/>
            <a:ext cx="8297704" cy="845492"/>
          </a:xfrm>
          <a:prstGeom prst="rect">
            <a:avLst/>
          </a:prstGeom>
        </p:spPr>
        <p:txBody>
          <a:bodyPr anchor="t" rtlCol="false" tIns="0" lIns="0" bIns="0" rIns="0">
            <a:spAutoFit/>
          </a:bodyPr>
          <a:lstStyle/>
          <a:p>
            <a:pPr algn="ctr">
              <a:lnSpc>
                <a:spcPts val="5841"/>
              </a:lnSpc>
            </a:pPr>
            <a:r>
              <a:rPr lang="en-US" b="true" sz="7301">
                <a:solidFill>
                  <a:srgbClr val="252D37"/>
                </a:solidFill>
                <a:latin typeface="Maven Pro Bold"/>
                <a:ea typeface="Maven Pro Bold"/>
                <a:cs typeface="Maven Pro Bold"/>
                <a:sym typeface="Maven Pro Bold"/>
              </a:rPr>
              <a:t>OVERVIEW</a:t>
            </a:r>
          </a:p>
        </p:txBody>
      </p:sp>
      <p:sp>
        <p:nvSpPr>
          <p:cNvPr name="Freeform 15" id="15"/>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0">
            <a:off x="14542983"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1028700" y="3400425"/>
            <a:ext cx="15963435" cy="5564933"/>
          </a:xfrm>
          <a:prstGeom prst="rect">
            <a:avLst/>
          </a:prstGeom>
        </p:spPr>
        <p:txBody>
          <a:bodyPr anchor="t" rtlCol="false" tIns="0" lIns="0" bIns="0" rIns="0">
            <a:spAutoFit/>
          </a:bodyPr>
          <a:lstStyle/>
          <a:p>
            <a:pPr algn="just">
              <a:lnSpc>
                <a:spcPts val="3987"/>
              </a:lnSpc>
            </a:pPr>
            <a:r>
              <a:rPr lang="en-US" sz="2848">
                <a:solidFill>
                  <a:srgbClr val="252D37"/>
                </a:solidFill>
                <a:latin typeface="Maven Pro"/>
                <a:ea typeface="Maven Pro"/>
                <a:cs typeface="Maven Pro"/>
                <a:sym typeface="Maven Pro"/>
              </a:rPr>
              <a:t>This pr</a:t>
            </a:r>
            <a:r>
              <a:rPr lang="en-US" sz="2848">
                <a:solidFill>
                  <a:srgbClr val="252D37"/>
                </a:solidFill>
                <a:latin typeface="Maven Pro"/>
                <a:ea typeface="Maven Pro"/>
                <a:cs typeface="Maven Pro"/>
                <a:sym typeface="Maven Pro"/>
              </a:rPr>
              <a:t>oject presents a real-time American Sign Language (ASL) hand gesture recognition system using computer vision and deep learning techniques. The system captures hand gestures via webcam, processes the images by detecting and cropping the hand region, and classifies the gestures using a trained Convolutional Neural Network (CNN). The dataset was custom-built using captured hand images for each ASL letter and augmented to enhance model generalization. The model was trained using TensorFlow and integrated into a real-time prediction pipeline using OpenCV and the cvzone library. The goal is to facilitate communication between the hearing-impaired and the general public through an accessible and efficient gesture recognition tool. The system achieves high accuracy in live classification and provides a foundation for future extensions like full-sentence recognition or deployment on embedded devices.</a:t>
            </a:r>
          </a:p>
        </p:txBody>
      </p:sp>
      <p:sp>
        <p:nvSpPr>
          <p:cNvPr name="TextBox 3" id="3"/>
          <p:cNvSpPr txBox="true"/>
          <p:nvPr/>
        </p:nvSpPr>
        <p:spPr>
          <a:xfrm rot="0">
            <a:off x="4596087" y="1912981"/>
            <a:ext cx="9095826" cy="920751"/>
          </a:xfrm>
          <a:prstGeom prst="rect">
            <a:avLst/>
          </a:prstGeom>
        </p:spPr>
        <p:txBody>
          <a:bodyPr anchor="t" rtlCol="false" tIns="0" lIns="0" bIns="0" rIns="0">
            <a:spAutoFit/>
          </a:bodyPr>
          <a:lstStyle/>
          <a:p>
            <a:pPr algn="ctr">
              <a:lnSpc>
                <a:spcPts val="6400"/>
              </a:lnSpc>
            </a:pPr>
            <a:r>
              <a:rPr lang="en-US" b="true" sz="8000">
                <a:solidFill>
                  <a:srgbClr val="252D37"/>
                </a:solidFill>
                <a:latin typeface="Maven Pro Bold"/>
                <a:ea typeface="Maven Pro Bold"/>
                <a:cs typeface="Maven Pro Bold"/>
                <a:sym typeface="Maven Pro Bold"/>
              </a:rPr>
              <a:t>ABSTRACT</a:t>
            </a:r>
          </a:p>
        </p:txBody>
      </p:sp>
      <p:sp>
        <p:nvSpPr>
          <p:cNvPr name="Freeform 4" id="4"/>
          <p:cNvSpPr/>
          <p:nvPr/>
        </p:nvSpPr>
        <p:spPr>
          <a:xfrm flipH="false" flipV="false" rot="0">
            <a:off x="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028700"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4354175" y="-123825"/>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2495361" y="4238452"/>
            <a:ext cx="13297277" cy="5390515"/>
          </a:xfrm>
          <a:prstGeom prst="rect">
            <a:avLst/>
          </a:prstGeom>
        </p:spPr>
        <p:txBody>
          <a:bodyPr anchor="t" rtlCol="false" tIns="0" lIns="0" bIns="0" rIns="0">
            <a:spAutoFit/>
          </a:bodyPr>
          <a:lstStyle/>
          <a:p>
            <a:pPr algn="just">
              <a:lnSpc>
                <a:spcPts val="4759"/>
              </a:lnSpc>
            </a:pPr>
            <a:r>
              <a:rPr lang="en-US" sz="3399">
                <a:solidFill>
                  <a:srgbClr val="252930"/>
                </a:solidFill>
                <a:latin typeface="Maven Pro"/>
                <a:ea typeface="Maven Pro"/>
                <a:cs typeface="Maven Pro"/>
                <a:sym typeface="Maven Pro"/>
              </a:rPr>
              <a:t>Sign languag</a:t>
            </a:r>
            <a:r>
              <a:rPr lang="en-US" sz="3399">
                <a:solidFill>
                  <a:srgbClr val="252930"/>
                </a:solidFill>
                <a:latin typeface="Maven Pro"/>
                <a:ea typeface="Maven Pro"/>
                <a:cs typeface="Maven Pro"/>
                <a:sym typeface="Maven Pro"/>
              </a:rPr>
              <a:t>e is a crucial method of communication for the deaf and hard-of-hearing community. However, many people outside this community do not understand it, which creates a communication barrier. This project aims to develop a real-time hand gesture recognition system using computer vision and deep learning techniques to translate American Sign Language (ASL) gestures into readable text, making communication more accessible and inclusive.</a:t>
            </a:r>
          </a:p>
          <a:p>
            <a:pPr algn="just">
              <a:lnSpc>
                <a:spcPts val="4759"/>
              </a:lnSpc>
            </a:pPr>
          </a:p>
        </p:txBody>
      </p:sp>
      <p:sp>
        <p:nvSpPr>
          <p:cNvPr name="TextBox 3" id="3"/>
          <p:cNvSpPr txBox="true"/>
          <p:nvPr/>
        </p:nvSpPr>
        <p:spPr>
          <a:xfrm rot="0">
            <a:off x="2999625" y="2095429"/>
            <a:ext cx="12288749" cy="1047750"/>
          </a:xfrm>
          <a:prstGeom prst="rect">
            <a:avLst/>
          </a:prstGeom>
        </p:spPr>
        <p:txBody>
          <a:bodyPr anchor="t" rtlCol="false" tIns="0" lIns="0" bIns="0" rIns="0">
            <a:spAutoFit/>
          </a:bodyPr>
          <a:lstStyle/>
          <a:p>
            <a:pPr algn="ctr">
              <a:lnSpc>
                <a:spcPts val="7200"/>
              </a:lnSpc>
            </a:pPr>
            <a:r>
              <a:rPr lang="en-US" b="true" sz="9000">
                <a:solidFill>
                  <a:srgbClr val="252930"/>
                </a:solidFill>
                <a:latin typeface="Maven Pro Bold"/>
                <a:ea typeface="Maven Pro Bold"/>
                <a:cs typeface="Maven Pro Bold"/>
                <a:sym typeface="Maven Pro Bold"/>
              </a:rPr>
              <a:t>INTRODUCTION</a:t>
            </a:r>
          </a:p>
        </p:txBody>
      </p:sp>
      <p:sp>
        <p:nvSpPr>
          <p:cNvPr name="Freeform 4" id="4"/>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4542983"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3987966" y="1620837"/>
            <a:ext cx="6918887" cy="920751"/>
          </a:xfrm>
          <a:prstGeom prst="rect">
            <a:avLst/>
          </a:prstGeom>
        </p:spPr>
        <p:txBody>
          <a:bodyPr anchor="t" rtlCol="false" tIns="0" lIns="0" bIns="0" rIns="0">
            <a:spAutoFit/>
          </a:bodyPr>
          <a:lstStyle/>
          <a:p>
            <a:pPr algn="ctr">
              <a:lnSpc>
                <a:spcPts val="6400"/>
              </a:lnSpc>
            </a:pPr>
            <a:r>
              <a:rPr lang="en-US" b="true" sz="8000">
                <a:solidFill>
                  <a:srgbClr val="252930"/>
                </a:solidFill>
                <a:latin typeface="Maven Pro Bold"/>
                <a:ea typeface="Maven Pro Bold"/>
                <a:cs typeface="Maven Pro Bold"/>
                <a:sym typeface="Maven Pro Bold"/>
              </a:rPr>
              <a:t>PROBLEM</a:t>
            </a:r>
          </a:p>
        </p:txBody>
      </p:sp>
      <p:sp>
        <p:nvSpPr>
          <p:cNvPr name="TextBox 3" id="3"/>
          <p:cNvSpPr txBox="true"/>
          <p:nvPr/>
        </p:nvSpPr>
        <p:spPr>
          <a:xfrm rot="0">
            <a:off x="705887" y="3533775"/>
            <a:ext cx="16158167" cy="4308318"/>
          </a:xfrm>
          <a:prstGeom prst="rect">
            <a:avLst/>
          </a:prstGeom>
        </p:spPr>
        <p:txBody>
          <a:bodyPr anchor="t" rtlCol="false" tIns="0" lIns="0" bIns="0" rIns="0">
            <a:spAutoFit/>
          </a:bodyPr>
          <a:lstStyle/>
          <a:p>
            <a:pPr algn="just" marL="757242" indent="-378621" lvl="1">
              <a:lnSpc>
                <a:spcPts val="4910"/>
              </a:lnSpc>
              <a:buFont typeface="Arial"/>
              <a:buChar char="•"/>
            </a:pPr>
            <a:r>
              <a:rPr lang="en-US" sz="3507">
                <a:solidFill>
                  <a:srgbClr val="252930"/>
                </a:solidFill>
                <a:latin typeface="Maven Pro"/>
                <a:ea typeface="Maven Pro"/>
                <a:cs typeface="Maven Pro"/>
                <a:sym typeface="Maven Pro"/>
              </a:rPr>
              <a:t>C</a:t>
            </a:r>
            <a:r>
              <a:rPr lang="en-US" sz="3507">
                <a:solidFill>
                  <a:srgbClr val="252930"/>
                </a:solidFill>
                <a:latin typeface="Maven Pro"/>
                <a:ea typeface="Maven Pro"/>
                <a:cs typeface="Maven Pro"/>
                <a:sym typeface="Maven Pro"/>
              </a:rPr>
              <a:t>ommunication barriers exist between hearing and non-hearing individuals.</a:t>
            </a:r>
          </a:p>
          <a:p>
            <a:pPr algn="just" marL="757242" indent="-378621" lvl="1">
              <a:lnSpc>
                <a:spcPts val="4910"/>
              </a:lnSpc>
              <a:buFont typeface="Arial"/>
              <a:buChar char="•"/>
            </a:pPr>
            <a:r>
              <a:rPr lang="en-US" sz="3507">
                <a:solidFill>
                  <a:srgbClr val="252930"/>
                </a:solidFill>
                <a:latin typeface="Maven Pro"/>
                <a:ea typeface="Maven Pro"/>
                <a:cs typeface="Maven Pro"/>
                <a:sym typeface="Maven Pro"/>
              </a:rPr>
              <a:t>Sign language is not universally understood by the general public.</a:t>
            </a:r>
          </a:p>
          <a:p>
            <a:pPr algn="just" marL="757242" indent="-378621" lvl="1">
              <a:lnSpc>
                <a:spcPts val="4910"/>
              </a:lnSpc>
              <a:buFont typeface="Arial"/>
              <a:buChar char="•"/>
            </a:pPr>
            <a:r>
              <a:rPr lang="en-US" sz="3507">
                <a:solidFill>
                  <a:srgbClr val="252930"/>
                </a:solidFill>
                <a:latin typeface="Maven Pro"/>
                <a:ea typeface="Maven Pro"/>
                <a:cs typeface="Maven Pro"/>
                <a:sym typeface="Maven Pro"/>
              </a:rPr>
              <a:t>Existing solutions like human interpreters are not always accessible or affordable.</a:t>
            </a:r>
          </a:p>
          <a:p>
            <a:pPr algn="just" marL="757242" indent="-378621" lvl="1">
              <a:lnSpc>
                <a:spcPts val="4910"/>
              </a:lnSpc>
              <a:buFont typeface="Arial"/>
              <a:buChar char="•"/>
            </a:pPr>
            <a:r>
              <a:rPr lang="en-US" sz="3507">
                <a:solidFill>
                  <a:srgbClr val="252930"/>
                </a:solidFill>
                <a:latin typeface="Maven Pro"/>
                <a:ea typeface="Maven Pro"/>
                <a:cs typeface="Maven Pro"/>
                <a:sym typeface="Maven Pro"/>
              </a:rPr>
              <a:t>There is a lack of portable, real-time systems for sign language recognition.</a:t>
            </a:r>
          </a:p>
          <a:p>
            <a:pPr algn="just" marL="757242" indent="-378621" lvl="1">
              <a:lnSpc>
                <a:spcPts val="4910"/>
              </a:lnSpc>
              <a:buFont typeface="Arial"/>
              <a:buChar char="•"/>
            </a:pPr>
            <a:r>
              <a:rPr lang="en-US" sz="3507">
                <a:solidFill>
                  <a:srgbClr val="252930"/>
                </a:solidFill>
                <a:latin typeface="Maven Pro"/>
                <a:ea typeface="Maven Pro"/>
                <a:cs typeface="Maven Pro"/>
                <a:sym typeface="Maven Pro"/>
              </a:rPr>
              <a:t>Need for an automated solution that can translate ASL gestures effectively.</a:t>
            </a:r>
          </a:p>
          <a:p>
            <a:pPr algn="just">
              <a:lnSpc>
                <a:spcPts val="4910"/>
              </a:lnSpc>
            </a:pPr>
          </a:p>
        </p:txBody>
      </p:sp>
      <p:sp>
        <p:nvSpPr>
          <p:cNvPr name="Freeform 4" id="4"/>
          <p:cNvSpPr/>
          <p:nvPr/>
        </p:nvSpPr>
        <p:spPr>
          <a:xfrm flipH="false" flipV="false" rot="0">
            <a:off x="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028700"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4354175" y="-123825"/>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5323669" y="1880071"/>
            <a:ext cx="7640663" cy="920751"/>
          </a:xfrm>
          <a:prstGeom prst="rect">
            <a:avLst/>
          </a:prstGeom>
        </p:spPr>
        <p:txBody>
          <a:bodyPr anchor="t" rtlCol="false" tIns="0" lIns="0" bIns="0" rIns="0">
            <a:spAutoFit/>
          </a:bodyPr>
          <a:lstStyle/>
          <a:p>
            <a:pPr algn="ctr">
              <a:lnSpc>
                <a:spcPts val="6400"/>
              </a:lnSpc>
            </a:pPr>
            <a:r>
              <a:rPr lang="en-US" b="true" sz="8000">
                <a:solidFill>
                  <a:srgbClr val="252D37"/>
                </a:solidFill>
                <a:latin typeface="Maven Pro Bold"/>
                <a:ea typeface="Maven Pro Bold"/>
                <a:cs typeface="Maven Pro Bold"/>
                <a:sym typeface="Maven Pro Bold"/>
              </a:rPr>
              <a:t>OBJECTIVE</a:t>
            </a:r>
          </a:p>
        </p:txBody>
      </p:sp>
      <p:sp>
        <p:nvSpPr>
          <p:cNvPr name="TextBox 3" id="3"/>
          <p:cNvSpPr txBox="true"/>
          <p:nvPr/>
        </p:nvSpPr>
        <p:spPr>
          <a:xfrm rot="0">
            <a:off x="1355197" y="3895725"/>
            <a:ext cx="15750696" cy="4386114"/>
          </a:xfrm>
          <a:prstGeom prst="rect">
            <a:avLst/>
          </a:prstGeom>
        </p:spPr>
        <p:txBody>
          <a:bodyPr anchor="t" rtlCol="false" tIns="0" lIns="0" bIns="0" rIns="0">
            <a:spAutoFit/>
          </a:bodyPr>
          <a:lstStyle/>
          <a:p>
            <a:pPr algn="just" marL="902900" indent="-451450" lvl="1">
              <a:lnSpc>
                <a:spcPts val="5854"/>
              </a:lnSpc>
              <a:buFont typeface="Arial"/>
              <a:buChar char="•"/>
            </a:pPr>
            <a:r>
              <a:rPr lang="en-US" sz="4182">
                <a:solidFill>
                  <a:srgbClr val="252D37"/>
                </a:solidFill>
                <a:latin typeface="Maven Pro"/>
                <a:ea typeface="Maven Pro"/>
                <a:cs typeface="Maven Pro"/>
                <a:sym typeface="Maven Pro"/>
              </a:rPr>
              <a:t>Devel</a:t>
            </a:r>
            <a:r>
              <a:rPr lang="en-US" sz="4182">
                <a:solidFill>
                  <a:srgbClr val="252D37"/>
                </a:solidFill>
                <a:latin typeface="Maven Pro"/>
                <a:ea typeface="Maven Pro"/>
                <a:cs typeface="Maven Pro"/>
                <a:sym typeface="Maven Pro"/>
              </a:rPr>
              <a:t>op a real-time ASL hand gesture recognition system.</a:t>
            </a:r>
          </a:p>
          <a:p>
            <a:pPr algn="just" marL="902900" indent="-451450" lvl="1">
              <a:lnSpc>
                <a:spcPts val="5854"/>
              </a:lnSpc>
              <a:buFont typeface="Arial"/>
              <a:buChar char="•"/>
            </a:pPr>
            <a:r>
              <a:rPr lang="en-US" sz="4182">
                <a:solidFill>
                  <a:srgbClr val="252D37"/>
                </a:solidFill>
                <a:latin typeface="Maven Pro"/>
                <a:ea typeface="Maven Pro"/>
                <a:cs typeface="Maven Pro"/>
                <a:sym typeface="Maven Pro"/>
              </a:rPr>
              <a:t>Utilize a webcam for capturing hand gestures.</a:t>
            </a:r>
          </a:p>
          <a:p>
            <a:pPr algn="just" marL="902900" indent="-451450" lvl="1">
              <a:lnSpc>
                <a:spcPts val="5854"/>
              </a:lnSpc>
              <a:buFont typeface="Arial"/>
              <a:buChar char="•"/>
            </a:pPr>
            <a:r>
              <a:rPr lang="en-US" sz="4182">
                <a:solidFill>
                  <a:srgbClr val="252D37"/>
                </a:solidFill>
                <a:latin typeface="Maven Pro"/>
                <a:ea typeface="Maven Pro"/>
                <a:cs typeface="Maven Pro"/>
                <a:sym typeface="Maven Pro"/>
              </a:rPr>
              <a:t>Train a deep learning model to classify gestures accurately.</a:t>
            </a:r>
          </a:p>
          <a:p>
            <a:pPr algn="just" marL="902900" indent="-451450" lvl="1">
              <a:lnSpc>
                <a:spcPts val="5854"/>
              </a:lnSpc>
              <a:buFont typeface="Arial"/>
              <a:buChar char="•"/>
            </a:pPr>
            <a:r>
              <a:rPr lang="en-US" sz="4182">
                <a:solidFill>
                  <a:srgbClr val="252D37"/>
                </a:solidFill>
                <a:latin typeface="Maven Pro"/>
                <a:ea typeface="Maven Pro"/>
                <a:cs typeface="Maven Pro"/>
                <a:sym typeface="Maven Pro"/>
              </a:rPr>
              <a:t>Enable easier communication for individuals with hearing impairments.</a:t>
            </a:r>
          </a:p>
          <a:p>
            <a:pPr algn="just" marL="902900" indent="-451450" lvl="1">
              <a:lnSpc>
                <a:spcPts val="5854"/>
              </a:lnSpc>
              <a:buFont typeface="Arial"/>
              <a:buChar char="•"/>
            </a:pPr>
            <a:r>
              <a:rPr lang="en-US" sz="4182">
                <a:solidFill>
                  <a:srgbClr val="252D37"/>
                </a:solidFill>
                <a:latin typeface="Maven Pro"/>
                <a:ea typeface="Maven Pro"/>
                <a:cs typeface="Maven Pro"/>
                <a:sym typeface="Maven Pro"/>
              </a:rPr>
              <a:t>Ensure the system is efficient, user-friendly, and responsive.</a:t>
            </a:r>
          </a:p>
        </p:txBody>
      </p:sp>
      <p:sp>
        <p:nvSpPr>
          <p:cNvPr name="Freeform 4" id="4"/>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4542983"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3745017" y="1619989"/>
            <a:ext cx="10441907" cy="922447"/>
          </a:xfrm>
          <a:prstGeom prst="rect">
            <a:avLst/>
          </a:prstGeom>
        </p:spPr>
        <p:txBody>
          <a:bodyPr anchor="t" rtlCol="false" tIns="0" lIns="0" bIns="0" rIns="0">
            <a:spAutoFit/>
          </a:bodyPr>
          <a:lstStyle/>
          <a:p>
            <a:pPr algn="ctr">
              <a:lnSpc>
                <a:spcPts val="6426"/>
              </a:lnSpc>
            </a:pPr>
            <a:r>
              <a:rPr lang="en-US" b="true" sz="8033">
                <a:solidFill>
                  <a:srgbClr val="252930"/>
                </a:solidFill>
                <a:latin typeface="Maven Pro Bold"/>
                <a:ea typeface="Maven Pro Bold"/>
                <a:cs typeface="Maven Pro Bold"/>
                <a:sym typeface="Maven Pro Bold"/>
              </a:rPr>
              <a:t>METHODOLOGY</a:t>
            </a:r>
          </a:p>
        </p:txBody>
      </p:sp>
      <p:sp>
        <p:nvSpPr>
          <p:cNvPr name="TextBox 3" id="3"/>
          <p:cNvSpPr txBox="true"/>
          <p:nvPr/>
        </p:nvSpPr>
        <p:spPr>
          <a:xfrm rot="0">
            <a:off x="1571421" y="4154010"/>
            <a:ext cx="15145158" cy="3733800"/>
          </a:xfrm>
          <a:prstGeom prst="rect">
            <a:avLst/>
          </a:prstGeom>
        </p:spPr>
        <p:txBody>
          <a:bodyPr anchor="t" rtlCol="false" tIns="0" lIns="0" bIns="0" rIns="0">
            <a:spAutoFit/>
          </a:bodyPr>
          <a:lstStyle/>
          <a:p>
            <a:pPr algn="just" marL="647700" indent="-323850" lvl="1">
              <a:lnSpc>
                <a:spcPts val="4200"/>
              </a:lnSpc>
              <a:buFont typeface="Arial"/>
              <a:buChar char="•"/>
            </a:pPr>
            <a:r>
              <a:rPr lang="en-US" sz="3000">
                <a:solidFill>
                  <a:srgbClr val="252930"/>
                </a:solidFill>
                <a:latin typeface="Maven Pro"/>
                <a:ea typeface="Maven Pro"/>
                <a:cs typeface="Maven Pro"/>
                <a:sym typeface="Maven Pro"/>
              </a:rPr>
              <a:t>Data C</a:t>
            </a:r>
            <a:r>
              <a:rPr lang="en-US" sz="3000">
                <a:solidFill>
                  <a:srgbClr val="252930"/>
                </a:solidFill>
                <a:latin typeface="Maven Pro"/>
                <a:ea typeface="Maven Pro"/>
                <a:cs typeface="Maven Pro"/>
                <a:sym typeface="Maven Pro"/>
              </a:rPr>
              <a:t>ollection: Capture hand gesture images using a webcam.</a:t>
            </a:r>
          </a:p>
          <a:p>
            <a:pPr algn="just" marL="647700" indent="-323850" lvl="1">
              <a:lnSpc>
                <a:spcPts val="4200"/>
              </a:lnSpc>
              <a:buFont typeface="Arial"/>
              <a:buChar char="•"/>
            </a:pPr>
            <a:r>
              <a:rPr lang="en-US" sz="3000">
                <a:solidFill>
                  <a:srgbClr val="252930"/>
                </a:solidFill>
                <a:latin typeface="Maven Pro"/>
                <a:ea typeface="Maven Pro"/>
                <a:cs typeface="Maven Pro"/>
                <a:sym typeface="Maven Pro"/>
              </a:rPr>
              <a:t>Preprocessing: Resize and preprocess images for consistency.</a:t>
            </a:r>
          </a:p>
          <a:p>
            <a:pPr algn="just" marL="647700" indent="-323850" lvl="1">
              <a:lnSpc>
                <a:spcPts val="4200"/>
              </a:lnSpc>
              <a:buFont typeface="Arial"/>
              <a:buChar char="•"/>
            </a:pPr>
            <a:r>
              <a:rPr lang="en-US" sz="3000">
                <a:solidFill>
                  <a:srgbClr val="252930"/>
                </a:solidFill>
                <a:latin typeface="Maven Pro"/>
                <a:ea typeface="Maven Pro"/>
                <a:cs typeface="Maven Pro"/>
                <a:sym typeface="Maven Pro"/>
              </a:rPr>
              <a:t>Model Training: Train a convolutional neural network (CNN) on the collected dataset.</a:t>
            </a:r>
          </a:p>
          <a:p>
            <a:pPr algn="just" marL="647700" indent="-323850" lvl="1">
              <a:lnSpc>
                <a:spcPts val="4200"/>
              </a:lnSpc>
              <a:buFont typeface="Arial"/>
              <a:buChar char="•"/>
            </a:pPr>
            <a:r>
              <a:rPr lang="en-US" sz="3000">
                <a:solidFill>
                  <a:srgbClr val="252930"/>
                </a:solidFill>
                <a:latin typeface="Maven Pro"/>
                <a:ea typeface="Maven Pro"/>
                <a:cs typeface="Maven Pro"/>
                <a:sym typeface="Maven Pro"/>
              </a:rPr>
              <a:t>Integration: Implement the trained model into a real-time system.</a:t>
            </a:r>
          </a:p>
          <a:p>
            <a:pPr algn="just" marL="647700" indent="-323850" lvl="1">
              <a:lnSpc>
                <a:spcPts val="4200"/>
              </a:lnSpc>
              <a:buFont typeface="Arial"/>
              <a:buChar char="•"/>
            </a:pPr>
            <a:r>
              <a:rPr lang="en-US" sz="3000">
                <a:solidFill>
                  <a:srgbClr val="252930"/>
                </a:solidFill>
                <a:latin typeface="Maven Pro"/>
                <a:ea typeface="Maven Pro"/>
                <a:cs typeface="Maven Pro"/>
                <a:sym typeface="Maven Pro"/>
              </a:rPr>
              <a:t>Real-time Prediction: Detect and classify hand gestures in a live video stream.</a:t>
            </a:r>
          </a:p>
          <a:p>
            <a:pPr algn="just">
              <a:lnSpc>
                <a:spcPts val="4200"/>
              </a:lnSpc>
            </a:pPr>
          </a:p>
        </p:txBody>
      </p:sp>
      <p:sp>
        <p:nvSpPr>
          <p:cNvPr name="Freeform 4" id="4"/>
          <p:cNvSpPr/>
          <p:nvPr/>
        </p:nvSpPr>
        <p:spPr>
          <a:xfrm flipH="false" flipV="false" rot="0">
            <a:off x="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028700"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4354175" y="-123825"/>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539081" y="3126672"/>
            <a:ext cx="17492679" cy="5488713"/>
          </a:xfrm>
          <a:prstGeom prst="rect">
            <a:avLst/>
          </a:prstGeom>
        </p:spPr>
        <p:txBody>
          <a:bodyPr anchor="t" rtlCol="false" tIns="0" lIns="0" bIns="0" rIns="0">
            <a:spAutoFit/>
          </a:bodyPr>
          <a:lstStyle/>
          <a:p>
            <a:pPr algn="just">
              <a:lnSpc>
                <a:spcPts val="4323"/>
              </a:lnSpc>
            </a:pPr>
            <a:r>
              <a:rPr lang="en-US" sz="3088">
                <a:solidFill>
                  <a:srgbClr val="252930"/>
                </a:solidFill>
                <a:latin typeface="Maven Pro"/>
                <a:ea typeface="Maven Pro"/>
                <a:cs typeface="Maven Pro"/>
                <a:sym typeface="Maven Pro"/>
              </a:rPr>
              <a:t>The hand gesture </a:t>
            </a:r>
            <a:r>
              <a:rPr lang="en-US" sz="3088">
                <a:solidFill>
                  <a:srgbClr val="252930"/>
                </a:solidFill>
                <a:latin typeface="Maven Pro"/>
                <a:ea typeface="Maven Pro"/>
                <a:cs typeface="Maven Pro"/>
                <a:sym typeface="Maven Pro"/>
              </a:rPr>
              <a:t>recognition model achieved promising results in real-time classification. During testing, the model was able to accurately recognize and classify hand gestures captured through a webcam, with the prediction displayed live on the screen. The model's performance was evaluated based on the accuracy of its predictions against a labeled dataset, achieving a high accuracy rate. The hand detection and gesture recognition process was efficient, with minimal latency. The classifier displayed robust performance under varying lighting conditions and hand orientations, demonstrating the effectiveness of the deep learning model in real-world applications. Further tuning and model enhancement could improve accuracy and robustness, particularly for complex or overlapping hand gestures.</a:t>
            </a:r>
          </a:p>
          <a:p>
            <a:pPr algn="just">
              <a:lnSpc>
                <a:spcPts val="4323"/>
              </a:lnSpc>
            </a:pPr>
          </a:p>
        </p:txBody>
      </p:sp>
      <p:sp>
        <p:nvSpPr>
          <p:cNvPr name="TextBox 3" id="3"/>
          <p:cNvSpPr txBox="true"/>
          <p:nvPr/>
        </p:nvSpPr>
        <p:spPr>
          <a:xfrm rot="0">
            <a:off x="5323669" y="1780314"/>
            <a:ext cx="7640663" cy="920751"/>
          </a:xfrm>
          <a:prstGeom prst="rect">
            <a:avLst/>
          </a:prstGeom>
        </p:spPr>
        <p:txBody>
          <a:bodyPr anchor="t" rtlCol="false" tIns="0" lIns="0" bIns="0" rIns="0">
            <a:spAutoFit/>
          </a:bodyPr>
          <a:lstStyle/>
          <a:p>
            <a:pPr algn="ctr">
              <a:lnSpc>
                <a:spcPts val="6400"/>
              </a:lnSpc>
            </a:pPr>
            <a:r>
              <a:rPr lang="en-US" b="true" sz="8000">
                <a:solidFill>
                  <a:srgbClr val="252930"/>
                </a:solidFill>
                <a:latin typeface="Maven Pro Bold"/>
                <a:ea typeface="Maven Pro Bold"/>
                <a:cs typeface="Maven Pro Bold"/>
                <a:sym typeface="Maven Pro Bold"/>
              </a:rPr>
              <a:t>RESULT</a:t>
            </a:r>
          </a:p>
        </p:txBody>
      </p:sp>
      <p:sp>
        <p:nvSpPr>
          <p:cNvPr name="Freeform 4" id="4"/>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5400000">
            <a:off x="15972490" y="900019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Freeform 2" id="2"/>
          <p:cNvSpPr/>
          <p:nvPr/>
        </p:nvSpPr>
        <p:spPr>
          <a:xfrm flipH="false" flipV="false" rot="0">
            <a:off x="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354175" y="-123825"/>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400000">
            <a:off x="1799290" y="900019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028700" y="0"/>
            <a:ext cx="3425676" cy="4787051"/>
          </a:xfrm>
          <a:custGeom>
            <a:avLst/>
            <a:gdLst/>
            <a:ahLst/>
            <a:cxnLst/>
            <a:rect r="r" b="b" t="t" l="l"/>
            <a:pathLst>
              <a:path h="4787051" w="3425676">
                <a:moveTo>
                  <a:pt x="0" y="0"/>
                </a:moveTo>
                <a:lnTo>
                  <a:pt x="3425676" y="0"/>
                </a:lnTo>
                <a:lnTo>
                  <a:pt x="3425676" y="4787051"/>
                </a:lnTo>
                <a:lnTo>
                  <a:pt x="0" y="4787051"/>
                </a:lnTo>
                <a:lnTo>
                  <a:pt x="0" y="0"/>
                </a:lnTo>
                <a:close/>
              </a:path>
            </a:pathLst>
          </a:custGeom>
          <a:blipFill>
            <a:blip r:embed="rId8"/>
            <a:stretch>
              <a:fillRect l="-4357" t="-14060" r="-3103" b="0"/>
            </a:stretch>
          </a:blipFill>
        </p:spPr>
      </p:sp>
      <p:sp>
        <p:nvSpPr>
          <p:cNvPr name="Freeform 6" id="6"/>
          <p:cNvSpPr/>
          <p:nvPr/>
        </p:nvSpPr>
        <p:spPr>
          <a:xfrm flipH="false" flipV="false" rot="0">
            <a:off x="7330926" y="126832"/>
            <a:ext cx="2887021" cy="5214681"/>
          </a:xfrm>
          <a:custGeom>
            <a:avLst/>
            <a:gdLst/>
            <a:ahLst/>
            <a:cxnLst/>
            <a:rect r="r" b="b" t="t" l="l"/>
            <a:pathLst>
              <a:path h="5214681" w="2887021">
                <a:moveTo>
                  <a:pt x="0" y="0"/>
                </a:moveTo>
                <a:lnTo>
                  <a:pt x="2887021" y="0"/>
                </a:lnTo>
                <a:lnTo>
                  <a:pt x="2887021" y="5214681"/>
                </a:lnTo>
                <a:lnTo>
                  <a:pt x="0" y="5214681"/>
                </a:lnTo>
                <a:lnTo>
                  <a:pt x="0" y="0"/>
                </a:lnTo>
                <a:close/>
              </a:path>
            </a:pathLst>
          </a:custGeom>
          <a:blipFill>
            <a:blip r:embed="rId9"/>
            <a:stretch>
              <a:fillRect l="0" t="0" r="0" b="0"/>
            </a:stretch>
          </a:blipFill>
        </p:spPr>
      </p:sp>
      <p:sp>
        <p:nvSpPr>
          <p:cNvPr name="Freeform 7" id="7"/>
          <p:cNvSpPr/>
          <p:nvPr/>
        </p:nvSpPr>
        <p:spPr>
          <a:xfrm flipH="false" flipV="false" rot="0">
            <a:off x="12790996" y="0"/>
            <a:ext cx="3430281" cy="5082673"/>
          </a:xfrm>
          <a:custGeom>
            <a:avLst/>
            <a:gdLst/>
            <a:ahLst/>
            <a:cxnLst/>
            <a:rect r="r" b="b" t="t" l="l"/>
            <a:pathLst>
              <a:path h="5082673" w="3430281">
                <a:moveTo>
                  <a:pt x="0" y="0"/>
                </a:moveTo>
                <a:lnTo>
                  <a:pt x="3430281" y="0"/>
                </a:lnTo>
                <a:lnTo>
                  <a:pt x="3430281" y="5082673"/>
                </a:lnTo>
                <a:lnTo>
                  <a:pt x="0" y="5082673"/>
                </a:lnTo>
                <a:lnTo>
                  <a:pt x="0" y="0"/>
                </a:lnTo>
                <a:close/>
              </a:path>
            </a:pathLst>
          </a:custGeom>
          <a:blipFill>
            <a:blip r:embed="rId10"/>
            <a:stretch>
              <a:fillRect l="0" t="0" r="0" b="0"/>
            </a:stretch>
          </a:blipFill>
        </p:spPr>
      </p:sp>
      <p:sp>
        <p:nvSpPr>
          <p:cNvPr name="Freeform 8" id="8"/>
          <p:cNvSpPr/>
          <p:nvPr/>
        </p:nvSpPr>
        <p:spPr>
          <a:xfrm flipH="false" flipV="false" rot="0">
            <a:off x="7330926" y="5443448"/>
            <a:ext cx="3439997" cy="4746795"/>
          </a:xfrm>
          <a:custGeom>
            <a:avLst/>
            <a:gdLst/>
            <a:ahLst/>
            <a:cxnLst/>
            <a:rect r="r" b="b" t="t" l="l"/>
            <a:pathLst>
              <a:path h="4746795" w="3439997">
                <a:moveTo>
                  <a:pt x="0" y="0"/>
                </a:moveTo>
                <a:lnTo>
                  <a:pt x="3439997" y="0"/>
                </a:lnTo>
                <a:lnTo>
                  <a:pt x="3439997" y="4746795"/>
                </a:lnTo>
                <a:lnTo>
                  <a:pt x="0" y="4746795"/>
                </a:lnTo>
                <a:lnTo>
                  <a:pt x="0" y="0"/>
                </a:lnTo>
                <a:close/>
              </a:path>
            </a:pathLst>
          </a:custGeom>
          <a:blipFill>
            <a:blip r:embed="rId11"/>
            <a:stretch>
              <a:fillRect l="-26452" t="-290" r="0" b="-290"/>
            </a:stretch>
          </a:blipFill>
        </p:spPr>
      </p:sp>
      <p:sp>
        <p:nvSpPr>
          <p:cNvPr name="Freeform 9" id="9"/>
          <p:cNvSpPr/>
          <p:nvPr/>
        </p:nvSpPr>
        <p:spPr>
          <a:xfrm flipH="false" flipV="false" rot="0">
            <a:off x="12790996" y="5082673"/>
            <a:ext cx="3906997" cy="4743498"/>
          </a:xfrm>
          <a:custGeom>
            <a:avLst/>
            <a:gdLst/>
            <a:ahLst/>
            <a:cxnLst/>
            <a:rect r="r" b="b" t="t" l="l"/>
            <a:pathLst>
              <a:path h="4743498" w="3906997">
                <a:moveTo>
                  <a:pt x="0" y="0"/>
                </a:moveTo>
                <a:lnTo>
                  <a:pt x="3906997" y="0"/>
                </a:lnTo>
                <a:lnTo>
                  <a:pt x="3906997" y="4743498"/>
                </a:lnTo>
                <a:lnTo>
                  <a:pt x="0" y="4743498"/>
                </a:lnTo>
                <a:lnTo>
                  <a:pt x="0" y="0"/>
                </a:lnTo>
                <a:close/>
              </a:path>
            </a:pathLst>
          </a:custGeom>
          <a:blipFill>
            <a:blip r:embed="rId12"/>
            <a:stretch>
              <a:fillRect l="-7706" t="0" r="-5549" b="0"/>
            </a:stretch>
          </a:blipFill>
        </p:spPr>
      </p:sp>
      <p:sp>
        <p:nvSpPr>
          <p:cNvPr name="Freeform 10" id="10"/>
          <p:cNvSpPr/>
          <p:nvPr/>
        </p:nvSpPr>
        <p:spPr>
          <a:xfrm flipH="false" flipV="false" rot="0">
            <a:off x="1028700" y="4787051"/>
            <a:ext cx="3472815" cy="4740197"/>
          </a:xfrm>
          <a:custGeom>
            <a:avLst/>
            <a:gdLst/>
            <a:ahLst/>
            <a:cxnLst/>
            <a:rect r="r" b="b" t="t" l="l"/>
            <a:pathLst>
              <a:path h="4740197" w="3472815">
                <a:moveTo>
                  <a:pt x="0" y="0"/>
                </a:moveTo>
                <a:lnTo>
                  <a:pt x="3472815" y="0"/>
                </a:lnTo>
                <a:lnTo>
                  <a:pt x="3472815" y="4740197"/>
                </a:lnTo>
                <a:lnTo>
                  <a:pt x="0" y="4740197"/>
                </a:lnTo>
                <a:lnTo>
                  <a:pt x="0" y="0"/>
                </a:lnTo>
                <a:close/>
              </a:path>
            </a:pathLst>
          </a:custGeom>
          <a:blipFill>
            <a:blip r:embed="rId13"/>
            <a:stretch>
              <a:fillRect l="-14756" t="0" r="-14553"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DAGnLhjW7oU</dc:identifier>
  <dcterms:modified xsi:type="dcterms:W3CDTF">2011-08-01T06:04:30Z</dcterms:modified>
  <cp:revision>1</cp:revision>
  <dc:title>Ivory Black Simple Geometric Research Project Presentation</dc:title>
</cp:coreProperties>
</file>