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30"/>
  </p:notesMasterIdLst>
  <p:sldIdLst>
    <p:sldId id="256" r:id="rId2"/>
    <p:sldId id="257" r:id="rId3"/>
    <p:sldId id="258" r:id="rId4"/>
    <p:sldId id="260" r:id="rId5"/>
    <p:sldId id="262" r:id="rId6"/>
    <p:sldId id="261" r:id="rId7"/>
    <p:sldId id="263" r:id="rId8"/>
    <p:sldId id="264" r:id="rId9"/>
    <p:sldId id="267" r:id="rId10"/>
    <p:sldId id="266"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7" r:id="rId26"/>
    <p:sldId id="290" r:id="rId27"/>
    <p:sldId id="288"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7AE"/>
    <a:srgbClr val="417E60"/>
    <a:srgbClr val="6A875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p:scale>
          <a:sx n="75" d="100"/>
          <a:sy n="75" d="100"/>
        </p:scale>
        <p:origin x="965"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6A0B5-E7F8-46EE-AA11-7966458267F2}"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D06B2-9ADC-482F-BFE6-9D9BF9799A51}" type="slidenum">
              <a:rPr lang="en-US" smtClean="0"/>
              <a:t>‹#›</a:t>
            </a:fld>
            <a:endParaRPr lang="en-US"/>
          </a:p>
        </p:txBody>
      </p:sp>
    </p:spTree>
    <p:extLst>
      <p:ext uri="{BB962C8B-B14F-4D97-AF65-F5344CB8AC3E}">
        <p14:creationId xmlns:p14="http://schemas.microsoft.com/office/powerpoint/2010/main" val="3664137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1</a:t>
            </a:fld>
            <a:endParaRPr lang="en-US"/>
          </a:p>
        </p:txBody>
      </p:sp>
    </p:spTree>
    <p:extLst>
      <p:ext uri="{BB962C8B-B14F-4D97-AF65-F5344CB8AC3E}">
        <p14:creationId xmlns:p14="http://schemas.microsoft.com/office/powerpoint/2010/main" val="42916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3</a:t>
            </a:fld>
            <a:endParaRPr lang="en-US"/>
          </a:p>
        </p:txBody>
      </p:sp>
    </p:spTree>
    <p:extLst>
      <p:ext uri="{BB962C8B-B14F-4D97-AF65-F5344CB8AC3E}">
        <p14:creationId xmlns:p14="http://schemas.microsoft.com/office/powerpoint/2010/main" val="97151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4</a:t>
            </a:fld>
            <a:endParaRPr lang="en-US"/>
          </a:p>
        </p:txBody>
      </p:sp>
    </p:spTree>
    <p:extLst>
      <p:ext uri="{BB962C8B-B14F-4D97-AF65-F5344CB8AC3E}">
        <p14:creationId xmlns:p14="http://schemas.microsoft.com/office/powerpoint/2010/main" val="1815243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6</a:t>
            </a:fld>
            <a:endParaRPr lang="en-US"/>
          </a:p>
        </p:txBody>
      </p:sp>
    </p:spTree>
    <p:extLst>
      <p:ext uri="{BB962C8B-B14F-4D97-AF65-F5344CB8AC3E}">
        <p14:creationId xmlns:p14="http://schemas.microsoft.com/office/powerpoint/2010/main" val="865814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10</a:t>
            </a:fld>
            <a:endParaRPr lang="en-US"/>
          </a:p>
        </p:txBody>
      </p:sp>
    </p:spTree>
    <p:extLst>
      <p:ext uri="{BB962C8B-B14F-4D97-AF65-F5344CB8AC3E}">
        <p14:creationId xmlns:p14="http://schemas.microsoft.com/office/powerpoint/2010/main" val="402107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23</a:t>
            </a:fld>
            <a:endParaRPr lang="en-US"/>
          </a:p>
        </p:txBody>
      </p:sp>
    </p:spTree>
    <p:extLst>
      <p:ext uri="{BB962C8B-B14F-4D97-AF65-F5344CB8AC3E}">
        <p14:creationId xmlns:p14="http://schemas.microsoft.com/office/powerpoint/2010/main" val="200128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8382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3875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9135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a:xfrm>
            <a:off x="8053892" y="6244590"/>
            <a:ext cx="672354" cy="365125"/>
          </a:xfrm>
        </p:spPr>
        <p:txBody>
          <a:bodyPr/>
          <a:lstStyle/>
          <a:p>
            <a:endParaRPr lang="en-US" dirty="0"/>
          </a:p>
        </p:txBody>
      </p:sp>
    </p:spTree>
    <p:extLst>
      <p:ext uri="{BB962C8B-B14F-4D97-AF65-F5344CB8AC3E}">
        <p14:creationId xmlns:p14="http://schemas.microsoft.com/office/powerpoint/2010/main" val="44111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0318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112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2936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8242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6886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2934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9927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24396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00" name="Straight Connector 9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Electronic circuit board">
            <a:extLst>
              <a:ext uri="{FF2B5EF4-FFF2-40B4-BE49-F238E27FC236}">
                <a16:creationId xmlns:a16="http://schemas.microsoft.com/office/drawing/2014/main" id="{233870BB-CFD4-8597-689D-9780AED6B895}"/>
              </a:ext>
            </a:extLst>
          </p:cNvPr>
          <p:cNvPicPr>
            <a:picLocks noChangeAspect="1"/>
          </p:cNvPicPr>
          <p:nvPr/>
        </p:nvPicPr>
        <p:blipFill rotWithShape="1">
          <a:blip r:embed="rId3"/>
          <a:srcRect t="15730"/>
          <a:stretch/>
        </p:blipFill>
        <p:spPr>
          <a:xfrm>
            <a:off x="20" y="10"/>
            <a:ext cx="12191979" cy="6857990"/>
          </a:xfrm>
          <a:prstGeom prst="rect">
            <a:avLst/>
          </a:prstGeom>
        </p:spPr>
      </p:pic>
      <p:sp>
        <p:nvSpPr>
          <p:cNvPr id="102" name="Rectangle 101">
            <a:extLst>
              <a:ext uri="{FF2B5EF4-FFF2-40B4-BE49-F238E27FC236}">
                <a16:creationId xmlns:a16="http://schemas.microsoft.com/office/drawing/2014/main" id="{D21F66AB-6D67-4C86-A415-0B6E4EEC5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3811" y="423809"/>
            <a:ext cx="6858002" cy="6010383"/>
          </a:xfrm>
          <a:prstGeom prst="rect">
            <a:avLst/>
          </a:prstGeom>
          <a:gradFill>
            <a:gsLst>
              <a:gs pos="0">
                <a:schemeClr val="bg1">
                  <a:alpha val="0"/>
                </a:schemeClr>
              </a:gs>
              <a:gs pos="46000">
                <a:schemeClr val="bg1">
                  <a:alpha val="46000"/>
                </a:schemeClr>
              </a:gs>
              <a:gs pos="26000">
                <a:schemeClr val="bg1">
                  <a:alpha val="32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D20D5E0-FF70-739F-F8CB-805F423B5422}"/>
              </a:ext>
            </a:extLst>
          </p:cNvPr>
          <p:cNvSpPr>
            <a:spLocks noGrp="1"/>
          </p:cNvSpPr>
          <p:nvPr>
            <p:ph type="ctrTitle"/>
          </p:nvPr>
        </p:nvSpPr>
        <p:spPr>
          <a:xfrm>
            <a:off x="438911" y="908651"/>
            <a:ext cx="4937760" cy="3640345"/>
          </a:xfrm>
        </p:spPr>
        <p:txBody>
          <a:bodyPr anchor="t">
            <a:normAutofit/>
          </a:bodyPr>
          <a:lstStyle/>
          <a:p>
            <a:r>
              <a:rPr lang="en-US" sz="5600" dirty="0"/>
              <a:t>Heap Memory Manager</a:t>
            </a:r>
            <a:br>
              <a:rPr lang="en-US" sz="5600" dirty="0"/>
            </a:br>
            <a:br>
              <a:rPr lang="en-US" sz="5600" dirty="0"/>
            </a:br>
            <a:r>
              <a:rPr lang="en-US" sz="4000" dirty="0"/>
              <a:t>By: Adham Khaled</a:t>
            </a:r>
            <a:endParaRPr lang="en-US" sz="5600" dirty="0"/>
          </a:p>
        </p:txBody>
      </p:sp>
      <p:sp>
        <p:nvSpPr>
          <p:cNvPr id="3" name="Subtitle 2">
            <a:extLst>
              <a:ext uri="{FF2B5EF4-FFF2-40B4-BE49-F238E27FC236}">
                <a16:creationId xmlns:a16="http://schemas.microsoft.com/office/drawing/2014/main" id="{B82D407F-C4EE-6DBD-98B8-EF5C48F4501D}"/>
              </a:ext>
            </a:extLst>
          </p:cNvPr>
          <p:cNvSpPr>
            <a:spLocks noGrp="1"/>
          </p:cNvSpPr>
          <p:nvPr>
            <p:ph type="subTitle" idx="1"/>
          </p:nvPr>
        </p:nvSpPr>
        <p:spPr>
          <a:xfrm>
            <a:off x="438912" y="4730138"/>
            <a:ext cx="5283158" cy="1321870"/>
          </a:xfrm>
        </p:spPr>
        <p:txBody>
          <a:bodyPr anchor="b">
            <a:noAutofit/>
          </a:bodyPr>
          <a:lstStyle/>
          <a:p>
            <a:pPr>
              <a:lnSpc>
                <a:spcPct val="100000"/>
              </a:lnSpc>
            </a:pPr>
            <a:r>
              <a:rPr lang="en-US" sz="2400" dirty="0"/>
              <a:t>Advanced System Programming under Linux training at STMicroelectronics.</a:t>
            </a:r>
          </a:p>
          <a:p>
            <a:pPr>
              <a:lnSpc>
                <a:spcPct val="100000"/>
              </a:lnSpc>
            </a:pPr>
            <a:r>
              <a:rPr lang="en-US" sz="2400" dirty="0"/>
              <a:t>Instructor: Eng. Reda Maher.</a:t>
            </a:r>
          </a:p>
        </p:txBody>
      </p:sp>
      <p:cxnSp>
        <p:nvCxnSpPr>
          <p:cNvPr id="104" name="Straight Connector 103">
            <a:extLst>
              <a:ext uri="{FF2B5EF4-FFF2-40B4-BE49-F238E27FC236}">
                <a16:creationId xmlns:a16="http://schemas.microsoft.com/office/drawing/2014/main" id="{0B66F5E1-B07D-4718-F4B4-5FCE4B7E8F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4131"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773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SPLIT</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flowchart with black text&#10;&#10;Description automatically generated">
            <a:extLst>
              <a:ext uri="{FF2B5EF4-FFF2-40B4-BE49-F238E27FC236}">
                <a16:creationId xmlns:a16="http://schemas.microsoft.com/office/drawing/2014/main" id="{96D5E5EE-EDF0-1B2A-F3E8-6D549AFD36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7229" y="120137"/>
            <a:ext cx="4008221" cy="6737863"/>
          </a:xfrm>
        </p:spPr>
      </p:pic>
    </p:spTree>
    <p:extLst>
      <p:ext uri="{BB962C8B-B14F-4D97-AF65-F5344CB8AC3E}">
        <p14:creationId xmlns:p14="http://schemas.microsoft.com/office/powerpoint/2010/main" val="2064140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t>New_alloc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used to allocate new space in heap if the current allocated space isn't enough first check if the block is free then extend it, if used then allocate new space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list:</a:t>
            </a:r>
            <a:r>
              <a:rPr lang="en-US" sz="2400" dirty="0">
                <a:latin typeface="Calibri" panose="020F0502020204030204" pitchFamily="34" charset="0"/>
                <a:cs typeface="Calibri" panose="020F0502020204030204" pitchFamily="34" charset="0"/>
              </a:rPr>
              <a:t> pointer to the last block in the current free list</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size to be allocated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status of the process</a:t>
            </a:r>
          </a:p>
        </p:txBody>
      </p:sp>
    </p:spTree>
    <p:extLst>
      <p:ext uri="{BB962C8B-B14F-4D97-AF65-F5344CB8AC3E}">
        <p14:creationId xmlns:p14="http://schemas.microsoft.com/office/powerpoint/2010/main" val="221594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a:t>New_Alloc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800" y="2121031"/>
            <a:ext cx="3094348" cy="120032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Last block is free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Last block is used</a:t>
            </a:r>
          </a:p>
        </p:txBody>
      </p:sp>
      <p:pic>
        <p:nvPicPr>
          <p:cNvPr id="15" name="Content Placeholder 14" descr="A diagram of a black and white diagram&#10;&#10;Description automatically generated">
            <a:extLst>
              <a:ext uri="{FF2B5EF4-FFF2-40B4-BE49-F238E27FC236}">
                <a16:creationId xmlns:a16="http://schemas.microsoft.com/office/drawing/2014/main" id="{079C48E9-85B5-1B09-5775-168D5D60B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7858" y="88756"/>
            <a:ext cx="5194942" cy="6769244"/>
          </a:xfrm>
        </p:spPr>
      </p:pic>
    </p:spTree>
    <p:extLst>
      <p:ext uri="{BB962C8B-B14F-4D97-AF65-F5344CB8AC3E}">
        <p14:creationId xmlns:p14="http://schemas.microsoft.com/office/powerpoint/2010/main" val="34307393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a:t>HMMFREE</a:t>
            </a:r>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Frees the memory space pointed to by </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which must have been returned by a previous call to malloc(), </a:t>
            </a:r>
            <a:r>
              <a:rPr lang="en-US" sz="2800" dirty="0" err="1">
                <a:latin typeface="Calibri" panose="020F0502020204030204" pitchFamily="34" charset="0"/>
                <a:cs typeface="Calibri" panose="020F0502020204030204" pitchFamily="34" charset="0"/>
              </a:rPr>
              <a:t>calloc</a:t>
            </a:r>
            <a:r>
              <a:rPr lang="en-US" sz="2800" dirty="0">
                <a:latin typeface="Calibri" panose="020F0502020204030204" pitchFamily="34" charset="0"/>
                <a:cs typeface="Calibri" panose="020F0502020204030204" pitchFamily="34" charset="0"/>
              </a:rPr>
              <a:t>(), or </a:t>
            </a:r>
            <a:r>
              <a:rPr lang="en-US" sz="2800" dirty="0" err="1">
                <a:latin typeface="Calibri" panose="020F0502020204030204" pitchFamily="34" charset="0"/>
                <a:cs typeface="Calibri" panose="020F0502020204030204" pitchFamily="34" charset="0"/>
              </a:rPr>
              <a:t>realloc</a:t>
            </a:r>
            <a:r>
              <a:rPr lang="en-US" sz="2800" dirty="0">
                <a:latin typeface="Calibri" panose="020F0502020204030204" pitchFamily="34" charset="0"/>
                <a:cs typeface="Calibri" panose="020F0502020204030204" pitchFamily="34" charset="0"/>
              </a:rPr>
              <a:t>().  Otherwise, or  if  </a:t>
            </a:r>
            <a:r>
              <a:rPr lang="en-US" sz="2800" dirty="0" err="1">
                <a:latin typeface="Calibri" panose="020F0502020204030204" pitchFamily="34" charset="0"/>
                <a:cs typeface="Calibri" panose="020F0502020204030204" pitchFamily="34" charset="0"/>
              </a:rPr>
              <a:t>HmmFree</a:t>
            </a:r>
            <a:r>
              <a:rPr lang="en-US" sz="2800" dirty="0">
                <a:latin typeface="Calibri" panose="020F0502020204030204" pitchFamily="34" charset="0"/>
                <a:cs typeface="Calibri" panose="020F0502020204030204" pitchFamily="34" charset="0"/>
              </a:rPr>
              <a:t>(</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has  already been called before, undefined behavior occurs.  If </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is NULL, no operation is performed.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err="1">
                <a:latin typeface="Calibri" panose="020F0502020204030204" pitchFamily="34" charset="0"/>
                <a:cs typeface="Calibri" panose="020F0502020204030204" pitchFamily="34" charset="0"/>
              </a:rPr>
              <a:t>ptr</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pointer to the space to be freed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no return</a:t>
            </a:r>
          </a:p>
        </p:txBody>
      </p:sp>
    </p:spTree>
    <p:extLst>
      <p:ext uri="{BB962C8B-B14F-4D97-AF65-F5344CB8AC3E}">
        <p14:creationId xmlns:p14="http://schemas.microsoft.com/office/powerpoint/2010/main" val="2205171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Hmmfree</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diagram of a block&#10;&#10;Description automatically generated">
            <a:extLst>
              <a:ext uri="{FF2B5EF4-FFF2-40B4-BE49-F238E27FC236}">
                <a16:creationId xmlns:a16="http://schemas.microsoft.com/office/drawing/2014/main" id="{DECA2642-3481-A488-44A6-FEE97642A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7401" y="-20186"/>
            <a:ext cx="4347402" cy="6878186"/>
          </a:xfrm>
        </p:spPr>
      </p:pic>
    </p:spTree>
    <p:extLst>
      <p:ext uri="{BB962C8B-B14F-4D97-AF65-F5344CB8AC3E}">
        <p14:creationId xmlns:p14="http://schemas.microsoft.com/office/powerpoint/2010/main" val="2808763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a:t>merge</a:t>
            </a:r>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fontScale="92500"/>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checks if the free block can be merged with the next or previous free block (if there exist) it's also responsible for decreasing the program break if that can be done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block: </a:t>
            </a:r>
            <a:r>
              <a:rPr lang="en-US" sz="2400" dirty="0">
                <a:latin typeface="Calibri" panose="020F0502020204030204" pitchFamily="34" charset="0"/>
                <a:cs typeface="Calibri" panose="020F0502020204030204" pitchFamily="34" charset="0"/>
              </a:rPr>
              <a:t>pointer to the block to check on</a:t>
            </a:r>
          </a:p>
          <a:p>
            <a:pPr lvl="1"/>
            <a:r>
              <a:rPr lang="en-US" sz="2400" b="1" dirty="0" err="1">
                <a:latin typeface="Calibri" panose="020F0502020204030204" pitchFamily="34" charset="0"/>
                <a:cs typeface="Calibri" panose="020F0502020204030204" pitchFamily="34" charset="0"/>
              </a:rPr>
              <a:t>decSize</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minimum size of the free block needed to decrease the program break</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no return</a:t>
            </a:r>
          </a:p>
        </p:txBody>
      </p:sp>
    </p:spTree>
    <p:extLst>
      <p:ext uri="{BB962C8B-B14F-4D97-AF65-F5344CB8AC3E}">
        <p14:creationId xmlns:p14="http://schemas.microsoft.com/office/powerpoint/2010/main" val="7418508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merge</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799" y="2121031"/>
            <a:ext cx="5073977" cy="156966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Next block is free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Prev block is free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Both are free (no problem)</a:t>
            </a:r>
          </a:p>
        </p:txBody>
      </p:sp>
      <p:pic>
        <p:nvPicPr>
          <p:cNvPr id="7" name="Content Placeholder 6" descr="A diagram of a flowchart&#10;&#10;Description automatically generated">
            <a:extLst>
              <a:ext uri="{FF2B5EF4-FFF2-40B4-BE49-F238E27FC236}">
                <a16:creationId xmlns:a16="http://schemas.microsoft.com/office/drawing/2014/main" id="{305B9D93-8EA8-CDAA-1A5F-6A2AC7CD37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7670" y="110172"/>
            <a:ext cx="6584230" cy="6747828"/>
          </a:xfrm>
        </p:spPr>
      </p:pic>
    </p:spTree>
    <p:extLst>
      <p:ext uri="{BB962C8B-B14F-4D97-AF65-F5344CB8AC3E}">
        <p14:creationId xmlns:p14="http://schemas.microsoft.com/office/powerpoint/2010/main" val="2346739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latin typeface="Consolas" panose="020B0609020204030204" pitchFamily="49" charset="0"/>
                <a:cs typeface="Calibri" panose="020F0502020204030204" pitchFamily="34" charset="0"/>
              </a:rPr>
              <a:t>moveBrkDown</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helper function to decrease the program break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block:</a:t>
            </a:r>
            <a:r>
              <a:rPr lang="en-US" sz="2400" dirty="0">
                <a:latin typeface="Calibri" panose="020F0502020204030204" pitchFamily="34" charset="0"/>
                <a:cs typeface="Calibri" panose="020F0502020204030204" pitchFamily="34" charset="0"/>
              </a:rPr>
              <a:t> pointer to the block to check on</a:t>
            </a:r>
          </a:p>
          <a:p>
            <a:pPr lvl="1"/>
            <a:r>
              <a:rPr lang="en-US" sz="2400" b="1" dirty="0" err="1">
                <a:latin typeface="Calibri" panose="020F0502020204030204" pitchFamily="34" charset="0"/>
                <a:cs typeface="Calibri" panose="020F0502020204030204" pitchFamily="34" charset="0"/>
              </a:rPr>
              <a:t>decSize</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the minimum size of the free block needed to decrease the program break</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status of the process</a:t>
            </a:r>
          </a:p>
        </p:txBody>
      </p:sp>
    </p:spTree>
    <p:extLst>
      <p:ext uri="{BB962C8B-B14F-4D97-AF65-F5344CB8AC3E}">
        <p14:creationId xmlns:p14="http://schemas.microsoft.com/office/powerpoint/2010/main" val="16921992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movebrkdown</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799" y="2121031"/>
            <a:ext cx="4951429" cy="120032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There be remaining space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There will be NO remaining space</a:t>
            </a:r>
          </a:p>
        </p:txBody>
      </p:sp>
      <p:pic>
        <p:nvPicPr>
          <p:cNvPr id="7" name="Content Placeholder 6" descr="A diagram of a program&#10;&#10;Description automatically generated">
            <a:extLst>
              <a:ext uri="{FF2B5EF4-FFF2-40B4-BE49-F238E27FC236}">
                <a16:creationId xmlns:a16="http://schemas.microsoft.com/office/drawing/2014/main" id="{22DC8BFE-D9AA-98A7-7658-EFE12311C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8244" y="296286"/>
            <a:ext cx="6754095" cy="6265428"/>
          </a:xfrm>
        </p:spPr>
      </p:pic>
    </p:spTree>
    <p:extLst>
      <p:ext uri="{BB962C8B-B14F-4D97-AF65-F5344CB8AC3E}">
        <p14:creationId xmlns:p14="http://schemas.microsoft.com/office/powerpoint/2010/main" val="820482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latin typeface="Consolas" panose="020B0609020204030204" pitchFamily="49" charset="0"/>
                <a:cs typeface="Calibri" panose="020F0502020204030204" pitchFamily="34" charset="0"/>
              </a:rPr>
              <a:t>hmmcalloc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fontScale="92500"/>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allocates  memory for an array of </a:t>
            </a:r>
            <a:r>
              <a:rPr lang="en-US" sz="2800" dirty="0" err="1">
                <a:latin typeface="Calibri" panose="020F0502020204030204" pitchFamily="34" charset="0"/>
                <a:cs typeface="Calibri" panose="020F0502020204030204" pitchFamily="34" charset="0"/>
              </a:rPr>
              <a:t>nmemb</a:t>
            </a:r>
            <a:r>
              <a:rPr lang="en-US" sz="2800" dirty="0">
                <a:latin typeface="Calibri" panose="020F0502020204030204" pitchFamily="34" charset="0"/>
                <a:cs typeface="Calibri" panose="020F0502020204030204" pitchFamily="34" charset="0"/>
              </a:rPr>
              <a:t> elements of size bytes each and returns a pointer to the allocated </a:t>
            </a:r>
            <a:r>
              <a:rPr lang="en-US" sz="2800" dirty="0" err="1">
                <a:latin typeface="Calibri" panose="020F0502020204030204" pitchFamily="34" charset="0"/>
                <a:cs typeface="Calibri" panose="020F0502020204030204" pitchFamily="34" charset="0"/>
              </a:rPr>
              <a:t>memory.The</a:t>
            </a:r>
            <a:r>
              <a:rPr lang="en-US" sz="2800" dirty="0">
                <a:latin typeface="Calibri" panose="020F0502020204030204" pitchFamily="34" charset="0"/>
                <a:cs typeface="Calibri" panose="020F0502020204030204" pitchFamily="34" charset="0"/>
              </a:rPr>
              <a:t> memory is set to zero.  If </a:t>
            </a:r>
            <a:r>
              <a:rPr lang="en-US" sz="2800" dirty="0" err="1">
                <a:latin typeface="Calibri" panose="020F0502020204030204" pitchFamily="34" charset="0"/>
                <a:cs typeface="Calibri" panose="020F0502020204030204" pitchFamily="34" charset="0"/>
              </a:rPr>
              <a:t>nmemb</a:t>
            </a:r>
            <a:r>
              <a:rPr lang="en-US" sz="2800" dirty="0">
                <a:latin typeface="Calibri" panose="020F0502020204030204" pitchFamily="34" charset="0"/>
                <a:cs typeface="Calibri" panose="020F0502020204030204" pitchFamily="34" charset="0"/>
              </a:rPr>
              <a:t> or size is 0 then returns NULL.</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err="1">
                <a:latin typeface="Calibri" panose="020F0502020204030204" pitchFamily="34" charset="0"/>
                <a:cs typeface="Calibri" panose="020F0502020204030204" pitchFamily="34" charset="0"/>
              </a:rPr>
              <a:t>nmemb</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number of memory spaces want to allocate  </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size of each memory space to allocate</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pointer to the allocated memory, return NULL if the request is failed</a:t>
            </a:r>
          </a:p>
        </p:txBody>
      </p:sp>
    </p:spTree>
    <p:extLst>
      <p:ext uri="{BB962C8B-B14F-4D97-AF65-F5344CB8AC3E}">
        <p14:creationId xmlns:p14="http://schemas.microsoft.com/office/powerpoint/2010/main" val="935821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787F3-4BDA-BDF5-1C7E-C295D1B1A2D3}"/>
              </a:ext>
            </a:extLst>
          </p:cNvPr>
          <p:cNvSpPr>
            <a:spLocks noGrp="1"/>
          </p:cNvSpPr>
          <p:nvPr>
            <p:ph type="title"/>
          </p:nvPr>
        </p:nvSpPr>
        <p:spPr>
          <a:xfrm>
            <a:off x="704088" y="914400"/>
            <a:ext cx="4041648" cy="1928741"/>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Design</a:t>
            </a:r>
          </a:p>
        </p:txBody>
      </p:sp>
      <p:cxnSp>
        <p:nvCxnSpPr>
          <p:cNvPr id="20"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334DC18E-7108-3027-71CA-2EB4BA64A6E9}"/>
              </a:ext>
            </a:extLst>
          </p:cNvPr>
          <p:cNvPicPr>
            <a:picLocks noGrp="1" noChangeAspect="1"/>
          </p:cNvPicPr>
          <p:nvPr>
            <p:ph idx="1"/>
          </p:nvPr>
        </p:nvPicPr>
        <p:blipFill>
          <a:blip r:embed="rId2"/>
          <a:stretch>
            <a:fillRect/>
          </a:stretch>
        </p:blipFill>
        <p:spPr>
          <a:xfrm>
            <a:off x="5529790" y="4571999"/>
            <a:ext cx="6279320" cy="1522735"/>
          </a:xfrm>
          <a:prstGeom prst="rect">
            <a:avLst/>
          </a:prstGeom>
        </p:spPr>
      </p:pic>
      <p:sp>
        <p:nvSpPr>
          <p:cNvPr id="3" name="TextBox 2">
            <a:extLst>
              <a:ext uri="{FF2B5EF4-FFF2-40B4-BE49-F238E27FC236}">
                <a16:creationId xmlns:a16="http://schemas.microsoft.com/office/drawing/2014/main" id="{1BAB67DA-7629-C310-0757-F80D436E70BF}"/>
              </a:ext>
            </a:extLst>
          </p:cNvPr>
          <p:cNvSpPr txBox="1"/>
          <p:nvPr/>
        </p:nvSpPr>
        <p:spPr>
          <a:xfrm>
            <a:off x="800100" y="1666335"/>
            <a:ext cx="6144768" cy="5010912"/>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We store the free and used blocks in a double linked list</a:t>
            </a:r>
          </a:p>
          <a:p>
            <a:pPr marL="285750"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Each block contains :</a:t>
            </a:r>
          </a:p>
          <a:p>
            <a:pPr marL="742950" lvl="1"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a meta data contains pointer to the next block</a:t>
            </a:r>
          </a:p>
          <a:p>
            <a:pPr marL="742950" lvl="1"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 pointer to previous block</a:t>
            </a:r>
          </a:p>
          <a:p>
            <a:pPr marL="742950" lvl="1"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 size of the data the block can hold</a:t>
            </a:r>
          </a:p>
          <a:p>
            <a:pPr marL="742950" lvl="1"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 status of the block free or used</a:t>
            </a:r>
          </a:p>
        </p:txBody>
      </p:sp>
      <p:cxnSp>
        <p:nvCxnSpPr>
          <p:cNvPr id="22" name="Straight Connector 21">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1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hmmcalloc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diagram of a program&#10;&#10;Description automatically generated">
            <a:extLst>
              <a:ext uri="{FF2B5EF4-FFF2-40B4-BE49-F238E27FC236}">
                <a16:creationId xmlns:a16="http://schemas.microsoft.com/office/drawing/2014/main" id="{FE49ED0A-5AAE-1A1A-7D64-4BD219270C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0660" y="-199629"/>
            <a:ext cx="5742076" cy="7257258"/>
          </a:xfrm>
        </p:spPr>
      </p:pic>
    </p:spTree>
    <p:extLst>
      <p:ext uri="{BB962C8B-B14F-4D97-AF65-F5344CB8AC3E}">
        <p14:creationId xmlns:p14="http://schemas.microsoft.com/office/powerpoint/2010/main" val="1026527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latin typeface="Consolas" panose="020B0609020204030204" pitchFamily="49" charset="0"/>
                <a:cs typeface="Calibri" panose="020F0502020204030204" pitchFamily="34" charset="0"/>
              </a:rPr>
              <a:t>Hmmrealloc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a:xfrm>
            <a:off x="700636" y="2293126"/>
            <a:ext cx="10875480" cy="3636088"/>
          </a:xfrm>
        </p:spPr>
        <p:txBody>
          <a:bodyPr>
            <a:normAutofit fontScale="92500" lnSpcReduction="10000"/>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changes the size of the memory block pointed to by </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to size bytes. The contents will be unchanged in the range from the start of the region up to the minimum of the old  and  new  sizes.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err="1">
                <a:latin typeface="Calibri" panose="020F0502020204030204" pitchFamily="34" charset="0"/>
                <a:cs typeface="Calibri" panose="020F0502020204030204" pitchFamily="34" charset="0"/>
              </a:rPr>
              <a:t>ptr</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pointer to the memory block to change its size</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new size wanted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pointer to the new allocated memory, return NULL if the request is failed</a:t>
            </a:r>
          </a:p>
        </p:txBody>
      </p:sp>
    </p:spTree>
    <p:extLst>
      <p:ext uri="{BB962C8B-B14F-4D97-AF65-F5344CB8AC3E}">
        <p14:creationId xmlns:p14="http://schemas.microsoft.com/office/powerpoint/2010/main" val="1394786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hmmrealloc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diagram of a flowchart&#10;&#10;Description automatically generated">
            <a:extLst>
              <a:ext uri="{FF2B5EF4-FFF2-40B4-BE49-F238E27FC236}">
                <a16:creationId xmlns:a16="http://schemas.microsoft.com/office/drawing/2014/main" id="{80308E66-D709-B060-F4B6-A1B39C326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277" y="-39233"/>
            <a:ext cx="6110478" cy="6936465"/>
          </a:xfrm>
        </p:spPr>
      </p:pic>
    </p:spTree>
    <p:extLst>
      <p:ext uri="{BB962C8B-B14F-4D97-AF65-F5344CB8AC3E}">
        <p14:creationId xmlns:p14="http://schemas.microsoft.com/office/powerpoint/2010/main" val="8944137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041F-BFE9-3786-89FF-EC4236D17104}"/>
              </a:ext>
            </a:extLst>
          </p:cNvPr>
          <p:cNvSpPr>
            <a:spLocks noGrp="1"/>
          </p:cNvSpPr>
          <p:nvPr>
            <p:ph type="title"/>
          </p:nvPr>
        </p:nvSpPr>
        <p:spPr/>
        <p:txBody>
          <a:bodyPr/>
          <a:lstStyle/>
          <a:p>
            <a:r>
              <a:rPr lang="en-US" dirty="0"/>
              <a:t>Implementation points</a:t>
            </a:r>
          </a:p>
        </p:txBody>
      </p:sp>
      <p:sp>
        <p:nvSpPr>
          <p:cNvPr id="3" name="Content Placeholder 2">
            <a:extLst>
              <a:ext uri="{FF2B5EF4-FFF2-40B4-BE49-F238E27FC236}">
                <a16:creationId xmlns:a16="http://schemas.microsoft.com/office/drawing/2014/main" id="{84CE6424-94EC-5A40-0E5B-2609CB650EF9}"/>
              </a:ext>
            </a:extLst>
          </p:cNvPr>
          <p:cNvSpPr>
            <a:spLocks noGrp="1"/>
          </p:cNvSpPr>
          <p:nvPr>
            <p:ph idx="1"/>
          </p:nvPr>
        </p:nvSpPr>
        <p:spPr>
          <a:xfrm>
            <a:off x="700635" y="1808480"/>
            <a:ext cx="10691265" cy="4273134"/>
          </a:xfrm>
        </p:spPr>
        <p:txBody>
          <a:bodyPr>
            <a:normAutofit fontScale="92500" lnSpcReduction="20000"/>
          </a:bodyPr>
          <a:lstStyle/>
          <a:p>
            <a:r>
              <a:rPr lang="en-US" sz="2800" dirty="0">
                <a:latin typeface="Calibri" panose="020F0502020204030204" pitchFamily="34" charset="0"/>
                <a:cs typeface="Calibri" panose="020F0502020204030204" pitchFamily="34" charset="0"/>
              </a:rPr>
              <a:t>Time complexity </a:t>
            </a:r>
          </a:p>
          <a:p>
            <a:pPr lvl="1"/>
            <a:r>
              <a:rPr lang="en-US" sz="2400" dirty="0" err="1">
                <a:latin typeface="Calibri" panose="020F0502020204030204" pitchFamily="34" charset="0"/>
                <a:cs typeface="Calibri" panose="020F0502020204030204" pitchFamily="34" charset="0"/>
              </a:rPr>
              <a:t>HmmAlloc</a:t>
            </a:r>
            <a:r>
              <a:rPr lang="en-US" sz="2400" dirty="0">
                <a:latin typeface="Calibri" panose="020F0502020204030204" pitchFamily="34" charset="0"/>
                <a:cs typeface="Calibri" panose="020F0502020204030204" pitchFamily="34" charset="0"/>
              </a:rPr>
              <a:t>: O(n)</a:t>
            </a:r>
          </a:p>
          <a:p>
            <a:pPr lvl="2"/>
            <a:r>
              <a:rPr lang="en-US" sz="2000" dirty="0">
                <a:latin typeface="Calibri" panose="020F0502020204030204" pitchFamily="34" charset="0"/>
                <a:cs typeface="Calibri" panose="020F0502020204030204" pitchFamily="34" charset="0"/>
              </a:rPr>
              <a:t>Not always because of first fit</a:t>
            </a:r>
          </a:p>
          <a:p>
            <a:pPr lvl="2"/>
            <a:r>
              <a:rPr lang="en-US" sz="2000" dirty="0">
                <a:latin typeface="Calibri" panose="020F0502020204030204" pitchFamily="34" charset="0"/>
                <a:cs typeface="Calibri" panose="020F0502020204030204" pitchFamily="34" charset="0"/>
              </a:rPr>
              <a:t>TBD: pointer to the first free block</a:t>
            </a:r>
          </a:p>
          <a:p>
            <a:pPr lvl="1"/>
            <a:r>
              <a:rPr lang="en-US" sz="2400" dirty="0" err="1">
                <a:latin typeface="Calibri" panose="020F0502020204030204" pitchFamily="34" charset="0"/>
                <a:cs typeface="Calibri" panose="020F0502020204030204" pitchFamily="34" charset="0"/>
              </a:rPr>
              <a:t>HmmFree</a:t>
            </a:r>
            <a:r>
              <a:rPr lang="en-US" sz="2400" dirty="0">
                <a:latin typeface="Calibri" panose="020F0502020204030204" pitchFamily="34" charset="0"/>
                <a:cs typeface="Calibri" panose="020F0502020204030204" pitchFamily="34" charset="0"/>
              </a:rPr>
              <a:t>: O(1) , that’s why I don’t check if the pointer is in the list</a:t>
            </a:r>
          </a:p>
          <a:p>
            <a:r>
              <a:rPr lang="en-US" sz="2800" dirty="0">
                <a:latin typeface="Calibri" panose="020F0502020204030204" pitchFamily="34" charset="0"/>
                <a:cs typeface="Calibri" panose="020F0502020204030204" pitchFamily="34" charset="0"/>
              </a:rPr>
              <a:t>Minimizing number of </a:t>
            </a:r>
            <a:r>
              <a:rPr lang="en-US" sz="2800" dirty="0" err="1">
                <a:latin typeface="Calibri" panose="020F0502020204030204" pitchFamily="34" charset="0"/>
                <a:cs typeface="Calibri" panose="020F0502020204030204" pitchFamily="34" charset="0"/>
              </a:rPr>
              <a:t>sbrk</a:t>
            </a:r>
            <a:r>
              <a:rPr lang="en-US" sz="2800" dirty="0">
                <a:latin typeface="Calibri" panose="020F0502020204030204" pitchFamily="34" charset="0"/>
                <a:cs typeface="Calibri" panose="020F0502020204030204" pitchFamily="34" charset="0"/>
              </a:rPr>
              <a:t>() calls </a:t>
            </a:r>
          </a:p>
          <a:p>
            <a:r>
              <a:rPr lang="en-US" sz="2800" dirty="0">
                <a:latin typeface="Calibri" panose="020F0502020204030204" pitchFamily="34" charset="0"/>
                <a:cs typeface="Calibri" panose="020F0502020204030204" pitchFamily="34" charset="0"/>
              </a:rPr>
              <a:t>Memory alignment</a:t>
            </a:r>
          </a:p>
          <a:p>
            <a:r>
              <a:rPr lang="en-US" sz="2800" dirty="0">
                <a:latin typeface="Calibri" panose="020F0502020204030204" pitchFamily="34" charset="0"/>
                <a:cs typeface="Calibri" panose="020F0502020204030204" pitchFamily="34" charset="0"/>
              </a:rPr>
              <a:t>Error handling</a:t>
            </a:r>
          </a:p>
          <a:p>
            <a:pPr lvl="1"/>
            <a:r>
              <a:rPr lang="en-US" sz="2400" dirty="0">
                <a:latin typeface="Calibri" panose="020F0502020204030204" pitchFamily="34" charset="0"/>
                <a:cs typeface="Calibri" panose="020F0502020204030204" pitchFamily="34" charset="0"/>
              </a:rPr>
              <a:t>Always checking on return of </a:t>
            </a:r>
            <a:r>
              <a:rPr lang="en-US" sz="2400" dirty="0" err="1">
                <a:latin typeface="Calibri" panose="020F0502020204030204" pitchFamily="34" charset="0"/>
                <a:cs typeface="Calibri" panose="020F0502020204030204" pitchFamily="34" charset="0"/>
              </a:rPr>
              <a:t>sbrk</a:t>
            </a:r>
            <a:r>
              <a:rPr lang="en-US" sz="2400" dirty="0">
                <a:latin typeface="Calibri" panose="020F0502020204030204" pitchFamily="34" charset="0"/>
                <a:cs typeface="Calibri" panose="020F0502020204030204" pitchFamily="34" charset="0"/>
              </a:rPr>
              <a:t>()</a:t>
            </a:r>
          </a:p>
          <a:p>
            <a:pPr lvl="1"/>
            <a:r>
              <a:rPr lang="en-US" sz="2400" dirty="0">
                <a:latin typeface="Calibri" panose="020F0502020204030204" pitchFamily="34" charset="0"/>
                <a:cs typeface="Calibri" panose="020F0502020204030204" pitchFamily="34" charset="0"/>
              </a:rPr>
              <a:t>Covering corner cases</a:t>
            </a:r>
          </a:p>
        </p:txBody>
      </p:sp>
    </p:spTree>
    <p:extLst>
      <p:ext uri="{BB962C8B-B14F-4D97-AF65-F5344CB8AC3E}">
        <p14:creationId xmlns:p14="http://schemas.microsoft.com/office/powerpoint/2010/main" val="3395848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BDD2-385F-5613-5F9C-42C205F939D6}"/>
              </a:ext>
            </a:extLst>
          </p:cNvPr>
          <p:cNvSpPr>
            <a:spLocks noGrp="1"/>
          </p:cNvSpPr>
          <p:nvPr>
            <p:ph type="title"/>
          </p:nvPr>
        </p:nvSpPr>
        <p:spPr/>
        <p:txBody>
          <a:bodyPr/>
          <a:lstStyle/>
          <a:p>
            <a:r>
              <a:rPr lang="en-US" dirty="0"/>
              <a:t>Testing methodology</a:t>
            </a:r>
          </a:p>
        </p:txBody>
      </p:sp>
      <p:sp>
        <p:nvSpPr>
          <p:cNvPr id="3" name="Content Placeholder 2">
            <a:extLst>
              <a:ext uri="{FF2B5EF4-FFF2-40B4-BE49-F238E27FC236}">
                <a16:creationId xmlns:a16="http://schemas.microsoft.com/office/drawing/2014/main" id="{246EFF82-705F-218B-7AC0-15DD8F9814A8}"/>
              </a:ext>
            </a:extLst>
          </p:cNvPr>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Unit testing to test each block of code separately to make sure it does its job good and trace the linked list.</a:t>
            </a:r>
          </a:p>
          <a:p>
            <a:r>
              <a:rPr lang="en-US" sz="2400" dirty="0">
                <a:latin typeface="Calibri" panose="020F0502020204030204" pitchFamily="34" charset="0"/>
                <a:cs typeface="Calibri" panose="020F0502020204030204" pitchFamily="34" charset="0"/>
              </a:rPr>
              <a:t>Allocating blocks in a row and freeing them again.</a:t>
            </a:r>
          </a:p>
          <a:p>
            <a:r>
              <a:rPr lang="en-US" sz="2400" dirty="0">
                <a:latin typeface="Calibri" panose="020F0502020204030204" pitchFamily="34" charset="0"/>
                <a:cs typeface="Calibri" panose="020F0502020204030204" pitchFamily="34" charset="0"/>
              </a:rPr>
              <a:t>Run some scenarios to check if data stored in heap corrupted or not.</a:t>
            </a:r>
          </a:p>
          <a:p>
            <a:r>
              <a:rPr lang="en-US" sz="2400" dirty="0">
                <a:latin typeface="Calibri" panose="020F0502020204030204" pitchFamily="34" charset="0"/>
                <a:cs typeface="Calibri" panose="020F0502020204030204" pitchFamily="34" charset="0"/>
              </a:rPr>
              <a:t>After testing all scenarios each one alone used a randomized test to stress test my HMM.</a:t>
            </a:r>
          </a:p>
          <a:p>
            <a:r>
              <a:rPr lang="en-US" sz="2400" dirty="0">
                <a:latin typeface="Calibri" panose="020F0502020204030204" pitchFamily="34" charset="0"/>
                <a:cs typeface="Calibri" panose="020F0502020204030204" pitchFamily="34" charset="0"/>
              </a:rPr>
              <a:t>After everything is good replaced my HMM with </a:t>
            </a:r>
            <a:r>
              <a:rPr lang="en-US" sz="2400" dirty="0" err="1">
                <a:latin typeface="Calibri" panose="020F0502020204030204" pitchFamily="34" charset="0"/>
                <a:cs typeface="Calibri" panose="020F0502020204030204" pitchFamily="34" charset="0"/>
              </a:rPr>
              <a:t>glibc</a:t>
            </a:r>
            <a:r>
              <a:rPr lang="en-US" sz="2400" dirty="0">
                <a:latin typeface="Calibri" panose="020F0502020204030204" pitchFamily="34" charset="0"/>
                <a:cs typeface="Calibri" panose="020F0502020204030204" pitchFamily="34" charset="0"/>
              </a:rPr>
              <a:t> HMM and tested many commands and programs like bash and vim.</a:t>
            </a:r>
          </a:p>
        </p:txBody>
      </p:sp>
    </p:spTree>
    <p:extLst>
      <p:ext uri="{BB962C8B-B14F-4D97-AF65-F5344CB8AC3E}">
        <p14:creationId xmlns:p14="http://schemas.microsoft.com/office/powerpoint/2010/main" val="2625097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Merging test</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6">
            <a:extLst>
              <a:ext uri="{FF2B5EF4-FFF2-40B4-BE49-F238E27FC236}">
                <a16:creationId xmlns:a16="http://schemas.microsoft.com/office/drawing/2014/main" id="{F7352131-EF5E-68AF-BBA2-EF589A7189F8}"/>
              </a:ext>
            </a:extLst>
          </p:cNvPr>
          <p:cNvPicPr>
            <a:picLocks noGrp="1" noChangeAspect="1"/>
          </p:cNvPicPr>
          <p:nvPr>
            <p:ph idx="1"/>
          </p:nvPr>
        </p:nvPicPr>
        <p:blipFill>
          <a:blip r:embed="rId2"/>
          <a:stretch>
            <a:fillRect/>
          </a:stretch>
        </p:blipFill>
        <p:spPr>
          <a:xfrm>
            <a:off x="4056338" y="899024"/>
            <a:ext cx="7994255" cy="5243757"/>
          </a:xfrm>
        </p:spPr>
      </p:pic>
    </p:spTree>
    <p:extLst>
      <p:ext uri="{BB962C8B-B14F-4D97-AF65-F5344CB8AC3E}">
        <p14:creationId xmlns:p14="http://schemas.microsoft.com/office/powerpoint/2010/main" val="3964860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Stress test</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614B5C69-61D7-6102-0146-E3AAA1203EF3}"/>
              </a:ext>
            </a:extLst>
          </p:cNvPr>
          <p:cNvPicPr>
            <a:picLocks noGrp="1" noChangeAspect="1"/>
          </p:cNvPicPr>
          <p:nvPr>
            <p:ph idx="1"/>
          </p:nvPr>
        </p:nvPicPr>
        <p:blipFill>
          <a:blip r:embed="rId2"/>
          <a:stretch>
            <a:fillRect/>
          </a:stretch>
        </p:blipFill>
        <p:spPr>
          <a:xfrm>
            <a:off x="685800" y="1622925"/>
            <a:ext cx="10513830" cy="5038469"/>
          </a:xfrm>
        </p:spPr>
      </p:pic>
    </p:spTree>
    <p:extLst>
      <p:ext uri="{BB962C8B-B14F-4D97-AF65-F5344CB8AC3E}">
        <p14:creationId xmlns:p14="http://schemas.microsoft.com/office/powerpoint/2010/main" val="2090145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Replacing </a:t>
            </a:r>
            <a:r>
              <a:rPr lang="en-US" dirty="0" err="1"/>
              <a:t>glibc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58178AA5-2AFC-276A-B07D-D9D18A59BDB5}"/>
              </a:ext>
            </a:extLst>
          </p:cNvPr>
          <p:cNvPicPr>
            <a:picLocks noGrp="1" noChangeAspect="1"/>
          </p:cNvPicPr>
          <p:nvPr>
            <p:ph idx="1"/>
          </p:nvPr>
        </p:nvPicPr>
        <p:blipFill>
          <a:blip r:embed="rId2"/>
          <a:stretch>
            <a:fillRect/>
          </a:stretch>
        </p:blipFill>
        <p:spPr>
          <a:xfrm>
            <a:off x="3393299" y="584067"/>
            <a:ext cx="8636286" cy="5689866"/>
          </a:xfrm>
        </p:spPr>
      </p:pic>
    </p:spTree>
    <p:extLst>
      <p:ext uri="{BB962C8B-B14F-4D97-AF65-F5344CB8AC3E}">
        <p14:creationId xmlns:p14="http://schemas.microsoft.com/office/powerpoint/2010/main" val="3580477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8170992" y="719453"/>
            <a:ext cx="3676397" cy="3070737"/>
          </a:xfrm>
        </p:spPr>
        <p:txBody>
          <a:bodyPr vert="horz" lIns="91440" tIns="45720" rIns="91440" bIns="45720" rtlCol="0" anchor="b">
            <a:normAutofit/>
          </a:bodyPr>
          <a:lstStyle/>
          <a:p>
            <a:r>
              <a:rPr lang="en-US" sz="4400"/>
              <a:t>THANK YOU</a:t>
            </a:r>
          </a:p>
        </p:txBody>
      </p:sp>
      <p:pic>
        <p:nvPicPr>
          <p:cNvPr id="34" name="Graphic 33" descr="Smiling Face with No Fill">
            <a:extLst>
              <a:ext uri="{FF2B5EF4-FFF2-40B4-BE49-F238E27FC236}">
                <a16:creationId xmlns:a16="http://schemas.microsoft.com/office/drawing/2014/main" id="{6595EA8C-ED80-2068-F123-B6971AD1AD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499" y="719453"/>
            <a:ext cx="5528361" cy="5528361"/>
          </a:xfrm>
          <a:prstGeom prst="rect">
            <a:avLst/>
          </a:prstGeom>
        </p:spPr>
      </p:pic>
      <p:cxnSp>
        <p:nvCxnSpPr>
          <p:cNvPr id="35" name="Straight Connector 3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5769" y="4053540"/>
            <a:ext cx="9144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328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87418-20AB-D103-D3F2-1B79DDD26D2D}"/>
              </a:ext>
            </a:extLst>
          </p:cNvPr>
          <p:cNvSpPr>
            <a:spLocks noGrp="1"/>
          </p:cNvSpPr>
          <p:nvPr>
            <p:ph type="title"/>
          </p:nvPr>
        </p:nvSpPr>
        <p:spPr>
          <a:xfrm>
            <a:off x="700635" y="913218"/>
            <a:ext cx="10691265" cy="1371030"/>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Memory allocation Algorithm</a:t>
            </a:r>
          </a:p>
        </p:txBody>
      </p:sp>
      <p:cxnSp>
        <p:nvCxnSpPr>
          <p:cNvPr id="35" name="Straight Connector 34">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42F5CD6-E10D-40C5-1737-89C2557B4F56}"/>
              </a:ext>
            </a:extLst>
          </p:cNvPr>
          <p:cNvSpPr txBox="1"/>
          <p:nvPr/>
        </p:nvSpPr>
        <p:spPr>
          <a:xfrm>
            <a:off x="700635" y="1789077"/>
            <a:ext cx="10691265" cy="3636088"/>
          </a:xfrm>
          <a:prstGeom prst="rect">
            <a:avLst/>
          </a:prstGeom>
        </p:spPr>
        <p:txBody>
          <a:bodyPr vert="horz" lIns="91440" tIns="45720" rIns="91440" bIns="45720" rtlCol="0">
            <a:noAutofit/>
          </a:bodyPr>
          <a:lstStyle/>
          <a:p>
            <a:pPr indent="-228600">
              <a:lnSpc>
                <a:spcPct val="11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First Fit:</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Assigns the first available block of memory that is large enough to accommodate the request.</a:t>
            </a:r>
          </a:p>
          <a:p>
            <a:pPr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Advantages:</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Simple</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easy to implement.</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Faster than Best Fit.</a:t>
            </a:r>
          </a:p>
          <a:p>
            <a:pPr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Disadvantages:</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Fragmentation</a:t>
            </a:r>
          </a:p>
        </p:txBody>
      </p:sp>
      <p:cxnSp>
        <p:nvCxnSpPr>
          <p:cNvPr id="37" name="Straight Connector 36">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895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 calcmode="lin" valueType="num">
                                      <p:cBhvr additive="base">
                                        <p:cTn id="3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C566F-AF44-ABAD-58AB-330022306AE5}"/>
              </a:ext>
            </a:extLst>
          </p:cNvPr>
          <p:cNvSpPr>
            <a:spLocks noGrp="1"/>
          </p:cNvSpPr>
          <p:nvPr>
            <p:ph type="title"/>
          </p:nvPr>
        </p:nvSpPr>
        <p:spPr>
          <a:xfrm>
            <a:off x="700635" y="913218"/>
            <a:ext cx="10691265" cy="1371030"/>
          </a:xfrm>
        </p:spPr>
        <p:txBody>
          <a:bodyPr>
            <a:normAutofit/>
          </a:bodyPr>
          <a:lstStyle/>
          <a:p>
            <a:r>
              <a:rPr lang="en-US" sz="4400" dirty="0"/>
              <a:t>functions</a:t>
            </a:r>
            <a:endParaRPr lang="en-US" dirty="0"/>
          </a:p>
        </p:txBody>
      </p:sp>
      <p:cxnSp>
        <p:nvCxnSpPr>
          <p:cNvPr id="22" name="Straight Connector 21">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D1B244-7632-014A-1F68-94EDE4689381}"/>
              </a:ext>
            </a:extLst>
          </p:cNvPr>
          <p:cNvSpPr>
            <a:spLocks noGrp="1"/>
          </p:cNvSpPr>
          <p:nvPr>
            <p:ph idx="1"/>
          </p:nvPr>
        </p:nvSpPr>
        <p:spPr>
          <a:xfrm>
            <a:off x="700635" y="2293126"/>
            <a:ext cx="10691265" cy="3636088"/>
          </a:xfrm>
        </p:spPr>
        <p:txBody>
          <a:bodyPr>
            <a:normAutofit lnSpcReduction="10000"/>
          </a:bodyPr>
          <a:lstStyle/>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HmmAlloc</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size)</a:t>
            </a:r>
          </a:p>
          <a:p>
            <a:pPr>
              <a:lnSpc>
                <a:spcPct val="100000"/>
              </a:lnSpc>
            </a:pPr>
            <a:r>
              <a:rPr lang="en-US" dirty="0" err="1">
                <a:latin typeface="Consolas" panose="020B0609020204030204" pitchFamily="49" charset="0"/>
                <a:cs typeface="Calibri" panose="020F0502020204030204" pitchFamily="34" charset="0"/>
              </a:rPr>
              <a:t>Std_ReturnType</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init</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list,size_t</a:t>
            </a:r>
            <a:r>
              <a:rPr lang="en-US" dirty="0">
                <a:latin typeface="Consolas" panose="020B0609020204030204" pitchFamily="49" charset="0"/>
                <a:cs typeface="Calibri" panose="020F0502020204030204" pitchFamily="34" charset="0"/>
              </a:rPr>
              <a:t> size)</a:t>
            </a:r>
          </a:p>
          <a:p>
            <a:pPr>
              <a:lnSpc>
                <a:spcPct val="100000"/>
              </a:lnSpc>
            </a:pPr>
            <a:r>
              <a:rPr lang="en-US" dirty="0">
                <a:latin typeface="Consolas" panose="020B0609020204030204" pitchFamily="49" charset="0"/>
                <a:cs typeface="Calibri" panose="020F0502020204030204" pitchFamily="34" charset="0"/>
              </a:rPr>
              <a:t>void split(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fitting,size_t</a:t>
            </a:r>
            <a:r>
              <a:rPr lang="en-US" dirty="0">
                <a:latin typeface="Consolas" panose="020B0609020204030204" pitchFamily="49" charset="0"/>
                <a:cs typeface="Calibri" panose="020F0502020204030204" pitchFamily="34" charset="0"/>
              </a:rPr>
              <a:t> size)</a:t>
            </a:r>
          </a:p>
          <a:p>
            <a:pPr>
              <a:lnSpc>
                <a:spcPct val="100000"/>
              </a:lnSpc>
            </a:pPr>
            <a:r>
              <a:rPr lang="en-US" dirty="0" err="1">
                <a:latin typeface="Consolas" panose="020B0609020204030204" pitchFamily="49" charset="0"/>
                <a:cs typeface="Calibri" panose="020F0502020204030204" pitchFamily="34" charset="0"/>
              </a:rPr>
              <a:t>Std_ReturnType</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new_alloc</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list,size_t</a:t>
            </a:r>
            <a:r>
              <a:rPr lang="en-US" dirty="0">
                <a:latin typeface="Consolas" panose="020B0609020204030204" pitchFamily="49" charset="0"/>
                <a:cs typeface="Calibri" panose="020F0502020204030204" pitchFamily="34" charset="0"/>
              </a:rPr>
              <a:t> size)</a:t>
            </a:r>
          </a:p>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HmmFree</a:t>
            </a: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ptr</a:t>
            </a:r>
            <a:r>
              <a:rPr lang="en-US" dirty="0">
                <a:latin typeface="Consolas" panose="020B0609020204030204" pitchFamily="49" charset="0"/>
                <a:cs typeface="Calibri" panose="020F0502020204030204" pitchFamily="34" charset="0"/>
              </a:rPr>
              <a:t>)</a:t>
            </a:r>
          </a:p>
          <a:p>
            <a:pPr>
              <a:lnSpc>
                <a:spcPct val="100000"/>
              </a:lnSpc>
            </a:pPr>
            <a:r>
              <a:rPr lang="en-US" dirty="0">
                <a:latin typeface="Consolas" panose="020B0609020204030204" pitchFamily="49" charset="0"/>
                <a:cs typeface="Calibri" panose="020F0502020204030204" pitchFamily="34" charset="0"/>
              </a:rPr>
              <a:t>void merge(</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block,size_t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decSize</a:t>
            </a:r>
            <a:r>
              <a:rPr lang="en-US" dirty="0">
                <a:latin typeface="Consolas" panose="020B0609020204030204" pitchFamily="49" charset="0"/>
                <a:cs typeface="Calibri" panose="020F0502020204030204" pitchFamily="34" charset="0"/>
              </a:rPr>
              <a:t>)</a:t>
            </a:r>
          </a:p>
          <a:p>
            <a:pPr>
              <a:lnSpc>
                <a:spcPct val="100000"/>
              </a:lnSpc>
            </a:pPr>
            <a:r>
              <a:rPr lang="en-US" dirty="0">
                <a:latin typeface="Consolas" panose="020B0609020204030204" pitchFamily="49" charset="0"/>
                <a:cs typeface="Calibri" panose="020F0502020204030204" pitchFamily="34" charset="0"/>
              </a:rPr>
              <a:t>static </a:t>
            </a:r>
            <a:r>
              <a:rPr lang="en-US" dirty="0" err="1">
                <a:latin typeface="Consolas" panose="020B0609020204030204" pitchFamily="49" charset="0"/>
                <a:cs typeface="Calibri" panose="020F0502020204030204" pitchFamily="34" charset="0"/>
              </a:rPr>
              <a:t>Std_ReturnType</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moveBrkDown</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lastBlock,size_t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decSize</a:t>
            </a:r>
            <a:r>
              <a:rPr lang="en-US" dirty="0">
                <a:latin typeface="Consolas" panose="020B0609020204030204" pitchFamily="49" charset="0"/>
                <a:cs typeface="Calibri" panose="020F0502020204030204" pitchFamily="34" charset="0"/>
              </a:rPr>
              <a:t>)</a:t>
            </a:r>
          </a:p>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HmmCalloc</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nmemb</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size)</a:t>
            </a:r>
          </a:p>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HmmRealloc</a:t>
            </a: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ptr</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size)</a:t>
            </a:r>
          </a:p>
        </p:txBody>
      </p: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29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sz="4400" dirty="0" err="1"/>
              <a:t>hmmalloc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function allocates bytes in heap and returns a pointer to the allocated memory The memory is not initialized.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number of bytes to be allocated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pointer to the allocated memory, return NULL if the request is failed</a:t>
            </a:r>
          </a:p>
        </p:txBody>
      </p:sp>
    </p:spTree>
    <p:extLst>
      <p:ext uri="{BB962C8B-B14F-4D97-AF65-F5344CB8AC3E}">
        <p14:creationId xmlns:p14="http://schemas.microsoft.com/office/powerpoint/2010/main" val="3424893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800" y="2121031"/>
            <a:ext cx="3094348" cy="230832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First time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Same size block found</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Bigger block found</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No block found</a:t>
            </a:r>
          </a:p>
        </p:txBody>
      </p:sp>
      <p:pic>
        <p:nvPicPr>
          <p:cNvPr id="18" name="Content Placeholder 17" descr="A diagram of a computer&#10;&#10;Description automatically generated">
            <a:extLst>
              <a:ext uri="{FF2B5EF4-FFF2-40B4-BE49-F238E27FC236}">
                <a16:creationId xmlns:a16="http://schemas.microsoft.com/office/drawing/2014/main" id="{2EA0F718-6333-9AA1-B792-7138062BCE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0248" y="176126"/>
            <a:ext cx="7110962" cy="6681874"/>
          </a:xfrm>
        </p:spPr>
      </p:pic>
    </p:spTree>
    <p:extLst>
      <p:ext uri="{BB962C8B-B14F-4D97-AF65-F5344CB8AC3E}">
        <p14:creationId xmlns:p14="http://schemas.microsoft.com/office/powerpoint/2010/main" val="2704431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sz="4400" dirty="0"/>
              <a:t>Init</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initialize the list if there's is no allocation before</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list</a:t>
            </a:r>
            <a:r>
              <a:rPr lang="ar-EG"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pointer to the first entry of the list</a:t>
            </a:r>
          </a:p>
          <a:p>
            <a:pPr lvl="1"/>
            <a:r>
              <a:rPr lang="en-US" sz="2400" b="1" dirty="0">
                <a:latin typeface="Calibri" panose="020F0502020204030204" pitchFamily="34" charset="0"/>
                <a:cs typeface="Calibri" panose="020F0502020204030204" pitchFamily="34" charset="0"/>
              </a:rPr>
              <a:t>size</a:t>
            </a:r>
            <a:r>
              <a:rPr lang="ar-EG"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the size to be allocated at the beginning</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status of the process</a:t>
            </a:r>
          </a:p>
        </p:txBody>
      </p:sp>
    </p:spTree>
    <p:extLst>
      <p:ext uri="{BB962C8B-B14F-4D97-AF65-F5344CB8AC3E}">
        <p14:creationId xmlns:p14="http://schemas.microsoft.com/office/powerpoint/2010/main" val="154084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a:t>Init</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flowchart of a program&#10;&#10;Description automatically generated">
            <a:extLst>
              <a:ext uri="{FF2B5EF4-FFF2-40B4-BE49-F238E27FC236}">
                <a16:creationId xmlns:a16="http://schemas.microsoft.com/office/drawing/2014/main" id="{F5181879-8C4E-0F21-9478-315E2A799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8150" y="341263"/>
            <a:ext cx="5893157" cy="6516737"/>
          </a:xfrm>
        </p:spPr>
      </p:pic>
    </p:spTree>
    <p:extLst>
      <p:ext uri="{BB962C8B-B14F-4D97-AF65-F5344CB8AC3E}">
        <p14:creationId xmlns:p14="http://schemas.microsoft.com/office/powerpoint/2010/main" val="1669667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sz="4400" dirty="0"/>
              <a:t>split</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used to split a block of data into two blocks t's used in case of finding a block which is bigger than block needed</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fitting:</a:t>
            </a:r>
            <a:r>
              <a:rPr lang="en-US" sz="2400" dirty="0">
                <a:latin typeface="Calibri" panose="020F0502020204030204" pitchFamily="34" charset="0"/>
                <a:cs typeface="Calibri" panose="020F0502020204030204" pitchFamily="34" charset="0"/>
              </a:rPr>
              <a:t> pointer to the block which will be split</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size of the block after splitting</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no return</a:t>
            </a:r>
          </a:p>
        </p:txBody>
      </p:sp>
    </p:spTree>
    <p:extLst>
      <p:ext uri="{BB962C8B-B14F-4D97-AF65-F5344CB8AC3E}">
        <p14:creationId xmlns:p14="http://schemas.microsoft.com/office/powerpoint/2010/main" val="17378297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807</TotalTime>
  <Words>998</Words>
  <Application>Microsoft Office PowerPoint</Application>
  <PresentationFormat>Widescreen</PresentationFormat>
  <Paragraphs>132</Paragraphs>
  <Slides>28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Arial</vt:lpstr>
      <vt:lpstr>Calibri</vt:lpstr>
      <vt:lpstr>Calisto MT</vt:lpstr>
      <vt:lpstr>Consolas</vt:lpstr>
      <vt:lpstr>Univers Condensed</vt:lpstr>
      <vt:lpstr>ChronicleVTI</vt:lpstr>
      <vt:lpstr>Heap Memory Manager  By: Adham Khaled</vt:lpstr>
      <vt:lpstr>Design</vt:lpstr>
      <vt:lpstr>Memory allocation Algorithm</vt:lpstr>
      <vt:lpstr>functions</vt:lpstr>
      <vt:lpstr>hmmalloc</vt:lpstr>
      <vt:lpstr>hmMalloc</vt:lpstr>
      <vt:lpstr>Init</vt:lpstr>
      <vt:lpstr>Init</vt:lpstr>
      <vt:lpstr>split</vt:lpstr>
      <vt:lpstr>SPLIT</vt:lpstr>
      <vt:lpstr>New_alloc</vt:lpstr>
      <vt:lpstr>New_Alloc</vt:lpstr>
      <vt:lpstr>HMMFREE</vt:lpstr>
      <vt:lpstr>Hmmfree</vt:lpstr>
      <vt:lpstr>merge</vt:lpstr>
      <vt:lpstr>merge</vt:lpstr>
      <vt:lpstr>moveBrkDown</vt:lpstr>
      <vt:lpstr>movebrkdown</vt:lpstr>
      <vt:lpstr>hmmcalloc</vt:lpstr>
      <vt:lpstr>hmmcalloc</vt:lpstr>
      <vt:lpstr>Hmmrealloc</vt:lpstr>
      <vt:lpstr>hmmrealloc</vt:lpstr>
      <vt:lpstr>Implementation points</vt:lpstr>
      <vt:lpstr>Testing methodology</vt:lpstr>
      <vt:lpstr>Merging test</vt:lpstr>
      <vt:lpstr>Stress test</vt:lpstr>
      <vt:lpstr>Replacing glibc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Memory Manager  By: Adham Khaled</dc:title>
  <dc:creator>Adham Khaled Abd El Maqsoud Ali 2000066</dc:creator>
  <cp:lastModifiedBy>Adham Khaled Abd El Maqsoud Ali 2000066</cp:lastModifiedBy>
  <cp:revision>9</cp:revision>
  <dcterms:created xsi:type="dcterms:W3CDTF">2024-04-24T12:47:45Z</dcterms:created>
  <dcterms:modified xsi:type="dcterms:W3CDTF">2024-04-29T21:58:26Z</dcterms:modified>
</cp:coreProperties>
</file>