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55A2B-6681-4F6C-B25B-EBDDB73742A0}" type="datetimeFigureOut">
              <a:rPr lang="en-GB" smtClean="0"/>
              <a:t>5/20/2016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542AF-6D2A-46A6-80CC-9DC5F6D42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04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FB0-C076-4EC4-95C6-707BBE40C4B8}" type="datetime1">
              <a:rPr lang="id-ID" smtClean="0"/>
              <a:t>20/05/2016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086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B4D6-C2D5-4785-954F-019998184808}" type="datetime1">
              <a:rPr lang="id-ID" smtClean="0"/>
              <a:t>20/05/2016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148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41CE-0B8D-43EF-9222-893FAC84A209}" type="datetime1">
              <a:rPr lang="id-ID" smtClean="0"/>
              <a:t>20/05/2016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544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3B76-0623-4321-BC42-4D137B8B4448}" type="datetime1">
              <a:rPr lang="id-ID" smtClean="0"/>
              <a:t>20/05/2016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860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9CE8-1612-465A-97DA-DEB473179430}" type="datetime1">
              <a:rPr lang="id-ID" smtClean="0"/>
              <a:t>20/05/2016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716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8CCB-792E-4848-B432-D1AAB8CE10E9}" type="datetime1">
              <a:rPr lang="id-ID" smtClean="0"/>
              <a:t>20/05/2016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771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A1AE-7864-4721-A42C-40FF4A273100}" type="datetime1">
              <a:rPr lang="id-ID" smtClean="0"/>
              <a:t>20/05/2016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483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0828-9494-46D1-9706-CB67E40F9273}" type="datetime1">
              <a:rPr lang="id-ID" smtClean="0"/>
              <a:t>20/05/2016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43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514A-436E-4CC1-9A79-95D802F74138}" type="datetime1">
              <a:rPr lang="id-ID" smtClean="0"/>
              <a:t>20/05/2016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485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854E-E46E-4EFE-B88E-B96ADBBF1AE8}" type="datetime1">
              <a:rPr lang="id-ID" smtClean="0"/>
              <a:t>20/05/2016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670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5413-7B4A-4987-9ED0-62FC6A327766}" type="datetime1">
              <a:rPr lang="id-ID" smtClean="0"/>
              <a:t>20/05/2016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446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8CCD6-DCDF-4E70-B616-377EE6F0B817}" type="datetime1">
              <a:rPr lang="id-ID" smtClean="0"/>
              <a:t>20/05/2016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60B5-8B05-4C1D-A560-A339698AF3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675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g"/><Relationship Id="rId5" Type="http://schemas.openxmlformats.org/officeDocument/2006/relationships/image" Target="../media/image5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33002"/>
            <a:ext cx="9144000" cy="2387600"/>
          </a:xfrm>
        </p:spPr>
        <p:txBody>
          <a:bodyPr/>
          <a:lstStyle/>
          <a:p>
            <a:r>
              <a:rPr lang="id-ID" dirty="0" smtClean="0">
                <a:latin typeface="Akbar" panose="00000400000000000000" pitchFamily="2" charset="0"/>
              </a:rPr>
              <a:t>A</a:t>
            </a:r>
            <a:r>
              <a:rPr lang="en-US" dirty="0" smtClean="0">
                <a:latin typeface="Akbar" panose="00000400000000000000" pitchFamily="2" charset="0"/>
              </a:rPr>
              <a:t>DA</a:t>
            </a:r>
            <a:r>
              <a:rPr lang="id-ID" dirty="0" smtClean="0">
                <a:latin typeface="Akbar" panose="00000400000000000000" pitchFamily="2" charset="0"/>
              </a:rPr>
              <a:t>florist</a:t>
            </a:r>
            <a:endParaRPr lang="id-ID" dirty="0">
              <a:latin typeface="Akbar" panose="000004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0602"/>
            <a:ext cx="9144000" cy="1655762"/>
          </a:xfrm>
        </p:spPr>
        <p:txBody>
          <a:bodyPr/>
          <a:lstStyle/>
          <a:p>
            <a:r>
              <a:rPr lang="id-ID" dirty="0" smtClean="0"/>
              <a:t>Kebun Tanaman Hias Online Terluas</a:t>
            </a:r>
            <a:endParaRPr lang="id-ID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8162-2A34-44B5-B8DE-FD07EF2F76DA}" type="datetime1">
              <a:rPr lang="id-ID" smtClean="0"/>
              <a:t>20/05/2016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/>
              <a:t>ADAFlorist</a:t>
            </a:r>
            <a:endParaRPr lang="id-ID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1</a:t>
            </a:fld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11" y="1353016"/>
            <a:ext cx="2555978" cy="19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DFD level 1</a:t>
            </a:r>
            <a:endParaRPr lang="id-ID" dirty="0">
              <a:solidFill>
                <a:schemeClr val="tx2">
                  <a:lumMod val="50000"/>
                </a:schemeClr>
              </a:solidFill>
              <a:latin typeface="Akbar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1335-85ED-4EF6-BD68-399A61CBE81A}" type="datetime1">
              <a:rPr lang="id-ID" smtClean="0"/>
              <a:t>20/05/2016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/>
              <a:t>ADAFlorist</a:t>
            </a:r>
            <a:endParaRPr lang="id-ID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10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16" y="5493061"/>
            <a:ext cx="1139767" cy="863289"/>
          </a:xfrm>
          <a:prstGeom prst="rect">
            <a:avLst/>
          </a:prstGeom>
        </p:spPr>
      </p:pic>
      <p:pic>
        <p:nvPicPr>
          <p:cNvPr id="9" name="image06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12895" y="1223683"/>
            <a:ext cx="7194176" cy="413444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563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ERD</a:t>
            </a:r>
            <a:endParaRPr lang="id-ID" dirty="0">
              <a:solidFill>
                <a:schemeClr val="tx2">
                  <a:lumMod val="50000"/>
                </a:schemeClr>
              </a:solidFill>
              <a:latin typeface="Akbar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14AC-81E1-40F1-BC6E-D6E7657D0587}" type="datetime1">
              <a:rPr lang="id-ID" smtClean="0"/>
              <a:t>20/05/2016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/>
              <a:t>ADAFlorist</a:t>
            </a:r>
            <a:endParaRPr lang="id-ID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11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16" y="5493061"/>
            <a:ext cx="1139767" cy="863289"/>
          </a:xfrm>
          <a:prstGeom prst="rect">
            <a:avLst/>
          </a:prstGeom>
        </p:spPr>
      </p:pic>
      <p:pic>
        <p:nvPicPr>
          <p:cNvPr id="9" name="image02.png" descr="ERD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1871" y="1385047"/>
            <a:ext cx="7960658" cy="397307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740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kbar" panose="00000400000000000000" pitchFamily="2" charset="0"/>
              </a:rPr>
              <a:t>User Guide</a:t>
            </a:r>
            <a:endParaRPr lang="id-ID" dirty="0">
              <a:latin typeface="Akbar" panose="000004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C166-4514-4278-9615-13DBE81628A7}" type="datetime1">
              <a:rPr lang="id-ID" smtClean="0"/>
              <a:t>20/05/2016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/>
              <a:t>ADAFlorist</a:t>
            </a:r>
            <a:endParaRPr lang="id-ID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12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16" y="5493061"/>
            <a:ext cx="1139767" cy="8632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3918" y="4679576"/>
            <a:ext cx="718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199" y="135129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kbar" panose="00000400000000000000" pitchFamily="2" charset="0"/>
              </a:rPr>
              <a:t>Lihat</a:t>
            </a:r>
            <a:r>
              <a:rPr lang="en-US" dirty="0" smtClean="0">
                <a:latin typeface="Akbar" panose="00000400000000000000" pitchFamily="2" charset="0"/>
              </a:rPr>
              <a:t> </a:t>
            </a:r>
            <a:r>
              <a:rPr lang="en-US" dirty="0" err="1" smtClean="0">
                <a:latin typeface="Akbar" panose="00000400000000000000" pitchFamily="2" charset="0"/>
              </a:rPr>
              <a:t>Tanaman</a:t>
            </a:r>
            <a:r>
              <a:rPr lang="en-US" dirty="0" smtClean="0">
                <a:latin typeface="Akbar" panose="00000400000000000000" pitchFamily="2" charset="0"/>
              </a:rPr>
              <a:t> </a:t>
            </a:r>
            <a:endParaRPr lang="en-GB" dirty="0" smtClean="0">
              <a:latin typeface="Akbar" panose="00000400000000000000" pitchFamily="2" charset="0"/>
            </a:endParaRPr>
          </a:p>
          <a:p>
            <a:pPr marL="0" indent="0">
              <a:buNone/>
            </a:pPr>
            <a:endParaRPr lang="en-US" dirty="0" smtClean="0">
              <a:latin typeface="Akbar" panose="000004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917" y="1881188"/>
            <a:ext cx="7181850" cy="3105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09800" y="4864242"/>
            <a:ext cx="740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kbar" panose="00000400000000000000" pitchFamily="2" charset="0"/>
              </a:rPr>
              <a:t>Customer </a:t>
            </a:r>
            <a:r>
              <a:rPr lang="en-GB" dirty="0" err="1">
                <a:latin typeface="Akbar" panose="00000400000000000000" pitchFamily="2" charset="0"/>
              </a:rPr>
              <a:t>dapat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melihat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tanaman</a:t>
            </a:r>
            <a:r>
              <a:rPr lang="en-GB" dirty="0">
                <a:latin typeface="Akbar" panose="00000400000000000000" pitchFamily="2" charset="0"/>
              </a:rPr>
              <a:t> yang </a:t>
            </a:r>
            <a:r>
              <a:rPr lang="en-GB" dirty="0" err="1">
                <a:latin typeface="Akbar" panose="00000400000000000000" pitchFamily="2" charset="0"/>
              </a:rPr>
              <a:t>akan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dibeli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dari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beberapa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kategori</a:t>
            </a:r>
            <a:r>
              <a:rPr lang="en-GB" dirty="0">
                <a:latin typeface="Akbar" panose="00000400000000000000" pitchFamily="2" charset="0"/>
              </a:rPr>
              <a:t> yang </a:t>
            </a:r>
            <a:r>
              <a:rPr lang="en-GB" dirty="0" err="1">
                <a:latin typeface="Akbar" panose="00000400000000000000" pitchFamily="2" charset="0"/>
              </a:rPr>
              <a:t>telah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disediakan</a:t>
            </a:r>
            <a:r>
              <a:rPr lang="en-GB" dirty="0">
                <a:latin typeface="Akbar" panose="000004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23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85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 smtClean="0">
                <a:latin typeface="Akbar" panose="00000400000000000000" pitchFamily="2" charset="0"/>
              </a:rPr>
              <a:t>Beli</a:t>
            </a:r>
            <a:r>
              <a:rPr lang="en-US" dirty="0" smtClean="0">
                <a:latin typeface="Akbar" panose="00000400000000000000" pitchFamily="2" charset="0"/>
              </a:rPr>
              <a:t> </a:t>
            </a:r>
            <a:r>
              <a:rPr lang="en-US" dirty="0" err="1" smtClean="0">
                <a:latin typeface="Akbar" panose="00000400000000000000" pitchFamily="2" charset="0"/>
              </a:rPr>
              <a:t>Tanaman</a:t>
            </a:r>
            <a:endParaRPr lang="en-US" dirty="0" smtClean="0">
              <a:latin typeface="Akbar" panose="00000400000000000000" pitchFamily="2" charset="0"/>
            </a:endParaRPr>
          </a:p>
          <a:p>
            <a:pPr marL="0" indent="0">
              <a:buNone/>
            </a:pPr>
            <a:endParaRPr lang="en-GB" dirty="0">
              <a:latin typeface="Akbar" panose="000004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3B76-0623-4321-BC42-4D137B8B4448}" type="datetime1">
              <a:rPr lang="id-ID" smtClean="0"/>
              <a:t>20/05/2016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/>
              <a:t>ADAFlorist</a:t>
            </a:r>
            <a:endParaRPr lang="id-ID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13</a:t>
            </a:fld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340784"/>
            <a:ext cx="7248525" cy="3419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1736" y="4903024"/>
            <a:ext cx="724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Akbar" panose="00000400000000000000" pitchFamily="2" charset="0"/>
              </a:rPr>
              <a:t>Customer </a:t>
            </a:r>
            <a:r>
              <a:rPr lang="en-GB" dirty="0" err="1" smtClean="0">
                <a:latin typeface="Akbar" panose="00000400000000000000" pitchFamily="2" charset="0"/>
              </a:rPr>
              <a:t>memilih</a:t>
            </a:r>
            <a:r>
              <a:rPr lang="en-GB" dirty="0" smtClean="0">
                <a:latin typeface="Akbar" panose="00000400000000000000" pitchFamily="2" charset="0"/>
              </a:rPr>
              <a:t> </a:t>
            </a:r>
            <a:r>
              <a:rPr lang="en-GB" dirty="0" err="1" smtClean="0">
                <a:latin typeface="Akbar" panose="00000400000000000000" pitchFamily="2" charset="0"/>
              </a:rPr>
              <a:t>tanaman</a:t>
            </a:r>
            <a:r>
              <a:rPr lang="en-GB" dirty="0" smtClean="0">
                <a:latin typeface="Akbar" panose="00000400000000000000" pitchFamily="2" charset="0"/>
              </a:rPr>
              <a:t> yang </a:t>
            </a:r>
            <a:r>
              <a:rPr lang="en-GB" dirty="0" err="1" smtClean="0">
                <a:latin typeface="Akbar" panose="00000400000000000000" pitchFamily="2" charset="0"/>
              </a:rPr>
              <a:t>diinginkan</a:t>
            </a:r>
            <a:r>
              <a:rPr lang="en-GB" dirty="0" smtClean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kemudian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klik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Beli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Sekarang</a:t>
            </a:r>
            <a:r>
              <a:rPr lang="en-GB" dirty="0">
                <a:latin typeface="Akbar" panose="00000400000000000000" pitchFamily="2" charset="0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16" y="5493061"/>
            <a:ext cx="1139767" cy="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85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latin typeface="Akbar" panose="00000400000000000000" pitchFamily="2" charset="0"/>
              </a:rPr>
              <a:t>Isi </a:t>
            </a:r>
            <a:r>
              <a:rPr lang="en-US" dirty="0" err="1" smtClean="0">
                <a:latin typeface="Akbar" panose="00000400000000000000" pitchFamily="2" charset="0"/>
              </a:rPr>
              <a:t>Jumlah</a:t>
            </a:r>
            <a:r>
              <a:rPr lang="en-US" dirty="0" smtClean="0">
                <a:latin typeface="Akbar" panose="00000400000000000000" pitchFamily="2" charset="0"/>
              </a:rPr>
              <a:t> </a:t>
            </a:r>
            <a:r>
              <a:rPr lang="en-US" dirty="0" err="1" smtClean="0">
                <a:latin typeface="Akbar" panose="00000400000000000000" pitchFamily="2" charset="0"/>
              </a:rPr>
              <a:t>Pembelian</a:t>
            </a:r>
            <a:endParaRPr lang="en-US" dirty="0" smtClean="0">
              <a:latin typeface="Akbar" panose="00000400000000000000" pitchFamily="2" charset="0"/>
            </a:endParaRPr>
          </a:p>
          <a:p>
            <a:pPr marL="0" indent="0">
              <a:buNone/>
            </a:pPr>
            <a:endParaRPr lang="en-GB" dirty="0">
              <a:latin typeface="Akbar" panose="000004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3B76-0623-4321-BC42-4D137B8B4448}" type="datetime1">
              <a:rPr lang="id-ID" smtClean="0"/>
              <a:t>20/05/2016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/>
              <a:t>ADAFlorist</a:t>
            </a:r>
            <a:endParaRPr lang="id-ID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14</a:t>
            </a:fld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2471736" y="4903024"/>
            <a:ext cx="724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Akbar" panose="00000400000000000000" pitchFamily="2" charset="0"/>
              </a:rPr>
              <a:t>Isi </a:t>
            </a:r>
            <a:r>
              <a:rPr lang="en-GB" dirty="0" err="1">
                <a:latin typeface="Akbar" panose="00000400000000000000" pitchFamily="2" charset="0"/>
              </a:rPr>
              <a:t>jumlah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tanaman</a:t>
            </a:r>
            <a:r>
              <a:rPr lang="en-GB" dirty="0">
                <a:latin typeface="Akbar" panose="00000400000000000000" pitchFamily="2" charset="0"/>
              </a:rPr>
              <a:t> yang </a:t>
            </a:r>
            <a:r>
              <a:rPr lang="en-GB" dirty="0" err="1">
                <a:latin typeface="Akbar" panose="00000400000000000000" pitchFamily="2" charset="0"/>
              </a:rPr>
              <a:t>akan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dibeli</a:t>
            </a:r>
            <a:r>
              <a:rPr lang="en-GB" dirty="0">
                <a:latin typeface="Akbar" panose="00000400000000000000" pitchFamily="2" charset="0"/>
              </a:rPr>
              <a:t>, </a:t>
            </a:r>
            <a:r>
              <a:rPr lang="en-GB" dirty="0" err="1">
                <a:latin typeface="Akbar" panose="00000400000000000000" pitchFamily="2" charset="0"/>
              </a:rPr>
              <a:t>kemudian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klik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Tambahkan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ke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Keranjang</a:t>
            </a:r>
            <a:r>
              <a:rPr lang="en-GB" dirty="0">
                <a:latin typeface="Akbar" panose="00000400000000000000" pitchFamily="2" charset="0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16" y="5493061"/>
            <a:ext cx="1139767" cy="8632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75" y="1613647"/>
            <a:ext cx="7218877" cy="33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85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 smtClean="0">
                <a:latin typeface="Akbar" panose="00000400000000000000" pitchFamily="2" charset="0"/>
              </a:rPr>
              <a:t>Klik</a:t>
            </a:r>
            <a:r>
              <a:rPr lang="en-US" dirty="0" smtClean="0">
                <a:latin typeface="Akbar" panose="00000400000000000000" pitchFamily="2" charset="0"/>
              </a:rPr>
              <a:t> </a:t>
            </a:r>
            <a:r>
              <a:rPr lang="en-US" dirty="0" err="1" smtClean="0">
                <a:latin typeface="Akbar" panose="00000400000000000000" pitchFamily="2" charset="0"/>
              </a:rPr>
              <a:t>gambar</a:t>
            </a:r>
            <a:r>
              <a:rPr lang="en-US" dirty="0" smtClean="0">
                <a:latin typeface="Akbar" panose="00000400000000000000" pitchFamily="2" charset="0"/>
              </a:rPr>
              <a:t> </a:t>
            </a:r>
            <a:r>
              <a:rPr lang="en-US" dirty="0" err="1" smtClean="0">
                <a:latin typeface="Akbar" panose="00000400000000000000" pitchFamily="2" charset="0"/>
              </a:rPr>
              <a:t>keranjang</a:t>
            </a:r>
            <a:endParaRPr lang="en-US" dirty="0" smtClean="0">
              <a:latin typeface="Akbar" panose="00000400000000000000" pitchFamily="2" charset="0"/>
            </a:endParaRPr>
          </a:p>
          <a:p>
            <a:pPr marL="0" indent="0">
              <a:buNone/>
            </a:pPr>
            <a:endParaRPr lang="en-GB" dirty="0">
              <a:latin typeface="Akbar" panose="000004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3B76-0623-4321-BC42-4D137B8B4448}" type="datetime1">
              <a:rPr lang="id-ID" smtClean="0"/>
              <a:t>20/05/2016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/>
              <a:t>ADAFlorist</a:t>
            </a:r>
            <a:endParaRPr lang="id-ID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15</a:t>
            </a:fld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2471735" y="4281650"/>
            <a:ext cx="7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 smtClean="0">
                <a:latin typeface="Akbar" panose="00000400000000000000" pitchFamily="2" charset="0"/>
              </a:rPr>
              <a:t>Klik</a:t>
            </a:r>
            <a:r>
              <a:rPr lang="en-GB" dirty="0" smtClean="0">
                <a:latin typeface="Akbar" panose="00000400000000000000" pitchFamily="2" charset="0"/>
              </a:rPr>
              <a:t> </a:t>
            </a:r>
            <a:r>
              <a:rPr lang="en-GB" dirty="0" err="1" smtClean="0">
                <a:latin typeface="Akbar" panose="00000400000000000000" pitchFamily="2" charset="0"/>
              </a:rPr>
              <a:t>gambar</a:t>
            </a:r>
            <a:r>
              <a:rPr lang="en-GB" dirty="0" smtClean="0">
                <a:latin typeface="Akbar" panose="00000400000000000000" pitchFamily="2" charset="0"/>
              </a:rPr>
              <a:t> </a:t>
            </a:r>
            <a:r>
              <a:rPr lang="en-GB" dirty="0" err="1" smtClean="0">
                <a:latin typeface="Akbar" panose="00000400000000000000" pitchFamily="2" charset="0"/>
              </a:rPr>
              <a:t>keranjang</a:t>
            </a:r>
            <a:r>
              <a:rPr lang="en-GB" dirty="0" smtClean="0">
                <a:latin typeface="Akbar" panose="00000400000000000000" pitchFamily="2" charset="0"/>
              </a:rPr>
              <a:t> </a:t>
            </a:r>
            <a:r>
              <a:rPr lang="en-GB" dirty="0" err="1" smtClean="0">
                <a:latin typeface="Akbar" panose="00000400000000000000" pitchFamily="2" charset="0"/>
              </a:rPr>
              <a:t>disudut</a:t>
            </a:r>
            <a:r>
              <a:rPr lang="en-GB" dirty="0" smtClean="0">
                <a:latin typeface="Akbar" panose="00000400000000000000" pitchFamily="2" charset="0"/>
              </a:rPr>
              <a:t> </a:t>
            </a:r>
            <a:r>
              <a:rPr lang="en-GB" dirty="0" err="1" smtClean="0">
                <a:latin typeface="Akbar" panose="00000400000000000000" pitchFamily="2" charset="0"/>
              </a:rPr>
              <a:t>kanan</a:t>
            </a:r>
            <a:r>
              <a:rPr lang="en-GB" dirty="0" smtClean="0">
                <a:latin typeface="Akbar" panose="00000400000000000000" pitchFamily="2" charset="0"/>
              </a:rPr>
              <a:t> </a:t>
            </a:r>
            <a:r>
              <a:rPr lang="en-GB" dirty="0" err="1" smtClean="0">
                <a:latin typeface="Akbar" panose="00000400000000000000" pitchFamily="2" charset="0"/>
              </a:rPr>
              <a:t>atas</a:t>
            </a:r>
            <a:r>
              <a:rPr lang="en-GB" dirty="0" smtClean="0">
                <a:latin typeface="Akbar" panose="00000400000000000000" pitchFamily="2" charset="0"/>
              </a:rPr>
              <a:t>.</a:t>
            </a:r>
            <a:endParaRPr lang="en-GB" dirty="0">
              <a:latin typeface="Akbar" panose="000004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16" y="5493061"/>
            <a:ext cx="1139767" cy="863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3" y="2010054"/>
            <a:ext cx="71056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85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>
                <a:latin typeface="Akbar" panose="00000400000000000000" pitchFamily="2" charset="0"/>
              </a:rPr>
              <a:t>Review </a:t>
            </a:r>
            <a:r>
              <a:rPr lang="en-US" dirty="0" err="1" smtClean="0">
                <a:latin typeface="Akbar" panose="00000400000000000000" pitchFamily="2" charset="0"/>
              </a:rPr>
              <a:t>Belanja</a:t>
            </a:r>
            <a:endParaRPr lang="en-GB" dirty="0">
              <a:latin typeface="Akbar" panose="000004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3B76-0623-4321-BC42-4D137B8B4448}" type="datetime1">
              <a:rPr lang="id-ID" smtClean="0"/>
              <a:t>20/05/2016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/>
              <a:t>ADAFlorist</a:t>
            </a:r>
            <a:endParaRPr lang="id-ID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16</a:t>
            </a:fld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2471736" y="4662912"/>
            <a:ext cx="724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Akbar" panose="00000400000000000000" pitchFamily="2" charset="0"/>
              </a:rPr>
              <a:t>Customer </a:t>
            </a:r>
            <a:r>
              <a:rPr lang="en-GB" dirty="0" err="1">
                <a:latin typeface="Akbar" panose="00000400000000000000" pitchFamily="2" charset="0"/>
              </a:rPr>
              <a:t>dapat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melihat</a:t>
            </a:r>
            <a:r>
              <a:rPr lang="en-GB" dirty="0">
                <a:latin typeface="Akbar" panose="00000400000000000000" pitchFamily="2" charset="0"/>
              </a:rPr>
              <a:t> total </a:t>
            </a:r>
            <a:r>
              <a:rPr lang="en-GB" dirty="0" err="1">
                <a:latin typeface="Akbar" panose="00000400000000000000" pitchFamily="2" charset="0"/>
              </a:rPr>
              <a:t>belanja</a:t>
            </a:r>
            <a:r>
              <a:rPr lang="en-GB" dirty="0">
                <a:latin typeface="Akbar" panose="00000400000000000000" pitchFamily="2" charset="0"/>
              </a:rPr>
              <a:t> yang </a:t>
            </a:r>
            <a:r>
              <a:rPr lang="en-GB" dirty="0" err="1">
                <a:latin typeface="Akbar" panose="00000400000000000000" pitchFamily="2" charset="0"/>
              </a:rPr>
              <a:t>akan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dibeli</a:t>
            </a:r>
            <a:r>
              <a:rPr lang="en-GB" dirty="0">
                <a:latin typeface="Akbar" panose="00000400000000000000" pitchFamily="2" charset="0"/>
              </a:rPr>
              <a:t>, </a:t>
            </a:r>
            <a:r>
              <a:rPr lang="en-GB" dirty="0" err="1">
                <a:latin typeface="Akbar" panose="00000400000000000000" pitchFamily="2" charset="0"/>
              </a:rPr>
              <a:t>kemudian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klik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Lanjut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ke</a:t>
            </a:r>
            <a:r>
              <a:rPr lang="en-GB" dirty="0">
                <a:latin typeface="Akbar" panose="00000400000000000000" pitchFamily="2" charset="0"/>
              </a:rPr>
              <a:t> </a:t>
            </a:r>
            <a:r>
              <a:rPr lang="en-GB" dirty="0" err="1">
                <a:latin typeface="Akbar" panose="00000400000000000000" pitchFamily="2" charset="0"/>
              </a:rPr>
              <a:t>Pembayaran</a:t>
            </a:r>
            <a:r>
              <a:rPr lang="en-GB" dirty="0">
                <a:latin typeface="Akbar" panose="00000400000000000000" pitchFamily="2" charset="0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16" y="5493061"/>
            <a:ext cx="1139767" cy="8632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70" y="1552257"/>
            <a:ext cx="6755180" cy="312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kbar" panose="00000400000000000000" pitchFamily="2" charset="0"/>
              </a:rPr>
              <a:t>DEMO</a:t>
            </a:r>
            <a:endParaRPr lang="en-GB" dirty="0">
              <a:latin typeface="Akbar" panose="00000400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65" y="1690688"/>
            <a:ext cx="9743469" cy="3765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3B76-0623-4321-BC42-4D137B8B4448}" type="datetime1">
              <a:rPr lang="id-ID" smtClean="0"/>
              <a:t>20/05/2016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/>
              <a:t>ADAFlorist</a:t>
            </a:r>
            <a:endParaRPr lang="id-ID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17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16" y="5493061"/>
            <a:ext cx="1139767" cy="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65" y="1684925"/>
            <a:ext cx="1738431" cy="1681299"/>
          </a:xfrm>
          <a:prstGeom prst="flowChartConnector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11" y="1631217"/>
            <a:ext cx="1740810" cy="1740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6" t="10640" r="34000" b="29510"/>
          <a:stretch/>
        </p:blipFill>
        <p:spPr>
          <a:xfrm>
            <a:off x="9356219" y="1580648"/>
            <a:ext cx="1802636" cy="1785576"/>
          </a:xfrm>
          <a:prstGeom prst="flowChartConnector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2" t="211" r="476" b="10794"/>
          <a:stretch/>
        </p:blipFill>
        <p:spPr>
          <a:xfrm>
            <a:off x="6715580" y="1640771"/>
            <a:ext cx="1737312" cy="1721702"/>
          </a:xfrm>
          <a:prstGeom prst="flowChartConnector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kbar" panose="00000400000000000000" pitchFamily="2" charset="0"/>
              </a:rPr>
              <a:t>Kelompok</a:t>
            </a:r>
            <a:r>
              <a:rPr lang="en-US" dirty="0" smtClean="0">
                <a:latin typeface="Akbar" panose="00000400000000000000" pitchFamily="2" charset="0"/>
              </a:rPr>
              <a:t> 10</a:t>
            </a:r>
            <a:endParaRPr lang="en-GB" dirty="0">
              <a:latin typeface="Akbar" panose="00000400000000000000" pitchFamily="2" charset="0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81A-2276-4130-9E9C-62D8A61408CC}" type="datetime1">
              <a:rPr lang="id-ID" smtClean="0">
                <a:solidFill>
                  <a:schemeClr val="tx2">
                    <a:lumMod val="50000"/>
                  </a:schemeClr>
                </a:solidFill>
              </a:rPr>
              <a:t>20/05/2016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b="1" dirty="0" smtClean="0">
                <a:solidFill>
                  <a:schemeClr val="tx2">
                    <a:lumMod val="50000"/>
                  </a:schemeClr>
                </a:solidFill>
              </a:rPr>
              <a:t>ADAFlorist</a:t>
            </a:r>
            <a:endParaRPr lang="id-ID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>
                <a:solidFill>
                  <a:schemeClr val="tx2">
                    <a:lumMod val="50000"/>
                  </a:schemeClr>
                </a:solidFill>
              </a:rPr>
              <a:t>2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0761" y="3701319"/>
            <a:ext cx="2302238" cy="96692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Iqbal Abiyoga</a:t>
            </a:r>
          </a:p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G64140014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kbar" panose="000004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138531" y="3701318"/>
            <a:ext cx="2302238" cy="96692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Ra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h</a:t>
            </a:r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mad Ilham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 P</a:t>
            </a:r>
            <a:endParaRPr lang="id-ID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kbar" panose="00000400000000000000" pitchFamily="2" charset="0"/>
            </a:endParaRPr>
          </a:p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G64140016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kbar" panose="00000400000000000000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33117" y="3701319"/>
            <a:ext cx="2302238" cy="96692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Wulan Maulida</a:t>
            </a:r>
          </a:p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G64140061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kbar" panose="00000400000000000000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04903" y="3701317"/>
            <a:ext cx="2899954" cy="96692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David </a:t>
            </a:r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Tahi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 </a:t>
            </a:r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Ulubalang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kbar" panose="00000400000000000000" pitchFamily="2" charset="0"/>
            </a:endParaRPr>
          </a:p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G6414060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kbar" panose="000004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16" y="5493061"/>
            <a:ext cx="1139767" cy="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Latar Belakang</a:t>
            </a:r>
            <a:endParaRPr lang="id-ID" dirty="0">
              <a:solidFill>
                <a:schemeClr val="tx2">
                  <a:lumMod val="50000"/>
                </a:schemeClr>
              </a:solidFill>
              <a:latin typeface="Akbar" panose="000004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91DD-2DC6-46C3-B78C-871992A347E9}" type="datetime1">
              <a:rPr lang="id-ID" smtClean="0">
                <a:solidFill>
                  <a:schemeClr val="tx2">
                    <a:lumMod val="50000"/>
                  </a:schemeClr>
                </a:solidFill>
              </a:rPr>
              <a:t>20/05/2016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ADAFlorist</a:t>
            </a:r>
            <a:endParaRPr lang="id-ID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>
                <a:solidFill>
                  <a:schemeClr val="tx2">
                    <a:lumMod val="50000"/>
                  </a:schemeClr>
                </a:solidFill>
              </a:rPr>
              <a:t>3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22" y="2429672"/>
            <a:ext cx="2617044" cy="1982217"/>
          </a:xfrm>
          <a:prstGeom prst="rect">
            <a:avLst/>
          </a:prstGeom>
        </p:spPr>
      </p:pic>
      <p:pic>
        <p:nvPicPr>
          <p:cNvPr id="12" name="Picture 12" descr="http://static2.bigstockphoto.com/thumbs/5/3/9/large2/935587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2" y="2443544"/>
            <a:ext cx="1581078" cy="1651349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280" y="2421934"/>
            <a:ext cx="1665221" cy="1665221"/>
          </a:xfrm>
          <a:prstGeom prst="rect">
            <a:avLst/>
          </a:prstGeom>
        </p:spPr>
      </p:pic>
      <p:pic>
        <p:nvPicPr>
          <p:cNvPr id="15" name="Picture 10" descr="https://cdn1.iconfinder.com/data/icons/business-items/512/world_globe_index_earth_global_internet_network_web_www_worldwide_planet_flat_design_icon-51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1" t="14861" r="17163" b="15646"/>
          <a:stretch/>
        </p:blipFill>
        <p:spPr bwMode="auto">
          <a:xfrm>
            <a:off x="6308035" y="2473310"/>
            <a:ext cx="1585039" cy="162158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Notched Right Arrow 15"/>
          <p:cNvSpPr/>
          <p:nvPr/>
        </p:nvSpPr>
        <p:spPr>
          <a:xfrm>
            <a:off x="2289350" y="3073086"/>
            <a:ext cx="958814" cy="422030"/>
          </a:xfrm>
          <a:prstGeom prst="notched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Notched Right Arrow 16"/>
          <p:cNvSpPr/>
          <p:nvPr/>
        </p:nvSpPr>
        <p:spPr>
          <a:xfrm>
            <a:off x="5263617" y="3073086"/>
            <a:ext cx="958814" cy="422030"/>
          </a:xfrm>
          <a:prstGeom prst="notched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Notched Right Arrow 17"/>
          <p:cNvSpPr/>
          <p:nvPr/>
        </p:nvSpPr>
        <p:spPr>
          <a:xfrm>
            <a:off x="7978678" y="3073086"/>
            <a:ext cx="958814" cy="422030"/>
          </a:xfrm>
          <a:prstGeom prst="notched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663870" y="4203145"/>
            <a:ext cx="1409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Futura Md BT" panose="020B0602020204020303" pitchFamily="34" charset="0"/>
              </a:rPr>
              <a:t>CUSTOMER</a:t>
            </a:r>
            <a:endParaRPr lang="id-ID" dirty="0">
              <a:solidFill>
                <a:schemeClr val="tx2">
                  <a:lumMod val="50000"/>
                </a:schemeClr>
              </a:solidFill>
              <a:latin typeface="Futura Md BT" panose="020B06020202040203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84508" y="4203145"/>
            <a:ext cx="2032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Futura Md BT" panose="020B0602020204020303" pitchFamily="34" charset="0"/>
              </a:rPr>
              <a:t>SISTEM JUAL BELI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Futura Md BT" panose="020B0602020204020303" pitchFamily="34" charset="0"/>
              </a:rPr>
              <a:t>ONLINE</a:t>
            </a:r>
            <a:endParaRPr lang="id-ID" dirty="0">
              <a:solidFill>
                <a:schemeClr val="tx2">
                  <a:lumMod val="50000"/>
                </a:schemeClr>
              </a:solidFill>
              <a:latin typeface="Futura Md BT" panose="020B06020202040203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86529" y="4227223"/>
            <a:ext cx="2138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Futura Md BT" panose="020B0602020204020303" pitchFamily="34" charset="0"/>
              </a:rPr>
              <a:t>KEBUTUHAN BIBIT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Futura Md BT" panose="020B0602020204020303" pitchFamily="34" charset="0"/>
              </a:rPr>
              <a:t>TANAMAN HIAS</a:t>
            </a:r>
            <a:endParaRPr lang="id-ID" dirty="0">
              <a:solidFill>
                <a:schemeClr val="tx2">
                  <a:lumMod val="50000"/>
                </a:schemeClr>
              </a:solidFill>
              <a:latin typeface="Futura Md BT" panose="020B06020202040203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16" y="5493061"/>
            <a:ext cx="1139767" cy="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513" y="939800"/>
            <a:ext cx="9712234" cy="1356360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Rumusan Masalah</a:t>
            </a:r>
            <a:endParaRPr lang="id-ID" dirty="0">
              <a:solidFill>
                <a:schemeClr val="tx2">
                  <a:lumMod val="50000"/>
                </a:schemeClr>
              </a:solidFill>
              <a:latin typeface="Akbar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7791" y="2296160"/>
            <a:ext cx="7560488" cy="20066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id-ID" sz="1900" dirty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Apakah aplikasi ini dapat digunakan oleh masyarakat umum</a:t>
            </a:r>
            <a:r>
              <a:rPr lang="id-ID" sz="1900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?</a:t>
            </a:r>
            <a:endParaRPr lang="id-ID" sz="1900" dirty="0">
              <a:solidFill>
                <a:schemeClr val="tx2">
                  <a:lumMod val="50000"/>
                </a:schemeClr>
              </a:solidFill>
              <a:latin typeface="Akbar" panose="00000400000000000000" pitchFamily="2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id-ID" sz="1900" dirty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Apakah jual beli tanaman online dapat menambah nilai jual</a:t>
            </a:r>
            <a:r>
              <a:rPr lang="id-ID" sz="1900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?</a:t>
            </a:r>
            <a:endParaRPr lang="id-ID" sz="1900" dirty="0">
              <a:solidFill>
                <a:schemeClr val="tx2">
                  <a:lumMod val="50000"/>
                </a:schemeClr>
              </a:solidFill>
              <a:latin typeface="Akbar" panose="00000400000000000000" pitchFamily="2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id-ID" sz="1900" dirty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Apakah dengan adanya jual beli bibit </a:t>
            </a:r>
            <a:r>
              <a:rPr lang="id-ID" sz="1900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tanaman </a:t>
            </a:r>
            <a:r>
              <a:rPr lang="id-ID" sz="1900" dirty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online dapat </a:t>
            </a:r>
            <a:r>
              <a:rPr lang="id-ID" sz="1900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mempermudah?</a:t>
            </a:r>
            <a:endParaRPr lang="id-ID" sz="1900" dirty="0">
              <a:solidFill>
                <a:schemeClr val="tx2">
                  <a:lumMod val="50000"/>
                </a:schemeClr>
              </a:solidFill>
              <a:latin typeface="Akbar" panose="00000400000000000000" pitchFamily="2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id-ID" sz="1900" dirty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masyarakat menemukan bibit tanaman yang dibutuhkan?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E10-84F1-409C-9EBD-1617D6BE29AF}" type="datetime1">
              <a:rPr lang="id-ID" smtClean="0">
                <a:solidFill>
                  <a:schemeClr val="tx2">
                    <a:lumMod val="50000"/>
                  </a:schemeClr>
                </a:solidFill>
              </a:rPr>
              <a:t>20/05/2016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ADAFlorist</a:t>
            </a:r>
            <a:endParaRPr lang="id-ID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>
                <a:solidFill>
                  <a:schemeClr val="tx2">
                    <a:lumMod val="50000"/>
                  </a:schemeClr>
                </a:solidFill>
              </a:rPr>
              <a:t>4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16" y="5493061"/>
            <a:ext cx="1139767" cy="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97011"/>
            <a:ext cx="10515600" cy="1325563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Tujuan</a:t>
            </a:r>
            <a:endParaRPr lang="id-ID" dirty="0">
              <a:solidFill>
                <a:schemeClr val="tx2">
                  <a:lumMod val="50000"/>
                </a:schemeClr>
              </a:solidFill>
              <a:latin typeface="Akbar" panose="00000400000000000000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9563" y="2368342"/>
            <a:ext cx="9872871" cy="237090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Menciptakan </a:t>
            </a:r>
            <a:r>
              <a:rPr lang="id-ID" dirty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aplikasi yang mempermudah para kolektor tanaman hias untuk </a:t>
            </a:r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mendapatkan jenis </a:t>
            </a:r>
            <a:r>
              <a:rPr lang="id-ID" dirty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tanaman hias yang diinginkan</a:t>
            </a:r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Memberikan data yang berupa manfaat dengan menampilkan produk dan memberikan </a:t>
            </a:r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informasi </a:t>
            </a:r>
            <a:r>
              <a:rPr lang="id-ID" dirty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terbaru tentang tanaman hias baru</a:t>
            </a:r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Memberikan data dan kerincian dari jenis tanaman hias serta harga yang dapat </a:t>
            </a:r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membantu kolektor </a:t>
            </a:r>
            <a:r>
              <a:rPr lang="id-ID" dirty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dalam memilih tanaman hias yang diinginkan.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D13B-E10E-40C7-A910-40D4246DA2AA}" type="datetime1">
              <a:rPr lang="id-ID" smtClean="0">
                <a:solidFill>
                  <a:schemeClr val="tx2">
                    <a:lumMod val="50000"/>
                  </a:schemeClr>
                </a:solidFill>
              </a:rPr>
              <a:t>20/05/2016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ADAFlorist</a:t>
            </a:r>
            <a:endParaRPr lang="id-ID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>
                <a:solidFill>
                  <a:schemeClr val="tx2">
                    <a:lumMod val="50000"/>
                  </a:schemeClr>
                </a:solidFill>
              </a:rPr>
              <a:t>5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16" y="5493061"/>
            <a:ext cx="1139767" cy="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6" y="318351"/>
            <a:ext cx="9875520" cy="1356360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Deskripsi Pembagian Kerja</a:t>
            </a:r>
            <a:endParaRPr lang="id-ID" dirty="0">
              <a:solidFill>
                <a:schemeClr val="tx2">
                  <a:lumMod val="50000"/>
                </a:schemeClr>
              </a:solidFill>
              <a:latin typeface="Akbar" panose="00000400000000000000" pitchFamily="2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7BA2-2366-4555-873B-BE5B3371ADC7}" type="datetime1">
              <a:rPr lang="id-ID" smtClean="0"/>
              <a:t>20/05/2016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ADAFlorist</a:t>
            </a:r>
            <a:endParaRPr lang="id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6</a:t>
            </a:fld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45" y="1712135"/>
            <a:ext cx="1738432" cy="1681310"/>
          </a:xfrm>
          <a:prstGeom prst="flowChartConnector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46" y="3658506"/>
            <a:ext cx="1740811" cy="1740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6" t="10640" r="34000" b="29510"/>
          <a:stretch/>
        </p:blipFill>
        <p:spPr>
          <a:xfrm>
            <a:off x="5508166" y="1712132"/>
            <a:ext cx="1879605" cy="1861831"/>
          </a:xfrm>
          <a:prstGeom prst="flowChartConnector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956500" y="2023015"/>
            <a:ext cx="2312181" cy="96693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ysClr val="windowText" lastClr="000000"/>
                </a:solidFill>
                <a:latin typeface="Akbar" panose="00000400000000000000" pitchFamily="2" charset="0"/>
              </a:rPr>
              <a:t>Project </a:t>
            </a:r>
            <a:r>
              <a:rPr lang="id-ID" dirty="0" smtClean="0">
                <a:solidFill>
                  <a:sysClr val="windowText" lastClr="000000"/>
                </a:solidFill>
                <a:latin typeface="Akbar" panose="00000400000000000000" pitchFamily="2" charset="0"/>
              </a:rPr>
              <a:t>manager</a:t>
            </a:r>
            <a:endParaRPr lang="en-US" dirty="0" smtClean="0">
              <a:solidFill>
                <a:sysClr val="windowText" lastClr="000000"/>
              </a:solidFill>
              <a:latin typeface="Akbar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  <a:latin typeface="Akbar" panose="00000400000000000000" pitchFamily="2" charset="0"/>
              </a:rPr>
              <a:t>Back-End Programmer</a:t>
            </a:r>
            <a:endParaRPr lang="id-ID" dirty="0" smtClean="0">
              <a:solidFill>
                <a:sysClr val="windowText" lastClr="000000"/>
              </a:solidFill>
              <a:latin typeface="Akbar" panose="0000040000000000000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56500" y="4091301"/>
            <a:ext cx="2312181" cy="108581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Back End </a:t>
            </a:r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Programmer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kbar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Database Administrator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kbar" panose="000004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21242" y="2023015"/>
            <a:ext cx="2312181" cy="96693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Front-End Designer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kbar" panose="000004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2" t="211" r="476" b="10794"/>
          <a:stretch/>
        </p:blipFill>
        <p:spPr>
          <a:xfrm>
            <a:off x="5650458" y="3713906"/>
            <a:ext cx="1737313" cy="1721717"/>
          </a:xfrm>
          <a:prstGeom prst="flowChartConnector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521242" y="4091300"/>
            <a:ext cx="2312181" cy="96693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Dokumentasi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kbar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r" panose="00000400000000000000" pitchFamily="2" charset="0"/>
              </a:rPr>
              <a:t>Database Administrator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kbar" panose="000004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16" y="5493061"/>
            <a:ext cx="1139767" cy="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764485" cy="1045029"/>
          </a:xfrm>
        </p:spPr>
        <p:txBody>
          <a:bodyPr>
            <a:normAutofit/>
          </a:bodyPr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Gambaran Umum Aplikasi</a:t>
            </a:r>
            <a:endParaRPr lang="id-ID" dirty="0">
              <a:solidFill>
                <a:schemeClr val="tx2">
                  <a:lumMod val="50000"/>
                </a:schemeClr>
              </a:solidFill>
              <a:latin typeface="Akbar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624" y="1919928"/>
            <a:ext cx="6897188" cy="4038600"/>
          </a:xfrm>
        </p:spPr>
        <p:txBody>
          <a:bodyPr/>
          <a:lstStyle/>
          <a:p>
            <a:pPr marL="45720" indent="0" algn="just">
              <a:buNone/>
            </a:pPr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Adaflorist adalah </a:t>
            </a:r>
            <a:r>
              <a:rPr lang="id-ID" dirty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aplikasi yang menjadi sarana untuk </a:t>
            </a:r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pecinta tanaman hias untuk </a:t>
            </a:r>
            <a:r>
              <a:rPr lang="id-ID" dirty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menemukan </a:t>
            </a:r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tanaman hias terbaik </a:t>
            </a:r>
            <a:r>
              <a:rPr lang="id-ID" dirty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untuk </a:t>
            </a:r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mereka</a:t>
            </a:r>
            <a:r>
              <a:rPr lang="id-ID" dirty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, diharapkan </a:t>
            </a:r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aplikasi ini </a:t>
            </a:r>
            <a:r>
              <a:rPr lang="id-ID" dirty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dapat membantu para </a:t>
            </a:r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pencari tanaman hias </a:t>
            </a:r>
            <a:r>
              <a:rPr lang="id-ID" dirty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untuk </a:t>
            </a:r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menemukan tanaman yang mereka inginkan.</a:t>
            </a:r>
            <a:endParaRPr lang="id-ID" dirty="0">
              <a:solidFill>
                <a:schemeClr val="tx2">
                  <a:lumMod val="50000"/>
                </a:schemeClr>
              </a:solidFill>
              <a:latin typeface="Akbar" panose="000004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C727-EE02-4EF3-9DC0-FB4D0AFAA41F}" type="datetime1">
              <a:rPr lang="id-ID" smtClean="0">
                <a:solidFill>
                  <a:schemeClr val="tx2">
                    <a:lumMod val="50000"/>
                  </a:schemeClr>
                </a:solidFill>
              </a:rPr>
              <a:t>20/05/2016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>
                <a:solidFill>
                  <a:schemeClr val="tx2">
                    <a:lumMod val="50000"/>
                  </a:schemeClr>
                </a:solidFill>
              </a:rPr>
              <a:t>ADAFlorist</a:t>
            </a:r>
            <a:endParaRPr lang="id-ID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>
                <a:solidFill>
                  <a:schemeClr val="tx2">
                    <a:lumMod val="50000"/>
                  </a:schemeClr>
                </a:solidFill>
              </a:rPr>
              <a:t>7</a:t>
            </a:fld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16" y="5493061"/>
            <a:ext cx="1139767" cy="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9892747" cy="1146629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Use case</a:t>
            </a:r>
            <a:endParaRPr lang="id-ID" dirty="0">
              <a:solidFill>
                <a:schemeClr val="tx2">
                  <a:lumMod val="50000"/>
                </a:schemeClr>
              </a:solidFill>
              <a:latin typeface="Akbar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82057"/>
            <a:ext cx="9872871" cy="451394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D29F-46D6-4C38-ACA6-B22C2DC0A7AC}" type="datetime1">
              <a:rPr lang="id-ID" smtClean="0"/>
              <a:t>20/05/2016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/>
              <a:t>ADAFlorist</a:t>
            </a:r>
            <a:endParaRPr lang="id-ID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8</a:t>
            </a:fld>
            <a:endParaRPr lang="id-ID"/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9" y="1861235"/>
            <a:ext cx="7218420" cy="350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16" y="5493061"/>
            <a:ext cx="1139767" cy="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  <a:latin typeface="Akbar" panose="00000400000000000000" pitchFamily="2" charset="0"/>
              </a:rPr>
              <a:t>DFD level 0</a:t>
            </a:r>
            <a:endParaRPr lang="id-ID" dirty="0">
              <a:solidFill>
                <a:schemeClr val="tx2">
                  <a:lumMod val="50000"/>
                </a:schemeClr>
              </a:solidFill>
              <a:latin typeface="Akbar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DA55-2BA9-44B7-B553-9F3C68DCCB48}" type="datetime1">
              <a:rPr lang="id-ID" smtClean="0"/>
              <a:t>20/05/2016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z="2400" dirty="0" smtClean="0"/>
              <a:t>ADAFlorist</a:t>
            </a:r>
            <a:endParaRPr lang="id-ID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60B5-8B05-4C1D-A560-A339698AF343}" type="slidenum">
              <a:rPr lang="id-ID" smtClean="0"/>
              <a:t>9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16" y="5493061"/>
            <a:ext cx="1139767" cy="863289"/>
          </a:xfrm>
          <a:prstGeom prst="rect">
            <a:avLst/>
          </a:prstGeom>
        </p:spPr>
      </p:pic>
      <p:pic>
        <p:nvPicPr>
          <p:cNvPr id="9" name="image09.jpg" descr="1459067542309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886555" y="2002865"/>
            <a:ext cx="8418887" cy="258258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986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320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Akbar</vt:lpstr>
      <vt:lpstr>Arial</vt:lpstr>
      <vt:lpstr>Calibri</vt:lpstr>
      <vt:lpstr>Calibri Light</vt:lpstr>
      <vt:lpstr>Futura Md BT</vt:lpstr>
      <vt:lpstr>Wingdings</vt:lpstr>
      <vt:lpstr>Office Theme</vt:lpstr>
      <vt:lpstr>ADAflorist</vt:lpstr>
      <vt:lpstr>Kelompok 10</vt:lpstr>
      <vt:lpstr>Latar Belakang</vt:lpstr>
      <vt:lpstr>Rumusan Masalah</vt:lpstr>
      <vt:lpstr>Tujuan</vt:lpstr>
      <vt:lpstr>Deskripsi Pembagian Kerja</vt:lpstr>
      <vt:lpstr>Gambaran Umum Aplikasi</vt:lpstr>
      <vt:lpstr>Use case</vt:lpstr>
      <vt:lpstr>DFD level 0</vt:lpstr>
      <vt:lpstr>DFD level 1</vt:lpstr>
      <vt:lpstr>ERD</vt:lpstr>
      <vt:lpstr>User Guide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Adaflorist</dc:title>
  <dc:creator>David limbong</dc:creator>
  <cp:lastModifiedBy>ii</cp:lastModifiedBy>
  <cp:revision>31</cp:revision>
  <dcterms:created xsi:type="dcterms:W3CDTF">2016-05-15T07:14:07Z</dcterms:created>
  <dcterms:modified xsi:type="dcterms:W3CDTF">2016-05-20T17:12:58Z</dcterms:modified>
</cp:coreProperties>
</file>