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4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3" r:id="rId5"/>
    <p:sldId id="262" r:id="rId6"/>
    <p:sldId id="258" r:id="rId7"/>
    <p:sldId id="259" r:id="rId8"/>
    <p:sldId id="272" r:id="rId9"/>
    <p:sldId id="264" r:id="rId10"/>
    <p:sldId id="265" r:id="rId11"/>
    <p:sldId id="269" r:id="rId12"/>
    <p:sldId id="270" r:id="rId13"/>
    <p:sldId id="271" r:id="rId14"/>
    <p:sldId id="268" r:id="rId15"/>
  </p:sldIdLst>
  <p:sldSz cx="9144000" cy="6858000" type="screen4x3"/>
  <p:notesSz cx="6985000" cy="1109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>
        <p:scale>
          <a:sx n="80" d="100"/>
          <a:sy n="80" d="100"/>
        </p:scale>
        <p:origin x="-166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Data%202020\persentase\ok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843318529500457"/>
          <c:y val="5.3994204892266875E-2"/>
          <c:w val="0.69112267171061292"/>
          <c:h val="0.8326195683872849"/>
        </c:manualLayout>
      </c:layout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0.20664892024347886"/>
                  <c:y val="3.2407407407407426E-2"/>
                </c:manualLayout>
              </c:layout>
              <c:spPr/>
              <c:txPr>
                <a:bodyPr/>
                <a:lstStyle/>
                <a:p>
                  <a:pPr>
                    <a:defRPr sz="18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4701124341272394E-2"/>
                  <c:y val="-7.8703703703703706E-2"/>
                </c:manualLayout>
              </c:layout>
              <c:spPr/>
              <c:txPr>
                <a:bodyPr/>
                <a:lstStyle/>
                <a:p>
                  <a:pPr>
                    <a:defRPr sz="18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Sheet1!$B$36:$C$36</c:f>
              <c:strCache>
                <c:ptCount val="2"/>
                <c:pt idx="0">
                  <c:v>Sebelum Refocusing</c:v>
                </c:pt>
                <c:pt idx="1">
                  <c:v>Setelah Refocusing</c:v>
                </c:pt>
              </c:strCache>
            </c:strRef>
          </c:cat>
          <c:val>
            <c:numRef>
              <c:f>Sheet1!$B$37:$C$37</c:f>
              <c:numCache>
                <c:formatCode>_(* #,##0_);_(* \(#,##0\);_(* "-"_);_(@_)</c:formatCode>
                <c:ptCount val="2"/>
                <c:pt idx="0">
                  <c:v>790967447816</c:v>
                </c:pt>
                <c:pt idx="1">
                  <c:v>694679152631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9240448"/>
        <c:axId val="209241984"/>
        <c:axId val="0"/>
      </c:bar3DChart>
      <c:catAx>
        <c:axId val="20924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241984"/>
        <c:crosses val="autoZero"/>
        <c:auto val="1"/>
        <c:lblAlgn val="ctr"/>
        <c:lblOffset val="100"/>
        <c:noMultiLvlLbl val="0"/>
      </c:catAx>
      <c:valAx>
        <c:axId val="209241984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2404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2" y="0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2010F-C6B8-4608-A1B4-BF038BC7C1C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42588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2" y="10542588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BF12-1EEB-48B2-860F-9027916F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5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2" y="0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3CB7-D831-4BDF-9FED-C6F2CEB656B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831850"/>
            <a:ext cx="5549900" cy="4162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5272088"/>
            <a:ext cx="5588000" cy="4995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42588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2" y="10542588"/>
            <a:ext cx="3027363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5044-E8DE-4A08-BA9C-3DD3AC2E3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044-E8DE-4A08-BA9C-3DD3AC2E3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98B0709-E85D-4F13-87B2-84654EF08C0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D4D8866-6B00-4CEA-973B-A8F74DABA6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7488832" cy="122413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auhaus 93" pitchFamily="82" charset="0"/>
              </a:rPr>
              <a:t>RELOKASI DAN REFOCUSING APBD KOTA PARIAMAN 2020 MENGHADAPI WABAH COVID 19</a:t>
            </a:r>
            <a:endParaRPr lang="en-US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40957"/>
              </p:ext>
            </p:extLst>
          </p:nvPr>
        </p:nvGraphicFramePr>
        <p:xfrm>
          <a:off x="1043608" y="908720"/>
          <a:ext cx="936104" cy="119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908720"/>
                        <a:ext cx="936104" cy="1196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824798" y="4797152"/>
            <a:ext cx="5400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~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DR. </a:t>
            </a:r>
            <a:r>
              <a:rPr lang="en-US" sz="1800" dirty="0">
                <a:solidFill>
                  <a:srgbClr val="FF0000"/>
                </a:solidFill>
                <a:latin typeface="Bookman Old Style" pitchFamily="18" charset="0"/>
              </a:rPr>
              <a:t>GENIUS UMAR, </a:t>
            </a:r>
            <a:r>
              <a:rPr lang="en-US" sz="1800" dirty="0" err="1">
                <a:solidFill>
                  <a:srgbClr val="FF0000"/>
                </a:solidFill>
                <a:latin typeface="Bookman Old Style" pitchFamily="18" charset="0"/>
              </a:rPr>
              <a:t>S.Sos</a:t>
            </a:r>
            <a:r>
              <a:rPr lang="en-US" sz="1800" dirty="0">
                <a:solidFill>
                  <a:srgbClr val="FF0000"/>
                </a:solidFill>
                <a:latin typeface="Bookman Old Style" pitchFamily="18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M.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Si ~ </a:t>
            </a:r>
          </a:p>
          <a:p>
            <a:endParaRPr lang="en-US" sz="11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7" name="Picture 2" descr="G:\Data 2020\persentase\wak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08720"/>
            <a:ext cx="85370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POSISI APBD KOTA PARIAMAN SETELAH REFOCUSING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998984"/>
              </p:ext>
            </p:extLst>
          </p:nvPr>
        </p:nvGraphicFramePr>
        <p:xfrm>
          <a:off x="323528" y="1844824"/>
          <a:ext cx="856895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6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698" y="2780928"/>
            <a:ext cx="8568952" cy="12241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>
                <a:solidFill>
                  <a:schemeClr val="tx1"/>
                </a:solidFill>
                <a:latin typeface="Bookman Old Style" pitchFamily="18" charset="0"/>
              </a:rPr>
              <a:t>Jumlah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Bookman Old Style" pitchFamily="18" charset="0"/>
              </a:rPr>
              <a:t>Penerima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 BLT 5.535 KK </a:t>
            </a:r>
            <a:r>
              <a:rPr lang="en-US" sz="3600" dirty="0" err="1">
                <a:solidFill>
                  <a:schemeClr val="tx1"/>
                </a:solidFill>
                <a:latin typeface="Bookman Old Style" pitchFamily="18" charset="0"/>
              </a:rPr>
              <a:t>dikali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 4 </a:t>
            </a:r>
            <a:r>
              <a:rPr lang="en-US" sz="3600" dirty="0" err="1">
                <a:solidFill>
                  <a:schemeClr val="tx1"/>
                </a:solidFill>
                <a:latin typeface="Bookman Old Style" pitchFamily="18" charset="0"/>
              </a:rPr>
              <a:t>bulan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Bookman Old Style" pitchFamily="18" charset="0"/>
              </a:rPr>
              <a:t>dikali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 600.000</a:t>
            </a: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PENERIMA BLT KOTA PARIAMAN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35698" y="5301208"/>
            <a:ext cx="824075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3600" dirty="0" err="1" smtClean="0">
                <a:solidFill>
                  <a:srgbClr val="C00000"/>
                </a:solidFill>
                <a:latin typeface="Bookman Old Style" pitchFamily="18" charset="0"/>
              </a:rPr>
              <a:t>Jadi</a:t>
            </a:r>
            <a:r>
              <a:rPr lang="en-US" sz="3600" dirty="0" smtClean="0">
                <a:solidFill>
                  <a:srgbClr val="C00000"/>
                </a:solidFill>
                <a:latin typeface="Bookman Old Style" pitchFamily="18" charset="0"/>
              </a:rPr>
              <a:t> 5.535 X 4 X 600.000 </a:t>
            </a:r>
          </a:p>
          <a:p>
            <a:pPr marL="0" indent="0">
              <a:buFont typeface="Symbol" pitchFamily="18" charset="2"/>
              <a:buNone/>
            </a:pPr>
            <a:r>
              <a:rPr lang="en-US" sz="3600" dirty="0" smtClean="0">
                <a:solidFill>
                  <a:srgbClr val="C00000"/>
                </a:solidFill>
                <a:latin typeface="Bookman Old Style" pitchFamily="18" charset="0"/>
              </a:rPr>
              <a:t>= </a:t>
            </a:r>
            <a:r>
              <a:rPr lang="en-US" sz="3600" dirty="0" err="1" smtClean="0">
                <a:solidFill>
                  <a:srgbClr val="C00000"/>
                </a:solidFill>
                <a:latin typeface="Bookman Old Style" pitchFamily="18" charset="0"/>
              </a:rPr>
              <a:t>Rp</a:t>
            </a:r>
            <a:r>
              <a:rPr lang="en-US" sz="3600" dirty="0" smtClean="0">
                <a:solidFill>
                  <a:srgbClr val="C00000"/>
                </a:solidFill>
                <a:latin typeface="Bookman Old Style" pitchFamily="18" charset="0"/>
              </a:rPr>
              <a:t>. 13.248.000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PADAT KARYA TUNAI DALAM RANGKA PENANGANAN COVID-19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18864" y="19888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Bookman Old Style" pitchFamily="18" charset="0"/>
              </a:rPr>
              <a:t>Padatkarya</a:t>
            </a: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Jaringan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Irigasi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man Old Style" pitchFamily="18" charset="0"/>
              </a:rPr>
              <a:t>Tersier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ea typeface="Calibri"/>
              <a:cs typeface="Times New Roman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31457" y="278092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Padatkarya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Pembukaan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Area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Tanam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(Covid-19)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ea typeface="Calibri"/>
              <a:cs typeface="Times New Roman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1457" y="4005064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Kegiatan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Padatkarya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Bookman Old Style" pitchFamily="18" charset="0"/>
              </a:rPr>
              <a:t>Kelurahan</a:t>
            </a:r>
            <a:r>
              <a:rPr lang="en-US" sz="28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Bookman Old Style" pitchFamily="18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58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09120"/>
            <a:ext cx="9144000" cy="8206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 ~ </a:t>
            </a:r>
            <a:r>
              <a:rPr lang="en-US" sz="3600" dirty="0" err="1" smtClean="0">
                <a:solidFill>
                  <a:schemeClr val="tx1"/>
                </a:solidFill>
              </a:rPr>
              <a:t>Terima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Kasih</a:t>
            </a:r>
            <a:r>
              <a:rPr lang="en-US" sz="3600" dirty="0" smtClean="0">
                <a:solidFill>
                  <a:schemeClr val="tx1"/>
                </a:solidFill>
              </a:rPr>
              <a:t> ~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2" descr="G:\Data 2020\persentase\wak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40" y="2204864"/>
            <a:ext cx="1718072" cy="23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652120" y="6237312"/>
            <a:ext cx="3240360" cy="41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800" dirty="0" err="1" smtClean="0">
                <a:solidFill>
                  <a:srgbClr val="C00000"/>
                </a:solidFill>
              </a:rPr>
              <a:t>Pariaman</a:t>
            </a:r>
            <a:r>
              <a:rPr lang="en-US" sz="1800" dirty="0" smtClean="0">
                <a:solidFill>
                  <a:srgbClr val="C00000"/>
                </a:solidFill>
              </a:rPr>
              <a:t>, 17 </a:t>
            </a:r>
            <a:r>
              <a:rPr lang="en-US" sz="1800" dirty="0" err="1" smtClean="0">
                <a:solidFill>
                  <a:srgbClr val="C00000"/>
                </a:solidFill>
              </a:rPr>
              <a:t>Juni</a:t>
            </a:r>
            <a:r>
              <a:rPr lang="en-US" sz="1800" dirty="0" smtClean="0">
                <a:solidFill>
                  <a:srgbClr val="C00000"/>
                </a:solidFill>
              </a:rPr>
              <a:t> 2020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2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76072"/>
            <a:ext cx="8352928" cy="74867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LANDASAN KEBIJAKAN</a:t>
            </a:r>
            <a:endParaRPr lang="en-US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6" t="18073" r="15101"/>
          <a:stretch/>
        </p:blipFill>
        <p:spPr>
          <a:xfrm>
            <a:off x="179512" y="2277130"/>
            <a:ext cx="1433384" cy="172793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95239" y="3463169"/>
            <a:ext cx="6925229" cy="33553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Instruksi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Presiden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No. 4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Tahun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2020</a:t>
            </a:r>
            <a:endParaRPr lang="en-US" sz="2000" dirty="0">
              <a:solidFill>
                <a:schemeClr val="tx1"/>
              </a:solidFill>
              <a:latin typeface="Garamond Premr Pro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16824" y="2421017"/>
            <a:ext cx="6939034" cy="360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Peraturan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Pemerintah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(PP)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Nomor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21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Tahun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2020</a:t>
            </a:r>
            <a:endParaRPr lang="en-US" sz="2000" dirty="0">
              <a:solidFill>
                <a:schemeClr val="tx1"/>
              </a:solidFill>
              <a:latin typeface="Garamond Premr Pro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38138" y="2946140"/>
            <a:ext cx="6912768" cy="3600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Peraturan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Presiden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Perpres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Nomor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54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Tahun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2020</a:t>
            </a:r>
            <a:endParaRPr lang="en-US" sz="2000" dirty="0">
              <a:solidFill>
                <a:schemeClr val="tx1"/>
              </a:solidFill>
              <a:latin typeface="Garamond Premr Pro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79070" y="3984393"/>
            <a:ext cx="6912764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Instruksi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Menteri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Negeri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Nomor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Tahun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2020</a:t>
            </a:r>
            <a:endParaRPr lang="en-US" sz="2000" dirty="0">
              <a:solidFill>
                <a:schemeClr val="tx1"/>
              </a:solidFill>
              <a:latin typeface="Garamond Premr Pro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52559" y="4581129"/>
            <a:ext cx="6895905" cy="6480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Keputusan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Bersama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Mendagri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Menkeu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Nomor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119/2813/SJ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Nomor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177/KMK.07/2020</a:t>
            </a:r>
            <a:endParaRPr lang="en-US" sz="2000" dirty="0">
              <a:solidFill>
                <a:schemeClr val="tx1"/>
              </a:solidFill>
              <a:latin typeface="Garamond Premr Pro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07704" y="1881086"/>
            <a:ext cx="6912764" cy="3960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Perppu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 Premr Pro" pitchFamily="18" charset="0"/>
              </a:rPr>
              <a:t>Nomor</a:t>
            </a:r>
            <a:r>
              <a:rPr lang="en-US" sz="2000" dirty="0">
                <a:solidFill>
                  <a:schemeClr val="tx1"/>
                </a:solidFill>
                <a:latin typeface="Garamond Premr Pro" pitchFamily="18" charset="0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Garamond Premr Pro" pitchFamily="18" charset="0"/>
              </a:rPr>
              <a:t>Tahun</a:t>
            </a:r>
            <a:r>
              <a:rPr lang="en-US" sz="2000" dirty="0" smtClean="0">
                <a:solidFill>
                  <a:schemeClr val="tx1"/>
                </a:solidFill>
                <a:latin typeface="Garamond Premr Pro" pitchFamily="18" charset="0"/>
              </a:rPr>
              <a:t> 2020</a:t>
            </a:r>
            <a:endParaRPr lang="en-US" sz="2000" dirty="0">
              <a:solidFill>
                <a:schemeClr val="tx1"/>
              </a:solidFill>
              <a:latin typeface="Garamond Premr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9552" y="404461"/>
            <a:ext cx="8208912" cy="6192891"/>
            <a:chOff x="1403648" y="260648"/>
            <a:chExt cx="6912768" cy="5976867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5" t="24256" r="15040" b="26681"/>
            <a:stretch/>
          </p:blipFill>
          <p:spPr bwMode="auto">
            <a:xfrm>
              <a:off x="1403648" y="260648"/>
              <a:ext cx="6855876" cy="2548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04" t="20121" r="14620" b="12887"/>
            <a:stretch/>
          </p:blipFill>
          <p:spPr bwMode="auto">
            <a:xfrm>
              <a:off x="1403648" y="2708921"/>
              <a:ext cx="6912768" cy="3528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64807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Bookman Old Style" pitchFamily="18" charset="0"/>
              </a:rPr>
              <a:t>Kondisi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 APBD Kota </a:t>
            </a:r>
            <a:r>
              <a:rPr lang="en-US" sz="2400" dirty="0" err="1" smtClean="0">
                <a:solidFill>
                  <a:srgbClr val="FF0000"/>
                </a:solidFill>
                <a:latin typeface="Bookman Old Style" pitchFamily="18" charset="0"/>
              </a:rPr>
              <a:t>Pariaman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ookman Old Style" pitchFamily="18" charset="0"/>
              </a:rPr>
              <a:t>setelah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 Refocusing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7175" y="2132856"/>
            <a:ext cx="6694715" cy="2652317"/>
            <a:chOff x="1043608" y="955857"/>
            <a:chExt cx="6694715" cy="265231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43608" y="1060917"/>
              <a:ext cx="6694715" cy="2547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65381" y="955857"/>
              <a:ext cx="6624736" cy="158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52928" cy="936104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Bookman Old Style" pitchFamily="18" charset="0"/>
              </a:rPr>
              <a:t>Kondisi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 APBD Kota </a:t>
            </a:r>
            <a:r>
              <a:rPr lang="en-US" sz="2400" dirty="0" err="1" smtClean="0">
                <a:solidFill>
                  <a:srgbClr val="FF0000"/>
                </a:solidFill>
                <a:latin typeface="Bookman Old Style" pitchFamily="18" charset="0"/>
              </a:rPr>
              <a:t>Pariaman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ookman Old Style" pitchFamily="18" charset="0"/>
              </a:rPr>
              <a:t>setelah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 Refocusing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3528" y="260648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PENGURANGAN DANA TRANSFER TA.2020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92349"/>
              </p:ext>
            </p:extLst>
          </p:nvPr>
        </p:nvGraphicFramePr>
        <p:xfrm>
          <a:off x="323528" y="1484784"/>
          <a:ext cx="8447352" cy="37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5075"/>
                <a:gridCol w="3402277"/>
              </a:tblGrid>
              <a:tr h="686211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solidFill>
                            <a:srgbClr val="C00000"/>
                          </a:solidFill>
                        </a:rPr>
                        <a:t>URAIAN</a:t>
                      </a:r>
                      <a:endParaRPr lang="en-US" sz="2400" u="sng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 smtClean="0">
                          <a:solidFill>
                            <a:srgbClr val="C00000"/>
                          </a:solidFill>
                        </a:rPr>
                        <a:t>Bertambah</a:t>
                      </a:r>
                      <a:r>
                        <a:rPr lang="en-US" sz="2400" u="sng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n-US" sz="2400" u="sng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C00000"/>
                          </a:solidFill>
                        </a:rPr>
                        <a:t>Berkurang</a:t>
                      </a:r>
                      <a:endParaRPr lang="en-US" sz="2400" u="sng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/>
                </a:tc>
              </a:tr>
              <a:tr h="504799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2400" u="none" strike="noStrike" dirty="0">
                          <a:effectLst/>
                        </a:rPr>
                        <a:t>Bagi Hasil Pajak/Bagi Hasil Bukan Pajak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2.609.916.842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</a:tr>
              <a:tr h="318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u="none" strike="noStrike" dirty="0">
                          <a:effectLst/>
                        </a:rPr>
                        <a:t>Dana </a:t>
                      </a:r>
                      <a:r>
                        <a:rPr lang="en-US" sz="2400" u="none" strike="noStrike" dirty="0" err="1">
                          <a:effectLst/>
                        </a:rPr>
                        <a:t>Alokasi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Umum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(40.175.662.000)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</a:tr>
              <a:tr h="446432">
                <a:tc>
                  <a:txBody>
                    <a:bodyPr/>
                    <a:lstStyle/>
                    <a:p>
                      <a:pPr algn="l" rtl="0" fontAlgn="t"/>
                      <a:r>
                        <a:rPr lang="fi-FI" sz="2400" u="none" strike="noStrike" dirty="0">
                          <a:effectLst/>
                        </a:rPr>
                        <a:t>Dana Alokasi Khusus (DAK) FISIK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(29.352.133.000)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</a:tr>
              <a:tr h="429078">
                <a:tc>
                  <a:txBody>
                    <a:bodyPr/>
                    <a:lstStyle/>
                    <a:p>
                      <a:pPr algn="l" rtl="0" fontAlgn="t"/>
                      <a:r>
                        <a:rPr lang="fi-FI" sz="2400" u="none" strike="noStrike" dirty="0">
                          <a:effectLst/>
                        </a:rPr>
                        <a:t>Dana Alokasi Khusus (DAK) Non FISIK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(2.689.436.000)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</a:tr>
              <a:tr h="4290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u="none" strike="noStrike">
                          <a:effectLst/>
                        </a:rPr>
                        <a:t>Dana Desa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(594.385.000)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</a:tr>
              <a:tr h="4290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u="none" strike="noStrike" dirty="0">
                          <a:effectLst/>
                        </a:rPr>
                        <a:t>Dana </a:t>
                      </a:r>
                      <a:r>
                        <a:rPr lang="en-US" sz="2400" u="none" strike="noStrike" dirty="0" err="1">
                          <a:effectLst/>
                        </a:rPr>
                        <a:t>Insentif</a:t>
                      </a:r>
                      <a:r>
                        <a:rPr lang="en-US" sz="2400" u="none" strike="noStrike" dirty="0">
                          <a:effectLst/>
                        </a:rPr>
                        <a:t> Daerah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(1.014.238.000)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/>
                </a:tc>
              </a:tr>
              <a:tr h="4290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TOTAL PENGURANGAN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(71.215.937.158)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3528" y="47667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PENGURANGAN PAD KOTA PARIAMAN TA.2020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SETELAH REFUCOSING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03390"/>
              </p:ext>
            </p:extLst>
          </p:nvPr>
        </p:nvGraphicFramePr>
        <p:xfrm>
          <a:off x="179511" y="1196755"/>
          <a:ext cx="8784978" cy="5611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6603"/>
                <a:gridCol w="1987848"/>
                <a:gridCol w="1987848"/>
                <a:gridCol w="2102679"/>
              </a:tblGrid>
              <a:tr h="2440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</a:rPr>
                        <a:t>Uraian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</a:rPr>
                        <a:t>Sebelum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 Refocusing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</a:rPr>
                        <a:t>Setelah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 Refocusing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</a:rPr>
                        <a:t>Pengurangan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 anchor="ctr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Hotel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265.519.800,00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(215.519.800,00)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Restoran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2.136.007.500,00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(1.636.007.500,00)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HIburan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(36.000.000,00)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Reklame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136.000.000,00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(36.000.000,00)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Penerangan Jalan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3.980.000.000,00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(120.000.000,00)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27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Mineral Bukan Logam dan Batuan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468.000.000,00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(418.000.000,00)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Parkir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(30.000.000,00)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223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Sarang Burung Walet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27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Bumi dan Bangunan (PBB)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2.200.000.000,00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45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Pajak Bea Perolehan Hak atas Tanah dan Bangunan (BPHTB)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2.200.000.000,00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Retribusi Jasa Umum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9.185.767.222,00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2.860.000.000,00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(6.325.767.222,00)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Retribusi Jasa Usaha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11.338.661.276,00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4.114.288.276,00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(7.224.373.000,00)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223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Retribusi Perizinan Tertentu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1.155.000.000,00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542.789.084,00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(612.210.916,00)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496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Bagian Laba atas Penyertaan Modal pada Perusahaan Milik Daerah/BUMD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10.159.000.000,00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7.242.632.803,00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(2.916.367.197,00)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355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Hasil Penjualan Aset Daerah yang Tidak Dipisahkan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405.000.000,00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(315.000.000,00)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Penerimaan Jasa Giro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2.950.000.000,00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(250.000.000,00)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158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Penerimaan Bunga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8.300.000.000,00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3.536.473.975,00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(4.763.526.025,00)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27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Tuntutan Ganti Kerugian Daerah (TGR)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(150.000.000,00)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27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Pendapatan Dari Pengembalian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71.500.000,00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51.500.000,00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(20.000.000,00)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327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Pendapatan Denda Atas Pelanggaran Perda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227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Pendapatan Dana Kapitasi JKN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3.411.000.000,00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3.411.000.000,00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0,00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  <a:tr h="223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58.856.455.798,00 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33.787.684.138,00 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(25.068.771.660,00)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704" marR="2970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302011"/>
              </p:ext>
            </p:extLst>
          </p:nvPr>
        </p:nvGraphicFramePr>
        <p:xfrm>
          <a:off x="734628" y="1585384"/>
          <a:ext cx="7695431" cy="508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Worksheet" r:id="rId3" imgW="11125200" imgH="3457696" progId="Excel.Sheet.12">
                  <p:embed/>
                </p:oleObj>
              </mc:Choice>
              <mc:Fallback>
                <p:oleObj name="Worksheet" r:id="rId3" imgW="11125200" imgH="3457696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28" y="1585384"/>
                        <a:ext cx="7695431" cy="508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467544" y="332656"/>
            <a:ext cx="8229600" cy="125272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Hasil</a:t>
            </a:r>
            <a:r>
              <a:rPr lang="en-US" sz="3200" dirty="0" smtClean="0">
                <a:solidFill>
                  <a:schemeClr val="tx1"/>
                </a:solidFill>
              </a:rPr>
              <a:t> Refocusing </a:t>
            </a:r>
            <a:r>
              <a:rPr lang="en-US" sz="3200" dirty="0" err="1" smtClean="0">
                <a:solidFill>
                  <a:schemeClr val="tx1"/>
                </a:solidFill>
              </a:rPr>
              <a:t>dalam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rangka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Penanggulangan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Covid</a:t>
            </a:r>
            <a:r>
              <a:rPr lang="en-US" sz="3200" dirty="0" smtClean="0">
                <a:solidFill>
                  <a:schemeClr val="tx1"/>
                </a:solidFill>
              </a:rPr>
              <a:t> - 19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420888"/>
            <a:ext cx="8784976" cy="4129196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Gugus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Covid-19 </a:t>
            </a:r>
            <a:r>
              <a:rPr lang="en-US" dirty="0" err="1" smtClean="0"/>
              <a:t>Rp</a:t>
            </a:r>
            <a:r>
              <a:rPr lang="en-US" dirty="0" smtClean="0"/>
              <a:t>. 2.327.793.890</a:t>
            </a:r>
          </a:p>
          <a:p>
            <a:pPr algn="just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8.783.327.991</a:t>
            </a:r>
          </a:p>
          <a:p>
            <a:pPr algn="just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1.582.000.000</a:t>
            </a:r>
          </a:p>
          <a:p>
            <a:pPr algn="just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Perekrutan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/ </a:t>
            </a:r>
            <a:r>
              <a:rPr lang="en-US" dirty="0" err="1" smtClean="0"/>
              <a:t>Medis</a:t>
            </a:r>
            <a:r>
              <a:rPr lang="en-US" dirty="0" smtClean="0"/>
              <a:t> Yang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2.214.500.000</a:t>
            </a:r>
          </a:p>
          <a:p>
            <a:pPr algn="just"/>
            <a:r>
              <a:rPr lang="en-US" dirty="0" err="1" smtClean="0"/>
              <a:t>Insentif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/ </a:t>
            </a:r>
            <a:r>
              <a:rPr lang="en-US" dirty="0" err="1" smtClean="0"/>
              <a:t>Medis</a:t>
            </a:r>
            <a:r>
              <a:rPr lang="en-US" dirty="0" smtClean="0"/>
              <a:t>.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Penyidik</a:t>
            </a:r>
            <a:r>
              <a:rPr lang="en-US" dirty="0" smtClean="0"/>
              <a:t> (Investigator)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Terpapar</a:t>
            </a:r>
            <a:r>
              <a:rPr lang="en-US" dirty="0" smtClean="0"/>
              <a:t> Covid-19,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relawan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Yang :Lain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247.200.000</a:t>
            </a:r>
          </a:p>
          <a:p>
            <a:pPr algn="just"/>
            <a:r>
              <a:rPr lang="en-US" dirty="0" err="1" smtClean="0"/>
              <a:t>Penangan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427.700.000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Hasil</a:t>
            </a:r>
            <a:r>
              <a:rPr lang="en-US" sz="2800" dirty="0" smtClean="0">
                <a:solidFill>
                  <a:schemeClr val="tx1"/>
                </a:solidFill>
              </a:rPr>
              <a:t> Refocusing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rangka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Penanggulangan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Covid</a:t>
            </a:r>
            <a:r>
              <a:rPr lang="en-US" sz="2800" dirty="0" smtClean="0">
                <a:solidFill>
                  <a:schemeClr val="tx1"/>
                </a:solidFill>
              </a:rPr>
              <a:t> - 19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67544" y="1921737"/>
            <a:ext cx="3960440" cy="4991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Penanganan</a:t>
            </a:r>
            <a:r>
              <a:rPr lang="en-US" sz="2800" dirty="0" smtClean="0"/>
              <a:t> </a:t>
            </a:r>
            <a:r>
              <a:rPr lang="en-US" sz="2800" dirty="0" err="1" smtClean="0"/>
              <a:t>Kesehatan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88582" y="1396770"/>
            <a:ext cx="6099641" cy="4991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Rincian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Anggaran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Penaganan</a:t>
            </a:r>
            <a:r>
              <a:rPr lang="en-US" sz="2800" dirty="0" smtClean="0">
                <a:solidFill>
                  <a:srgbClr val="FF0000"/>
                </a:solidFill>
              </a:rPr>
              <a:t> Covid-19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34506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Mejaga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Pangan</a:t>
            </a:r>
            <a:r>
              <a:rPr lang="en-US" dirty="0" smtClean="0"/>
              <a:t> Daerah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Panik</a:t>
            </a:r>
            <a:r>
              <a:rPr lang="en-US" dirty="0" smtClean="0"/>
              <a:t> Buying </a:t>
            </a:r>
            <a:r>
              <a:rPr lang="en-US" dirty="0" err="1"/>
              <a:t>R</a:t>
            </a:r>
            <a:r>
              <a:rPr lang="en-US" dirty="0" err="1" smtClean="0"/>
              <a:t>p</a:t>
            </a:r>
            <a:r>
              <a:rPr lang="en-US" dirty="0" smtClean="0"/>
              <a:t>. 5.094.000.000</a:t>
            </a:r>
          </a:p>
          <a:p>
            <a:pPr algn="just"/>
            <a:r>
              <a:rPr lang="en-US" dirty="0" err="1" smtClean="0"/>
              <a:t>Padatkarya</a:t>
            </a:r>
            <a:r>
              <a:rPr lang="en-US" dirty="0" smtClean="0"/>
              <a:t> </a:t>
            </a:r>
            <a:r>
              <a:rPr lang="en-US" dirty="0" err="1" smtClean="0"/>
              <a:t>Kelurahan</a:t>
            </a:r>
            <a:endParaRPr lang="en-US" dirty="0" smtClean="0"/>
          </a:p>
          <a:p>
            <a:pPr algn="just"/>
            <a:r>
              <a:rPr lang="en-US" dirty="0" err="1" smtClean="0"/>
              <a:t>Padatkarya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Irigasi</a:t>
            </a:r>
            <a:r>
              <a:rPr lang="en-US" dirty="0" smtClean="0"/>
              <a:t> </a:t>
            </a:r>
            <a:r>
              <a:rPr lang="en-US" dirty="0" err="1" smtClean="0"/>
              <a:t>Tersier</a:t>
            </a:r>
            <a:endParaRPr lang="en-US" dirty="0" smtClean="0"/>
          </a:p>
          <a:p>
            <a:pPr algn="just"/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Sayuran</a:t>
            </a:r>
            <a:endParaRPr lang="en-US" dirty="0" smtClean="0"/>
          </a:p>
          <a:p>
            <a:pPr algn="just"/>
            <a:r>
              <a:rPr lang="en-US" dirty="0" err="1" smtClean="0"/>
              <a:t>Padatkarya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Area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(Covid-19)</a:t>
            </a:r>
          </a:p>
          <a:p>
            <a:pPr algn="just"/>
            <a:r>
              <a:rPr lang="en-US" dirty="0" err="1" smtClean="0"/>
              <a:t>PemanfaatanPekarangan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Pangan</a:t>
            </a:r>
            <a:r>
              <a:rPr lang="en-US" dirty="0" smtClean="0"/>
              <a:t> (Covid-19)</a:t>
            </a:r>
          </a:p>
          <a:p>
            <a:pPr algn="just"/>
            <a:r>
              <a:rPr lang="en-US" dirty="0" err="1" smtClean="0"/>
              <a:t>Pendistribusian</a:t>
            </a:r>
            <a:r>
              <a:rPr lang="en-US" dirty="0" smtClean="0"/>
              <a:t> </a:t>
            </a:r>
            <a:r>
              <a:rPr lang="en-US" dirty="0" err="1" smtClean="0"/>
              <a:t>Bibit</a:t>
            </a:r>
            <a:r>
              <a:rPr lang="en-US" dirty="0" smtClean="0"/>
              <a:t> </a:t>
            </a:r>
            <a:r>
              <a:rPr lang="en-US" dirty="0" err="1" smtClean="0"/>
              <a:t>Ternak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(Covid-19)</a:t>
            </a:r>
          </a:p>
          <a:p>
            <a:pPr algn="just"/>
            <a:r>
              <a:rPr lang="en-US" dirty="0" err="1" smtClean="0"/>
              <a:t>Kegiatan</a:t>
            </a:r>
            <a:r>
              <a:rPr lang="en-US" dirty="0" smtClean="0"/>
              <a:t>  </a:t>
            </a:r>
            <a:r>
              <a:rPr lang="en-US" dirty="0" err="1" smtClean="0"/>
              <a:t>Padatkarya</a:t>
            </a:r>
            <a:r>
              <a:rPr lang="en-US" dirty="0" smtClean="0"/>
              <a:t> di </a:t>
            </a:r>
            <a:r>
              <a:rPr lang="en-US" dirty="0" err="1" smtClean="0"/>
              <a:t>Kelurahan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6419056" cy="498384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PENANGANAN DAMPAK EKONOMI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11560" y="5052103"/>
            <a:ext cx="5760640" cy="460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</a:rPr>
              <a:t>Jaringan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Pengamanan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Sosial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5661248"/>
            <a:ext cx="7408333" cy="53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Lagsung</a:t>
            </a:r>
            <a:r>
              <a:rPr lang="en-US" dirty="0" smtClean="0"/>
              <a:t> </a:t>
            </a:r>
            <a:r>
              <a:rPr lang="en-US" dirty="0" err="1" smtClean="0"/>
              <a:t>Tunai</a:t>
            </a:r>
            <a:r>
              <a:rPr lang="en-US" dirty="0" smtClean="0"/>
              <a:t> (BLT) </a:t>
            </a:r>
            <a:r>
              <a:rPr lang="en-US" dirty="0" err="1" smtClean="0"/>
              <a:t>Rp</a:t>
            </a:r>
            <a:r>
              <a:rPr lang="en-US" dirty="0" smtClean="0"/>
              <a:t>. 13.248.000.000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542</TotalTime>
  <Words>593</Words>
  <Application>Microsoft Office PowerPoint</Application>
  <PresentationFormat>On-screen Show (4:3)</PresentationFormat>
  <Paragraphs>166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Couture</vt:lpstr>
      <vt:lpstr>Waveform</vt:lpstr>
      <vt:lpstr>Worksheet</vt:lpstr>
      <vt:lpstr>RELOKASI DAN REFOCUSING APBD KOTA PARIAMAN 2020 MENGHADAPI WABAH COVID 19</vt:lpstr>
      <vt:lpstr>LANDASAN KEBIJAKAN</vt:lpstr>
      <vt:lpstr>Kondisi APBD Kota Pariaman setelah Refocusing</vt:lpstr>
      <vt:lpstr>Kondisi APBD Kota Pariaman setelah Refocusing</vt:lpstr>
      <vt:lpstr>PowerPoint Presentation</vt:lpstr>
      <vt:lpstr>PowerPoint Presentation</vt:lpstr>
      <vt:lpstr>PowerPoint Presentation</vt:lpstr>
      <vt:lpstr>Hasil Refocusing dalam rangka Penanggulangan Covid - 19</vt:lpstr>
      <vt:lpstr>PENANGANAN DAMPAK EKONOMI</vt:lpstr>
      <vt:lpstr>POSISI APBD KOTA PARIAMAN SETELAH REFOCUSING</vt:lpstr>
      <vt:lpstr>DATA PENERIMA BLT KOTA PARIAMAN</vt:lpstr>
      <vt:lpstr>PADAT KARYA TUNAI DALAM RANGKA PENANGANAN COVID-19</vt:lpstr>
      <vt:lpstr> ~ Terima Kasih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RELOKASI DAN REFOCUSING APBD KOTA PARIAMAN 2020 MENGHADAPI WABAH COVID 19.</dc:title>
  <dc:creator>DELL</dc:creator>
  <cp:lastModifiedBy>DELL</cp:lastModifiedBy>
  <cp:revision>57</cp:revision>
  <cp:lastPrinted>2020-06-16T08:39:21Z</cp:lastPrinted>
  <dcterms:created xsi:type="dcterms:W3CDTF">2020-06-15T06:36:22Z</dcterms:created>
  <dcterms:modified xsi:type="dcterms:W3CDTF">2020-06-16T08:43:07Z</dcterms:modified>
</cp:coreProperties>
</file>