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13"/>
  </p:notesMasterIdLst>
  <p:handoutMasterIdLst>
    <p:handoutMasterId r:id="rId14"/>
  </p:handoutMasterIdLst>
  <p:sldIdLst>
    <p:sldId id="256" r:id="rId4"/>
    <p:sldId id="261" r:id="rId5"/>
    <p:sldId id="257" r:id="rId6"/>
    <p:sldId id="293" r:id="rId7"/>
    <p:sldId id="294" r:id="rId8"/>
    <p:sldId id="259" r:id="rId9"/>
    <p:sldId id="295" r:id="rId10"/>
    <p:sldId id="260" r:id="rId11"/>
    <p:sldId id="277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2AAE4"/>
    <a:srgbClr val="2A81C6"/>
    <a:srgbClr val="2ECAD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2" d="100"/>
          <a:sy n="52" d="100"/>
        </p:scale>
        <p:origin x="36" y="62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1C03B5-E927-43B6-B2E3-D0C05D8C4DA0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id-ID"/>
        </a:p>
      </dgm:t>
    </dgm:pt>
    <dgm:pt modelId="{A6A275D7-E86B-4EF4-8A45-169633FBE12E}">
      <dgm:prSet phldrT="[Text]"/>
      <dgm:spPr/>
      <dgm:t>
        <a:bodyPr/>
        <a:lstStyle/>
        <a:p>
          <a:r>
            <a:rPr lang="id-ID" dirty="0" smtClean="0"/>
            <a:t>Peraturan Menteri Keuangan Nomor 19/PMK.07/2020 Tentang Penyaluran dan Penggunaan Dana Bagi Hasil, Dana Alokasi Umum dan Dana Insentif Daerah Tahun Anggaran 2020 Dalam Rangka Penanggulangan Corona Virus Desease 2019 (COVID-19)</a:t>
          </a:r>
          <a:endParaRPr lang="id-ID" dirty="0"/>
        </a:p>
      </dgm:t>
    </dgm:pt>
    <dgm:pt modelId="{0C391C30-9B2F-41DD-9341-870A45600880}" type="parTrans" cxnId="{0B0F6B00-9F12-497C-87AB-2166C3CC7EF9}">
      <dgm:prSet/>
      <dgm:spPr/>
      <dgm:t>
        <a:bodyPr/>
        <a:lstStyle/>
        <a:p>
          <a:endParaRPr lang="id-ID"/>
        </a:p>
      </dgm:t>
    </dgm:pt>
    <dgm:pt modelId="{15559E9F-FAEA-459C-BB70-BB14B4993C61}" type="sibTrans" cxnId="{0B0F6B00-9F12-497C-87AB-2166C3CC7EF9}">
      <dgm:prSet/>
      <dgm:spPr/>
      <dgm:t>
        <a:bodyPr/>
        <a:lstStyle/>
        <a:p>
          <a:endParaRPr lang="id-ID"/>
        </a:p>
      </dgm:t>
    </dgm:pt>
    <dgm:pt modelId="{193A89F9-492E-4AD0-836F-BFD09066D67A}">
      <dgm:prSet phldrT="[Text]"/>
      <dgm:spPr/>
      <dgm:t>
        <a:bodyPr/>
        <a:lstStyle/>
        <a:p>
          <a:r>
            <a:rPr lang="id-ID" dirty="0" smtClean="0"/>
            <a:t>Keputusan Menteri Keuangan Nomor 6/KM.7/2020 Tentang Penyaluran Dana Alokasi Khusus Fisik Bidang Kesehatan dan Dana Bantuan Operasional Kesehatan Dalam Rangka Pencegahan dan/atau Penanganan Corona Virus Desease 2019 (COVID-19)</a:t>
          </a:r>
          <a:endParaRPr lang="id-ID" dirty="0"/>
        </a:p>
      </dgm:t>
    </dgm:pt>
    <dgm:pt modelId="{8FCFFB85-F6E8-4CD4-9FB6-3056F491BC19}" type="parTrans" cxnId="{1F1D17A0-FC6C-4A07-87FB-13BD367A8F1F}">
      <dgm:prSet/>
      <dgm:spPr/>
      <dgm:t>
        <a:bodyPr/>
        <a:lstStyle/>
        <a:p>
          <a:endParaRPr lang="id-ID"/>
        </a:p>
      </dgm:t>
    </dgm:pt>
    <dgm:pt modelId="{B0C6C154-4401-4EDF-B165-1C9B3B09A43F}" type="sibTrans" cxnId="{1F1D17A0-FC6C-4A07-87FB-13BD367A8F1F}">
      <dgm:prSet/>
      <dgm:spPr/>
      <dgm:t>
        <a:bodyPr/>
        <a:lstStyle/>
        <a:p>
          <a:endParaRPr lang="id-ID"/>
        </a:p>
      </dgm:t>
    </dgm:pt>
    <dgm:pt modelId="{AC6961A2-02BF-4687-B111-149C09D42CB1}">
      <dgm:prSet phldrT="[Text]"/>
      <dgm:spPr/>
      <dgm:t>
        <a:bodyPr/>
        <a:lstStyle/>
        <a:p>
          <a:r>
            <a:rPr lang="id-ID" dirty="0" smtClean="0"/>
            <a:t>Peraturan Menteri Dalam Negeri Nomor 20 Tahun 2020 Tentang Percepatan Penanganan Corona Virus Desease 2019 di Lingkungan Pemerintah Daerah</a:t>
          </a:r>
          <a:endParaRPr lang="id-ID" dirty="0"/>
        </a:p>
      </dgm:t>
    </dgm:pt>
    <dgm:pt modelId="{AB8D3DAB-5E44-4920-9589-B2B2C218D290}" type="parTrans" cxnId="{79FB041B-4C1B-4398-8C55-0FCD55331BA5}">
      <dgm:prSet/>
      <dgm:spPr/>
      <dgm:t>
        <a:bodyPr/>
        <a:lstStyle/>
        <a:p>
          <a:endParaRPr lang="id-ID"/>
        </a:p>
      </dgm:t>
    </dgm:pt>
    <dgm:pt modelId="{B1579D85-AABF-4E5C-9906-700971741A2E}" type="sibTrans" cxnId="{79FB041B-4C1B-4398-8C55-0FCD55331BA5}">
      <dgm:prSet/>
      <dgm:spPr/>
      <dgm:t>
        <a:bodyPr/>
        <a:lstStyle/>
        <a:p>
          <a:endParaRPr lang="id-ID"/>
        </a:p>
      </dgm:t>
    </dgm:pt>
    <dgm:pt modelId="{C13E89E0-005C-4495-80E5-7B7DF771F208}">
      <dgm:prSet phldrT="[Text]"/>
      <dgm:spPr/>
      <dgm:t>
        <a:bodyPr/>
        <a:lstStyle/>
        <a:p>
          <a:r>
            <a:rPr lang="id-ID" smtClean="0"/>
            <a:t>Keputusan Menteri Kesehatan No. HK.01.07/MENKES/215/2020 Tentang Pemanfaatan DAK Bidang Kesehatan untuk Penanganan Covid-19</a:t>
          </a:r>
          <a:endParaRPr lang="id-ID" dirty="0"/>
        </a:p>
      </dgm:t>
    </dgm:pt>
    <dgm:pt modelId="{6403F257-A890-4E83-B1A7-7A3D98A7B0D4}" type="parTrans" cxnId="{EE5470A2-AF9D-4221-9D7E-4D9FD7B7E57E}">
      <dgm:prSet/>
      <dgm:spPr/>
      <dgm:t>
        <a:bodyPr/>
        <a:lstStyle/>
        <a:p>
          <a:endParaRPr lang="id-ID"/>
        </a:p>
      </dgm:t>
    </dgm:pt>
    <dgm:pt modelId="{61ADA3B7-64F3-4032-BC9D-35A408DF5B80}" type="sibTrans" cxnId="{EE5470A2-AF9D-4221-9D7E-4D9FD7B7E57E}">
      <dgm:prSet/>
      <dgm:spPr/>
      <dgm:t>
        <a:bodyPr/>
        <a:lstStyle/>
        <a:p>
          <a:endParaRPr lang="id-ID"/>
        </a:p>
      </dgm:t>
    </dgm:pt>
    <dgm:pt modelId="{AC7B8786-DC5C-479D-8668-4E3788D28B46}">
      <dgm:prSet phldrT="[Text]"/>
      <dgm:spPr/>
      <dgm:t>
        <a:bodyPr/>
        <a:lstStyle/>
        <a:p>
          <a:r>
            <a:rPr lang="id-ID" smtClean="0"/>
            <a:t>Peraturan Lembaga Kebijakan Pengadaan Barang/Jasa No. 13 Tahun 2018 Tentang Pengadaan Barang/Jasa Dalam Penanganan Keadaan Darurat</a:t>
          </a:r>
          <a:endParaRPr lang="id-ID" dirty="0"/>
        </a:p>
      </dgm:t>
    </dgm:pt>
    <dgm:pt modelId="{6EFA6270-47F6-4144-B85E-EB383A75864D}" type="parTrans" cxnId="{22052448-6A5A-4C52-8C48-6C66D9AE1E58}">
      <dgm:prSet/>
      <dgm:spPr/>
      <dgm:t>
        <a:bodyPr/>
        <a:lstStyle/>
        <a:p>
          <a:endParaRPr lang="id-ID"/>
        </a:p>
      </dgm:t>
    </dgm:pt>
    <dgm:pt modelId="{3B62F8E8-8093-4AD8-91A6-D293B44283AE}" type="sibTrans" cxnId="{22052448-6A5A-4C52-8C48-6C66D9AE1E58}">
      <dgm:prSet/>
      <dgm:spPr/>
      <dgm:t>
        <a:bodyPr/>
        <a:lstStyle/>
        <a:p>
          <a:endParaRPr lang="id-ID"/>
        </a:p>
      </dgm:t>
    </dgm:pt>
    <dgm:pt modelId="{A0DCFF59-D2E9-4EEF-9150-E48D3A587362}">
      <dgm:prSet phldrT="[Text]"/>
      <dgm:spPr/>
      <dgm:t>
        <a:bodyPr/>
        <a:lstStyle/>
        <a:p>
          <a:r>
            <a:rPr lang="id-ID" smtClean="0"/>
            <a:t>Keputusan Menteri Kesehatan No. HK.01.07/MENKES/275/2020 Tentang Penetapan Rumah Sakit Rujukan Penanggulangan Penyakit Infeksi Emerging Tertentu</a:t>
          </a:r>
          <a:endParaRPr lang="id-ID" dirty="0"/>
        </a:p>
      </dgm:t>
    </dgm:pt>
    <dgm:pt modelId="{AAAFD299-C2B5-4C65-AEFC-A7EF4750AA19}" type="parTrans" cxnId="{86EEA2E1-D01F-46D5-8413-FE567B1E7DCF}">
      <dgm:prSet/>
      <dgm:spPr/>
      <dgm:t>
        <a:bodyPr/>
        <a:lstStyle/>
        <a:p>
          <a:endParaRPr lang="id-ID"/>
        </a:p>
      </dgm:t>
    </dgm:pt>
    <dgm:pt modelId="{9646ACB6-9F79-46B6-9354-AC8B90346A5A}" type="sibTrans" cxnId="{86EEA2E1-D01F-46D5-8413-FE567B1E7DCF}">
      <dgm:prSet/>
      <dgm:spPr/>
      <dgm:t>
        <a:bodyPr/>
        <a:lstStyle/>
        <a:p>
          <a:endParaRPr lang="id-ID"/>
        </a:p>
      </dgm:t>
    </dgm:pt>
    <dgm:pt modelId="{87CCC001-E56D-4599-A283-CCF1CA1786F6}">
      <dgm:prSet phldrT="[Text]"/>
      <dgm:spPr/>
      <dgm:t>
        <a:bodyPr/>
        <a:lstStyle/>
        <a:p>
          <a:r>
            <a:rPr lang="id-ID" dirty="0" smtClean="0"/>
            <a:t>Peraturan Presiden Nomor 54 Tahun 2020 Tentang Perubahan Postur Dan Rincian APBN TA 2020</a:t>
          </a:r>
          <a:endParaRPr lang="id-ID" dirty="0"/>
        </a:p>
      </dgm:t>
    </dgm:pt>
    <dgm:pt modelId="{19D3E70D-D77E-4D9B-838E-2A2FD3664F69}" type="parTrans" cxnId="{373A7572-64EB-448A-94E6-365BF42E699D}">
      <dgm:prSet/>
      <dgm:spPr/>
      <dgm:t>
        <a:bodyPr/>
        <a:lstStyle/>
        <a:p>
          <a:endParaRPr lang="id-ID"/>
        </a:p>
      </dgm:t>
    </dgm:pt>
    <dgm:pt modelId="{F74CC01B-ACA0-45FE-8193-DAE68E12ACA3}" type="sibTrans" cxnId="{373A7572-64EB-448A-94E6-365BF42E699D}">
      <dgm:prSet/>
      <dgm:spPr/>
      <dgm:t>
        <a:bodyPr/>
        <a:lstStyle/>
        <a:p>
          <a:endParaRPr lang="id-ID"/>
        </a:p>
      </dgm:t>
    </dgm:pt>
    <dgm:pt modelId="{D05DDA82-38DF-44DB-98BC-574F989B1887}">
      <dgm:prSet phldrT="[Text]"/>
      <dgm:spPr/>
      <dgm:t>
        <a:bodyPr/>
        <a:lstStyle/>
        <a:p>
          <a:endParaRPr lang="id-ID"/>
        </a:p>
      </dgm:t>
    </dgm:pt>
    <dgm:pt modelId="{127B2C40-3EFA-403D-A22A-4EDAFD3D3DF6}" type="parTrans" cxnId="{C5233FDE-F556-41C4-B76F-A8CA4463C860}">
      <dgm:prSet/>
      <dgm:spPr/>
      <dgm:t>
        <a:bodyPr/>
        <a:lstStyle/>
        <a:p>
          <a:endParaRPr lang="id-ID"/>
        </a:p>
      </dgm:t>
    </dgm:pt>
    <dgm:pt modelId="{D3D78FCB-F7B9-4F20-8611-10C92EF80B72}" type="sibTrans" cxnId="{C5233FDE-F556-41C4-B76F-A8CA4463C860}">
      <dgm:prSet/>
      <dgm:spPr/>
      <dgm:t>
        <a:bodyPr/>
        <a:lstStyle/>
        <a:p>
          <a:endParaRPr lang="id-ID"/>
        </a:p>
      </dgm:t>
    </dgm:pt>
    <dgm:pt modelId="{A400D80B-D783-44E2-AB28-E8FE06442086}" type="pres">
      <dgm:prSet presAssocID="{A71C03B5-E927-43B6-B2E3-D0C05D8C4DA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EBCC733C-81D9-4BC1-8656-7FB9D4A261E9}" type="pres">
      <dgm:prSet presAssocID="{A71C03B5-E927-43B6-B2E3-D0C05D8C4DA0}" presName="Name1" presStyleCnt="0"/>
      <dgm:spPr/>
    </dgm:pt>
    <dgm:pt modelId="{27F5AF55-2DC4-4774-9FF9-50E5E2ADF1CD}" type="pres">
      <dgm:prSet presAssocID="{A71C03B5-E927-43B6-B2E3-D0C05D8C4DA0}" presName="cycle" presStyleCnt="0"/>
      <dgm:spPr/>
    </dgm:pt>
    <dgm:pt modelId="{8BA905BF-F3F5-4218-B249-1C628DF0A0E6}" type="pres">
      <dgm:prSet presAssocID="{A71C03B5-E927-43B6-B2E3-D0C05D8C4DA0}" presName="srcNode" presStyleLbl="node1" presStyleIdx="0" presStyleCnt="7"/>
      <dgm:spPr/>
    </dgm:pt>
    <dgm:pt modelId="{E4EEC453-8451-46B1-BA39-6494A303F790}" type="pres">
      <dgm:prSet presAssocID="{A71C03B5-E927-43B6-B2E3-D0C05D8C4DA0}" presName="conn" presStyleLbl="parChTrans1D2" presStyleIdx="0" presStyleCnt="1"/>
      <dgm:spPr/>
      <dgm:t>
        <a:bodyPr/>
        <a:lstStyle/>
        <a:p>
          <a:endParaRPr lang="id-ID"/>
        </a:p>
      </dgm:t>
    </dgm:pt>
    <dgm:pt modelId="{8046503E-6797-46C5-BA0C-4316224A9A3B}" type="pres">
      <dgm:prSet presAssocID="{A71C03B5-E927-43B6-B2E3-D0C05D8C4DA0}" presName="extraNode" presStyleLbl="node1" presStyleIdx="0" presStyleCnt="7"/>
      <dgm:spPr/>
    </dgm:pt>
    <dgm:pt modelId="{4748E34C-DAA6-4A78-AF0E-6B82B4D58558}" type="pres">
      <dgm:prSet presAssocID="{A71C03B5-E927-43B6-B2E3-D0C05D8C4DA0}" presName="dstNode" presStyleLbl="node1" presStyleIdx="0" presStyleCnt="7"/>
      <dgm:spPr/>
    </dgm:pt>
    <dgm:pt modelId="{C69E5BBB-A8A4-457D-A123-8B7C4528345E}" type="pres">
      <dgm:prSet presAssocID="{A6A275D7-E86B-4EF4-8A45-169633FBE12E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D0CF9D4-4E51-45C7-9068-612F2182E212}" type="pres">
      <dgm:prSet presAssocID="{A6A275D7-E86B-4EF4-8A45-169633FBE12E}" presName="accent_1" presStyleCnt="0"/>
      <dgm:spPr/>
    </dgm:pt>
    <dgm:pt modelId="{252F8DFD-AF5D-4144-80F7-7B0EF80BBBEF}" type="pres">
      <dgm:prSet presAssocID="{A6A275D7-E86B-4EF4-8A45-169633FBE12E}" presName="accentRepeatNode" presStyleLbl="solidFgAcc1" presStyleIdx="0" presStyleCnt="7"/>
      <dgm:spPr/>
    </dgm:pt>
    <dgm:pt modelId="{655B7E54-DD34-4F69-B18D-D50C70ABC20F}" type="pres">
      <dgm:prSet presAssocID="{193A89F9-492E-4AD0-836F-BFD09066D67A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AA0A01B-488C-4DEA-ADAB-BF2A6B867D86}" type="pres">
      <dgm:prSet presAssocID="{193A89F9-492E-4AD0-836F-BFD09066D67A}" presName="accent_2" presStyleCnt="0"/>
      <dgm:spPr/>
    </dgm:pt>
    <dgm:pt modelId="{E2F82307-7D04-4BA7-AD25-99E6A6D654AA}" type="pres">
      <dgm:prSet presAssocID="{193A89F9-492E-4AD0-836F-BFD09066D67A}" presName="accentRepeatNode" presStyleLbl="solidFgAcc1" presStyleIdx="1" presStyleCnt="7"/>
      <dgm:spPr/>
    </dgm:pt>
    <dgm:pt modelId="{6F0E4FB2-83A1-4E99-9B82-F53310E26E78}" type="pres">
      <dgm:prSet presAssocID="{AC6961A2-02BF-4687-B111-149C09D42CB1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B70BBF6-26A9-4CB0-ABBF-708E9B8B655B}" type="pres">
      <dgm:prSet presAssocID="{AC6961A2-02BF-4687-B111-149C09D42CB1}" presName="accent_3" presStyleCnt="0"/>
      <dgm:spPr/>
    </dgm:pt>
    <dgm:pt modelId="{092A07E7-06B4-4D20-8A37-518A9F537D68}" type="pres">
      <dgm:prSet presAssocID="{AC6961A2-02BF-4687-B111-149C09D42CB1}" presName="accentRepeatNode" presStyleLbl="solidFgAcc1" presStyleIdx="2" presStyleCnt="7"/>
      <dgm:spPr/>
    </dgm:pt>
    <dgm:pt modelId="{3B814150-F8B4-4071-9834-33AFD0210B6D}" type="pres">
      <dgm:prSet presAssocID="{C13E89E0-005C-4495-80E5-7B7DF771F208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CFD96B7-56DB-41FE-927F-9592379C25C1}" type="pres">
      <dgm:prSet presAssocID="{C13E89E0-005C-4495-80E5-7B7DF771F208}" presName="accent_4" presStyleCnt="0"/>
      <dgm:spPr/>
    </dgm:pt>
    <dgm:pt modelId="{249FE2AC-0163-42EB-9F0A-FF32E30007E7}" type="pres">
      <dgm:prSet presAssocID="{C13E89E0-005C-4495-80E5-7B7DF771F208}" presName="accentRepeatNode" presStyleLbl="solidFgAcc1" presStyleIdx="3" presStyleCnt="7"/>
      <dgm:spPr/>
    </dgm:pt>
    <dgm:pt modelId="{B807E8A7-13EE-4B67-A9C9-FA19D52C7DF3}" type="pres">
      <dgm:prSet presAssocID="{AC7B8786-DC5C-479D-8668-4E3788D28B46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14DF249-6FC3-441D-8FE4-6AD5EA1B16A3}" type="pres">
      <dgm:prSet presAssocID="{AC7B8786-DC5C-479D-8668-4E3788D28B46}" presName="accent_5" presStyleCnt="0"/>
      <dgm:spPr/>
    </dgm:pt>
    <dgm:pt modelId="{DEFD6B1A-D6BB-4D29-B212-D9FA0826B3B2}" type="pres">
      <dgm:prSet presAssocID="{AC7B8786-DC5C-479D-8668-4E3788D28B46}" presName="accentRepeatNode" presStyleLbl="solidFgAcc1" presStyleIdx="4" presStyleCnt="7"/>
      <dgm:spPr/>
    </dgm:pt>
    <dgm:pt modelId="{AFA998D2-FC2E-4CDD-A4D8-86496FD06499}" type="pres">
      <dgm:prSet presAssocID="{A0DCFF59-D2E9-4EEF-9150-E48D3A587362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9FB6492-7DD3-4B08-B659-D681BE3A68CA}" type="pres">
      <dgm:prSet presAssocID="{A0DCFF59-D2E9-4EEF-9150-E48D3A587362}" presName="accent_6" presStyleCnt="0"/>
      <dgm:spPr/>
    </dgm:pt>
    <dgm:pt modelId="{3C730387-2FDD-4242-89E7-DC20E1EDC6E6}" type="pres">
      <dgm:prSet presAssocID="{A0DCFF59-D2E9-4EEF-9150-E48D3A587362}" presName="accentRepeatNode" presStyleLbl="solidFgAcc1" presStyleIdx="5" presStyleCnt="7"/>
      <dgm:spPr/>
    </dgm:pt>
    <dgm:pt modelId="{1EF83B25-7C73-412F-AF54-F7564A46D190}" type="pres">
      <dgm:prSet presAssocID="{87CCC001-E56D-4599-A283-CCF1CA1786F6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1FA5E78-4569-4BC7-BC16-A84EE1F4F87E}" type="pres">
      <dgm:prSet presAssocID="{87CCC001-E56D-4599-A283-CCF1CA1786F6}" presName="accent_7" presStyleCnt="0"/>
      <dgm:spPr/>
    </dgm:pt>
    <dgm:pt modelId="{ECEA8C2B-2E1A-49E8-921D-8451511B9727}" type="pres">
      <dgm:prSet presAssocID="{87CCC001-E56D-4599-A283-CCF1CA1786F6}" presName="accentRepeatNode" presStyleLbl="solidFgAcc1" presStyleIdx="6" presStyleCnt="7"/>
      <dgm:spPr/>
    </dgm:pt>
  </dgm:ptLst>
  <dgm:cxnLst>
    <dgm:cxn modelId="{5639D898-8F46-4D54-8486-558EC7F9FAA2}" type="presOf" srcId="{193A89F9-492E-4AD0-836F-BFD09066D67A}" destId="{655B7E54-DD34-4F69-B18D-D50C70ABC20F}" srcOrd="0" destOrd="0" presId="urn:microsoft.com/office/officeart/2008/layout/VerticalCurvedList"/>
    <dgm:cxn modelId="{61CBE537-183D-4961-BFCC-09F4C7576C7C}" type="presOf" srcId="{A71C03B5-E927-43B6-B2E3-D0C05D8C4DA0}" destId="{A400D80B-D783-44E2-AB28-E8FE06442086}" srcOrd="0" destOrd="0" presId="urn:microsoft.com/office/officeart/2008/layout/VerticalCurvedList"/>
    <dgm:cxn modelId="{C133024F-E687-4AB6-A22A-81FA3A12B07F}" type="presOf" srcId="{AC7B8786-DC5C-479D-8668-4E3788D28B46}" destId="{B807E8A7-13EE-4B67-A9C9-FA19D52C7DF3}" srcOrd="0" destOrd="0" presId="urn:microsoft.com/office/officeart/2008/layout/VerticalCurvedList"/>
    <dgm:cxn modelId="{0B0F6B00-9F12-497C-87AB-2166C3CC7EF9}" srcId="{A71C03B5-E927-43B6-B2E3-D0C05D8C4DA0}" destId="{A6A275D7-E86B-4EF4-8A45-169633FBE12E}" srcOrd="0" destOrd="0" parTransId="{0C391C30-9B2F-41DD-9341-870A45600880}" sibTransId="{15559E9F-FAEA-459C-BB70-BB14B4993C61}"/>
    <dgm:cxn modelId="{B36C4C16-6E28-49EF-A24D-021556070AAB}" type="presOf" srcId="{15559E9F-FAEA-459C-BB70-BB14B4993C61}" destId="{E4EEC453-8451-46B1-BA39-6494A303F790}" srcOrd="0" destOrd="0" presId="urn:microsoft.com/office/officeart/2008/layout/VerticalCurvedList"/>
    <dgm:cxn modelId="{22052448-6A5A-4C52-8C48-6C66D9AE1E58}" srcId="{A71C03B5-E927-43B6-B2E3-D0C05D8C4DA0}" destId="{AC7B8786-DC5C-479D-8668-4E3788D28B46}" srcOrd="4" destOrd="0" parTransId="{6EFA6270-47F6-4144-B85E-EB383A75864D}" sibTransId="{3B62F8E8-8093-4AD8-91A6-D293B44283AE}"/>
    <dgm:cxn modelId="{FCAFE604-8033-49C3-B1BF-EC5E41957855}" type="presOf" srcId="{A6A275D7-E86B-4EF4-8A45-169633FBE12E}" destId="{C69E5BBB-A8A4-457D-A123-8B7C4528345E}" srcOrd="0" destOrd="0" presId="urn:microsoft.com/office/officeart/2008/layout/VerticalCurvedList"/>
    <dgm:cxn modelId="{CA26927D-662D-4982-8DF7-8FF8AED045B7}" type="presOf" srcId="{AC6961A2-02BF-4687-B111-149C09D42CB1}" destId="{6F0E4FB2-83A1-4E99-9B82-F53310E26E78}" srcOrd="0" destOrd="0" presId="urn:microsoft.com/office/officeart/2008/layout/VerticalCurvedList"/>
    <dgm:cxn modelId="{081BBC6C-4CEA-4ACD-BE04-8696CA533BCE}" type="presOf" srcId="{C13E89E0-005C-4495-80E5-7B7DF771F208}" destId="{3B814150-F8B4-4071-9834-33AFD0210B6D}" srcOrd="0" destOrd="0" presId="urn:microsoft.com/office/officeart/2008/layout/VerticalCurvedList"/>
    <dgm:cxn modelId="{1F1D17A0-FC6C-4A07-87FB-13BD367A8F1F}" srcId="{A71C03B5-E927-43B6-B2E3-D0C05D8C4DA0}" destId="{193A89F9-492E-4AD0-836F-BFD09066D67A}" srcOrd="1" destOrd="0" parTransId="{8FCFFB85-F6E8-4CD4-9FB6-3056F491BC19}" sibTransId="{B0C6C154-4401-4EDF-B165-1C9B3B09A43F}"/>
    <dgm:cxn modelId="{86EEA2E1-D01F-46D5-8413-FE567B1E7DCF}" srcId="{A71C03B5-E927-43B6-B2E3-D0C05D8C4DA0}" destId="{A0DCFF59-D2E9-4EEF-9150-E48D3A587362}" srcOrd="5" destOrd="0" parTransId="{AAAFD299-C2B5-4C65-AEFC-A7EF4750AA19}" sibTransId="{9646ACB6-9F79-46B6-9354-AC8B90346A5A}"/>
    <dgm:cxn modelId="{429E2AB0-24BF-4E74-97BC-C2B269360829}" type="presOf" srcId="{87CCC001-E56D-4599-A283-CCF1CA1786F6}" destId="{1EF83B25-7C73-412F-AF54-F7564A46D190}" srcOrd="0" destOrd="0" presId="urn:microsoft.com/office/officeart/2008/layout/VerticalCurvedList"/>
    <dgm:cxn modelId="{EE5470A2-AF9D-4221-9D7E-4D9FD7B7E57E}" srcId="{A71C03B5-E927-43B6-B2E3-D0C05D8C4DA0}" destId="{C13E89E0-005C-4495-80E5-7B7DF771F208}" srcOrd="3" destOrd="0" parTransId="{6403F257-A890-4E83-B1A7-7A3D98A7B0D4}" sibTransId="{61ADA3B7-64F3-4032-BC9D-35A408DF5B80}"/>
    <dgm:cxn modelId="{79FB041B-4C1B-4398-8C55-0FCD55331BA5}" srcId="{A71C03B5-E927-43B6-B2E3-D0C05D8C4DA0}" destId="{AC6961A2-02BF-4687-B111-149C09D42CB1}" srcOrd="2" destOrd="0" parTransId="{AB8D3DAB-5E44-4920-9589-B2B2C218D290}" sibTransId="{B1579D85-AABF-4E5C-9906-700971741A2E}"/>
    <dgm:cxn modelId="{02B2D8E4-5A81-470C-A885-98613E8E6BA8}" type="presOf" srcId="{A0DCFF59-D2E9-4EEF-9150-E48D3A587362}" destId="{AFA998D2-FC2E-4CDD-A4D8-86496FD06499}" srcOrd="0" destOrd="0" presId="urn:microsoft.com/office/officeart/2008/layout/VerticalCurvedList"/>
    <dgm:cxn modelId="{373A7572-64EB-448A-94E6-365BF42E699D}" srcId="{A71C03B5-E927-43B6-B2E3-D0C05D8C4DA0}" destId="{87CCC001-E56D-4599-A283-CCF1CA1786F6}" srcOrd="6" destOrd="0" parTransId="{19D3E70D-D77E-4D9B-838E-2A2FD3664F69}" sibTransId="{F74CC01B-ACA0-45FE-8193-DAE68E12ACA3}"/>
    <dgm:cxn modelId="{C5233FDE-F556-41C4-B76F-A8CA4463C860}" srcId="{A71C03B5-E927-43B6-B2E3-D0C05D8C4DA0}" destId="{D05DDA82-38DF-44DB-98BC-574F989B1887}" srcOrd="7" destOrd="0" parTransId="{127B2C40-3EFA-403D-A22A-4EDAFD3D3DF6}" sibTransId="{D3D78FCB-F7B9-4F20-8611-10C92EF80B72}"/>
    <dgm:cxn modelId="{50A32069-5924-494D-B869-8ED8F627C305}" type="presParOf" srcId="{A400D80B-D783-44E2-AB28-E8FE06442086}" destId="{EBCC733C-81D9-4BC1-8656-7FB9D4A261E9}" srcOrd="0" destOrd="0" presId="urn:microsoft.com/office/officeart/2008/layout/VerticalCurvedList"/>
    <dgm:cxn modelId="{C37D755C-F86A-438B-817B-8CB39923261A}" type="presParOf" srcId="{EBCC733C-81D9-4BC1-8656-7FB9D4A261E9}" destId="{27F5AF55-2DC4-4774-9FF9-50E5E2ADF1CD}" srcOrd="0" destOrd="0" presId="urn:microsoft.com/office/officeart/2008/layout/VerticalCurvedList"/>
    <dgm:cxn modelId="{863BB53F-0DFD-4EEF-86F9-F8010C5D4DC3}" type="presParOf" srcId="{27F5AF55-2DC4-4774-9FF9-50E5E2ADF1CD}" destId="{8BA905BF-F3F5-4218-B249-1C628DF0A0E6}" srcOrd="0" destOrd="0" presId="urn:microsoft.com/office/officeart/2008/layout/VerticalCurvedList"/>
    <dgm:cxn modelId="{FDBBEC9C-8E28-4FDD-8567-1FD634C274EC}" type="presParOf" srcId="{27F5AF55-2DC4-4774-9FF9-50E5E2ADF1CD}" destId="{E4EEC453-8451-46B1-BA39-6494A303F790}" srcOrd="1" destOrd="0" presId="urn:microsoft.com/office/officeart/2008/layout/VerticalCurvedList"/>
    <dgm:cxn modelId="{0D91ECC8-68A3-4839-BB20-6BCC5F9EF1E8}" type="presParOf" srcId="{27F5AF55-2DC4-4774-9FF9-50E5E2ADF1CD}" destId="{8046503E-6797-46C5-BA0C-4316224A9A3B}" srcOrd="2" destOrd="0" presId="urn:microsoft.com/office/officeart/2008/layout/VerticalCurvedList"/>
    <dgm:cxn modelId="{D22BC3EB-1574-4669-9750-805B96AD24F3}" type="presParOf" srcId="{27F5AF55-2DC4-4774-9FF9-50E5E2ADF1CD}" destId="{4748E34C-DAA6-4A78-AF0E-6B82B4D58558}" srcOrd="3" destOrd="0" presId="urn:microsoft.com/office/officeart/2008/layout/VerticalCurvedList"/>
    <dgm:cxn modelId="{28888F72-BCB4-4049-AC62-6D27F79EEC66}" type="presParOf" srcId="{EBCC733C-81D9-4BC1-8656-7FB9D4A261E9}" destId="{C69E5BBB-A8A4-457D-A123-8B7C4528345E}" srcOrd="1" destOrd="0" presId="urn:microsoft.com/office/officeart/2008/layout/VerticalCurvedList"/>
    <dgm:cxn modelId="{DBAA8941-F04A-42EF-95A6-ED6E7A3FD323}" type="presParOf" srcId="{EBCC733C-81D9-4BC1-8656-7FB9D4A261E9}" destId="{7D0CF9D4-4E51-45C7-9068-612F2182E212}" srcOrd="2" destOrd="0" presId="urn:microsoft.com/office/officeart/2008/layout/VerticalCurvedList"/>
    <dgm:cxn modelId="{4BA5D1A3-1990-4B55-A05D-1978957E2241}" type="presParOf" srcId="{7D0CF9D4-4E51-45C7-9068-612F2182E212}" destId="{252F8DFD-AF5D-4144-80F7-7B0EF80BBBEF}" srcOrd="0" destOrd="0" presId="urn:microsoft.com/office/officeart/2008/layout/VerticalCurvedList"/>
    <dgm:cxn modelId="{D36886E5-6F38-48D1-9617-46B365284065}" type="presParOf" srcId="{EBCC733C-81D9-4BC1-8656-7FB9D4A261E9}" destId="{655B7E54-DD34-4F69-B18D-D50C70ABC20F}" srcOrd="3" destOrd="0" presId="urn:microsoft.com/office/officeart/2008/layout/VerticalCurvedList"/>
    <dgm:cxn modelId="{B21E1A99-CC01-4A45-9C9C-075F6A451D8D}" type="presParOf" srcId="{EBCC733C-81D9-4BC1-8656-7FB9D4A261E9}" destId="{2AA0A01B-488C-4DEA-ADAB-BF2A6B867D86}" srcOrd="4" destOrd="0" presId="urn:microsoft.com/office/officeart/2008/layout/VerticalCurvedList"/>
    <dgm:cxn modelId="{71F84C56-3472-4436-9F1F-0706C63550AA}" type="presParOf" srcId="{2AA0A01B-488C-4DEA-ADAB-BF2A6B867D86}" destId="{E2F82307-7D04-4BA7-AD25-99E6A6D654AA}" srcOrd="0" destOrd="0" presId="urn:microsoft.com/office/officeart/2008/layout/VerticalCurvedList"/>
    <dgm:cxn modelId="{822AEB64-4C38-47EF-BC4E-E7A1E4D591E6}" type="presParOf" srcId="{EBCC733C-81D9-4BC1-8656-7FB9D4A261E9}" destId="{6F0E4FB2-83A1-4E99-9B82-F53310E26E78}" srcOrd="5" destOrd="0" presId="urn:microsoft.com/office/officeart/2008/layout/VerticalCurvedList"/>
    <dgm:cxn modelId="{F02CF68E-F657-4ECA-AB49-831D6B7EA5A6}" type="presParOf" srcId="{EBCC733C-81D9-4BC1-8656-7FB9D4A261E9}" destId="{9B70BBF6-26A9-4CB0-ABBF-708E9B8B655B}" srcOrd="6" destOrd="0" presId="urn:microsoft.com/office/officeart/2008/layout/VerticalCurvedList"/>
    <dgm:cxn modelId="{C694C118-1AC2-4758-9B9D-19AE10346FE4}" type="presParOf" srcId="{9B70BBF6-26A9-4CB0-ABBF-708E9B8B655B}" destId="{092A07E7-06B4-4D20-8A37-518A9F537D68}" srcOrd="0" destOrd="0" presId="urn:microsoft.com/office/officeart/2008/layout/VerticalCurvedList"/>
    <dgm:cxn modelId="{69AD9F1E-A234-42D3-9F80-53D2B4B94B21}" type="presParOf" srcId="{EBCC733C-81D9-4BC1-8656-7FB9D4A261E9}" destId="{3B814150-F8B4-4071-9834-33AFD0210B6D}" srcOrd="7" destOrd="0" presId="urn:microsoft.com/office/officeart/2008/layout/VerticalCurvedList"/>
    <dgm:cxn modelId="{46617B8F-4B8A-4A6D-B433-6D3D9572CA49}" type="presParOf" srcId="{EBCC733C-81D9-4BC1-8656-7FB9D4A261E9}" destId="{7CFD96B7-56DB-41FE-927F-9592379C25C1}" srcOrd="8" destOrd="0" presId="urn:microsoft.com/office/officeart/2008/layout/VerticalCurvedList"/>
    <dgm:cxn modelId="{EADCB802-E26A-4B32-B775-E867440CA64A}" type="presParOf" srcId="{7CFD96B7-56DB-41FE-927F-9592379C25C1}" destId="{249FE2AC-0163-42EB-9F0A-FF32E30007E7}" srcOrd="0" destOrd="0" presId="urn:microsoft.com/office/officeart/2008/layout/VerticalCurvedList"/>
    <dgm:cxn modelId="{245F5566-4A6A-4140-B1F2-C1B9E0748B7C}" type="presParOf" srcId="{EBCC733C-81D9-4BC1-8656-7FB9D4A261E9}" destId="{B807E8A7-13EE-4B67-A9C9-FA19D52C7DF3}" srcOrd="9" destOrd="0" presId="urn:microsoft.com/office/officeart/2008/layout/VerticalCurvedList"/>
    <dgm:cxn modelId="{694A046B-2372-4B9C-9152-56F59A22E276}" type="presParOf" srcId="{EBCC733C-81D9-4BC1-8656-7FB9D4A261E9}" destId="{514DF249-6FC3-441D-8FE4-6AD5EA1B16A3}" srcOrd="10" destOrd="0" presId="urn:microsoft.com/office/officeart/2008/layout/VerticalCurvedList"/>
    <dgm:cxn modelId="{48B1F847-D3E6-4D2D-8751-203EC6266D35}" type="presParOf" srcId="{514DF249-6FC3-441D-8FE4-6AD5EA1B16A3}" destId="{DEFD6B1A-D6BB-4D29-B212-D9FA0826B3B2}" srcOrd="0" destOrd="0" presId="urn:microsoft.com/office/officeart/2008/layout/VerticalCurvedList"/>
    <dgm:cxn modelId="{B4EE1C8F-7DDF-46E3-940E-566DB8F15FC4}" type="presParOf" srcId="{EBCC733C-81D9-4BC1-8656-7FB9D4A261E9}" destId="{AFA998D2-FC2E-4CDD-A4D8-86496FD06499}" srcOrd="11" destOrd="0" presId="urn:microsoft.com/office/officeart/2008/layout/VerticalCurvedList"/>
    <dgm:cxn modelId="{596DBDDD-04CE-4A18-A115-748C7F45DB17}" type="presParOf" srcId="{EBCC733C-81D9-4BC1-8656-7FB9D4A261E9}" destId="{09FB6492-7DD3-4B08-B659-D681BE3A68CA}" srcOrd="12" destOrd="0" presId="urn:microsoft.com/office/officeart/2008/layout/VerticalCurvedList"/>
    <dgm:cxn modelId="{9D85FD68-F8DA-4598-A068-07BA149F456D}" type="presParOf" srcId="{09FB6492-7DD3-4B08-B659-D681BE3A68CA}" destId="{3C730387-2FDD-4242-89E7-DC20E1EDC6E6}" srcOrd="0" destOrd="0" presId="urn:microsoft.com/office/officeart/2008/layout/VerticalCurvedList"/>
    <dgm:cxn modelId="{E4D2F8AD-AA6E-4D01-8126-CB098B12E2E2}" type="presParOf" srcId="{EBCC733C-81D9-4BC1-8656-7FB9D4A261E9}" destId="{1EF83B25-7C73-412F-AF54-F7564A46D190}" srcOrd="13" destOrd="0" presId="urn:microsoft.com/office/officeart/2008/layout/VerticalCurvedList"/>
    <dgm:cxn modelId="{F081D554-407C-4DDC-812F-1F489AA28A51}" type="presParOf" srcId="{EBCC733C-81D9-4BC1-8656-7FB9D4A261E9}" destId="{61FA5E78-4569-4BC7-BC16-A84EE1F4F87E}" srcOrd="14" destOrd="0" presId="urn:microsoft.com/office/officeart/2008/layout/VerticalCurvedList"/>
    <dgm:cxn modelId="{FFAE0A3D-2F6D-46FE-9807-D4E552984AED}" type="presParOf" srcId="{61FA5E78-4569-4BC7-BC16-A84EE1F4F87E}" destId="{ECEA8C2B-2E1A-49E8-921D-8451511B972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EC453-8451-46B1-BA39-6494A303F790}">
      <dsp:nvSpPr>
        <dsp:cNvPr id="0" name=""/>
        <dsp:cNvSpPr/>
      </dsp:nvSpPr>
      <dsp:spPr>
        <a:xfrm>
          <a:off x="-5347522" y="-819302"/>
          <a:ext cx="6370594" cy="6370594"/>
        </a:xfrm>
        <a:prstGeom prst="blockArc">
          <a:avLst>
            <a:gd name="adj1" fmla="val 18900000"/>
            <a:gd name="adj2" fmla="val 2700000"/>
            <a:gd name="adj3" fmla="val 339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E5BBB-A8A4-457D-A123-8B7C4528345E}">
      <dsp:nvSpPr>
        <dsp:cNvPr id="0" name=""/>
        <dsp:cNvSpPr/>
      </dsp:nvSpPr>
      <dsp:spPr>
        <a:xfrm>
          <a:off x="331949" y="215116"/>
          <a:ext cx="8461862" cy="43004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1347" tIns="25400" rIns="25400" bIns="254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kern="1200" dirty="0" smtClean="0"/>
            <a:t>Peraturan Menteri Keuangan Nomor 19/PMK.07/2020 Tentang Penyaluran dan Penggunaan Dana Bagi Hasil, Dana Alokasi Umum dan Dana Insentif Daerah Tahun Anggaran 2020 Dalam Rangka Penanggulangan Corona Virus Desease 2019 (COVID-19)</a:t>
          </a:r>
          <a:endParaRPr lang="id-ID" sz="1000" kern="1200" dirty="0"/>
        </a:p>
      </dsp:txBody>
      <dsp:txXfrm>
        <a:off x="331949" y="215116"/>
        <a:ext cx="8461862" cy="430043"/>
      </dsp:txXfrm>
    </dsp:sp>
    <dsp:sp modelId="{252F8DFD-AF5D-4144-80F7-7B0EF80BBBEF}">
      <dsp:nvSpPr>
        <dsp:cNvPr id="0" name=""/>
        <dsp:cNvSpPr/>
      </dsp:nvSpPr>
      <dsp:spPr>
        <a:xfrm>
          <a:off x="63172" y="161360"/>
          <a:ext cx="537554" cy="5375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55B7E54-DD34-4F69-B18D-D50C70ABC20F}">
      <dsp:nvSpPr>
        <dsp:cNvPr id="0" name=""/>
        <dsp:cNvSpPr/>
      </dsp:nvSpPr>
      <dsp:spPr>
        <a:xfrm>
          <a:off x="721391" y="860559"/>
          <a:ext cx="8072420" cy="430043"/>
        </a:xfrm>
        <a:prstGeom prst="rect">
          <a:avLst/>
        </a:prstGeom>
        <a:gradFill rotWithShape="0">
          <a:gsLst>
            <a:gs pos="0">
              <a:schemeClr val="accent3">
                <a:hueOff val="-1846152"/>
                <a:satOff val="-11312"/>
                <a:lumOff val="4739"/>
                <a:alphaOff val="0"/>
                <a:tint val="50000"/>
                <a:satMod val="300000"/>
              </a:schemeClr>
            </a:gs>
            <a:gs pos="35000">
              <a:schemeClr val="accent3">
                <a:hueOff val="-1846152"/>
                <a:satOff val="-11312"/>
                <a:lumOff val="4739"/>
                <a:alphaOff val="0"/>
                <a:tint val="37000"/>
                <a:satMod val="300000"/>
              </a:schemeClr>
            </a:gs>
            <a:gs pos="100000">
              <a:schemeClr val="accent3">
                <a:hueOff val="-1846152"/>
                <a:satOff val="-11312"/>
                <a:lumOff val="473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1347" tIns="25400" rIns="25400" bIns="254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kern="1200" dirty="0" smtClean="0"/>
            <a:t>Keputusan Menteri Keuangan Nomor 6/KM.7/2020 Tentang Penyaluran Dana Alokasi Khusus Fisik Bidang Kesehatan dan Dana Bantuan Operasional Kesehatan Dalam Rangka Pencegahan dan/atau Penanganan Corona Virus Desease 2019 (COVID-19)</a:t>
          </a:r>
          <a:endParaRPr lang="id-ID" sz="1000" kern="1200" dirty="0"/>
        </a:p>
      </dsp:txBody>
      <dsp:txXfrm>
        <a:off x="721391" y="860559"/>
        <a:ext cx="8072420" cy="430043"/>
      </dsp:txXfrm>
    </dsp:sp>
    <dsp:sp modelId="{E2F82307-7D04-4BA7-AD25-99E6A6D654AA}">
      <dsp:nvSpPr>
        <dsp:cNvPr id="0" name=""/>
        <dsp:cNvSpPr/>
      </dsp:nvSpPr>
      <dsp:spPr>
        <a:xfrm>
          <a:off x="452614" y="806804"/>
          <a:ext cx="537554" cy="5375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-1846152"/>
              <a:satOff val="-11312"/>
              <a:lumOff val="47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F0E4FB2-83A1-4E99-9B82-F53310E26E78}">
      <dsp:nvSpPr>
        <dsp:cNvPr id="0" name=""/>
        <dsp:cNvSpPr/>
      </dsp:nvSpPr>
      <dsp:spPr>
        <a:xfrm>
          <a:off x="934804" y="1505529"/>
          <a:ext cx="7859007" cy="430043"/>
        </a:xfrm>
        <a:prstGeom prst="rect">
          <a:avLst/>
        </a:prstGeom>
        <a:gradFill rotWithShape="0">
          <a:gsLst>
            <a:gs pos="0">
              <a:schemeClr val="accent3">
                <a:hueOff val="-3692303"/>
                <a:satOff val="-22624"/>
                <a:lumOff val="9477"/>
                <a:alphaOff val="0"/>
                <a:tint val="50000"/>
                <a:satMod val="300000"/>
              </a:schemeClr>
            </a:gs>
            <a:gs pos="35000">
              <a:schemeClr val="accent3">
                <a:hueOff val="-3692303"/>
                <a:satOff val="-22624"/>
                <a:lumOff val="9477"/>
                <a:alphaOff val="0"/>
                <a:tint val="37000"/>
                <a:satMod val="300000"/>
              </a:schemeClr>
            </a:gs>
            <a:gs pos="100000">
              <a:schemeClr val="accent3">
                <a:hueOff val="-3692303"/>
                <a:satOff val="-22624"/>
                <a:lumOff val="947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1347" tIns="25400" rIns="25400" bIns="254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kern="1200" dirty="0" smtClean="0"/>
            <a:t>Peraturan Menteri Dalam Negeri Nomor 20 Tahun 2020 Tentang Percepatan Penanganan Corona Virus Desease 2019 di Lingkungan Pemerintah Daerah</a:t>
          </a:r>
          <a:endParaRPr lang="id-ID" sz="1000" kern="1200" dirty="0"/>
        </a:p>
      </dsp:txBody>
      <dsp:txXfrm>
        <a:off x="934804" y="1505529"/>
        <a:ext cx="7859007" cy="430043"/>
      </dsp:txXfrm>
    </dsp:sp>
    <dsp:sp modelId="{092A07E7-06B4-4D20-8A37-518A9F537D68}">
      <dsp:nvSpPr>
        <dsp:cNvPr id="0" name=""/>
        <dsp:cNvSpPr/>
      </dsp:nvSpPr>
      <dsp:spPr>
        <a:xfrm>
          <a:off x="666027" y="1451774"/>
          <a:ext cx="537554" cy="5375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-3692303"/>
              <a:satOff val="-22624"/>
              <a:lumOff val="94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B814150-F8B4-4071-9834-33AFD0210B6D}">
      <dsp:nvSpPr>
        <dsp:cNvPr id="0" name=""/>
        <dsp:cNvSpPr/>
      </dsp:nvSpPr>
      <dsp:spPr>
        <a:xfrm>
          <a:off x="1002945" y="2150973"/>
          <a:ext cx="7790866" cy="430043"/>
        </a:xfrm>
        <a:prstGeom prst="rect">
          <a:avLst/>
        </a:prstGeom>
        <a:gradFill rotWithShape="0">
          <a:gsLst>
            <a:gs pos="0">
              <a:schemeClr val="accent3">
                <a:hueOff val="-5538455"/>
                <a:satOff val="-33935"/>
                <a:lumOff val="14216"/>
                <a:alphaOff val="0"/>
                <a:tint val="50000"/>
                <a:satMod val="300000"/>
              </a:schemeClr>
            </a:gs>
            <a:gs pos="35000">
              <a:schemeClr val="accent3">
                <a:hueOff val="-5538455"/>
                <a:satOff val="-33935"/>
                <a:lumOff val="14216"/>
                <a:alphaOff val="0"/>
                <a:tint val="37000"/>
                <a:satMod val="300000"/>
              </a:schemeClr>
            </a:gs>
            <a:gs pos="100000">
              <a:schemeClr val="accent3">
                <a:hueOff val="-5538455"/>
                <a:satOff val="-33935"/>
                <a:lumOff val="1421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1347" tIns="25400" rIns="25400" bIns="254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kern="1200" smtClean="0"/>
            <a:t>Keputusan Menteri Kesehatan No. HK.01.07/MENKES/215/2020 Tentang Pemanfaatan DAK Bidang Kesehatan untuk Penanganan Covid-19</a:t>
          </a:r>
          <a:endParaRPr lang="id-ID" sz="1000" kern="1200" dirty="0"/>
        </a:p>
      </dsp:txBody>
      <dsp:txXfrm>
        <a:off x="1002945" y="2150973"/>
        <a:ext cx="7790866" cy="430043"/>
      </dsp:txXfrm>
    </dsp:sp>
    <dsp:sp modelId="{249FE2AC-0163-42EB-9F0A-FF32E30007E7}">
      <dsp:nvSpPr>
        <dsp:cNvPr id="0" name=""/>
        <dsp:cNvSpPr/>
      </dsp:nvSpPr>
      <dsp:spPr>
        <a:xfrm>
          <a:off x="734168" y="2097217"/>
          <a:ext cx="537554" cy="5375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-5538455"/>
              <a:satOff val="-33935"/>
              <a:lumOff val="142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807E8A7-13EE-4B67-A9C9-FA19D52C7DF3}">
      <dsp:nvSpPr>
        <dsp:cNvPr id="0" name=""/>
        <dsp:cNvSpPr/>
      </dsp:nvSpPr>
      <dsp:spPr>
        <a:xfrm>
          <a:off x="934804" y="2796416"/>
          <a:ext cx="7859007" cy="430043"/>
        </a:xfrm>
        <a:prstGeom prst="rect">
          <a:avLst/>
        </a:prstGeom>
        <a:gradFill rotWithShape="0">
          <a:gsLst>
            <a:gs pos="0">
              <a:schemeClr val="accent3">
                <a:hueOff val="-7384607"/>
                <a:satOff val="-45247"/>
                <a:lumOff val="18955"/>
                <a:alphaOff val="0"/>
                <a:tint val="50000"/>
                <a:satMod val="300000"/>
              </a:schemeClr>
            </a:gs>
            <a:gs pos="35000">
              <a:schemeClr val="accent3">
                <a:hueOff val="-7384607"/>
                <a:satOff val="-45247"/>
                <a:lumOff val="18955"/>
                <a:alphaOff val="0"/>
                <a:tint val="37000"/>
                <a:satMod val="300000"/>
              </a:schemeClr>
            </a:gs>
            <a:gs pos="100000">
              <a:schemeClr val="accent3">
                <a:hueOff val="-7384607"/>
                <a:satOff val="-45247"/>
                <a:lumOff val="1895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1347" tIns="25400" rIns="25400" bIns="254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kern="1200" smtClean="0"/>
            <a:t>Peraturan Lembaga Kebijakan Pengadaan Barang/Jasa No. 13 Tahun 2018 Tentang Pengadaan Barang/Jasa Dalam Penanganan Keadaan Darurat</a:t>
          </a:r>
          <a:endParaRPr lang="id-ID" sz="1000" kern="1200" dirty="0"/>
        </a:p>
      </dsp:txBody>
      <dsp:txXfrm>
        <a:off x="934804" y="2796416"/>
        <a:ext cx="7859007" cy="430043"/>
      </dsp:txXfrm>
    </dsp:sp>
    <dsp:sp modelId="{DEFD6B1A-D6BB-4D29-B212-D9FA0826B3B2}">
      <dsp:nvSpPr>
        <dsp:cNvPr id="0" name=""/>
        <dsp:cNvSpPr/>
      </dsp:nvSpPr>
      <dsp:spPr>
        <a:xfrm>
          <a:off x="666027" y="2742661"/>
          <a:ext cx="537554" cy="5375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-7384607"/>
              <a:satOff val="-45247"/>
              <a:lumOff val="189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FA998D2-FC2E-4CDD-A4D8-86496FD06499}">
      <dsp:nvSpPr>
        <dsp:cNvPr id="0" name=""/>
        <dsp:cNvSpPr/>
      </dsp:nvSpPr>
      <dsp:spPr>
        <a:xfrm>
          <a:off x="721391" y="3441387"/>
          <a:ext cx="8072420" cy="430043"/>
        </a:xfrm>
        <a:prstGeom prst="rect">
          <a:avLst/>
        </a:prstGeom>
        <a:gradFill rotWithShape="0">
          <a:gsLst>
            <a:gs pos="0">
              <a:schemeClr val="accent3">
                <a:hueOff val="-9230759"/>
                <a:satOff val="-56559"/>
                <a:lumOff val="23693"/>
                <a:alphaOff val="0"/>
                <a:tint val="50000"/>
                <a:satMod val="300000"/>
              </a:schemeClr>
            </a:gs>
            <a:gs pos="35000">
              <a:schemeClr val="accent3">
                <a:hueOff val="-9230759"/>
                <a:satOff val="-56559"/>
                <a:lumOff val="23693"/>
                <a:alphaOff val="0"/>
                <a:tint val="37000"/>
                <a:satMod val="300000"/>
              </a:schemeClr>
            </a:gs>
            <a:gs pos="100000">
              <a:schemeClr val="accent3">
                <a:hueOff val="-9230759"/>
                <a:satOff val="-56559"/>
                <a:lumOff val="2369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1347" tIns="25400" rIns="25400" bIns="254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kern="1200" smtClean="0"/>
            <a:t>Keputusan Menteri Kesehatan No. HK.01.07/MENKES/275/2020 Tentang Penetapan Rumah Sakit Rujukan Penanggulangan Penyakit Infeksi Emerging Tertentu</a:t>
          </a:r>
          <a:endParaRPr lang="id-ID" sz="1000" kern="1200" dirty="0"/>
        </a:p>
      </dsp:txBody>
      <dsp:txXfrm>
        <a:off x="721391" y="3441387"/>
        <a:ext cx="8072420" cy="430043"/>
      </dsp:txXfrm>
    </dsp:sp>
    <dsp:sp modelId="{3C730387-2FDD-4242-89E7-DC20E1EDC6E6}">
      <dsp:nvSpPr>
        <dsp:cNvPr id="0" name=""/>
        <dsp:cNvSpPr/>
      </dsp:nvSpPr>
      <dsp:spPr>
        <a:xfrm>
          <a:off x="452614" y="3387631"/>
          <a:ext cx="537554" cy="5375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-9230759"/>
              <a:satOff val="-56559"/>
              <a:lumOff val="2369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EF83B25-7C73-412F-AF54-F7564A46D190}">
      <dsp:nvSpPr>
        <dsp:cNvPr id="0" name=""/>
        <dsp:cNvSpPr/>
      </dsp:nvSpPr>
      <dsp:spPr>
        <a:xfrm>
          <a:off x="331949" y="4086830"/>
          <a:ext cx="8461862" cy="430043"/>
        </a:xfrm>
        <a:prstGeom prst="rect">
          <a:avLst/>
        </a:prstGeom>
        <a:gradFill rotWithShape="0">
          <a:gsLst>
            <a:gs pos="0">
              <a:schemeClr val="accent3">
                <a:hueOff val="-11076910"/>
                <a:satOff val="-67871"/>
                <a:lumOff val="28432"/>
                <a:alphaOff val="0"/>
                <a:tint val="50000"/>
                <a:satMod val="300000"/>
              </a:schemeClr>
            </a:gs>
            <a:gs pos="35000">
              <a:schemeClr val="accent3">
                <a:hueOff val="-11076910"/>
                <a:satOff val="-67871"/>
                <a:lumOff val="28432"/>
                <a:alphaOff val="0"/>
                <a:tint val="37000"/>
                <a:satMod val="300000"/>
              </a:schemeClr>
            </a:gs>
            <a:gs pos="100000">
              <a:schemeClr val="accent3">
                <a:hueOff val="-11076910"/>
                <a:satOff val="-67871"/>
                <a:lumOff val="2843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1347" tIns="25400" rIns="25400" bIns="254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kern="1200" dirty="0" smtClean="0"/>
            <a:t>Peraturan Presiden Nomor 54 Tahun 2020 Tentang Perubahan Postur Dan Rincian APBN TA 2020</a:t>
          </a:r>
          <a:endParaRPr lang="id-ID" sz="1000" kern="1200" dirty="0"/>
        </a:p>
      </dsp:txBody>
      <dsp:txXfrm>
        <a:off x="331949" y="4086830"/>
        <a:ext cx="8461862" cy="430043"/>
      </dsp:txXfrm>
    </dsp:sp>
    <dsp:sp modelId="{ECEA8C2B-2E1A-49E8-921D-8451511B9727}">
      <dsp:nvSpPr>
        <dsp:cNvPr id="0" name=""/>
        <dsp:cNvSpPr/>
      </dsp:nvSpPr>
      <dsp:spPr>
        <a:xfrm>
          <a:off x="63172" y="4033075"/>
          <a:ext cx="537554" cy="53755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-11076910"/>
              <a:satOff val="-67871"/>
              <a:lumOff val="28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8650D-2A1A-4B2C-B959-20661077183E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554F8-E850-4E03-9C23-5B865B318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146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7310D-4A3C-4D77-B033-5B6B2884639D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37324-3276-4269-A08A-7EE752CC5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748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7889684" y="2859782"/>
            <a:ext cx="767433" cy="144000"/>
            <a:chOff x="7934433" y="3003797"/>
            <a:chExt cx="767433" cy="144000"/>
          </a:xfrm>
        </p:grpSpPr>
        <p:sp>
          <p:nvSpPr>
            <p:cNvPr id="9" name="Rectangle 8"/>
            <p:cNvSpPr/>
            <p:nvPr/>
          </p:nvSpPr>
          <p:spPr>
            <a:xfrm>
              <a:off x="7934433" y="3003797"/>
              <a:ext cx="144000" cy="1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42244" y="3003797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50055" y="3003797"/>
              <a:ext cx="144000" cy="1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57866" y="3003797"/>
              <a:ext cx="144000" cy="14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itle 2">
            <a:extLst>
              <a:ext uri="{FF2B5EF4-FFF2-40B4-BE49-F238E27FC236}">
                <a16:creationId xmlns:a16="http://schemas.microsoft.com/office/drawing/2014/main" xmlns="" id="{2404D70E-24EA-41AF-ABEE-5B2140D06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23959" y="3075918"/>
            <a:ext cx="3960000" cy="100800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Arial" pitchFamily="34" charset="0"/>
              </a:rPr>
              <a:t>FREE </a:t>
            </a:r>
            <a:b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Arial" pitchFamily="34" charset="0"/>
              </a:rPr>
            </a:b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Arial" pitchFamily="34" charset="0"/>
              </a:rPr>
              <a:t>PPT TEMPLATES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B3C4D560-A90B-43F2-812D-A32FD22FCE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23957" y="4083918"/>
            <a:ext cx="3960001" cy="4320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PRESENTATION HERE</a:t>
            </a:r>
          </a:p>
        </p:txBody>
      </p:sp>
    </p:spTree>
    <p:extLst>
      <p:ext uri="{BB962C8B-B14F-4D97-AF65-F5344CB8AC3E}">
        <p14:creationId xmlns:p14="http://schemas.microsoft.com/office/powerpoint/2010/main" val="380739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233" y="1365030"/>
            <a:ext cx="4567767" cy="1998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6233" y="1365030"/>
            <a:ext cx="4567767" cy="1998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xmlns="" id="{C292895B-CBD9-4745-8D30-91F49E9E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594"/>
            <a:ext cx="9144000" cy="684000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A4041D5A-9284-440B-BB7E-072D9FB2DEF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843558"/>
            <a:ext cx="9144000" cy="216024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75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540000"/>
            <a:ext cx="9144000" cy="406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26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xmlns="" id="{38C8F810-5F00-4129-8726-6F1CFA1C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0" y="544542"/>
            <a:ext cx="4572000" cy="68400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Click to add title</a:t>
            </a:r>
            <a:endParaRPr lang="en-US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xmlns="" id="{C70CC6A0-1F85-4CAC-BF4E-27C58E3ACDD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860032" y="1237506"/>
            <a:ext cx="4283968" cy="216024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844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21014"/>
            <a:ext cx="2988000" cy="1998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156000" y="1221014"/>
            <a:ext cx="2988000" cy="1998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061948" y="1221822"/>
            <a:ext cx="3024336" cy="1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xmlns="" id="{198C7C00-8428-4703-A32D-B42FC3CE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594"/>
            <a:ext cx="9144000" cy="684000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xmlns="" id="{B8B8BF13-A895-4860-BF57-D420F5A5196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843558"/>
            <a:ext cx="9144000" cy="21602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142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997" y="2715766"/>
            <a:ext cx="3959992" cy="1890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44008" y="2715766"/>
            <a:ext cx="3959992" cy="1890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40000" y="1181818"/>
            <a:ext cx="3962989" cy="14664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641011" y="1181818"/>
            <a:ext cx="3962989" cy="1466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xmlns="" id="{32E2CB55-DB02-4B94-9AA0-6EFBB868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594"/>
            <a:ext cx="9144000" cy="684000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xmlns="" id="{7DDB83E5-458E-46B2-9A0C-FA643319B2D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843558"/>
            <a:ext cx="9144000" cy="216024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554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0000" y="1253190"/>
            <a:ext cx="2520000" cy="3350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306788" y="1256958"/>
            <a:ext cx="2520000" cy="3350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073576" y="1260726"/>
            <a:ext cx="2520000" cy="3350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xmlns="" id="{E28DB036-0B4F-4FC0-8B21-0350E5FF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594"/>
            <a:ext cx="9144000" cy="684000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xmlns="" id="{92C50DF5-B06D-47A0-9932-607237B9E88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843558"/>
            <a:ext cx="9144000" cy="21602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543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7768" y="205755"/>
            <a:ext cx="8748464" cy="4731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76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021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660340" y="1"/>
            <a:ext cx="382332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"/>
            <a:ext cx="2555776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588224" y="1"/>
            <a:ext cx="2555776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2674961"/>
            <a:ext cx="2555776" cy="24685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588224" y="2674960"/>
            <a:ext cx="2555776" cy="24685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598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53128" y="1260014"/>
            <a:ext cx="2978251" cy="33434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150594"/>
            <a:ext cx="9144000" cy="684000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28345" y="2932112"/>
            <a:ext cx="1656000" cy="16713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183791" y="2932113"/>
            <a:ext cx="1656000" cy="16713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33749" y="2932114"/>
            <a:ext cx="1656000" cy="16713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528345" y="1260014"/>
            <a:ext cx="1656184" cy="167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183607" y="1260014"/>
            <a:ext cx="1656184" cy="167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833749" y="1260014"/>
            <a:ext cx="1656184" cy="167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xmlns="" id="{04DB8D5C-C91A-4755-AF2D-72EE2C637AD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843558"/>
            <a:ext cx="9144000" cy="21602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655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0873101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5" name="Rounded Rectangle 4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Half Frame 8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96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785822"/>
            <a:ext cx="9144001" cy="3377864"/>
          </a:xfrm>
          <a:custGeom>
            <a:avLst/>
            <a:gdLst>
              <a:gd name="connsiteX0" fmla="*/ 0 w 9144001"/>
              <a:gd name="connsiteY0" fmla="*/ 0 h 1623922"/>
              <a:gd name="connsiteX1" fmla="*/ 9144001 w 9144001"/>
              <a:gd name="connsiteY1" fmla="*/ 0 h 1623922"/>
              <a:gd name="connsiteX2" fmla="*/ 9144001 w 9144001"/>
              <a:gd name="connsiteY2" fmla="*/ 1623922 h 1623922"/>
              <a:gd name="connsiteX3" fmla="*/ 0 w 9144001"/>
              <a:gd name="connsiteY3" fmla="*/ 1623922 h 1623922"/>
              <a:gd name="connsiteX4" fmla="*/ 0 w 9144001"/>
              <a:gd name="connsiteY4" fmla="*/ 0 h 1623922"/>
              <a:gd name="connsiteX0" fmla="*/ 0 w 9144001"/>
              <a:gd name="connsiteY0" fmla="*/ 1292045 h 2915967"/>
              <a:gd name="connsiteX1" fmla="*/ 9144001 w 9144001"/>
              <a:gd name="connsiteY1" fmla="*/ 1292045 h 2915967"/>
              <a:gd name="connsiteX2" fmla="*/ 9144001 w 9144001"/>
              <a:gd name="connsiteY2" fmla="*/ 2915967 h 2915967"/>
              <a:gd name="connsiteX3" fmla="*/ 0 w 9144001"/>
              <a:gd name="connsiteY3" fmla="*/ 2915967 h 2915967"/>
              <a:gd name="connsiteX4" fmla="*/ 0 w 9144001"/>
              <a:gd name="connsiteY4" fmla="*/ 1292045 h 2915967"/>
              <a:gd name="connsiteX0" fmla="*/ 0 w 9144001"/>
              <a:gd name="connsiteY0" fmla="*/ 1661157 h 3285079"/>
              <a:gd name="connsiteX1" fmla="*/ 9144001 w 9144001"/>
              <a:gd name="connsiteY1" fmla="*/ 1661157 h 3285079"/>
              <a:gd name="connsiteX2" fmla="*/ 9144001 w 9144001"/>
              <a:gd name="connsiteY2" fmla="*/ 3285079 h 3285079"/>
              <a:gd name="connsiteX3" fmla="*/ 0 w 9144001"/>
              <a:gd name="connsiteY3" fmla="*/ 3285079 h 3285079"/>
              <a:gd name="connsiteX4" fmla="*/ 0 w 9144001"/>
              <a:gd name="connsiteY4" fmla="*/ 1661157 h 3285079"/>
              <a:gd name="connsiteX0" fmla="*/ 0 w 9144001"/>
              <a:gd name="connsiteY0" fmla="*/ 1530125 h 3154047"/>
              <a:gd name="connsiteX1" fmla="*/ 9144001 w 9144001"/>
              <a:gd name="connsiteY1" fmla="*/ 1530125 h 3154047"/>
              <a:gd name="connsiteX2" fmla="*/ 9144001 w 9144001"/>
              <a:gd name="connsiteY2" fmla="*/ 3154047 h 3154047"/>
              <a:gd name="connsiteX3" fmla="*/ 0 w 9144001"/>
              <a:gd name="connsiteY3" fmla="*/ 3154047 h 3154047"/>
              <a:gd name="connsiteX4" fmla="*/ 0 w 9144001"/>
              <a:gd name="connsiteY4" fmla="*/ 1530125 h 3154047"/>
              <a:gd name="connsiteX0" fmla="*/ 0 w 9144001"/>
              <a:gd name="connsiteY0" fmla="*/ 1486810 h 3110732"/>
              <a:gd name="connsiteX1" fmla="*/ 9144001 w 9144001"/>
              <a:gd name="connsiteY1" fmla="*/ 1486810 h 3110732"/>
              <a:gd name="connsiteX2" fmla="*/ 9144001 w 9144001"/>
              <a:gd name="connsiteY2" fmla="*/ 3110732 h 3110732"/>
              <a:gd name="connsiteX3" fmla="*/ 0 w 9144001"/>
              <a:gd name="connsiteY3" fmla="*/ 3110732 h 3110732"/>
              <a:gd name="connsiteX4" fmla="*/ 0 w 9144001"/>
              <a:gd name="connsiteY4" fmla="*/ 1486810 h 3110732"/>
              <a:gd name="connsiteX0" fmla="*/ 0 w 9144001"/>
              <a:gd name="connsiteY0" fmla="*/ 1508441 h 3132363"/>
              <a:gd name="connsiteX1" fmla="*/ 9144001 w 9144001"/>
              <a:gd name="connsiteY1" fmla="*/ 1508441 h 3132363"/>
              <a:gd name="connsiteX2" fmla="*/ 9144001 w 9144001"/>
              <a:gd name="connsiteY2" fmla="*/ 3132363 h 3132363"/>
              <a:gd name="connsiteX3" fmla="*/ 0 w 9144001"/>
              <a:gd name="connsiteY3" fmla="*/ 3132363 h 3132363"/>
              <a:gd name="connsiteX4" fmla="*/ 0 w 9144001"/>
              <a:gd name="connsiteY4" fmla="*/ 1508441 h 3132363"/>
              <a:gd name="connsiteX0" fmla="*/ 0 w 9144001"/>
              <a:gd name="connsiteY0" fmla="*/ 1569794 h 3193716"/>
              <a:gd name="connsiteX1" fmla="*/ 9144001 w 9144001"/>
              <a:gd name="connsiteY1" fmla="*/ 1569794 h 3193716"/>
              <a:gd name="connsiteX2" fmla="*/ 9144001 w 9144001"/>
              <a:gd name="connsiteY2" fmla="*/ 3193716 h 3193716"/>
              <a:gd name="connsiteX3" fmla="*/ 0 w 9144001"/>
              <a:gd name="connsiteY3" fmla="*/ 3193716 h 3193716"/>
              <a:gd name="connsiteX4" fmla="*/ 0 w 9144001"/>
              <a:gd name="connsiteY4" fmla="*/ 1569794 h 3193716"/>
              <a:gd name="connsiteX0" fmla="*/ 0 w 9144001"/>
              <a:gd name="connsiteY0" fmla="*/ 1587570 h 3211492"/>
              <a:gd name="connsiteX1" fmla="*/ 9144001 w 9144001"/>
              <a:gd name="connsiteY1" fmla="*/ 1587570 h 3211492"/>
              <a:gd name="connsiteX2" fmla="*/ 9144001 w 9144001"/>
              <a:gd name="connsiteY2" fmla="*/ 3211492 h 3211492"/>
              <a:gd name="connsiteX3" fmla="*/ 0 w 9144001"/>
              <a:gd name="connsiteY3" fmla="*/ 3211492 h 3211492"/>
              <a:gd name="connsiteX4" fmla="*/ 0 w 9144001"/>
              <a:gd name="connsiteY4" fmla="*/ 1587570 h 3211492"/>
              <a:gd name="connsiteX0" fmla="*/ 0 w 9144001"/>
              <a:gd name="connsiteY0" fmla="*/ 1601749 h 3225671"/>
              <a:gd name="connsiteX1" fmla="*/ 9144001 w 9144001"/>
              <a:gd name="connsiteY1" fmla="*/ 1601749 h 3225671"/>
              <a:gd name="connsiteX2" fmla="*/ 9144001 w 9144001"/>
              <a:gd name="connsiteY2" fmla="*/ 3225671 h 3225671"/>
              <a:gd name="connsiteX3" fmla="*/ 0 w 9144001"/>
              <a:gd name="connsiteY3" fmla="*/ 3225671 h 3225671"/>
              <a:gd name="connsiteX4" fmla="*/ 0 w 9144001"/>
              <a:gd name="connsiteY4" fmla="*/ 1601749 h 3225671"/>
              <a:gd name="connsiteX0" fmla="*/ 0 w 9144001"/>
              <a:gd name="connsiteY0" fmla="*/ 1569907 h 3193829"/>
              <a:gd name="connsiteX1" fmla="*/ 9144001 w 9144001"/>
              <a:gd name="connsiteY1" fmla="*/ 1569907 h 3193829"/>
              <a:gd name="connsiteX2" fmla="*/ 9144001 w 9144001"/>
              <a:gd name="connsiteY2" fmla="*/ 3193829 h 3193829"/>
              <a:gd name="connsiteX3" fmla="*/ 0 w 9144001"/>
              <a:gd name="connsiteY3" fmla="*/ 3193829 h 3193829"/>
              <a:gd name="connsiteX4" fmla="*/ 0 w 9144001"/>
              <a:gd name="connsiteY4" fmla="*/ 1569907 h 3193829"/>
              <a:gd name="connsiteX0" fmla="*/ 0 w 9144001"/>
              <a:gd name="connsiteY0" fmla="*/ 1598836 h 3222758"/>
              <a:gd name="connsiteX1" fmla="*/ 9144001 w 9144001"/>
              <a:gd name="connsiteY1" fmla="*/ 1598836 h 3222758"/>
              <a:gd name="connsiteX2" fmla="*/ 9144001 w 9144001"/>
              <a:gd name="connsiteY2" fmla="*/ 3222758 h 3222758"/>
              <a:gd name="connsiteX3" fmla="*/ 0 w 9144001"/>
              <a:gd name="connsiteY3" fmla="*/ 3222758 h 3222758"/>
              <a:gd name="connsiteX4" fmla="*/ 0 w 9144001"/>
              <a:gd name="connsiteY4" fmla="*/ 1598836 h 3222758"/>
              <a:gd name="connsiteX0" fmla="*/ 0 w 9144001"/>
              <a:gd name="connsiteY0" fmla="*/ 1625232 h 3249154"/>
              <a:gd name="connsiteX1" fmla="*/ 9144001 w 9144001"/>
              <a:gd name="connsiteY1" fmla="*/ 1625232 h 3249154"/>
              <a:gd name="connsiteX2" fmla="*/ 9144001 w 9144001"/>
              <a:gd name="connsiteY2" fmla="*/ 3249154 h 3249154"/>
              <a:gd name="connsiteX3" fmla="*/ 0 w 9144001"/>
              <a:gd name="connsiteY3" fmla="*/ 3249154 h 3249154"/>
              <a:gd name="connsiteX4" fmla="*/ 0 w 9144001"/>
              <a:gd name="connsiteY4" fmla="*/ 1625232 h 3249154"/>
              <a:gd name="connsiteX0" fmla="*/ 0 w 9144001"/>
              <a:gd name="connsiteY0" fmla="*/ 1587134 h 3211056"/>
              <a:gd name="connsiteX1" fmla="*/ 9144001 w 9144001"/>
              <a:gd name="connsiteY1" fmla="*/ 1587134 h 3211056"/>
              <a:gd name="connsiteX2" fmla="*/ 9144001 w 9144001"/>
              <a:gd name="connsiteY2" fmla="*/ 3211056 h 3211056"/>
              <a:gd name="connsiteX3" fmla="*/ 0 w 9144001"/>
              <a:gd name="connsiteY3" fmla="*/ 3211056 h 3211056"/>
              <a:gd name="connsiteX4" fmla="*/ 0 w 9144001"/>
              <a:gd name="connsiteY4" fmla="*/ 1587134 h 3211056"/>
              <a:gd name="connsiteX0" fmla="*/ 0 w 9144001"/>
              <a:gd name="connsiteY0" fmla="*/ 1576790 h 3200712"/>
              <a:gd name="connsiteX1" fmla="*/ 9144001 w 9144001"/>
              <a:gd name="connsiteY1" fmla="*/ 1576790 h 3200712"/>
              <a:gd name="connsiteX2" fmla="*/ 9144001 w 9144001"/>
              <a:gd name="connsiteY2" fmla="*/ 3200712 h 3200712"/>
              <a:gd name="connsiteX3" fmla="*/ 0 w 9144001"/>
              <a:gd name="connsiteY3" fmla="*/ 3200712 h 3200712"/>
              <a:gd name="connsiteX4" fmla="*/ 0 w 9144001"/>
              <a:gd name="connsiteY4" fmla="*/ 1576790 h 3200712"/>
              <a:gd name="connsiteX0" fmla="*/ 0 w 9144001"/>
              <a:gd name="connsiteY0" fmla="*/ 1569906 h 3193828"/>
              <a:gd name="connsiteX1" fmla="*/ 9144001 w 9144001"/>
              <a:gd name="connsiteY1" fmla="*/ 1569906 h 3193828"/>
              <a:gd name="connsiteX2" fmla="*/ 9144001 w 9144001"/>
              <a:gd name="connsiteY2" fmla="*/ 3193828 h 3193828"/>
              <a:gd name="connsiteX3" fmla="*/ 0 w 9144001"/>
              <a:gd name="connsiteY3" fmla="*/ 3193828 h 3193828"/>
              <a:gd name="connsiteX4" fmla="*/ 0 w 9144001"/>
              <a:gd name="connsiteY4" fmla="*/ 1569906 h 3193828"/>
              <a:gd name="connsiteX0" fmla="*/ 0 w 9144001"/>
              <a:gd name="connsiteY0" fmla="*/ 1547983 h 3221219"/>
              <a:gd name="connsiteX1" fmla="*/ 9144001 w 9144001"/>
              <a:gd name="connsiteY1" fmla="*/ 1597297 h 3221219"/>
              <a:gd name="connsiteX2" fmla="*/ 9144001 w 9144001"/>
              <a:gd name="connsiteY2" fmla="*/ 3221219 h 3221219"/>
              <a:gd name="connsiteX3" fmla="*/ 0 w 9144001"/>
              <a:gd name="connsiteY3" fmla="*/ 3221219 h 3221219"/>
              <a:gd name="connsiteX4" fmla="*/ 0 w 9144001"/>
              <a:gd name="connsiteY4" fmla="*/ 1547983 h 3221219"/>
              <a:gd name="connsiteX0" fmla="*/ 0 w 9144001"/>
              <a:gd name="connsiteY0" fmla="*/ 1513373 h 3186609"/>
              <a:gd name="connsiteX1" fmla="*/ 9144001 w 9144001"/>
              <a:gd name="connsiteY1" fmla="*/ 1562687 h 3186609"/>
              <a:gd name="connsiteX2" fmla="*/ 9144001 w 9144001"/>
              <a:gd name="connsiteY2" fmla="*/ 3186609 h 3186609"/>
              <a:gd name="connsiteX3" fmla="*/ 0 w 9144001"/>
              <a:gd name="connsiteY3" fmla="*/ 3186609 h 3186609"/>
              <a:gd name="connsiteX4" fmla="*/ 0 w 9144001"/>
              <a:gd name="connsiteY4" fmla="*/ 1513373 h 3186609"/>
              <a:gd name="connsiteX0" fmla="*/ 0 w 9144001"/>
              <a:gd name="connsiteY0" fmla="*/ 1558284 h 3231520"/>
              <a:gd name="connsiteX1" fmla="*/ 9144001 w 9144001"/>
              <a:gd name="connsiteY1" fmla="*/ 1508969 h 3231520"/>
              <a:gd name="connsiteX2" fmla="*/ 9144001 w 9144001"/>
              <a:gd name="connsiteY2" fmla="*/ 3231520 h 3231520"/>
              <a:gd name="connsiteX3" fmla="*/ 0 w 9144001"/>
              <a:gd name="connsiteY3" fmla="*/ 3231520 h 3231520"/>
              <a:gd name="connsiteX4" fmla="*/ 0 w 9144001"/>
              <a:gd name="connsiteY4" fmla="*/ 1558284 h 3231520"/>
              <a:gd name="connsiteX0" fmla="*/ 0 w 9144001"/>
              <a:gd name="connsiteY0" fmla="*/ 1514779 h 3188015"/>
              <a:gd name="connsiteX1" fmla="*/ 9144001 w 9144001"/>
              <a:gd name="connsiteY1" fmla="*/ 1465464 h 3188015"/>
              <a:gd name="connsiteX2" fmla="*/ 9144001 w 9144001"/>
              <a:gd name="connsiteY2" fmla="*/ 3188015 h 3188015"/>
              <a:gd name="connsiteX3" fmla="*/ 0 w 9144001"/>
              <a:gd name="connsiteY3" fmla="*/ 3188015 h 3188015"/>
              <a:gd name="connsiteX4" fmla="*/ 0 w 9144001"/>
              <a:gd name="connsiteY4" fmla="*/ 1514779 h 318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1" h="3188015">
                <a:moveTo>
                  <a:pt x="0" y="1514779"/>
                </a:moveTo>
                <a:cubicBezTo>
                  <a:pt x="3346967" y="-771184"/>
                  <a:pt x="6343088" y="-205543"/>
                  <a:pt x="9144001" y="1465464"/>
                </a:cubicBezTo>
                <a:lnTo>
                  <a:pt x="9144001" y="3188015"/>
                </a:lnTo>
                <a:lnTo>
                  <a:pt x="0" y="3188015"/>
                </a:lnTo>
                <a:lnTo>
                  <a:pt x="0" y="151477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Freeform 5"/>
          <p:cNvSpPr/>
          <p:nvPr userDrawn="1"/>
        </p:nvSpPr>
        <p:spPr>
          <a:xfrm>
            <a:off x="-32411" y="1811489"/>
            <a:ext cx="9206391" cy="1551143"/>
          </a:xfrm>
          <a:custGeom>
            <a:avLst/>
            <a:gdLst>
              <a:gd name="connsiteX0" fmla="*/ 0 w 9152626"/>
              <a:gd name="connsiteY0" fmla="*/ 25879 h 25879"/>
              <a:gd name="connsiteX1" fmla="*/ 9152626 w 9152626"/>
              <a:gd name="connsiteY1" fmla="*/ 0 h 25879"/>
              <a:gd name="connsiteX0" fmla="*/ 0 w 9152626"/>
              <a:gd name="connsiteY0" fmla="*/ 1369701 h 1369701"/>
              <a:gd name="connsiteX1" fmla="*/ 9152626 w 9152626"/>
              <a:gd name="connsiteY1" fmla="*/ 1343822 h 1369701"/>
              <a:gd name="connsiteX0" fmla="*/ 0 w 9152626"/>
              <a:gd name="connsiteY0" fmla="*/ 1686391 h 1686391"/>
              <a:gd name="connsiteX1" fmla="*/ 9152626 w 9152626"/>
              <a:gd name="connsiteY1" fmla="*/ 1660512 h 1686391"/>
              <a:gd name="connsiteX0" fmla="*/ 0 w 9152626"/>
              <a:gd name="connsiteY0" fmla="*/ 1531416 h 1531416"/>
              <a:gd name="connsiteX1" fmla="*/ 9152626 w 9152626"/>
              <a:gd name="connsiteY1" fmla="*/ 1505537 h 1531416"/>
              <a:gd name="connsiteX0" fmla="*/ 0 w 9152626"/>
              <a:gd name="connsiteY0" fmla="*/ 1611986 h 1611986"/>
              <a:gd name="connsiteX1" fmla="*/ 9152626 w 9152626"/>
              <a:gd name="connsiteY1" fmla="*/ 1586107 h 1611986"/>
              <a:gd name="connsiteX0" fmla="*/ 0 w 9152626"/>
              <a:gd name="connsiteY0" fmla="*/ 1536682 h 1536682"/>
              <a:gd name="connsiteX1" fmla="*/ 9152626 w 9152626"/>
              <a:gd name="connsiteY1" fmla="*/ 1510803 h 1536682"/>
              <a:gd name="connsiteX0" fmla="*/ 0 w 9152626"/>
              <a:gd name="connsiteY0" fmla="*/ 1585062 h 1585062"/>
              <a:gd name="connsiteX1" fmla="*/ 9152626 w 9152626"/>
              <a:gd name="connsiteY1" fmla="*/ 1559183 h 1585062"/>
              <a:gd name="connsiteX0" fmla="*/ 0 w 9152626"/>
              <a:gd name="connsiteY0" fmla="*/ 1579305 h 1579305"/>
              <a:gd name="connsiteX1" fmla="*/ 9152626 w 9152626"/>
              <a:gd name="connsiteY1" fmla="*/ 1553426 h 1579305"/>
              <a:gd name="connsiteX0" fmla="*/ 0 w 9152626"/>
              <a:gd name="connsiteY0" fmla="*/ 1551143 h 1551143"/>
              <a:gd name="connsiteX1" fmla="*/ 9152626 w 9152626"/>
              <a:gd name="connsiteY1" fmla="*/ 1525264 h 155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52626" h="1551143">
                <a:moveTo>
                  <a:pt x="0" y="1551143"/>
                </a:moveTo>
                <a:cubicBezTo>
                  <a:pt x="3378679" y="-907387"/>
                  <a:pt x="6800490" y="-79250"/>
                  <a:pt x="9152626" y="1525264"/>
                </a:cubicBezTo>
              </a:path>
            </a:pathLst>
          </a:cu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xmlns="" id="{9E9CB1C7-B20E-45E9-99BF-5168D6E904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97968" y="1059582"/>
            <a:ext cx="514806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marL="0" indent="0" algn="ctr">
              <a:buNone/>
            </a:pP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Welcome!!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xmlns="" id="{CD46BF13-6E05-4054-B2FE-E9511EDC0302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1812889"/>
            <a:ext cx="9144000" cy="3350797"/>
          </a:xfrm>
          <a:custGeom>
            <a:avLst/>
            <a:gdLst>
              <a:gd name="connsiteX0" fmla="*/ 4490714 w 9144000"/>
              <a:gd name="connsiteY0" fmla="*/ 8 h 3350797"/>
              <a:gd name="connsiteX1" fmla="*/ 8897497 w 9144000"/>
              <a:gd name="connsiteY1" fmla="*/ 1631288 h 3350797"/>
              <a:gd name="connsiteX2" fmla="*/ 9144000 w 9144000"/>
              <a:gd name="connsiteY2" fmla="*/ 1825035 h 3350797"/>
              <a:gd name="connsiteX3" fmla="*/ 9144000 w 9144000"/>
              <a:gd name="connsiteY3" fmla="*/ 2662245 h 3350797"/>
              <a:gd name="connsiteX4" fmla="*/ 9141332 w 9144000"/>
              <a:gd name="connsiteY4" fmla="*/ 2958113 h 3350797"/>
              <a:gd name="connsiteX5" fmla="*/ 9140604 w 9144000"/>
              <a:gd name="connsiteY5" fmla="*/ 3149921 h 3350797"/>
              <a:gd name="connsiteX6" fmla="*/ 9140998 w 9144000"/>
              <a:gd name="connsiteY6" fmla="*/ 3350797 h 3350797"/>
              <a:gd name="connsiteX7" fmla="*/ 0 w 9144000"/>
              <a:gd name="connsiteY7" fmla="*/ 3350797 h 3350797"/>
              <a:gd name="connsiteX8" fmla="*/ 0 w 9144000"/>
              <a:gd name="connsiteY8" fmla="*/ 1766508 h 3350797"/>
              <a:gd name="connsiteX9" fmla="*/ 290022 w 9144000"/>
              <a:gd name="connsiteY9" fmla="*/ 1538857 h 3350797"/>
              <a:gd name="connsiteX10" fmla="*/ 4490714 w 9144000"/>
              <a:gd name="connsiteY10" fmla="*/ 8 h 3350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4000" h="3350797">
                <a:moveTo>
                  <a:pt x="4490714" y="8"/>
                </a:moveTo>
                <a:cubicBezTo>
                  <a:pt x="6053839" y="-2490"/>
                  <a:pt x="7550369" y="605730"/>
                  <a:pt x="8897497" y="1631288"/>
                </a:cubicBezTo>
                <a:lnTo>
                  <a:pt x="9144000" y="1825035"/>
                </a:lnTo>
                <a:lnTo>
                  <a:pt x="9144000" y="2662245"/>
                </a:lnTo>
                <a:lnTo>
                  <a:pt x="9141332" y="2958113"/>
                </a:lnTo>
                <a:cubicBezTo>
                  <a:pt x="9140944" y="3020873"/>
                  <a:pt x="9140681" y="3084641"/>
                  <a:pt x="9140604" y="3149921"/>
                </a:cubicBezTo>
                <a:lnTo>
                  <a:pt x="9140998" y="3350797"/>
                </a:lnTo>
                <a:lnTo>
                  <a:pt x="0" y="3350797"/>
                </a:lnTo>
                <a:lnTo>
                  <a:pt x="0" y="1766508"/>
                </a:lnTo>
                <a:lnTo>
                  <a:pt x="290022" y="1538857"/>
                </a:lnTo>
                <a:cubicBezTo>
                  <a:pt x="1704257" y="471960"/>
                  <a:pt x="3122979" y="2194"/>
                  <a:pt x="4490714" y="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2802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907704" y="1779662"/>
            <a:ext cx="1584176" cy="1584176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30016" y="1901974"/>
            <a:ext cx="1339552" cy="133955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04395"/>
            <a:ext cx="51480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80459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064481" y="1952954"/>
            <a:ext cx="767433" cy="144000"/>
            <a:chOff x="7934433" y="3003797"/>
            <a:chExt cx="767433" cy="144000"/>
          </a:xfrm>
        </p:grpSpPr>
        <p:sp>
          <p:nvSpPr>
            <p:cNvPr id="8" name="Rectangle 7"/>
            <p:cNvSpPr/>
            <p:nvPr/>
          </p:nvSpPr>
          <p:spPr>
            <a:xfrm>
              <a:off x="7934433" y="3003797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42244" y="3003797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50055" y="3003797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57866" y="3003797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1486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884466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743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884466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7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 userDrawn="1"/>
        </p:nvSpPr>
        <p:spPr>
          <a:xfrm rot="10800000">
            <a:off x="0" y="195487"/>
            <a:ext cx="9144001" cy="3193828"/>
          </a:xfrm>
          <a:custGeom>
            <a:avLst/>
            <a:gdLst>
              <a:gd name="connsiteX0" fmla="*/ 0 w 9144001"/>
              <a:gd name="connsiteY0" fmla="*/ 0 h 1623922"/>
              <a:gd name="connsiteX1" fmla="*/ 9144001 w 9144001"/>
              <a:gd name="connsiteY1" fmla="*/ 0 h 1623922"/>
              <a:gd name="connsiteX2" fmla="*/ 9144001 w 9144001"/>
              <a:gd name="connsiteY2" fmla="*/ 1623922 h 1623922"/>
              <a:gd name="connsiteX3" fmla="*/ 0 w 9144001"/>
              <a:gd name="connsiteY3" fmla="*/ 1623922 h 1623922"/>
              <a:gd name="connsiteX4" fmla="*/ 0 w 9144001"/>
              <a:gd name="connsiteY4" fmla="*/ 0 h 1623922"/>
              <a:gd name="connsiteX0" fmla="*/ 0 w 9144001"/>
              <a:gd name="connsiteY0" fmla="*/ 1292045 h 2915967"/>
              <a:gd name="connsiteX1" fmla="*/ 9144001 w 9144001"/>
              <a:gd name="connsiteY1" fmla="*/ 1292045 h 2915967"/>
              <a:gd name="connsiteX2" fmla="*/ 9144001 w 9144001"/>
              <a:gd name="connsiteY2" fmla="*/ 2915967 h 2915967"/>
              <a:gd name="connsiteX3" fmla="*/ 0 w 9144001"/>
              <a:gd name="connsiteY3" fmla="*/ 2915967 h 2915967"/>
              <a:gd name="connsiteX4" fmla="*/ 0 w 9144001"/>
              <a:gd name="connsiteY4" fmla="*/ 1292045 h 2915967"/>
              <a:gd name="connsiteX0" fmla="*/ 0 w 9144001"/>
              <a:gd name="connsiteY0" fmla="*/ 1661157 h 3285079"/>
              <a:gd name="connsiteX1" fmla="*/ 9144001 w 9144001"/>
              <a:gd name="connsiteY1" fmla="*/ 1661157 h 3285079"/>
              <a:gd name="connsiteX2" fmla="*/ 9144001 w 9144001"/>
              <a:gd name="connsiteY2" fmla="*/ 3285079 h 3285079"/>
              <a:gd name="connsiteX3" fmla="*/ 0 w 9144001"/>
              <a:gd name="connsiteY3" fmla="*/ 3285079 h 3285079"/>
              <a:gd name="connsiteX4" fmla="*/ 0 w 9144001"/>
              <a:gd name="connsiteY4" fmla="*/ 1661157 h 3285079"/>
              <a:gd name="connsiteX0" fmla="*/ 0 w 9144001"/>
              <a:gd name="connsiteY0" fmla="*/ 1530125 h 3154047"/>
              <a:gd name="connsiteX1" fmla="*/ 9144001 w 9144001"/>
              <a:gd name="connsiteY1" fmla="*/ 1530125 h 3154047"/>
              <a:gd name="connsiteX2" fmla="*/ 9144001 w 9144001"/>
              <a:gd name="connsiteY2" fmla="*/ 3154047 h 3154047"/>
              <a:gd name="connsiteX3" fmla="*/ 0 w 9144001"/>
              <a:gd name="connsiteY3" fmla="*/ 3154047 h 3154047"/>
              <a:gd name="connsiteX4" fmla="*/ 0 w 9144001"/>
              <a:gd name="connsiteY4" fmla="*/ 1530125 h 3154047"/>
              <a:gd name="connsiteX0" fmla="*/ 0 w 9144001"/>
              <a:gd name="connsiteY0" fmla="*/ 1486810 h 3110732"/>
              <a:gd name="connsiteX1" fmla="*/ 9144001 w 9144001"/>
              <a:gd name="connsiteY1" fmla="*/ 1486810 h 3110732"/>
              <a:gd name="connsiteX2" fmla="*/ 9144001 w 9144001"/>
              <a:gd name="connsiteY2" fmla="*/ 3110732 h 3110732"/>
              <a:gd name="connsiteX3" fmla="*/ 0 w 9144001"/>
              <a:gd name="connsiteY3" fmla="*/ 3110732 h 3110732"/>
              <a:gd name="connsiteX4" fmla="*/ 0 w 9144001"/>
              <a:gd name="connsiteY4" fmla="*/ 1486810 h 3110732"/>
              <a:gd name="connsiteX0" fmla="*/ 0 w 9144001"/>
              <a:gd name="connsiteY0" fmla="*/ 1508441 h 3132363"/>
              <a:gd name="connsiteX1" fmla="*/ 9144001 w 9144001"/>
              <a:gd name="connsiteY1" fmla="*/ 1508441 h 3132363"/>
              <a:gd name="connsiteX2" fmla="*/ 9144001 w 9144001"/>
              <a:gd name="connsiteY2" fmla="*/ 3132363 h 3132363"/>
              <a:gd name="connsiteX3" fmla="*/ 0 w 9144001"/>
              <a:gd name="connsiteY3" fmla="*/ 3132363 h 3132363"/>
              <a:gd name="connsiteX4" fmla="*/ 0 w 9144001"/>
              <a:gd name="connsiteY4" fmla="*/ 1508441 h 3132363"/>
              <a:gd name="connsiteX0" fmla="*/ 0 w 9144001"/>
              <a:gd name="connsiteY0" fmla="*/ 1569794 h 3193716"/>
              <a:gd name="connsiteX1" fmla="*/ 9144001 w 9144001"/>
              <a:gd name="connsiteY1" fmla="*/ 1569794 h 3193716"/>
              <a:gd name="connsiteX2" fmla="*/ 9144001 w 9144001"/>
              <a:gd name="connsiteY2" fmla="*/ 3193716 h 3193716"/>
              <a:gd name="connsiteX3" fmla="*/ 0 w 9144001"/>
              <a:gd name="connsiteY3" fmla="*/ 3193716 h 3193716"/>
              <a:gd name="connsiteX4" fmla="*/ 0 w 9144001"/>
              <a:gd name="connsiteY4" fmla="*/ 1569794 h 3193716"/>
              <a:gd name="connsiteX0" fmla="*/ 0 w 9144001"/>
              <a:gd name="connsiteY0" fmla="*/ 1587570 h 3211492"/>
              <a:gd name="connsiteX1" fmla="*/ 9144001 w 9144001"/>
              <a:gd name="connsiteY1" fmla="*/ 1587570 h 3211492"/>
              <a:gd name="connsiteX2" fmla="*/ 9144001 w 9144001"/>
              <a:gd name="connsiteY2" fmla="*/ 3211492 h 3211492"/>
              <a:gd name="connsiteX3" fmla="*/ 0 w 9144001"/>
              <a:gd name="connsiteY3" fmla="*/ 3211492 h 3211492"/>
              <a:gd name="connsiteX4" fmla="*/ 0 w 9144001"/>
              <a:gd name="connsiteY4" fmla="*/ 1587570 h 3211492"/>
              <a:gd name="connsiteX0" fmla="*/ 0 w 9144001"/>
              <a:gd name="connsiteY0" fmla="*/ 1601749 h 3225671"/>
              <a:gd name="connsiteX1" fmla="*/ 9144001 w 9144001"/>
              <a:gd name="connsiteY1" fmla="*/ 1601749 h 3225671"/>
              <a:gd name="connsiteX2" fmla="*/ 9144001 w 9144001"/>
              <a:gd name="connsiteY2" fmla="*/ 3225671 h 3225671"/>
              <a:gd name="connsiteX3" fmla="*/ 0 w 9144001"/>
              <a:gd name="connsiteY3" fmla="*/ 3225671 h 3225671"/>
              <a:gd name="connsiteX4" fmla="*/ 0 w 9144001"/>
              <a:gd name="connsiteY4" fmla="*/ 1601749 h 3225671"/>
              <a:gd name="connsiteX0" fmla="*/ 0 w 9144001"/>
              <a:gd name="connsiteY0" fmla="*/ 1569907 h 3193829"/>
              <a:gd name="connsiteX1" fmla="*/ 9144001 w 9144001"/>
              <a:gd name="connsiteY1" fmla="*/ 1569907 h 3193829"/>
              <a:gd name="connsiteX2" fmla="*/ 9144001 w 9144001"/>
              <a:gd name="connsiteY2" fmla="*/ 3193829 h 3193829"/>
              <a:gd name="connsiteX3" fmla="*/ 0 w 9144001"/>
              <a:gd name="connsiteY3" fmla="*/ 3193829 h 3193829"/>
              <a:gd name="connsiteX4" fmla="*/ 0 w 9144001"/>
              <a:gd name="connsiteY4" fmla="*/ 1569907 h 3193829"/>
              <a:gd name="connsiteX0" fmla="*/ 0 w 9144001"/>
              <a:gd name="connsiteY0" fmla="*/ 1598836 h 3222758"/>
              <a:gd name="connsiteX1" fmla="*/ 9144001 w 9144001"/>
              <a:gd name="connsiteY1" fmla="*/ 1598836 h 3222758"/>
              <a:gd name="connsiteX2" fmla="*/ 9144001 w 9144001"/>
              <a:gd name="connsiteY2" fmla="*/ 3222758 h 3222758"/>
              <a:gd name="connsiteX3" fmla="*/ 0 w 9144001"/>
              <a:gd name="connsiteY3" fmla="*/ 3222758 h 3222758"/>
              <a:gd name="connsiteX4" fmla="*/ 0 w 9144001"/>
              <a:gd name="connsiteY4" fmla="*/ 1598836 h 3222758"/>
              <a:gd name="connsiteX0" fmla="*/ 0 w 9144001"/>
              <a:gd name="connsiteY0" fmla="*/ 1625232 h 3249154"/>
              <a:gd name="connsiteX1" fmla="*/ 9144001 w 9144001"/>
              <a:gd name="connsiteY1" fmla="*/ 1625232 h 3249154"/>
              <a:gd name="connsiteX2" fmla="*/ 9144001 w 9144001"/>
              <a:gd name="connsiteY2" fmla="*/ 3249154 h 3249154"/>
              <a:gd name="connsiteX3" fmla="*/ 0 w 9144001"/>
              <a:gd name="connsiteY3" fmla="*/ 3249154 h 3249154"/>
              <a:gd name="connsiteX4" fmla="*/ 0 w 9144001"/>
              <a:gd name="connsiteY4" fmla="*/ 1625232 h 3249154"/>
              <a:gd name="connsiteX0" fmla="*/ 0 w 9144001"/>
              <a:gd name="connsiteY0" fmla="*/ 1587134 h 3211056"/>
              <a:gd name="connsiteX1" fmla="*/ 9144001 w 9144001"/>
              <a:gd name="connsiteY1" fmla="*/ 1587134 h 3211056"/>
              <a:gd name="connsiteX2" fmla="*/ 9144001 w 9144001"/>
              <a:gd name="connsiteY2" fmla="*/ 3211056 h 3211056"/>
              <a:gd name="connsiteX3" fmla="*/ 0 w 9144001"/>
              <a:gd name="connsiteY3" fmla="*/ 3211056 h 3211056"/>
              <a:gd name="connsiteX4" fmla="*/ 0 w 9144001"/>
              <a:gd name="connsiteY4" fmla="*/ 1587134 h 3211056"/>
              <a:gd name="connsiteX0" fmla="*/ 0 w 9144001"/>
              <a:gd name="connsiteY0" fmla="*/ 1576790 h 3200712"/>
              <a:gd name="connsiteX1" fmla="*/ 9144001 w 9144001"/>
              <a:gd name="connsiteY1" fmla="*/ 1576790 h 3200712"/>
              <a:gd name="connsiteX2" fmla="*/ 9144001 w 9144001"/>
              <a:gd name="connsiteY2" fmla="*/ 3200712 h 3200712"/>
              <a:gd name="connsiteX3" fmla="*/ 0 w 9144001"/>
              <a:gd name="connsiteY3" fmla="*/ 3200712 h 3200712"/>
              <a:gd name="connsiteX4" fmla="*/ 0 w 9144001"/>
              <a:gd name="connsiteY4" fmla="*/ 1576790 h 3200712"/>
              <a:gd name="connsiteX0" fmla="*/ 0 w 9144001"/>
              <a:gd name="connsiteY0" fmla="*/ 1569906 h 3193828"/>
              <a:gd name="connsiteX1" fmla="*/ 9144001 w 9144001"/>
              <a:gd name="connsiteY1" fmla="*/ 1569906 h 3193828"/>
              <a:gd name="connsiteX2" fmla="*/ 9144001 w 9144001"/>
              <a:gd name="connsiteY2" fmla="*/ 3193828 h 3193828"/>
              <a:gd name="connsiteX3" fmla="*/ 0 w 9144001"/>
              <a:gd name="connsiteY3" fmla="*/ 3193828 h 3193828"/>
              <a:gd name="connsiteX4" fmla="*/ 0 w 9144001"/>
              <a:gd name="connsiteY4" fmla="*/ 1569906 h 319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1" h="3193828">
                <a:moveTo>
                  <a:pt x="0" y="1569906"/>
                </a:moveTo>
                <a:cubicBezTo>
                  <a:pt x="3203276" y="-802358"/>
                  <a:pt x="6441059" y="-224389"/>
                  <a:pt x="9144001" y="1569906"/>
                </a:cubicBezTo>
                <a:lnTo>
                  <a:pt x="9144001" y="3193828"/>
                </a:lnTo>
                <a:lnTo>
                  <a:pt x="0" y="3193828"/>
                </a:lnTo>
                <a:lnTo>
                  <a:pt x="0" y="15699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reeform 7"/>
          <p:cNvSpPr/>
          <p:nvPr userDrawn="1"/>
        </p:nvSpPr>
        <p:spPr>
          <a:xfrm rot="10800000">
            <a:off x="-25880" y="1815260"/>
            <a:ext cx="9169880" cy="1551143"/>
          </a:xfrm>
          <a:custGeom>
            <a:avLst/>
            <a:gdLst>
              <a:gd name="connsiteX0" fmla="*/ 0 w 9152626"/>
              <a:gd name="connsiteY0" fmla="*/ 25879 h 25879"/>
              <a:gd name="connsiteX1" fmla="*/ 9152626 w 9152626"/>
              <a:gd name="connsiteY1" fmla="*/ 0 h 25879"/>
              <a:gd name="connsiteX0" fmla="*/ 0 w 9152626"/>
              <a:gd name="connsiteY0" fmla="*/ 1369701 h 1369701"/>
              <a:gd name="connsiteX1" fmla="*/ 9152626 w 9152626"/>
              <a:gd name="connsiteY1" fmla="*/ 1343822 h 1369701"/>
              <a:gd name="connsiteX0" fmla="*/ 0 w 9152626"/>
              <a:gd name="connsiteY0" fmla="*/ 1686391 h 1686391"/>
              <a:gd name="connsiteX1" fmla="*/ 9152626 w 9152626"/>
              <a:gd name="connsiteY1" fmla="*/ 1660512 h 1686391"/>
              <a:gd name="connsiteX0" fmla="*/ 0 w 9152626"/>
              <a:gd name="connsiteY0" fmla="*/ 1531416 h 1531416"/>
              <a:gd name="connsiteX1" fmla="*/ 9152626 w 9152626"/>
              <a:gd name="connsiteY1" fmla="*/ 1505537 h 1531416"/>
              <a:gd name="connsiteX0" fmla="*/ 0 w 9152626"/>
              <a:gd name="connsiteY0" fmla="*/ 1611986 h 1611986"/>
              <a:gd name="connsiteX1" fmla="*/ 9152626 w 9152626"/>
              <a:gd name="connsiteY1" fmla="*/ 1586107 h 1611986"/>
              <a:gd name="connsiteX0" fmla="*/ 0 w 9152626"/>
              <a:gd name="connsiteY0" fmla="*/ 1536682 h 1536682"/>
              <a:gd name="connsiteX1" fmla="*/ 9152626 w 9152626"/>
              <a:gd name="connsiteY1" fmla="*/ 1510803 h 1536682"/>
              <a:gd name="connsiteX0" fmla="*/ 0 w 9152626"/>
              <a:gd name="connsiteY0" fmla="*/ 1585062 h 1585062"/>
              <a:gd name="connsiteX1" fmla="*/ 9152626 w 9152626"/>
              <a:gd name="connsiteY1" fmla="*/ 1559183 h 1585062"/>
              <a:gd name="connsiteX0" fmla="*/ 0 w 9152626"/>
              <a:gd name="connsiteY0" fmla="*/ 1579305 h 1579305"/>
              <a:gd name="connsiteX1" fmla="*/ 9152626 w 9152626"/>
              <a:gd name="connsiteY1" fmla="*/ 1553426 h 1579305"/>
              <a:gd name="connsiteX0" fmla="*/ 0 w 9152626"/>
              <a:gd name="connsiteY0" fmla="*/ 1551143 h 1551143"/>
              <a:gd name="connsiteX1" fmla="*/ 9152626 w 9152626"/>
              <a:gd name="connsiteY1" fmla="*/ 1525264 h 155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52626" h="1551143">
                <a:moveTo>
                  <a:pt x="0" y="1551143"/>
                </a:moveTo>
                <a:cubicBezTo>
                  <a:pt x="3378679" y="-907387"/>
                  <a:pt x="6800490" y="-79250"/>
                  <a:pt x="9152626" y="1525264"/>
                </a:cubicBezTo>
              </a:path>
            </a:pathLst>
          </a:cu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2001657" y="3407728"/>
            <a:ext cx="514806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01657" y="3983792"/>
            <a:ext cx="5148064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34FF424B-BE2F-4986-AD58-138B7315C31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1"/>
            <a:ext cx="9159746" cy="3373377"/>
          </a:xfrm>
          <a:custGeom>
            <a:avLst/>
            <a:gdLst>
              <a:gd name="connsiteX0" fmla="*/ 0 w 9159746"/>
              <a:gd name="connsiteY0" fmla="*/ 0 h 3373377"/>
              <a:gd name="connsiteX1" fmla="*/ 9151194 w 9159746"/>
              <a:gd name="connsiteY1" fmla="*/ 0 h 3373377"/>
              <a:gd name="connsiteX2" fmla="*/ 9152198 w 9159746"/>
              <a:gd name="connsiteY2" fmla="*/ 169697 h 3373377"/>
              <a:gd name="connsiteX3" fmla="*/ 9159746 w 9159746"/>
              <a:gd name="connsiteY3" fmla="*/ 1559602 h 3373377"/>
              <a:gd name="connsiteX4" fmla="*/ 302415 w 9159746"/>
              <a:gd name="connsiteY4" fmla="*/ 1784341 h 3373377"/>
              <a:gd name="connsiteX5" fmla="*/ 0 w 9159746"/>
              <a:gd name="connsiteY5" fmla="*/ 1560400 h 337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9746" h="3373377">
                <a:moveTo>
                  <a:pt x="0" y="0"/>
                </a:moveTo>
                <a:lnTo>
                  <a:pt x="9151194" y="0"/>
                </a:lnTo>
                <a:lnTo>
                  <a:pt x="9152198" y="169697"/>
                </a:lnTo>
                <a:cubicBezTo>
                  <a:pt x="9154714" y="610983"/>
                  <a:pt x="9157230" y="1151339"/>
                  <a:pt x="9159746" y="1559602"/>
                </a:cubicBezTo>
                <a:cubicBezTo>
                  <a:pt x="6302680" y="3659955"/>
                  <a:pt x="3656101" y="4189744"/>
                  <a:pt x="302415" y="1784341"/>
                </a:cubicBezTo>
                <a:lnTo>
                  <a:pt x="0" y="15604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56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884466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0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884466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5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884466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8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4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0184" y="1446919"/>
            <a:ext cx="1656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884466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50184" y="3082758"/>
            <a:ext cx="1656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0184" y="2597347"/>
            <a:ext cx="165600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50184" y="4234758"/>
            <a:ext cx="1656000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7950" y="1450687"/>
            <a:ext cx="1656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7950" y="3086526"/>
            <a:ext cx="1656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677950" y="2601115"/>
            <a:ext cx="165600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677950" y="4238526"/>
            <a:ext cx="1656000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428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55134"/>
            <a:ext cx="4572000" cy="3321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xmlns="" id="{E62EAC56-5A2E-46B2-B8D9-375A807E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594"/>
            <a:ext cx="9144000" cy="684000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14844AF7-CCEE-4899-AEED-9D922F17358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843558"/>
            <a:ext cx="9144000" cy="21602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63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17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57" r:id="rId2"/>
    <p:sldLayoutId id="2147483675" r:id="rId3"/>
    <p:sldLayoutId id="2147483682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55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6" r:id="rId11"/>
    <p:sldLayoutId id="2147483673" r:id="rId12"/>
    <p:sldLayoutId id="2147483674" r:id="rId13"/>
    <p:sldLayoutId id="2147483679" r:id="rId14"/>
    <p:sldLayoutId id="2147483677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56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0" r:id="rId2"/>
    <p:sldLayoutId id="214748368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4860032" y="4371950"/>
            <a:ext cx="3960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altLang="ko-KR" sz="8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LABORATORIUM ADMNISTRASI PUBLIK FISIP UNAND</a:t>
            </a:r>
            <a:endParaRPr lang="ko-KR" altLang="en-US" sz="8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xmlns="" id="{27015DFC-F12C-4DBC-83B5-0BF4C6E0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3075918"/>
            <a:ext cx="5652119" cy="10080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algn="r">
              <a:defRPr/>
            </a:pPr>
            <a:r>
              <a:rPr lang="id-ID" altLang="ko-KR" sz="2800" dirty="0" smtClean="0">
                <a:solidFill>
                  <a:schemeClr val="accent1"/>
                </a:solidFill>
                <a:ea typeface="맑은 고딕" pitchFamily="50" charset="-127"/>
              </a:rPr>
              <a:t>Telaah Sistem Kebijakan Keuangan Negara dalam Penanganan Covid 19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xmlns="" id="{64054FCF-4CA7-4E3A-A4C0-7683AE6081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>
              <a:spcBef>
                <a:spcPts val="0"/>
              </a:spcBef>
              <a:defRPr/>
            </a:pPr>
            <a:r>
              <a:rPr lang="id-ID" altLang="ko-KR" dirty="0" smtClean="0"/>
              <a:t>Dr. Hendri Koeswara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105083"/>
            <a:ext cx="875041" cy="10427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7784" y="4587974"/>
            <a:ext cx="5930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Dipresentasikan pada Webinar Bongkar Pasang Postur APBN-APBD dalam Penganggulangan Covid-19 untuk Merawat Stabilitas Sistem Keuangan Negara 17 Juni 2020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4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9752" y="1124323"/>
            <a:ext cx="6242476" cy="4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74773" y="1124323"/>
            <a:ext cx="108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8187053" y="1124323"/>
            <a:ext cx="108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Isosceles Triangle 1"/>
          <p:cNvSpPr/>
          <p:nvPr/>
        </p:nvSpPr>
        <p:spPr>
          <a:xfrm>
            <a:off x="2123728" y="1869069"/>
            <a:ext cx="6458500" cy="486000"/>
          </a:xfrm>
          <a:custGeom>
            <a:avLst/>
            <a:gdLst>
              <a:gd name="connsiteX0" fmla="*/ 208160 w 8101851"/>
              <a:gd name="connsiteY0" fmla="*/ 0 h 648000"/>
              <a:gd name="connsiteX1" fmla="*/ 8101851 w 8101851"/>
              <a:gd name="connsiteY1" fmla="*/ 0 h 648000"/>
              <a:gd name="connsiteX2" fmla="*/ 8101851 w 8101851"/>
              <a:gd name="connsiteY2" fmla="*/ 648000 h 648000"/>
              <a:gd name="connsiteX3" fmla="*/ 416319 w 8101851"/>
              <a:gd name="connsiteY3" fmla="*/ 648000 h 648000"/>
              <a:gd name="connsiteX4" fmla="*/ 208160 w 8101851"/>
              <a:gd name="connsiteY4" fmla="*/ 648000 h 648000"/>
              <a:gd name="connsiteX5" fmla="*/ 0 w 8101851"/>
              <a:gd name="connsiteY5" fmla="*/ 648000 h 648000"/>
              <a:gd name="connsiteX6" fmla="*/ 283910 w 8101851"/>
              <a:gd name="connsiteY6" fmla="*/ 314984 h 648000"/>
              <a:gd name="connsiteX7" fmla="*/ 208160 w 8101851"/>
              <a:gd name="connsiteY7" fmla="*/ 0 h 648000"/>
              <a:gd name="connsiteX0" fmla="*/ 208160 w 8101851"/>
              <a:gd name="connsiteY0" fmla="*/ 0 h 648000"/>
              <a:gd name="connsiteX1" fmla="*/ 8101851 w 8101851"/>
              <a:gd name="connsiteY1" fmla="*/ 0 h 648000"/>
              <a:gd name="connsiteX2" fmla="*/ 8101851 w 8101851"/>
              <a:gd name="connsiteY2" fmla="*/ 648000 h 648000"/>
              <a:gd name="connsiteX3" fmla="*/ 416319 w 8101851"/>
              <a:gd name="connsiteY3" fmla="*/ 648000 h 648000"/>
              <a:gd name="connsiteX4" fmla="*/ 208160 w 8101851"/>
              <a:gd name="connsiteY4" fmla="*/ 648000 h 648000"/>
              <a:gd name="connsiteX5" fmla="*/ 0 w 8101851"/>
              <a:gd name="connsiteY5" fmla="*/ 648000 h 648000"/>
              <a:gd name="connsiteX6" fmla="*/ 283910 w 8101851"/>
              <a:gd name="connsiteY6" fmla="*/ 314984 h 648000"/>
              <a:gd name="connsiteX7" fmla="*/ 208160 w 8101851"/>
              <a:gd name="connsiteY7" fmla="*/ 0 h 648000"/>
              <a:gd name="connsiteX0" fmla="*/ 208160 w 8101851"/>
              <a:gd name="connsiteY0" fmla="*/ 0 h 648000"/>
              <a:gd name="connsiteX1" fmla="*/ 8101851 w 8101851"/>
              <a:gd name="connsiteY1" fmla="*/ 0 h 648000"/>
              <a:gd name="connsiteX2" fmla="*/ 8101851 w 8101851"/>
              <a:gd name="connsiteY2" fmla="*/ 648000 h 648000"/>
              <a:gd name="connsiteX3" fmla="*/ 416319 w 8101851"/>
              <a:gd name="connsiteY3" fmla="*/ 648000 h 648000"/>
              <a:gd name="connsiteX4" fmla="*/ 208160 w 8101851"/>
              <a:gd name="connsiteY4" fmla="*/ 648000 h 648000"/>
              <a:gd name="connsiteX5" fmla="*/ 0 w 8101851"/>
              <a:gd name="connsiteY5" fmla="*/ 648000 h 648000"/>
              <a:gd name="connsiteX6" fmla="*/ 283910 w 8101851"/>
              <a:gd name="connsiteY6" fmla="*/ 314984 h 648000"/>
              <a:gd name="connsiteX7" fmla="*/ 208160 w 8101851"/>
              <a:gd name="connsiteY7" fmla="*/ 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01851" h="648000">
                <a:moveTo>
                  <a:pt x="208160" y="0"/>
                </a:moveTo>
                <a:lnTo>
                  <a:pt x="8101851" y="0"/>
                </a:lnTo>
                <a:lnTo>
                  <a:pt x="8101851" y="648000"/>
                </a:lnTo>
                <a:lnTo>
                  <a:pt x="416319" y="648000"/>
                </a:lnTo>
                <a:lnTo>
                  <a:pt x="208160" y="648000"/>
                </a:lnTo>
                <a:lnTo>
                  <a:pt x="0" y="648000"/>
                </a:lnTo>
                <a:cubicBezTo>
                  <a:pt x="94637" y="536995"/>
                  <a:pt x="81060" y="391484"/>
                  <a:pt x="283910" y="314984"/>
                </a:cubicBezTo>
                <a:cubicBezTo>
                  <a:pt x="478696" y="115099"/>
                  <a:pt x="208160" y="96368"/>
                  <a:pt x="2081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8374773" y="1869069"/>
            <a:ext cx="108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23"/>
          <p:cNvSpPr/>
          <p:nvPr/>
        </p:nvSpPr>
        <p:spPr>
          <a:xfrm>
            <a:off x="8187053" y="1869069"/>
            <a:ext cx="108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2330450" y="2607465"/>
            <a:ext cx="6251778" cy="4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74773" y="2607465"/>
            <a:ext cx="108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24"/>
          <p:cNvSpPr/>
          <p:nvPr/>
        </p:nvSpPr>
        <p:spPr>
          <a:xfrm>
            <a:off x="8187053" y="2607465"/>
            <a:ext cx="108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351598" y="3358561"/>
            <a:ext cx="6230630" cy="4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74773" y="3358561"/>
            <a:ext cx="108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 25"/>
          <p:cNvSpPr/>
          <p:nvPr/>
        </p:nvSpPr>
        <p:spPr>
          <a:xfrm>
            <a:off x="8187053" y="3358561"/>
            <a:ext cx="108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9"/>
          <p:cNvSpPr/>
          <p:nvPr/>
        </p:nvSpPr>
        <p:spPr>
          <a:xfrm>
            <a:off x="2184400" y="4103306"/>
            <a:ext cx="6397828" cy="486000"/>
          </a:xfrm>
          <a:custGeom>
            <a:avLst/>
            <a:gdLst>
              <a:gd name="connsiteX0" fmla="*/ 0 w 8073774"/>
              <a:gd name="connsiteY0" fmla="*/ 0 h 648001"/>
              <a:gd name="connsiteX1" fmla="*/ 324000 w 8073774"/>
              <a:gd name="connsiteY1" fmla="*/ 0 h 648001"/>
              <a:gd name="connsiteX2" fmla="*/ 324000 w 8073774"/>
              <a:gd name="connsiteY2" fmla="*/ 1 h 648001"/>
              <a:gd name="connsiteX3" fmla="*/ 8073774 w 8073774"/>
              <a:gd name="connsiteY3" fmla="*/ 1 h 648001"/>
              <a:gd name="connsiteX4" fmla="*/ 8073774 w 8073774"/>
              <a:gd name="connsiteY4" fmla="*/ 648001 h 648001"/>
              <a:gd name="connsiteX5" fmla="*/ 180083 w 8073774"/>
              <a:gd name="connsiteY5" fmla="*/ 648001 h 648001"/>
              <a:gd name="connsiteX6" fmla="*/ 180083 w 8073774"/>
              <a:gd name="connsiteY6" fmla="*/ 288000 h 648001"/>
              <a:gd name="connsiteX7" fmla="*/ 0 w 8073774"/>
              <a:gd name="connsiteY7" fmla="*/ 288000 h 648001"/>
              <a:gd name="connsiteX8" fmla="*/ 0 w 8073774"/>
              <a:gd name="connsiteY8" fmla="*/ 0 h 648001"/>
              <a:gd name="connsiteX0" fmla="*/ 0 w 8073774"/>
              <a:gd name="connsiteY0" fmla="*/ 0 h 648001"/>
              <a:gd name="connsiteX1" fmla="*/ 324000 w 8073774"/>
              <a:gd name="connsiteY1" fmla="*/ 0 h 648001"/>
              <a:gd name="connsiteX2" fmla="*/ 324000 w 8073774"/>
              <a:gd name="connsiteY2" fmla="*/ 1 h 648001"/>
              <a:gd name="connsiteX3" fmla="*/ 8073774 w 8073774"/>
              <a:gd name="connsiteY3" fmla="*/ 1 h 648001"/>
              <a:gd name="connsiteX4" fmla="*/ 8073774 w 8073774"/>
              <a:gd name="connsiteY4" fmla="*/ 648001 h 648001"/>
              <a:gd name="connsiteX5" fmla="*/ 180083 w 8073774"/>
              <a:gd name="connsiteY5" fmla="*/ 648001 h 648001"/>
              <a:gd name="connsiteX6" fmla="*/ 180083 w 8073774"/>
              <a:gd name="connsiteY6" fmla="*/ 288000 h 648001"/>
              <a:gd name="connsiteX7" fmla="*/ 0 w 8073774"/>
              <a:gd name="connsiteY7" fmla="*/ 288000 h 648001"/>
              <a:gd name="connsiteX8" fmla="*/ 0 w 8073774"/>
              <a:gd name="connsiteY8" fmla="*/ 0 h 64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3774" h="648001">
                <a:moveTo>
                  <a:pt x="0" y="0"/>
                </a:moveTo>
                <a:lnTo>
                  <a:pt x="324000" y="0"/>
                </a:lnTo>
                <a:lnTo>
                  <a:pt x="324000" y="1"/>
                </a:lnTo>
                <a:lnTo>
                  <a:pt x="8073774" y="1"/>
                </a:lnTo>
                <a:lnTo>
                  <a:pt x="8073774" y="648001"/>
                </a:lnTo>
                <a:lnTo>
                  <a:pt x="180083" y="648001"/>
                </a:lnTo>
                <a:cubicBezTo>
                  <a:pt x="253455" y="535049"/>
                  <a:pt x="266795" y="422095"/>
                  <a:pt x="180083" y="288000"/>
                </a:cubicBezTo>
                <a:lnTo>
                  <a:pt x="0" y="28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74773" y="4103306"/>
            <a:ext cx="108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ectangle 26"/>
          <p:cNvSpPr/>
          <p:nvPr/>
        </p:nvSpPr>
        <p:spPr>
          <a:xfrm>
            <a:off x="8187053" y="4103306"/>
            <a:ext cx="108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ko-KR" dirty="0" smtClean="0">
                <a:solidFill>
                  <a:schemeClr val="accent1"/>
                </a:solidFill>
              </a:rPr>
              <a:t>Out</a:t>
            </a:r>
            <a:r>
              <a:rPr lang="en-US" altLang="ko-KR" dirty="0" smtClean="0"/>
              <a:t>L</a:t>
            </a:r>
            <a:r>
              <a:rPr lang="id-ID" altLang="ko-KR" dirty="0" smtClean="0"/>
              <a:t>ine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40517" y="895577"/>
            <a:ext cx="45092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1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0517" y="1639704"/>
            <a:ext cx="45092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40517" y="2383831"/>
            <a:ext cx="45092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3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0517" y="3127958"/>
            <a:ext cx="45092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4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40517" y="3872086"/>
            <a:ext cx="45092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5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2627784" y="1225044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altLang="ko-KR" sz="1200" dirty="0" smtClean="0">
                <a:solidFill>
                  <a:schemeClr val="bg1"/>
                </a:solidFill>
                <a:cs typeface="Arial" pitchFamily="34" charset="0"/>
              </a:rPr>
              <a:t>Latar Belakang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2"/>
          <p:cNvSpPr txBox="1"/>
          <p:nvPr/>
        </p:nvSpPr>
        <p:spPr bwMode="auto">
          <a:xfrm>
            <a:off x="2627784" y="1969790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altLang="ko-KR" sz="1200" dirty="0" smtClean="0">
                <a:solidFill>
                  <a:schemeClr val="bg1"/>
                </a:solidFill>
                <a:cs typeface="Arial" pitchFamily="34" charset="0"/>
              </a:rPr>
              <a:t>Kebijakan Penanganan Covid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2"/>
          <p:cNvSpPr txBox="1"/>
          <p:nvPr/>
        </p:nvSpPr>
        <p:spPr bwMode="auto">
          <a:xfrm>
            <a:off x="2627784" y="2714536"/>
            <a:ext cx="5459814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altLang="ko-KR" sz="1200">
                <a:solidFill>
                  <a:schemeClr val="bg1"/>
                </a:solidFill>
                <a:cs typeface="Arial" pitchFamily="34" charset="0"/>
              </a:rPr>
              <a:t>Kebijakan keuangan Penanganan Covid-19 dalam tataran Implementasi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2"/>
          <p:cNvSpPr txBox="1"/>
          <p:nvPr/>
        </p:nvSpPr>
        <p:spPr bwMode="auto">
          <a:xfrm>
            <a:off x="2640236" y="4204027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altLang="ko-KR" sz="1200" dirty="0" smtClean="0">
                <a:solidFill>
                  <a:schemeClr val="bg1"/>
                </a:solidFill>
                <a:cs typeface="Arial" pitchFamily="34" charset="0"/>
              </a:rPr>
              <a:t>Penutup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2"/>
          <p:cNvSpPr txBox="1"/>
          <p:nvPr/>
        </p:nvSpPr>
        <p:spPr bwMode="auto">
          <a:xfrm>
            <a:off x="2627784" y="3459282"/>
            <a:ext cx="5184576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altLang="ko-KR" sz="1200" dirty="0" smtClean="0">
                <a:solidFill>
                  <a:schemeClr val="bg1"/>
                </a:solidFill>
                <a:cs typeface="Arial" pitchFamily="34" charset="0"/>
              </a:rPr>
              <a:t>Apakah </a:t>
            </a:r>
            <a:r>
              <a:rPr lang="id-ID" altLang="ko-KR" sz="1200" dirty="0">
                <a:solidFill>
                  <a:schemeClr val="bg1"/>
                </a:solidFill>
                <a:cs typeface="Arial" pitchFamily="34" charset="0"/>
              </a:rPr>
              <a:t>terdapat </a:t>
            </a:r>
            <a:r>
              <a:rPr lang="id-ID" altLang="ko-KR" sz="1200" dirty="0" smtClean="0">
                <a:solidFill>
                  <a:schemeClr val="bg1"/>
                </a:solidFill>
                <a:cs typeface="Arial" pitchFamily="34" charset="0"/>
              </a:rPr>
              <a:t>kebaruan </a:t>
            </a:r>
            <a:r>
              <a:rPr lang="id-ID" altLang="ko-KR" sz="1200" dirty="0">
                <a:solidFill>
                  <a:schemeClr val="bg1"/>
                </a:solidFill>
                <a:cs typeface="Arial" pitchFamily="34" charset="0"/>
              </a:rPr>
              <a:t>dalam sistem keuangan akibat Pandemi?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  <a:p>
            <a:pPr>
              <a:defRPr/>
            </a:pP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35" y="2221609"/>
            <a:ext cx="710181" cy="71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8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56584" y="2067694"/>
            <a:ext cx="2051720" cy="576064"/>
          </a:xfrm>
        </p:spPr>
        <p:txBody>
          <a:bodyPr/>
          <a:lstStyle/>
          <a:p>
            <a:r>
              <a:rPr lang="id-ID" altLang="ko-KR" sz="1800" dirty="0" smtClean="0"/>
              <a:t>Belum menunjukkan Kurva melandai, baik global, maupun di Indonesia</a:t>
            </a:r>
            <a:endParaRPr lang="ko-KR" alt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45" t="30313" r="88187" b="21454"/>
          <a:stretch/>
        </p:blipFill>
        <p:spPr>
          <a:xfrm>
            <a:off x="3635896" y="843558"/>
            <a:ext cx="1563173" cy="23762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8491" t="19485" r="39431" b="11610"/>
          <a:stretch/>
        </p:blipFill>
        <p:spPr>
          <a:xfrm>
            <a:off x="107504" y="816112"/>
            <a:ext cx="3409544" cy="2403710"/>
          </a:xfrm>
          <a:prstGeom prst="rect">
            <a:avLst/>
          </a:prstGeom>
        </p:spPr>
      </p:pic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76056" y="649705"/>
            <a:ext cx="2016224" cy="1052269"/>
          </a:xfrm>
        </p:spPr>
        <p:txBody>
          <a:bodyPr/>
          <a:lstStyle/>
          <a:p>
            <a:pPr algn="r"/>
            <a:r>
              <a:rPr lang="id-ID" altLang="ko-KR" sz="1800" dirty="0" smtClean="0"/>
              <a:t>Perkembangan Kasus Covid-19, saat ini</a:t>
            </a:r>
            <a:endParaRPr lang="ko-KR" altLang="en-US" sz="1800" dirty="0"/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0" y="0"/>
            <a:ext cx="9036496" cy="88446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altLang="ko-KR" sz="2800" dirty="0" smtClean="0">
                <a:solidFill>
                  <a:schemeClr val="accent2"/>
                </a:solidFill>
              </a:rPr>
              <a:t>Latar </a:t>
            </a:r>
            <a:r>
              <a:rPr lang="id-ID" altLang="ko-KR" sz="2800" dirty="0" smtClean="0"/>
              <a:t>Belakang</a:t>
            </a:r>
            <a:endParaRPr lang="ko-KR" altLang="en-US" sz="2800" dirty="0"/>
          </a:p>
        </p:txBody>
      </p:sp>
      <p:sp>
        <p:nvSpPr>
          <p:cNvPr id="2" name="Rounded Rectangle 1"/>
          <p:cNvSpPr/>
          <p:nvPr/>
        </p:nvSpPr>
        <p:spPr>
          <a:xfrm>
            <a:off x="7308304" y="123478"/>
            <a:ext cx="1656184" cy="70780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NEGARA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7452320" y="1419622"/>
            <a:ext cx="1296144" cy="6999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Kebijakan Keuangan</a:t>
            </a:r>
            <a:endParaRPr lang="id-ID" dirty="0"/>
          </a:p>
        </p:txBody>
      </p:sp>
      <p:sp>
        <p:nvSpPr>
          <p:cNvPr id="13" name="TextBox 12"/>
          <p:cNvSpPr txBox="1"/>
          <p:nvPr/>
        </p:nvSpPr>
        <p:spPr>
          <a:xfrm>
            <a:off x="35496" y="3291830"/>
            <a:ext cx="77048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WHO menyatakan sebagai Pandemi  pada sebagaian besar negara-negara di seluruh dunia, termasuk Indonesia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Pandemi Covid-19 berdampak pada perlambatan pertumbuhan ekonomi nasional, penurunan penerimaan negara, dan peningkatan belanja negara dan pembiayaan sehingga diperlukan upaya pemerintah untuk penyelmanatan kesehatan dan ekonomi nasional</a:t>
            </a:r>
            <a:r>
              <a:rPr lang="id-ID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berfokus pada belanja kesehatan, jaring pengaman sosial, serta pemulihan ekonomi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Pandemi Covid-19 berdampak pada memburuknya sistem keuangan yang ditunjukkan dengan penuruan aktivitas ekonomi      </a:t>
            </a:r>
            <a:endParaRPr lang="id-ID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7668344" y="915566"/>
            <a:ext cx="864096" cy="442158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64288" y="2211710"/>
            <a:ext cx="1656184" cy="1052269"/>
          </a:xfrm>
        </p:spPr>
        <p:txBody>
          <a:bodyPr/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id-ID" altLang="ko-KR" sz="1000" dirty="0" smtClean="0">
                <a:solidFill>
                  <a:schemeClr val="tx1"/>
                </a:solidFill>
              </a:rPr>
              <a:t>Kebijakan Pendapatan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id-ID" altLang="ko-KR" sz="1000" dirty="0" smtClean="0">
                <a:solidFill>
                  <a:schemeClr val="tx1"/>
                </a:solidFill>
              </a:rPr>
              <a:t>Kebijakan Belanja negara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id-ID" altLang="ko-KR" sz="1000" dirty="0" smtClean="0">
                <a:solidFill>
                  <a:schemeClr val="tx1"/>
                </a:solidFill>
              </a:rPr>
              <a:t>Kebijakan Pembiayaan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64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1" b="23400"/>
          <a:stretch/>
        </p:blipFill>
        <p:spPr>
          <a:xfrm>
            <a:off x="7606619" y="2212722"/>
            <a:ext cx="1501885" cy="21592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solidFill>
                  <a:schemeClr val="accent2"/>
                </a:solidFill>
              </a:rPr>
              <a:t>TimeLine</a:t>
            </a:r>
            <a:r>
              <a:rPr lang="en-US" altLang="ko-KR" sz="2800" dirty="0"/>
              <a:t> </a:t>
            </a:r>
            <a:r>
              <a:rPr lang="id-ID" altLang="ko-KR" sz="2800" dirty="0" smtClean="0"/>
              <a:t>Keluarnya </a:t>
            </a:r>
            <a:r>
              <a:rPr lang="id-ID" altLang="ko-KR" sz="2800" dirty="0" smtClean="0">
                <a:solidFill>
                  <a:schemeClr val="accent2"/>
                </a:solidFill>
              </a:rPr>
              <a:t>Kebijakan</a:t>
            </a:r>
            <a:r>
              <a:rPr lang="id-ID" altLang="ko-KR" sz="2800" dirty="0" smtClean="0"/>
              <a:t> Anggaran </a:t>
            </a:r>
            <a:endParaRPr lang="ko-KR" alt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496" y="1214752"/>
            <a:ext cx="1450768" cy="1068966"/>
            <a:chOff x="6210998" y="1433695"/>
            <a:chExt cx="1457346" cy="1068966"/>
          </a:xfrm>
        </p:grpSpPr>
        <p:sp>
          <p:nvSpPr>
            <p:cNvPr id="21" name="TextBox 20"/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Pandemi Global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10998" y="1671664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ko-KR" sz="1200" dirty="0" smtClean="0">
                  <a:solidFill>
                    <a:schemeClr val="accent1"/>
                  </a:solidFill>
                  <a:cs typeface="Arial" pitchFamily="34" charset="0"/>
                </a:rPr>
                <a:t>WHO menyatakan sebagai Covid-19 sebagai Pandemi Global</a:t>
              </a:r>
              <a:r>
                <a:rPr lang="en-US" altLang="ko-KR" sz="1200" dirty="0" smtClean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0" y="2588851"/>
            <a:ext cx="7812360" cy="1155336"/>
          </a:xfrm>
          <a:prstGeom prst="rightArrow">
            <a:avLst>
              <a:gd name="adj1" fmla="val 45285"/>
              <a:gd name="adj2" fmla="val 66228"/>
            </a:avLst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3"/>
          <p:cNvSpPr/>
          <p:nvPr/>
        </p:nvSpPr>
        <p:spPr>
          <a:xfrm>
            <a:off x="251520" y="2604458"/>
            <a:ext cx="975404" cy="9754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724128" y="2538933"/>
            <a:ext cx="1184945" cy="1184945"/>
            <a:chOff x="6915447" y="2412643"/>
            <a:chExt cx="1184945" cy="1184945"/>
          </a:xfrm>
        </p:grpSpPr>
        <p:sp>
          <p:nvSpPr>
            <p:cNvPr id="44" name="Oval 43"/>
            <p:cNvSpPr/>
            <p:nvPr/>
          </p:nvSpPr>
          <p:spPr>
            <a:xfrm>
              <a:off x="6915447" y="2412643"/>
              <a:ext cx="1184945" cy="118494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020217" y="2517413"/>
              <a:ext cx="975404" cy="975404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919413" y="2984053"/>
            <a:ext cx="884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400" b="1" dirty="0" smtClean="0">
                <a:solidFill>
                  <a:schemeClr val="bg1"/>
                </a:solidFill>
                <a:cs typeface="Arial" pitchFamily="34" charset="0"/>
              </a:rPr>
              <a:t>APBN-P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619672" y="2604458"/>
            <a:ext cx="975404" cy="9754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2987824" y="2604458"/>
            <a:ext cx="975404" cy="9754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355976" y="2604458"/>
            <a:ext cx="975404" cy="9754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113"/>
          <p:cNvSpPr>
            <a:spLocks noChangeArrowheads="1"/>
          </p:cNvSpPr>
          <p:nvPr/>
        </p:nvSpPr>
        <p:spPr bwMode="auto">
          <a:xfrm>
            <a:off x="395536" y="2787774"/>
            <a:ext cx="655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11 Maret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31840" y="2830165"/>
            <a:ext cx="665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31 Maret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99992" y="2931790"/>
            <a:ext cx="665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18 Mei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3688" y="2830165"/>
            <a:ext cx="665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 Maret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971600" y="3706366"/>
            <a:ext cx="2016224" cy="2105744"/>
            <a:chOff x="6210998" y="1433695"/>
            <a:chExt cx="1457346" cy="2355697"/>
          </a:xfrm>
        </p:grpSpPr>
        <p:sp>
          <p:nvSpPr>
            <p:cNvPr id="53" name="TextBox 52"/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INPRES 4/2020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10998" y="1850400"/>
              <a:ext cx="145734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Refocussing kegiatan, Realokasi Anggaran, Serta Pengadaan Barang&amp;Jasa dalam rangka Percepatan Penangan Covid 19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364088" y="1157858"/>
            <a:ext cx="1854676" cy="1269876"/>
            <a:chOff x="6210998" y="1433695"/>
            <a:chExt cx="1457346" cy="1068966"/>
          </a:xfrm>
        </p:grpSpPr>
        <p:sp>
          <p:nvSpPr>
            <p:cNvPr id="56" name="TextBox 55"/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ko-KR" sz="1200" b="1" dirty="0" smtClean="0">
                  <a:solidFill>
                    <a:schemeClr val="accent2"/>
                  </a:solidFill>
                  <a:cs typeface="Arial" pitchFamily="34" charset="0"/>
                </a:rPr>
                <a:t>Anggaran 677,2T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210998" y="1671664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ko-KR" sz="1200" dirty="0" smtClean="0">
                  <a:solidFill>
                    <a:schemeClr val="accent2"/>
                  </a:solidFill>
                  <a:cs typeface="Arial" pitchFamily="34" charset="0"/>
                </a:rPr>
                <a:t>Percepatan Penanganan Covid-19 dan Penanganan Ekonomi Nasional</a:t>
              </a:r>
              <a:r>
                <a:rPr lang="en-US" altLang="ko-KR" sz="1200" dirty="0" smtClean="0">
                  <a:solidFill>
                    <a:schemeClr val="accent2"/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83768" y="1131590"/>
            <a:ext cx="1885025" cy="1497654"/>
            <a:chOff x="6210998" y="1586093"/>
            <a:chExt cx="1459566" cy="1054956"/>
          </a:xfrm>
        </p:grpSpPr>
        <p:sp>
          <p:nvSpPr>
            <p:cNvPr id="59" name="TextBox 58"/>
            <p:cNvSpPr txBox="1"/>
            <p:nvPr/>
          </p:nvSpPr>
          <p:spPr>
            <a:xfrm>
              <a:off x="6210998" y="1586093"/>
              <a:ext cx="1457346" cy="715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Kebijakan Keuangan Negara dan Stabilitas Sistem Keuangan untuk Penangan Pandemi Covid-19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213218" y="2185770"/>
              <a:ext cx="1457346" cy="45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altLang="ko-KR" sz="1200" dirty="0" smtClean="0">
                <a:solidFill>
                  <a:schemeClr val="accent1"/>
                </a:solidFill>
                <a:cs typeface="Arial" pitchFamily="34" charset="0"/>
              </a:endParaRPr>
            </a:p>
            <a:p>
              <a:pPr algn="ctr"/>
              <a:r>
                <a:rPr lang="id-ID" altLang="ko-KR" sz="1200" dirty="0" smtClean="0">
                  <a:solidFill>
                    <a:schemeClr val="accent1"/>
                  </a:solidFill>
                  <a:cs typeface="Arial" pitchFamily="34" charset="0"/>
                </a:rPr>
                <a:t>PERPU 1/2020 </a:t>
              </a:r>
            </a:p>
            <a:p>
              <a:pPr algn="ctr"/>
              <a:r>
                <a:rPr lang="id-ID" altLang="ko-KR" sz="1200" dirty="0" smtClean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201352" y="3759324"/>
            <a:ext cx="1450768" cy="900658"/>
            <a:chOff x="6210998" y="1433695"/>
            <a:chExt cx="1457346" cy="720080"/>
          </a:xfrm>
        </p:grpSpPr>
        <p:sp>
          <p:nvSpPr>
            <p:cNvPr id="62" name="TextBox 61"/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UU No 2/2020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10998" y="1692110"/>
              <a:ext cx="1457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PERPU 1/2020 menjadi UU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464" y="339503"/>
            <a:ext cx="181284" cy="216024"/>
          </a:xfrm>
          <a:prstGeom prst="rect">
            <a:avLst/>
          </a:prstGeom>
        </p:spPr>
      </p:pic>
      <p:sp>
        <p:nvSpPr>
          <p:cNvPr id="2" name="Up Arrow Callout 1"/>
          <p:cNvSpPr/>
          <p:nvPr/>
        </p:nvSpPr>
        <p:spPr>
          <a:xfrm>
            <a:off x="5957684" y="3858124"/>
            <a:ext cx="1350620" cy="1161898"/>
          </a:xfrm>
          <a:prstGeom prst="upArrow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Siapa yang akan mengeksekusi?</a:t>
            </a:r>
          </a:p>
          <a:p>
            <a:pPr algn="ctr"/>
            <a:r>
              <a:rPr lang="id-ID" sz="1100" dirty="0" smtClean="0"/>
              <a:t>(Aktor Anggaran)</a:t>
            </a:r>
            <a:endParaRPr lang="id-ID" sz="1100" dirty="0"/>
          </a:p>
        </p:txBody>
      </p:sp>
      <p:sp>
        <p:nvSpPr>
          <p:cNvPr id="4" name="Oval Callout 3"/>
          <p:cNvSpPr/>
          <p:nvPr/>
        </p:nvSpPr>
        <p:spPr>
          <a:xfrm>
            <a:off x="6876256" y="555528"/>
            <a:ext cx="936104" cy="628094"/>
          </a:xfrm>
          <a:prstGeom prst="wedgeEllipseCallo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100" b="1" dirty="0" smtClean="0"/>
              <a:t>405.1 T</a:t>
            </a:r>
            <a:endParaRPr lang="id-ID" sz="1100" b="1" dirty="0"/>
          </a:p>
        </p:txBody>
      </p:sp>
    </p:spTree>
    <p:extLst>
      <p:ext uri="{BB962C8B-B14F-4D97-AF65-F5344CB8AC3E}">
        <p14:creationId xmlns:p14="http://schemas.microsoft.com/office/powerpoint/2010/main" val="40930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ko-KR" sz="2400" dirty="0" smtClean="0">
                <a:solidFill>
                  <a:schemeClr val="accent2"/>
                </a:solidFill>
              </a:rPr>
              <a:t>Aktor</a:t>
            </a:r>
            <a:r>
              <a:rPr lang="en-US" altLang="ko-KR" sz="2400" dirty="0" smtClean="0">
                <a:solidFill>
                  <a:srgbClr val="0DD2D9"/>
                </a:solidFill>
              </a:rPr>
              <a:t> </a:t>
            </a:r>
            <a:r>
              <a:rPr lang="id-ID" altLang="ko-KR" sz="2400" dirty="0" smtClean="0"/>
              <a:t>Penting </a:t>
            </a:r>
            <a:r>
              <a:rPr lang="id-ID" altLang="ko-KR" sz="2400" dirty="0" smtClean="0">
                <a:solidFill>
                  <a:schemeClr val="accent1"/>
                </a:solidFill>
              </a:rPr>
              <a:t>Anggaran</a:t>
            </a:r>
            <a:r>
              <a:rPr lang="id-ID" altLang="ko-KR" sz="2400" dirty="0" smtClean="0"/>
              <a:t> (Inpres 4/2020)</a:t>
            </a:r>
            <a:endParaRPr lang="ko-KR" altLang="en-US" sz="2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6876256" y="1851670"/>
            <a:ext cx="1877110" cy="1980214"/>
            <a:chOff x="6201135" y="2192311"/>
            <a:chExt cx="1800000" cy="1800000"/>
          </a:xfrm>
        </p:grpSpPr>
        <p:sp>
          <p:nvSpPr>
            <p:cNvPr id="33" name="Teardrop 32"/>
            <p:cNvSpPr/>
            <p:nvPr/>
          </p:nvSpPr>
          <p:spPr>
            <a:xfrm rot="2700000">
              <a:off x="6201135" y="2192311"/>
              <a:ext cx="1800000" cy="1800000"/>
            </a:xfrm>
            <a:prstGeom prst="teardrop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291135" y="2282311"/>
              <a:ext cx="1620000" cy="162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47218" y="1923678"/>
            <a:ext cx="1877110" cy="1877110"/>
            <a:chOff x="6201135" y="2192311"/>
            <a:chExt cx="1800000" cy="1800000"/>
          </a:xfrm>
        </p:grpSpPr>
        <p:sp>
          <p:nvSpPr>
            <p:cNvPr id="8" name="Teardrop 7"/>
            <p:cNvSpPr/>
            <p:nvPr/>
          </p:nvSpPr>
          <p:spPr>
            <a:xfrm rot="2700000">
              <a:off x="6201135" y="2192311"/>
              <a:ext cx="1800000" cy="1800000"/>
            </a:xfrm>
            <a:prstGeom prst="teardrop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291135" y="2282311"/>
              <a:ext cx="1620000" cy="162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07058" y="1918776"/>
            <a:ext cx="1877110" cy="1877110"/>
            <a:chOff x="6201135" y="2192311"/>
            <a:chExt cx="1800000" cy="1800000"/>
          </a:xfrm>
        </p:grpSpPr>
        <p:sp>
          <p:nvSpPr>
            <p:cNvPr id="11" name="Teardrop 10"/>
            <p:cNvSpPr/>
            <p:nvPr/>
          </p:nvSpPr>
          <p:spPr>
            <a:xfrm rot="2700000">
              <a:off x="6201135" y="2192311"/>
              <a:ext cx="1800000" cy="1800000"/>
            </a:xfrm>
            <a:prstGeom prst="teardrop">
              <a:avLst/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291135" y="2282311"/>
              <a:ext cx="1620000" cy="162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99792" y="1923678"/>
            <a:ext cx="2045552" cy="1877110"/>
            <a:chOff x="6201135" y="2192311"/>
            <a:chExt cx="1800000" cy="1800000"/>
          </a:xfrm>
        </p:grpSpPr>
        <p:sp>
          <p:nvSpPr>
            <p:cNvPr id="14" name="Teardrop 13"/>
            <p:cNvSpPr/>
            <p:nvPr/>
          </p:nvSpPr>
          <p:spPr>
            <a:xfrm rot="2700000">
              <a:off x="6201135" y="2192311"/>
              <a:ext cx="1800000" cy="1800000"/>
            </a:xfrm>
            <a:prstGeom prst="teardrop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291135" y="2282311"/>
              <a:ext cx="1620000" cy="162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203848" y="2984634"/>
            <a:ext cx="108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Menteri PUPR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3932351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Fasilitasi proses revisi anggaran scr cepat, sederhana&amp;akuntabel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9592" y="843558"/>
            <a:ext cx="2549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Percepatan penggunaan APBD dan/atau perubahan Perkada tentang penjabaran APBD untuk percepatan penanganan Covid-19 kepada Gub/Bup/Walikota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43808" y="3867894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Percepatan penyiapan dan pembangunan infrastruktur dalam penanganan Covid-19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0" y="2931790"/>
            <a:ext cx="108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Menteri Kesehatan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11960" y="843558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Percepatan pemberian registrasi alkes dan alked untuk penanganan Covid-19 sesuai ketentuan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4782816" y="2067694"/>
            <a:ext cx="653280" cy="544063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Freeform 44"/>
          <p:cNvSpPr/>
          <p:nvPr/>
        </p:nvSpPr>
        <p:spPr>
          <a:xfrm>
            <a:off x="7668344" y="2039772"/>
            <a:ext cx="603986" cy="603986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Freeform 45"/>
          <p:cNvSpPr/>
          <p:nvPr/>
        </p:nvSpPr>
        <p:spPr>
          <a:xfrm>
            <a:off x="6294985" y="2067694"/>
            <a:ext cx="653279" cy="551658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1398746" y="1918776"/>
            <a:ext cx="1877110" cy="1877110"/>
            <a:chOff x="6201135" y="2192311"/>
            <a:chExt cx="1800000" cy="1800000"/>
          </a:xfrm>
        </p:grpSpPr>
        <p:sp>
          <p:nvSpPr>
            <p:cNvPr id="50" name="Teardrop 49"/>
            <p:cNvSpPr/>
            <p:nvPr/>
          </p:nvSpPr>
          <p:spPr>
            <a:xfrm rot="2700000">
              <a:off x="6201135" y="2192311"/>
              <a:ext cx="1800000" cy="1800000"/>
            </a:xfrm>
            <a:prstGeom prst="teardrop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291135" y="2282311"/>
              <a:ext cx="1620000" cy="162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594" y="1918776"/>
            <a:ext cx="1877110" cy="1877110"/>
            <a:chOff x="6201135" y="2192311"/>
            <a:chExt cx="1800000" cy="1800000"/>
          </a:xfrm>
        </p:grpSpPr>
        <p:sp>
          <p:nvSpPr>
            <p:cNvPr id="53" name="Teardrop 52"/>
            <p:cNvSpPr/>
            <p:nvPr/>
          </p:nvSpPr>
          <p:spPr>
            <a:xfrm rot="2700000">
              <a:off x="6201135" y="2192311"/>
              <a:ext cx="1800000" cy="1800000"/>
            </a:xfrm>
            <a:prstGeom prst="teardrop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291135" y="2282311"/>
              <a:ext cx="1620000" cy="162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5" name="Freeform 99">
            <a:extLst>
              <a:ext uri="{FF2B5EF4-FFF2-40B4-BE49-F238E27FC236}">
                <a16:creationId xmlns:a16="http://schemas.microsoft.com/office/drawing/2014/main" xmlns="" id="{1046DC50-D923-413D-B638-09039F1E9575}"/>
              </a:ext>
            </a:extLst>
          </p:cNvPr>
          <p:cNvSpPr>
            <a:spLocks noChangeAspect="1"/>
          </p:cNvSpPr>
          <p:nvPr/>
        </p:nvSpPr>
        <p:spPr>
          <a:xfrm>
            <a:off x="738631" y="2081960"/>
            <a:ext cx="448993" cy="561798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5240" y="2931790"/>
            <a:ext cx="108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Menteri Keuangan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Freeform 38"/>
          <p:cNvSpPr>
            <a:spLocks noChangeAspect="1"/>
          </p:cNvSpPr>
          <p:nvPr/>
        </p:nvSpPr>
        <p:spPr>
          <a:xfrm>
            <a:off x="2128630" y="2062884"/>
            <a:ext cx="643170" cy="642779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05400" y="2931790"/>
            <a:ext cx="1082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Menteri Dalam Negeri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927" y="2139702"/>
            <a:ext cx="665017" cy="491535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498444" y="3828985"/>
            <a:ext cx="216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Pendampingan dan Pengawasan keuangan sesuai dengan peraturan perundang-undangan terhadap akuntabilitas keuangan negara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28348" y="843558"/>
            <a:ext cx="1892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Pendampingan pelaksanaan pengadaan barang dan jasa dalam percepatan penanganan Covid-19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12160" y="3056642"/>
            <a:ext cx="108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Kepala BPKP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80312" y="3084190"/>
            <a:ext cx="108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Kepala LKPP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464" y="339503"/>
            <a:ext cx="181284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8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59832" y="0"/>
            <a:ext cx="3008754" cy="915566"/>
            <a:chOff x="7934433" y="3003797"/>
            <a:chExt cx="767433" cy="144000"/>
          </a:xfrm>
        </p:grpSpPr>
        <p:sp>
          <p:nvSpPr>
            <p:cNvPr id="8" name="Rectangle 7"/>
            <p:cNvSpPr/>
            <p:nvPr/>
          </p:nvSpPr>
          <p:spPr>
            <a:xfrm>
              <a:off x="7934433" y="3003797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42244" y="3003797"/>
              <a:ext cx="144000" cy="1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50055" y="3003797"/>
              <a:ext cx="144000" cy="14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57866" y="3003797"/>
              <a:ext cx="144000" cy="1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DB4B63C-3E11-4410-AA92-B24BF14EEC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1654" y="-20538"/>
            <a:ext cx="2414122" cy="576064"/>
          </a:xfrm>
        </p:spPr>
        <p:txBody>
          <a:bodyPr/>
          <a:lstStyle/>
          <a:p>
            <a:r>
              <a:rPr lang="id-ID" altLang="ko-KR" sz="1800" dirty="0" smtClean="0"/>
              <a:t>Kebijakan terkait Keuangan </a:t>
            </a:r>
            <a:endParaRPr lang="ko-KR" altLang="en-US" sz="18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37602249"/>
              </p:ext>
            </p:extLst>
          </p:nvPr>
        </p:nvGraphicFramePr>
        <p:xfrm>
          <a:off x="107504" y="411510"/>
          <a:ext cx="8856984" cy="4731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12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ko-KR" sz="2400" dirty="0" smtClean="0">
                <a:solidFill>
                  <a:schemeClr val="accent2"/>
                </a:solidFill>
              </a:rPr>
              <a:t>Kebijakan </a:t>
            </a:r>
            <a:r>
              <a:rPr lang="id-ID" altLang="ko-KR" sz="2400" dirty="0" smtClean="0">
                <a:solidFill>
                  <a:schemeClr val="tx1"/>
                </a:solidFill>
              </a:rPr>
              <a:t>Keuangan</a:t>
            </a:r>
            <a:r>
              <a:rPr lang="id-ID" altLang="ko-KR" sz="2400" dirty="0" smtClean="0">
                <a:solidFill>
                  <a:schemeClr val="accent2"/>
                </a:solidFill>
              </a:rPr>
              <a:t> dalam </a:t>
            </a:r>
            <a:r>
              <a:rPr lang="id-ID" altLang="ko-KR" sz="2400" dirty="0" smtClean="0">
                <a:solidFill>
                  <a:schemeClr val="tx1"/>
                </a:solidFill>
              </a:rPr>
              <a:t>Tataran</a:t>
            </a:r>
            <a:r>
              <a:rPr lang="id-ID" altLang="ko-KR" sz="2400" dirty="0" smtClean="0">
                <a:solidFill>
                  <a:schemeClr val="accent2"/>
                </a:solidFill>
              </a:rPr>
              <a:t> Implementasi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96500" y="3612961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96500" y="3193944"/>
            <a:ext cx="410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9335" y="1059582"/>
            <a:ext cx="2338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Bongkar Pasang APBN-APBD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87035"/>
              </p:ext>
            </p:extLst>
          </p:nvPr>
        </p:nvGraphicFramePr>
        <p:xfrm>
          <a:off x="251519" y="1563638"/>
          <a:ext cx="8640959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805"/>
                <a:gridCol w="2805928"/>
                <a:gridCol w="2650226"/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Semula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Menjadi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Pendapatan Negara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 smtClean="0"/>
                        <a:t>2.233.196.701.660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 smtClean="0"/>
                        <a:t>1.760.883.901.130</a:t>
                      </a:r>
                      <a:endParaRPr lang="id-ID" dirty="0"/>
                    </a:p>
                  </a:txBody>
                  <a:tcPr/>
                </a:tc>
              </a:tr>
              <a:tr h="226824">
                <a:tc>
                  <a:txBody>
                    <a:bodyPr/>
                    <a:lstStyle/>
                    <a:p>
                      <a:r>
                        <a:rPr lang="id-ID" dirty="0" smtClean="0"/>
                        <a:t>Belanja Negara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 smtClean="0"/>
                        <a:t>2.540.422.500.559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 smtClean="0"/>
                        <a:t>2.613.819.877.869</a:t>
                      </a:r>
                      <a:endParaRPr lang="id-ID" dirty="0"/>
                    </a:p>
                  </a:txBody>
                  <a:tcPr/>
                </a:tc>
              </a:tr>
              <a:tr h="226824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- Belanja Pem Pusat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 smtClean="0"/>
                        <a:t>1.683.477.179.135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 smtClean="0"/>
                        <a:t>1.851.101.008.789</a:t>
                      </a:r>
                      <a:endParaRPr lang="id-ID" dirty="0"/>
                    </a:p>
                  </a:txBody>
                  <a:tcPr/>
                </a:tc>
              </a:tr>
              <a:tr h="226824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-</a:t>
                      </a:r>
                      <a:r>
                        <a:rPr lang="id-ID" sz="1400" baseline="0" dirty="0" smtClean="0"/>
                        <a:t> Transfer ke daerah dan Dana Desa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 smtClean="0"/>
                        <a:t>856.945.321.424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 smtClean="0"/>
                        <a:t>762.718.869.080</a:t>
                      </a:r>
                      <a:endParaRPr lang="id-ID" dirty="0"/>
                    </a:p>
                  </a:txBody>
                  <a:tcPr/>
                </a:tc>
              </a:tr>
              <a:tr h="226824">
                <a:tc>
                  <a:txBody>
                    <a:bodyPr/>
                    <a:lstStyle/>
                    <a:p>
                      <a:r>
                        <a:rPr lang="id-ID" dirty="0" smtClean="0"/>
                        <a:t>Pembiayaan anggaran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 smtClean="0"/>
                        <a:t>307.225.798.899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 smtClean="0"/>
                        <a:t>852.935.976.739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922455" y="4671015"/>
            <a:ext cx="2042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Sumber: Perpres 54/2020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88224" y="3806919"/>
            <a:ext cx="2338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altLang="ko-KR" sz="12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 Ribuan Rupiah</a:t>
            </a:r>
            <a:endParaRPr lang="ko-KR" altLang="en-US" sz="1200" b="1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18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FB313CAC-46A0-4312-8CEE-6D88E0F136D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xmlns="" id="{9DBD40E5-B1E9-4570-894F-E89B7BE8E49A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7504" y="-11875"/>
            <a:ext cx="9036496" cy="884466"/>
          </a:xfrm>
        </p:spPr>
        <p:txBody>
          <a:bodyPr/>
          <a:lstStyle/>
          <a:p>
            <a:r>
              <a:rPr lang="id-ID" altLang="ko-KR" sz="1800" dirty="0" smtClean="0"/>
              <a:t>Aspek</a:t>
            </a:r>
            <a:r>
              <a:rPr lang="en-US" altLang="ko-KR" sz="1800" dirty="0" smtClean="0"/>
              <a:t> </a:t>
            </a:r>
            <a:r>
              <a:rPr lang="id-ID" altLang="ko-KR" sz="1800" dirty="0" smtClean="0">
                <a:solidFill>
                  <a:schemeClr val="accent2"/>
                </a:solidFill>
              </a:rPr>
              <a:t>Kebaruan</a:t>
            </a:r>
            <a:r>
              <a:rPr lang="en-US" altLang="ko-KR" sz="1800" dirty="0" smtClean="0"/>
              <a:t> </a:t>
            </a:r>
            <a:r>
              <a:rPr lang="id-ID" altLang="ko-KR" sz="1800" dirty="0" smtClean="0"/>
              <a:t>Sistem </a:t>
            </a:r>
            <a:r>
              <a:rPr lang="id-ID" altLang="ko-KR" sz="1800" dirty="0" smtClean="0">
                <a:solidFill>
                  <a:schemeClr val="accent2"/>
                </a:solidFill>
              </a:rPr>
              <a:t>Anggaran </a:t>
            </a:r>
            <a:r>
              <a:rPr lang="id-ID" altLang="ko-KR" sz="1800" dirty="0" smtClean="0">
                <a:solidFill>
                  <a:schemeClr val="tx1"/>
                </a:solidFill>
              </a:rPr>
              <a:t>dalam </a:t>
            </a:r>
            <a:r>
              <a:rPr lang="id-ID" altLang="ko-KR" sz="1800" dirty="0" smtClean="0">
                <a:solidFill>
                  <a:schemeClr val="accent1"/>
                </a:solidFill>
              </a:rPr>
              <a:t>Penanganan</a:t>
            </a:r>
            <a:r>
              <a:rPr lang="id-ID" altLang="ko-KR" sz="1800" dirty="0" smtClean="0">
                <a:solidFill>
                  <a:schemeClr val="tx1"/>
                </a:solidFill>
              </a:rPr>
              <a:t> Covid-19?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 Placeholder 17"/>
          <p:cNvSpPr txBox="1">
            <a:spLocks/>
          </p:cNvSpPr>
          <p:nvPr/>
        </p:nvSpPr>
        <p:spPr>
          <a:xfrm>
            <a:off x="760258" y="2671054"/>
            <a:ext cx="1579494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000" b="1" dirty="0" smtClean="0">
                <a:solidFill>
                  <a:schemeClr val="bg1"/>
                </a:solidFill>
                <a:cs typeface="Arial" pitchFamily="34" charset="0"/>
              </a:rPr>
              <a:t>Refocussing Kegiatan</a:t>
            </a:r>
            <a:endParaRPr lang="en-US" sz="1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 Placeholder 17"/>
          <p:cNvSpPr txBox="1">
            <a:spLocks/>
          </p:cNvSpPr>
          <p:nvPr/>
        </p:nvSpPr>
        <p:spPr>
          <a:xfrm>
            <a:off x="678725" y="4299942"/>
            <a:ext cx="1579494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000" b="1" dirty="0" smtClean="0">
                <a:solidFill>
                  <a:schemeClr val="bg1"/>
                </a:solidFill>
                <a:cs typeface="Arial" pitchFamily="34" charset="0"/>
              </a:rPr>
              <a:t>Realokasi anggaran</a:t>
            </a:r>
            <a:endParaRPr lang="en-US" sz="1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4706786" y="2671054"/>
            <a:ext cx="1579494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400" b="1" dirty="0" smtClean="0">
                <a:solidFill>
                  <a:schemeClr val="bg1"/>
                </a:solidFill>
                <a:cs typeface="Arial" pitchFamily="34" charset="0"/>
              </a:rPr>
              <a:t>K/L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 Placeholder 17"/>
          <p:cNvSpPr txBox="1">
            <a:spLocks/>
          </p:cNvSpPr>
          <p:nvPr/>
        </p:nvSpPr>
        <p:spPr>
          <a:xfrm>
            <a:off x="4706786" y="4299942"/>
            <a:ext cx="1579494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400" b="1" dirty="0" smtClean="0">
                <a:solidFill>
                  <a:schemeClr val="bg1"/>
                </a:solidFill>
                <a:cs typeface="Arial" pitchFamily="34" charset="0"/>
              </a:rPr>
              <a:t>Daerah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86696" y="1419622"/>
            <a:ext cx="1997043" cy="1650333"/>
            <a:chOff x="2358932" y="1443452"/>
            <a:chExt cx="1997043" cy="1650333"/>
          </a:xfrm>
        </p:grpSpPr>
        <p:sp>
          <p:nvSpPr>
            <p:cNvPr id="15" name="Text Placeholder 18"/>
            <p:cNvSpPr txBox="1">
              <a:spLocks/>
            </p:cNvSpPr>
            <p:nvPr/>
          </p:nvSpPr>
          <p:spPr>
            <a:xfrm>
              <a:off x="2358932" y="1443452"/>
              <a:ext cx="1997043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d-ID" sz="1200" b="1" dirty="0" smtClean="0">
                  <a:solidFill>
                    <a:schemeClr val="accent2"/>
                  </a:solidFill>
                  <a:cs typeface="Arial" pitchFamily="34" charset="0"/>
                </a:rPr>
                <a:t>Refocussing kegiatan</a:t>
              </a:r>
              <a:endParaRPr 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58932" y="1708790"/>
              <a:ext cx="199704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Penggunaan alokasi anggaran untuk kegiatan tertentu, dalam hal ini</a:t>
              </a:r>
            </a:p>
            <a:p>
              <a:r>
                <a:rPr lang="id-ID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melakukan kegiatan-kegiatan yang bersifat mendukung percepata penanganan Covid-19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50756" y="843558"/>
            <a:ext cx="4178991" cy="2677656"/>
            <a:chOff x="1065711" y="1812651"/>
            <a:chExt cx="3263137" cy="2564111"/>
          </a:xfrm>
        </p:grpSpPr>
        <p:sp>
          <p:nvSpPr>
            <p:cNvPr id="20" name="TextBox 19"/>
            <p:cNvSpPr txBox="1"/>
            <p:nvPr/>
          </p:nvSpPr>
          <p:spPr>
            <a:xfrm>
              <a:off x="2331805" y="1812651"/>
              <a:ext cx="1997043" cy="2564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d-ID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Mengemban amanat RPJM Nasional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d-ID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Target K/L mengalami penyesuaian (naik/turun) dengan adanya refocussing</a:t>
              </a:r>
              <a:r>
                <a:rPr lang="id-ID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RKP penyesuaian</a:t>
              </a:r>
              <a:endParaRPr lang="id-ID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d-ID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Anggaran K/L turun karena ada realokasi anggaran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d-ID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Siklus Anggaran, basisnya perencanaan, rencanadulu baru anggaran, dengan adanya pandemi?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id-ID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 Placeholder 18"/>
            <p:cNvSpPr txBox="1">
              <a:spLocks/>
            </p:cNvSpPr>
            <p:nvPr/>
          </p:nvSpPr>
          <p:spPr>
            <a:xfrm>
              <a:off x="1065711" y="2418008"/>
              <a:ext cx="1097556" cy="321588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d-ID" sz="1200" b="1" dirty="0" smtClean="0">
                  <a:solidFill>
                    <a:schemeClr val="accent3"/>
                  </a:solidFill>
                  <a:cs typeface="Arial" pitchFamily="34" charset="0"/>
                </a:rPr>
                <a:t>SE 6/MK.02/2020</a:t>
              </a:r>
              <a:endParaRPr 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86696" y="3228211"/>
            <a:ext cx="1997043" cy="1096335"/>
            <a:chOff x="2358932" y="1443452"/>
            <a:chExt cx="1997043" cy="1096335"/>
          </a:xfrm>
        </p:grpSpPr>
        <p:sp>
          <p:nvSpPr>
            <p:cNvPr id="25" name="Text Placeholder 18"/>
            <p:cNvSpPr txBox="1">
              <a:spLocks/>
            </p:cNvSpPr>
            <p:nvPr/>
          </p:nvSpPr>
          <p:spPr>
            <a:xfrm>
              <a:off x="2358932" y="1443452"/>
              <a:ext cx="1997043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d-ID" sz="1200" b="1" dirty="0" smtClean="0">
                  <a:solidFill>
                    <a:schemeClr val="accent1"/>
                  </a:solidFill>
                  <a:cs typeface="Arial" pitchFamily="34" charset="0"/>
                </a:rPr>
                <a:t>Realokasi Anggaran</a:t>
              </a:r>
              <a:endParaRPr 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58932" y="1708790"/>
              <a:ext cx="19970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Melakukan revisi anggaran untuk kegiatan-kegiatan yang mempercepat penanganan Covid-19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77950" y="3147814"/>
            <a:ext cx="3691293" cy="1569660"/>
            <a:chOff x="574984" y="1762673"/>
            <a:chExt cx="3691293" cy="1569660"/>
          </a:xfrm>
        </p:grpSpPr>
        <p:sp>
          <p:nvSpPr>
            <p:cNvPr id="28" name="Text Placeholder 18"/>
            <p:cNvSpPr txBox="1">
              <a:spLocks/>
            </p:cNvSpPr>
            <p:nvPr/>
          </p:nvSpPr>
          <p:spPr>
            <a:xfrm>
              <a:off x="574984" y="2194862"/>
              <a:ext cx="1997043" cy="234008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d-ID" sz="1200" b="1" dirty="0" smtClean="0">
                  <a:solidFill>
                    <a:schemeClr val="accent4"/>
                  </a:solidFill>
                  <a:cs typeface="Arial" pitchFamily="34" charset="0"/>
                </a:rPr>
                <a:t>Permendagri 20/2020</a:t>
              </a:r>
              <a:endParaRPr 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69234" y="1762673"/>
              <a:ext cx="19970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d-ID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Eksekusi RPJM Daerah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d-ID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Target Pemda (RKP) mengalami penyesuaian (naik/turun)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d-ID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Anggaran/APBD Pemda menurun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d-ID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SPM di Daerah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25846C8-D41B-4CCC-B9AF-BA2BEAADE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560" y="1419750"/>
            <a:ext cx="1656000" cy="1152000"/>
          </a:xfrm>
        </p:spPr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500A0FFD-F29A-4ED5-9864-194AACD69612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23" name="Block Arc 11">
            <a:extLst>
              <a:ext uri="{FF2B5EF4-FFF2-40B4-BE49-F238E27FC236}">
                <a16:creationId xmlns:a16="http://schemas.microsoft.com/office/drawing/2014/main" xmlns="" id="{50227929-9908-4368-BA42-DB53FCCD6576}"/>
              </a:ext>
            </a:extLst>
          </p:cNvPr>
          <p:cNvSpPr/>
          <p:nvPr/>
        </p:nvSpPr>
        <p:spPr>
          <a:xfrm rot="10800000">
            <a:off x="1187623" y="3228210"/>
            <a:ext cx="648073" cy="783699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Donut 24"/>
          <p:cNvSpPr/>
          <p:nvPr/>
        </p:nvSpPr>
        <p:spPr>
          <a:xfrm>
            <a:off x="1043606" y="1491630"/>
            <a:ext cx="936106" cy="96547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464" y="339503"/>
            <a:ext cx="181284" cy="216024"/>
          </a:xfrm>
          <a:prstGeom prst="rect">
            <a:avLst/>
          </a:prstGeom>
        </p:spPr>
      </p:pic>
      <p:sp>
        <p:nvSpPr>
          <p:cNvPr id="4" name="Line Callout 2 3"/>
          <p:cNvSpPr/>
          <p:nvPr/>
        </p:nvSpPr>
        <p:spPr>
          <a:xfrm>
            <a:off x="3923928" y="627798"/>
            <a:ext cx="2122357" cy="4747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5379"/>
              <a:gd name="adj6" fmla="val -3252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d-ID" sz="1050" dirty="0" smtClean="0"/>
              <a:t>Dasar Pemotongan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050" dirty="0" smtClean="0"/>
              <a:t>Aktivitas refocussing Internal</a:t>
            </a:r>
            <a:endParaRPr lang="id-ID" sz="1050" dirty="0"/>
          </a:p>
        </p:txBody>
      </p:sp>
    </p:spTree>
    <p:extLst>
      <p:ext uri="{BB962C8B-B14F-4D97-AF65-F5344CB8AC3E}">
        <p14:creationId xmlns:p14="http://schemas.microsoft.com/office/powerpoint/2010/main" val="64099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ko-KR" dirty="0" smtClean="0">
                <a:solidFill>
                  <a:schemeClr val="accent2"/>
                </a:solidFill>
              </a:rPr>
              <a:t>Penutup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7C35CC69-3ECE-4392-8ED4-20593C2E297E}"/>
              </a:ext>
            </a:extLst>
          </p:cNvPr>
          <p:cNvGrpSpPr/>
          <p:nvPr/>
        </p:nvGrpSpPr>
        <p:grpSpPr>
          <a:xfrm>
            <a:off x="640135" y="1457126"/>
            <a:ext cx="2294813" cy="1763908"/>
            <a:chOff x="640135" y="1457126"/>
            <a:chExt cx="2294813" cy="1763908"/>
          </a:xfrm>
        </p:grpSpPr>
        <p:sp>
          <p:nvSpPr>
            <p:cNvPr id="8" name="Rounded Rectangle 7"/>
            <p:cNvSpPr/>
            <p:nvPr/>
          </p:nvSpPr>
          <p:spPr>
            <a:xfrm>
              <a:off x="640135" y="1457126"/>
              <a:ext cx="2069491" cy="111782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65457" y="2270619"/>
              <a:ext cx="2069491" cy="95041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0134" y="1563637"/>
            <a:ext cx="2104932" cy="685519"/>
            <a:chOff x="2949208" y="4263405"/>
            <a:chExt cx="2062887" cy="810991"/>
          </a:xfrm>
        </p:grpSpPr>
        <p:sp>
          <p:nvSpPr>
            <p:cNvPr id="14" name="TextBox 13"/>
            <p:cNvSpPr txBox="1"/>
            <p:nvPr/>
          </p:nvSpPr>
          <p:spPr>
            <a:xfrm>
              <a:off x="3134992" y="4582849"/>
              <a:ext cx="1711539" cy="491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itchFamily="2" charset="2"/>
                <a:buChar char="v"/>
              </a:pPr>
              <a:r>
                <a:rPr lang="id-ID" altLang="ko-KR" sz="1050" dirty="0" smtClean="0">
                  <a:solidFill>
                    <a:schemeClr val="bg1"/>
                  </a:solidFill>
                  <a:cs typeface="Arial" pitchFamily="34" charset="0"/>
                </a:rPr>
                <a:t>Budgeting is geard to </a:t>
              </a:r>
              <a:r>
                <a:rPr lang="id-ID" altLang="ko-KR" sz="1050" smtClean="0">
                  <a:solidFill>
                    <a:schemeClr val="bg1"/>
                  </a:solidFill>
                  <a:cs typeface="Arial" pitchFamily="34" charset="0"/>
                </a:rPr>
                <a:t>a </a:t>
              </a:r>
              <a:r>
                <a:rPr lang="id-ID" altLang="ko-KR" sz="1050" smtClean="0">
                  <a:solidFill>
                    <a:schemeClr val="bg1"/>
                  </a:solidFill>
                  <a:cs typeface="Arial" pitchFamily="34" charset="0"/>
                </a:rPr>
                <a:t>cycle (lee, john&amp;joyce)</a:t>
              </a:r>
              <a:endParaRPr lang="ko-KR" altLang="en-US" sz="105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49208" y="4263405"/>
              <a:ext cx="2062887" cy="291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000" b="1" dirty="0" smtClean="0">
                  <a:solidFill>
                    <a:schemeClr val="bg1"/>
                  </a:solidFill>
                  <a:cs typeface="Arial" pitchFamily="34" charset="0"/>
                </a:rPr>
                <a:t>Government’s Responsibility</a:t>
              </a:r>
              <a:endParaRPr lang="ko-KR" altLang="en-US" sz="1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Text Placeholder 12"/>
          <p:cNvSpPr txBox="1">
            <a:spLocks/>
          </p:cNvSpPr>
          <p:nvPr/>
        </p:nvSpPr>
        <p:spPr>
          <a:xfrm>
            <a:off x="1069609" y="2321241"/>
            <a:ext cx="1684444" cy="3945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Allows the system to absorb and respond to a new information and, threfore, allows governement to be held accountable for its action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C53DBCC3-4719-485D-AB97-A8141A91B4C9}"/>
              </a:ext>
            </a:extLst>
          </p:cNvPr>
          <p:cNvGrpSpPr/>
          <p:nvPr/>
        </p:nvGrpSpPr>
        <p:grpSpPr>
          <a:xfrm>
            <a:off x="3424425" y="1457126"/>
            <a:ext cx="2294813" cy="1763908"/>
            <a:chOff x="3424425" y="1457126"/>
            <a:chExt cx="2294813" cy="1763908"/>
          </a:xfrm>
        </p:grpSpPr>
        <p:sp>
          <p:nvSpPr>
            <p:cNvPr id="17" name="Rounded Rectangle 16"/>
            <p:cNvSpPr/>
            <p:nvPr/>
          </p:nvSpPr>
          <p:spPr>
            <a:xfrm>
              <a:off x="3424425" y="1457126"/>
              <a:ext cx="2069491" cy="111782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649747" y="2270619"/>
              <a:ext cx="2069491" cy="95041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491880" y="1491628"/>
            <a:ext cx="2150085" cy="770021"/>
            <a:chOff x="3130993" y="4178218"/>
            <a:chExt cx="1846368" cy="910960"/>
          </a:xfrm>
        </p:grpSpPr>
        <p:sp>
          <p:nvSpPr>
            <p:cNvPr id="23" name="TextBox 22"/>
            <p:cNvSpPr txBox="1"/>
            <p:nvPr/>
          </p:nvSpPr>
          <p:spPr>
            <a:xfrm>
              <a:off x="3134992" y="4433781"/>
              <a:ext cx="1711539" cy="65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itchFamily="2" charset="2"/>
                <a:buChar char="v"/>
              </a:pPr>
              <a:r>
                <a:rPr lang="id-ID" altLang="ko-KR" sz="1000" dirty="0" smtClean="0">
                  <a:solidFill>
                    <a:schemeClr val="bg1"/>
                  </a:solidFill>
                  <a:cs typeface="Arial" pitchFamily="34" charset="0"/>
                </a:rPr>
                <a:t>Unfreez, Change, Refreeze </a:t>
              </a:r>
              <a:r>
                <a:rPr lang="id-ID" altLang="ko-KR" sz="1000" b="1" dirty="0" smtClean="0">
                  <a:solidFill>
                    <a:schemeClr val="bg1"/>
                  </a:solidFill>
                  <a:cs typeface="Arial" pitchFamily="34" charset="0"/>
                </a:rPr>
                <a:t>(</a:t>
              </a:r>
              <a:r>
                <a:rPr lang="id-ID" altLang="ko-KR" sz="1000" b="1" dirty="0">
                  <a:solidFill>
                    <a:schemeClr val="bg1"/>
                  </a:solidFill>
                  <a:cs typeface="Arial" pitchFamily="34" charset="0"/>
                </a:rPr>
                <a:t>management </a:t>
              </a:r>
              <a:r>
                <a:rPr lang="id-ID" altLang="ko-KR" sz="1000" b="1" dirty="0" smtClean="0">
                  <a:solidFill>
                    <a:schemeClr val="bg1"/>
                  </a:solidFill>
                  <a:cs typeface="Arial" pitchFamily="34" charset="0"/>
                </a:rPr>
                <a:t>Change, </a:t>
              </a:r>
              <a:r>
                <a:rPr lang="id-ID" altLang="ko-KR" sz="1000" b="1" dirty="0" smtClean="0">
                  <a:solidFill>
                    <a:schemeClr val="bg1"/>
                  </a:solidFill>
                  <a:cs typeface="Arial" pitchFamily="34" charset="0"/>
                </a:rPr>
                <a:t>Lewin</a:t>
              </a:r>
              <a:r>
                <a:rPr lang="id-ID" altLang="ko-KR" sz="1000" dirty="0" smtClean="0">
                  <a:solidFill>
                    <a:schemeClr val="bg1"/>
                  </a:solidFill>
                  <a:cs typeface="Arial" pitchFamily="34" charset="0"/>
                </a:rPr>
                <a:t>)</a:t>
              </a:r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30993" y="4178218"/>
              <a:ext cx="1846368" cy="291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000" b="1" dirty="0" smtClean="0">
                  <a:solidFill>
                    <a:schemeClr val="bg1"/>
                  </a:solidFill>
                  <a:cs typeface="Arial" pitchFamily="34" charset="0"/>
                </a:rPr>
                <a:t>New Normal dalam </a:t>
              </a:r>
              <a:r>
                <a:rPr lang="id-ID" altLang="ko-KR" sz="1000" b="1" dirty="0" smtClean="0">
                  <a:solidFill>
                    <a:schemeClr val="bg1"/>
                  </a:solidFill>
                  <a:cs typeface="Arial" pitchFamily="34" charset="0"/>
                </a:rPr>
                <a:t>Budgeting</a:t>
              </a:r>
              <a:endParaRPr lang="ko-KR" altLang="en-US" sz="1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53899" y="2422324"/>
            <a:ext cx="1865339" cy="666054"/>
            <a:chOff x="4496823" y="2092390"/>
            <a:chExt cx="2725348" cy="787963"/>
          </a:xfrm>
        </p:grpSpPr>
        <p:sp>
          <p:nvSpPr>
            <p:cNvPr id="21" name="Text Placeholder 12"/>
            <p:cNvSpPr txBox="1">
              <a:spLocks/>
            </p:cNvSpPr>
            <p:nvPr/>
          </p:nvSpPr>
          <p:spPr>
            <a:xfrm>
              <a:off x="4496823" y="2413617"/>
              <a:ext cx="2725348" cy="4667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Kemampuan Anggaran Menurun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 Placeholder 13"/>
            <p:cNvSpPr txBox="1">
              <a:spLocks/>
            </p:cNvSpPr>
            <p:nvPr/>
          </p:nvSpPr>
          <p:spPr>
            <a:xfrm>
              <a:off x="4496824" y="2092390"/>
              <a:ext cx="2461052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Unfreeze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6B21EB6E-36AC-489F-BDB9-7923A6A5D41C}"/>
              </a:ext>
            </a:extLst>
          </p:cNvPr>
          <p:cNvGrpSpPr/>
          <p:nvPr/>
        </p:nvGrpSpPr>
        <p:grpSpPr>
          <a:xfrm>
            <a:off x="6208715" y="1457126"/>
            <a:ext cx="2294813" cy="1763908"/>
            <a:chOff x="6208715" y="1457126"/>
            <a:chExt cx="2294813" cy="1763908"/>
          </a:xfrm>
        </p:grpSpPr>
        <p:sp>
          <p:nvSpPr>
            <p:cNvPr id="26" name="Rounded Rectangle 25"/>
            <p:cNvSpPr/>
            <p:nvPr/>
          </p:nvSpPr>
          <p:spPr>
            <a:xfrm>
              <a:off x="6208715" y="1457126"/>
              <a:ext cx="2069491" cy="111782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434037" y="2270619"/>
              <a:ext cx="2069491" cy="95041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394205" y="1599516"/>
            <a:ext cx="1750504" cy="695808"/>
            <a:chOff x="3130993" y="4305850"/>
            <a:chExt cx="1715538" cy="823163"/>
          </a:xfrm>
        </p:grpSpPr>
        <p:sp>
          <p:nvSpPr>
            <p:cNvPr id="32" name="TextBox 31"/>
            <p:cNvSpPr txBox="1"/>
            <p:nvPr/>
          </p:nvSpPr>
          <p:spPr>
            <a:xfrm>
              <a:off x="3134992" y="4582849"/>
              <a:ext cx="1711539" cy="546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itchFamily="2" charset="2"/>
                <a:buChar char="v"/>
              </a:pPr>
              <a:r>
                <a:rPr lang="id-ID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Efisiensi dalam anggaran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30993" y="4305850"/>
              <a:ext cx="1715537" cy="327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Change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16216" y="2362972"/>
            <a:ext cx="1888596" cy="712835"/>
            <a:chOff x="4318616" y="2092392"/>
            <a:chExt cx="2759328" cy="715669"/>
          </a:xfrm>
        </p:grpSpPr>
        <p:sp>
          <p:nvSpPr>
            <p:cNvPr id="30" name="Text Placeholder 12"/>
            <p:cNvSpPr txBox="1">
              <a:spLocks/>
            </p:cNvSpPr>
            <p:nvPr/>
          </p:nvSpPr>
          <p:spPr>
            <a:xfrm>
              <a:off x="4318616" y="2374295"/>
              <a:ext cx="2759328" cy="43376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Keterbatasan dalam anggaran melakukan pekerjaan dg cara baru</a:t>
              </a:r>
              <a:r>
                <a:rPr lang="id-ID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efisien dalam anggaran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 Placeholder 13"/>
            <p:cNvSpPr txBox="1">
              <a:spLocks/>
            </p:cNvSpPr>
            <p:nvPr/>
          </p:nvSpPr>
          <p:spPr>
            <a:xfrm>
              <a:off x="4496824" y="2092392"/>
              <a:ext cx="2461052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Cara Merespon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Right Arrow 33"/>
          <p:cNvSpPr/>
          <p:nvPr/>
        </p:nvSpPr>
        <p:spPr>
          <a:xfrm>
            <a:off x="2789493" y="1729842"/>
            <a:ext cx="554339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5577628" y="1729842"/>
            <a:ext cx="554339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ounded Rectangle 35"/>
          <p:cNvSpPr/>
          <p:nvPr/>
        </p:nvSpPr>
        <p:spPr>
          <a:xfrm>
            <a:off x="619392" y="3463262"/>
            <a:ext cx="7884136" cy="1140238"/>
          </a:xfrm>
          <a:prstGeom prst="roundRect">
            <a:avLst>
              <a:gd name="adj" fmla="val 32702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331640" y="3617882"/>
            <a:ext cx="6624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Refreeze</a:t>
            </a:r>
            <a:r>
              <a:rPr lang="id-ID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perubahan yang terjadi dalam tahap “change” dilembagakan menjadi kultur baru, dan dalam hal kebijakan keuangan, hal-hal yang sudah terbukti efektif dan efisien dalam penggunaan anggaran mesti dipertahankan (kultur baru), bisa juga kombinasi dan tidak kembali ke praktik-praktik anggaran old normal/malah meninggalkan hal tersebut.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84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2AAE4"/>
      </a:accent1>
      <a:accent2>
        <a:srgbClr val="2A81C6"/>
      </a:accent2>
      <a:accent3>
        <a:srgbClr val="2ECAD7"/>
      </a:accent3>
      <a:accent4>
        <a:srgbClr val="CBCBCB"/>
      </a:accent4>
      <a:accent5>
        <a:srgbClr val="CBCBCB"/>
      </a:accent5>
      <a:accent6>
        <a:srgbClr val="576868"/>
      </a:accent6>
      <a:hlink>
        <a:srgbClr val="000000"/>
      </a:hlink>
      <a:folHlink>
        <a:srgbClr val="000000"/>
      </a:folHlink>
    </a:clrScheme>
    <a:fontScheme name="MAX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2AAE4"/>
      </a:accent1>
      <a:accent2>
        <a:srgbClr val="2A81C6"/>
      </a:accent2>
      <a:accent3>
        <a:srgbClr val="2ECAD7"/>
      </a:accent3>
      <a:accent4>
        <a:srgbClr val="CBCBCB"/>
      </a:accent4>
      <a:accent5>
        <a:srgbClr val="CBCBCB"/>
      </a:accent5>
      <a:accent6>
        <a:srgbClr val="576868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2AAE4"/>
      </a:accent1>
      <a:accent2>
        <a:srgbClr val="2A81C6"/>
      </a:accent2>
      <a:accent3>
        <a:srgbClr val="2ECAD7"/>
      </a:accent3>
      <a:accent4>
        <a:srgbClr val="CBCBCB"/>
      </a:accent4>
      <a:accent5>
        <a:srgbClr val="CBCBCB"/>
      </a:accent5>
      <a:accent6>
        <a:srgbClr val="576868"/>
      </a:accent6>
      <a:hlink>
        <a:srgbClr val="000000"/>
      </a:hlink>
      <a:folHlink>
        <a:srgbClr val="000000"/>
      </a:folHlink>
    </a:clrScheme>
    <a:fontScheme name="MAX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797</Words>
  <Application>Microsoft Office PowerPoint</Application>
  <PresentationFormat>On-screen Show (16:9)</PresentationFormat>
  <Paragraphs>126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Unicode MS</vt:lpstr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Telaah Sistem Kebijakan Keuangan Negara dalam Penanganan Covid 19</vt:lpstr>
      <vt:lpstr>OutLine</vt:lpstr>
      <vt:lpstr>PowerPoint Presentation</vt:lpstr>
      <vt:lpstr>TimeLine Keluarnya Kebijakan Anggaran </vt:lpstr>
      <vt:lpstr>Aktor Penting Anggaran (Inpres 4/2020)</vt:lpstr>
      <vt:lpstr>PowerPoint Presentation</vt:lpstr>
      <vt:lpstr>Kebijakan Keuangan dalam Tataran Implementasi</vt:lpstr>
      <vt:lpstr>Aspek Kebaruan Sistem Anggaran dalam Penanganan Covid-19?</vt:lpstr>
      <vt:lpstr>Penutup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hendri koeswara</cp:lastModifiedBy>
  <cp:revision>145</cp:revision>
  <dcterms:created xsi:type="dcterms:W3CDTF">2016-11-17T01:16:25Z</dcterms:created>
  <dcterms:modified xsi:type="dcterms:W3CDTF">2020-06-17T00:54:40Z</dcterms:modified>
</cp:coreProperties>
</file>