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9"/>
  </p:notesMasterIdLst>
  <p:handoutMasterIdLst>
    <p:handoutMasterId r:id="rId20"/>
  </p:handoutMasterIdLst>
  <p:sldIdLst>
    <p:sldId id="260" r:id="rId2"/>
    <p:sldId id="259" r:id="rId3"/>
    <p:sldId id="261" r:id="rId4"/>
    <p:sldId id="268" r:id="rId5"/>
    <p:sldId id="267" r:id="rId6"/>
    <p:sldId id="266" r:id="rId7"/>
    <p:sldId id="265" r:id="rId8"/>
    <p:sldId id="264" r:id="rId9"/>
    <p:sldId id="270" r:id="rId10"/>
    <p:sldId id="269" r:id="rId11"/>
    <p:sldId id="271" r:id="rId12"/>
    <p:sldId id="272" r:id="rId13"/>
    <p:sldId id="276" r:id="rId14"/>
    <p:sldId id="275" r:id="rId15"/>
    <p:sldId id="274" r:id="rId16"/>
    <p:sldId id="262" r:id="rId17"/>
    <p:sldId id="277" r:id="rId18"/>
  </p:sldIdLst>
  <p:sldSz cx="9144000" cy="6858000" type="screen4x3"/>
  <p:notesSz cx="9979025" cy="6834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09" autoAdjust="0"/>
  </p:normalViewPr>
  <p:slideViewPr>
    <p:cSldViewPr>
      <p:cViewPr varScale="1">
        <p:scale>
          <a:sx n="66" d="100"/>
          <a:sy n="66" d="100"/>
        </p:scale>
        <p:origin x="-8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8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2473" y="1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/>
          <a:lstStyle>
            <a:lvl1pPr algn="r">
              <a:defRPr sz="1300"/>
            </a:lvl1pPr>
          </a:lstStyle>
          <a:p>
            <a:fld id="{00CCE6DD-77DD-4687-992D-BF4C2CDA65F2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 anchor="b"/>
          <a:lstStyle>
            <a:lvl1pPr algn="r">
              <a:defRPr sz="1300"/>
            </a:lvl1pPr>
          </a:lstStyle>
          <a:p>
            <a:fld id="{680ABA08-3529-4DBE-8728-F10BCBEEC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2473" y="1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/>
          <a:lstStyle>
            <a:lvl1pPr algn="r">
              <a:defRPr sz="1300"/>
            </a:lvl1pPr>
          </a:lstStyle>
          <a:p>
            <a:fld id="{068A54CE-3DD4-4CAE-9177-4F3F75A07052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6300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67" tIns="48033" rIns="96067" bIns="480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7903" y="3246239"/>
            <a:ext cx="7983220" cy="3075385"/>
          </a:xfrm>
          <a:prstGeom prst="rect">
            <a:avLst/>
          </a:prstGeom>
        </p:spPr>
        <p:txBody>
          <a:bodyPr vert="horz" lIns="96067" tIns="48033" rIns="96067" bIns="480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6067" tIns="48033" rIns="96067" bIns="48033" rtlCol="0" anchor="b"/>
          <a:lstStyle>
            <a:lvl1pPr algn="r">
              <a:defRPr sz="1300"/>
            </a:lvl1pPr>
          </a:lstStyle>
          <a:p>
            <a:fld id="{389A6FC4-C35B-45E8-BB45-AD8591FFB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38400" y="3352800"/>
            <a:ext cx="6324600" cy="13716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724400"/>
            <a:ext cx="6324600" cy="685800"/>
          </a:xfrm>
        </p:spPr>
        <p:txBody>
          <a:bodyPr/>
          <a:lstStyle>
            <a:lvl1pPr marL="0" indent="0">
              <a:lnSpc>
                <a:spcPct val="80000"/>
              </a:lnSpc>
              <a:buFont typeface="Wingdings" pitchFamily="2" charset="2"/>
              <a:buNone/>
              <a:defRPr sz="3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685800"/>
            <a:ext cx="177165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685800"/>
            <a:ext cx="516255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2057400"/>
            <a:ext cx="34671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57400"/>
            <a:ext cx="34671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2057400"/>
            <a:ext cx="7086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685800"/>
            <a:ext cx="7086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4.xml"/><Relationship Id="rId12" Type="http://schemas.openxmlformats.org/officeDocument/2006/relationships/slide" Target="slide13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7.xml"/><Relationship Id="rId4" Type="http://schemas.openxmlformats.org/officeDocument/2006/relationships/slide" Target="slide10.xml"/><Relationship Id="rId9" Type="http://schemas.openxmlformats.org/officeDocument/2006/relationships/slide" Target="slide6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05000" y="1600200"/>
            <a:ext cx="6324600" cy="1371600"/>
          </a:xfrm>
        </p:spPr>
        <p:txBody>
          <a:bodyPr/>
          <a:lstStyle/>
          <a:p>
            <a:r>
              <a:rPr lang="ar-SA" sz="13800" dirty="0" smtClean="0"/>
              <a:t>مَعْنَى اْلإِلَهِ</a:t>
            </a:r>
            <a:endParaRPr lang="en-US" sz="13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76400" y="4191000"/>
            <a:ext cx="6324600" cy="685800"/>
          </a:xfrm>
        </p:spPr>
        <p:txBody>
          <a:bodyPr/>
          <a:lstStyle/>
          <a:p>
            <a:r>
              <a:rPr lang="en-US" sz="5400" dirty="0" err="1" smtClean="0"/>
              <a:t>Kandungan</a:t>
            </a:r>
            <a:r>
              <a:rPr lang="en-US" sz="5400" dirty="0" smtClean="0"/>
              <a:t> </a:t>
            </a:r>
            <a:r>
              <a:rPr lang="en-US" sz="5400" dirty="0" err="1" smtClean="0"/>
              <a:t>Kata</a:t>
            </a:r>
            <a:r>
              <a:rPr lang="en-US" sz="5400" dirty="0" smtClean="0"/>
              <a:t> “</a:t>
            </a:r>
            <a:r>
              <a:rPr lang="en-US" sz="5400" dirty="0" err="1" smtClean="0"/>
              <a:t>Ilah</a:t>
            </a:r>
            <a:r>
              <a:rPr lang="en-US" sz="5400" dirty="0" smtClean="0"/>
              <a:t>”</a:t>
            </a:r>
            <a:endParaRPr lang="en-US" sz="5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086600" cy="685800"/>
          </a:xfrm>
        </p:spPr>
        <p:txBody>
          <a:bodyPr/>
          <a:lstStyle/>
          <a:p>
            <a:r>
              <a:rPr lang="en-US" dirty="0" err="1" smtClean="0"/>
              <a:t>Ilah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7086600" cy="3505200"/>
          </a:xfrm>
        </p:spPr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ilah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ilah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itu</a:t>
            </a:r>
            <a:r>
              <a:rPr lang="en-US" dirty="0" smtClean="0">
                <a:sym typeface="Wingdings" pitchFamily="2" charset="2"/>
              </a:rPr>
              <a:t> X</a:t>
            </a:r>
          </a:p>
          <a:p>
            <a:r>
              <a:rPr lang="en-US" dirty="0" smtClean="0">
                <a:sym typeface="Wingdings" pitchFamily="2" charset="2"/>
              </a:rPr>
              <a:t>X </a:t>
            </a:r>
            <a:r>
              <a:rPr lang="en-US" dirty="0" err="1" smtClean="0">
                <a:sym typeface="Wingdings" pitchFamily="2" charset="2"/>
              </a:rPr>
              <a:t>jadi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kalau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Diharapkan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ar-SA" dirty="0" smtClean="0"/>
              <a:t>اَلْمَرْغُوْبُ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karunia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pahalanya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segala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jerih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payahnya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Ditakuti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ar-SA" dirty="0" smtClean="0"/>
              <a:t>اَلْمَرْهُوْبُ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siksanya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intimidasi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teror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ancaman</a:t>
            </a:r>
            <a:r>
              <a:rPr lang="en-US" dirty="0" smtClean="0">
                <a:sym typeface="Wingdings" pitchFamily="2" charset="2"/>
              </a:rPr>
              <a:t>); X </a:t>
            </a:r>
            <a:r>
              <a:rPr lang="en-US" dirty="0" err="1" smtClean="0">
                <a:sym typeface="Wingdings" pitchFamily="2" charset="2"/>
              </a:rPr>
              <a:t>biasanya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punya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fasilitas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dunia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Diikuti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ar-SA" dirty="0" smtClean="0"/>
              <a:t>اَلْمَتْبُوْعُ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perintah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larangannya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bertentangan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Allah (42:21  X </a:t>
            </a:r>
            <a:r>
              <a:rPr lang="en-US" dirty="0" err="1" smtClean="0">
                <a:sym typeface="Wingdings" pitchFamily="2" charset="2"/>
              </a:rPr>
              <a:t>buat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syariat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lalu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diikuti</a:t>
            </a:r>
            <a:r>
              <a:rPr lang="en-US" dirty="0" smtClean="0">
                <a:sym typeface="Wingdings" pitchFamily="2" charset="2"/>
              </a:rPr>
              <a:t>, X = </a:t>
            </a:r>
            <a:r>
              <a:rPr lang="en-US" dirty="0" err="1" smtClean="0">
                <a:sym typeface="Wingdings" pitchFamily="2" charset="2"/>
              </a:rPr>
              <a:t>ilah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Dicintai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ar-SA" dirty="0" smtClean="0"/>
              <a:t>اَلْمَحْبُوْبُ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sama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lebih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tinggi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cintanya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kepada</a:t>
            </a:r>
            <a:r>
              <a:rPr lang="en-US" dirty="0" smtClean="0">
                <a:sym typeface="Wingdings" pitchFamily="2" charset="2"/>
              </a:rPr>
              <a:t> Allah</a:t>
            </a:r>
          </a:p>
          <a:p>
            <a:r>
              <a:rPr lang="en-US" dirty="0" err="1" smtClean="0">
                <a:sym typeface="Wingdings" pitchFamily="2" charset="2"/>
              </a:rPr>
              <a:t>Kalau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sudah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demikian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maka</a:t>
            </a:r>
            <a:r>
              <a:rPr lang="en-US" dirty="0" smtClean="0">
                <a:sym typeface="Wingdings" pitchFamily="2" charset="2"/>
              </a:rPr>
              <a:t> X </a:t>
            </a:r>
            <a:r>
              <a:rPr lang="en-US" dirty="0" err="1" smtClean="0">
                <a:sym typeface="Wingdings" pitchFamily="2" charset="2"/>
              </a:rPr>
              <a:t>jadi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disembah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diabdi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ar-SA" dirty="0" smtClean="0">
                <a:solidFill>
                  <a:schemeClr val="tx2"/>
                </a:solidFill>
              </a:rPr>
              <a:t>اَلْمَعْبُوْدُ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1367" y="6243935"/>
            <a:ext cx="91403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ILAH (</a:t>
            </a:r>
            <a:r>
              <a:rPr lang="en-US" dirty="0" err="1" smtClean="0"/>
              <a:t>Ibnu</a:t>
            </a:r>
            <a:r>
              <a:rPr lang="en-US" dirty="0" smtClean="0"/>
              <a:t> </a:t>
            </a:r>
            <a:r>
              <a:rPr lang="en-US" dirty="0" err="1" smtClean="0"/>
              <a:t>Taimiyah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r" rtl="1"/>
            <a:r>
              <a:rPr lang="ar-SA" sz="3600" b="1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هُوَ الَّذِي يَأْلَهَهُ الْقَلْبُ بِكُلِّ الْحُبِّ وَالتَّعْظِيْمِ وَالتَّجْلِيْلِ وَالتَّكْرِيْمِ وَالرَّجَاءِ وَالخَوْفِ وَنَحْوَ ذَلِكَ</a:t>
            </a:r>
          </a:p>
          <a:p>
            <a:pPr algn="l"/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Segala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 yang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digandrungi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hati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dengan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segenap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kecintaan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,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pengagungan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,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penghormatan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,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pemuliaan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,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harap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,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cemas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,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dan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sederajat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dengan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cs typeface="Traditional Arabic" pitchFamily="2" charset="-78"/>
              </a:rPr>
              <a:t>itu</a:t>
            </a:r>
            <a:endParaRPr lang="en-US" sz="3200" dirty="0">
              <a:ln w="50800"/>
              <a:solidFill>
                <a:schemeClr val="bg1">
                  <a:shade val="50000"/>
                </a:schemeClr>
              </a:solidFill>
              <a:cs typeface="Traditional Arabic" pitchFamily="2" charset="-7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Pengabdian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Pengabdian</a:t>
            </a:r>
            <a:r>
              <a:rPr lang="en-US" sz="3200" dirty="0" smtClean="0"/>
              <a:t> </a:t>
            </a:r>
            <a:r>
              <a:rPr lang="en-US" sz="3200" dirty="0" err="1" smtClean="0"/>
              <a:t>hanyalah</a:t>
            </a:r>
            <a:r>
              <a:rPr lang="en-US" sz="3200" dirty="0" smtClean="0"/>
              <a:t> </a:t>
            </a:r>
            <a:r>
              <a:rPr lang="en-US" sz="3200" dirty="0" err="1" smtClean="0"/>
              <a:t>kepada</a:t>
            </a:r>
            <a:r>
              <a:rPr lang="en-US" sz="3200" dirty="0" smtClean="0"/>
              <a:t> Allah </a:t>
            </a:r>
            <a:r>
              <a:rPr lang="en-US" sz="3200" dirty="0" err="1" smtClean="0"/>
              <a:t>saja</a:t>
            </a:r>
            <a:r>
              <a:rPr lang="en-US" sz="3200" dirty="0" smtClean="0"/>
              <a:t> </a:t>
            </a:r>
            <a:r>
              <a:rPr lang="en-US" sz="3200" dirty="0" err="1" smtClean="0"/>
              <a:t>karena</a:t>
            </a:r>
            <a:endParaRPr lang="en-US" sz="3200" dirty="0" smtClean="0"/>
          </a:p>
          <a:p>
            <a:pPr lvl="1"/>
            <a:r>
              <a:rPr lang="en-US" sz="2800" dirty="0" smtClean="0"/>
              <a:t>Allah </a:t>
            </a:r>
            <a:r>
              <a:rPr lang="en-US" sz="2800" dirty="0" err="1" smtClean="0"/>
              <a:t>Pemilik</a:t>
            </a:r>
            <a:r>
              <a:rPr lang="en-US" sz="2800" dirty="0" smtClean="0"/>
              <a:t> </a:t>
            </a:r>
            <a:r>
              <a:rPr lang="en-US" sz="2800" dirty="0" err="1" smtClean="0"/>
              <a:t>otoritas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/>
              <a:t>Allah </a:t>
            </a:r>
            <a:r>
              <a:rPr lang="en-US" sz="2800" dirty="0" err="1" smtClean="0"/>
              <a:t>Pemilik</a:t>
            </a:r>
            <a:r>
              <a:rPr lang="en-US" sz="2800" dirty="0" smtClean="0"/>
              <a:t> </a:t>
            </a:r>
            <a:r>
              <a:rPr lang="en-US" sz="2800" dirty="0" err="1" smtClean="0"/>
              <a:t>ketaatan</a:t>
            </a:r>
            <a:endParaRPr lang="en-US" sz="2800" dirty="0" smtClean="0"/>
          </a:p>
          <a:p>
            <a:pPr lvl="1"/>
            <a:r>
              <a:rPr lang="en-US" sz="2800" dirty="0" smtClean="0"/>
              <a:t>Allah </a:t>
            </a:r>
            <a:r>
              <a:rPr lang="en-US" sz="2800" dirty="0" err="1" smtClean="0"/>
              <a:t>Pemilik</a:t>
            </a:r>
            <a:r>
              <a:rPr lang="en-US" sz="2800" dirty="0" smtClean="0"/>
              <a:t> </a:t>
            </a:r>
            <a:r>
              <a:rPr lang="en-US" sz="2800" dirty="0" err="1" smtClean="0"/>
              <a:t>kedaulatan</a:t>
            </a:r>
            <a:endParaRPr lang="en-US" sz="2800" dirty="0" smtClean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1367" y="6243935"/>
            <a:ext cx="91403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086600" cy="1371600"/>
          </a:xfrm>
        </p:spPr>
        <p:txBody>
          <a:bodyPr/>
          <a:lstStyle/>
          <a:p>
            <a:r>
              <a:rPr lang="en-US" sz="3200" dirty="0" smtClean="0"/>
              <a:t>Allah </a:t>
            </a:r>
            <a:r>
              <a:rPr lang="en-US" sz="3200" dirty="0" err="1" smtClean="0"/>
              <a:t>Pemilik</a:t>
            </a:r>
            <a:r>
              <a:rPr lang="en-US" sz="3200" dirty="0" smtClean="0"/>
              <a:t> </a:t>
            </a:r>
            <a:r>
              <a:rPr lang="en-US" sz="3200" dirty="0" err="1" smtClean="0"/>
              <a:t>Otoritas</a:t>
            </a:r>
            <a:r>
              <a:rPr lang="en-US" sz="3200" dirty="0" smtClean="0"/>
              <a:t> (</a:t>
            </a:r>
            <a:r>
              <a:rPr lang="ar-SA" sz="3200" dirty="0" smtClean="0"/>
              <a:t>صَاحِبُ الْوِلاَيَةِ</a:t>
            </a:r>
            <a:r>
              <a:rPr lang="en-US" sz="32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7086600" cy="3505200"/>
          </a:xfrm>
        </p:spPr>
        <p:txBody>
          <a:bodyPr/>
          <a:lstStyle/>
          <a:p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memerintah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memimpin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Allah, </a:t>
            </a:r>
            <a:r>
              <a:rPr lang="en-US" dirty="0" err="1" smtClean="0"/>
              <a:t>bukan</a:t>
            </a:r>
            <a:r>
              <a:rPr lang="en-US" dirty="0" smtClean="0"/>
              <a:t> yang lain</a:t>
            </a:r>
          </a:p>
          <a:p>
            <a:r>
              <a:rPr lang="en-US" dirty="0" smtClean="0"/>
              <a:t>7:54 </a:t>
            </a:r>
            <a:r>
              <a:rPr lang="ar-SA" dirty="0" smtClean="0"/>
              <a:t>أَلا لَهُ الْخَلْقُ وَالأمْرُ </a:t>
            </a:r>
            <a:r>
              <a:rPr lang="en-US" dirty="0" smtClean="0"/>
              <a:t> </a:t>
            </a:r>
            <a:r>
              <a:rPr lang="en-US" dirty="0" err="1" smtClean="0"/>
              <a:t>Ingatlah</a:t>
            </a:r>
            <a:r>
              <a:rPr lang="en-US" dirty="0" smtClean="0"/>
              <a:t>,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memerintah</a:t>
            </a:r>
            <a:r>
              <a:rPr lang="en-US" dirty="0" smtClean="0"/>
              <a:t> </a:t>
            </a:r>
            <a:r>
              <a:rPr lang="en-US" dirty="0" err="1" smtClean="0"/>
              <a:t>hanyalah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Allah</a:t>
            </a:r>
          </a:p>
          <a:p>
            <a:r>
              <a:rPr lang="en-US" dirty="0" smtClean="0"/>
              <a:t>7:196 </a:t>
            </a:r>
            <a:r>
              <a:rPr lang="ar-SA" dirty="0" smtClean="0"/>
              <a:t>إِنَّ وَلِيِّيَ اللَّهُ الَّذِي نَزَّلَ الْكِتَابَ وَهُوَ يَتَوَلَّى الصَّالِحِينَ</a:t>
            </a:r>
            <a:r>
              <a:rPr lang="en-US" dirty="0" smtClean="0"/>
              <a:t>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pelindungku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Allah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menurunkan</a:t>
            </a:r>
            <a:r>
              <a:rPr lang="en-US" dirty="0" smtClean="0"/>
              <a:t> Al </a:t>
            </a:r>
            <a:r>
              <a:rPr lang="en-US" dirty="0" err="1" smtClean="0"/>
              <a:t>Kitab</a:t>
            </a:r>
            <a:r>
              <a:rPr lang="en-US" dirty="0" smtClean="0"/>
              <a:t> (Al Qur'an)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yang </a:t>
            </a:r>
            <a:r>
              <a:rPr lang="en-US" dirty="0" err="1" smtClean="0"/>
              <a:t>saleh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mengaku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otoritas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merebut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hak</a:t>
            </a:r>
            <a:r>
              <a:rPr lang="en-US" dirty="0" smtClean="0">
                <a:sym typeface="Wingdings" pitchFamily="2" charset="2"/>
              </a:rPr>
              <a:t> Allah = </a:t>
            </a:r>
            <a:r>
              <a:rPr lang="en-US" dirty="0" err="1" smtClean="0">
                <a:sym typeface="Wingdings" pitchFamily="2" charset="2"/>
              </a:rPr>
              <a:t>syirik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1367" y="6243935"/>
            <a:ext cx="91403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086600" cy="1371600"/>
          </a:xfrm>
        </p:spPr>
        <p:txBody>
          <a:bodyPr/>
          <a:lstStyle/>
          <a:p>
            <a:r>
              <a:rPr lang="en-US" sz="3200" dirty="0" smtClean="0"/>
              <a:t>Allah </a:t>
            </a:r>
            <a:r>
              <a:rPr lang="en-US" sz="3200" dirty="0" err="1" smtClean="0"/>
              <a:t>Pemilik</a:t>
            </a:r>
            <a:r>
              <a:rPr lang="en-US" sz="3200" dirty="0" smtClean="0"/>
              <a:t> </a:t>
            </a:r>
            <a:r>
              <a:rPr lang="en-US" sz="3200" dirty="0" err="1" smtClean="0"/>
              <a:t>Ketaatan</a:t>
            </a:r>
            <a:r>
              <a:rPr lang="en-US" sz="3200" dirty="0" smtClean="0"/>
              <a:t> (</a:t>
            </a:r>
            <a:r>
              <a:rPr lang="ar-SA" sz="3200" dirty="0" smtClean="0"/>
              <a:t>صَاحِبُ الطَّاعَةِ</a:t>
            </a:r>
            <a:r>
              <a:rPr lang="en-US" sz="32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7086600" cy="3505200"/>
          </a:xfrm>
        </p:spPr>
        <p:txBody>
          <a:bodyPr/>
          <a:lstStyle/>
          <a:p>
            <a:r>
              <a:rPr lang="en-US" dirty="0" err="1" smtClean="0"/>
              <a:t>Ketaatan</a:t>
            </a:r>
            <a:r>
              <a:rPr lang="en-US" dirty="0" smtClean="0"/>
              <a:t> yang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taat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(4:59)</a:t>
            </a:r>
          </a:p>
          <a:p>
            <a:r>
              <a:rPr lang="en-US" dirty="0" err="1" smtClean="0"/>
              <a:t>Ketaatan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ma’siyat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ketaatannya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(4:80)</a:t>
            </a:r>
          </a:p>
          <a:p>
            <a:r>
              <a:rPr lang="en-US" dirty="0" err="1" smtClean="0"/>
              <a:t>Ketaatan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ulil</a:t>
            </a:r>
            <a:r>
              <a:rPr lang="en-US" dirty="0" smtClean="0"/>
              <a:t> </a:t>
            </a:r>
            <a:r>
              <a:rPr lang="en-US" dirty="0" err="1" smtClean="0"/>
              <a:t>amri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, </a:t>
            </a:r>
            <a:r>
              <a:rPr lang="en-US" dirty="0" err="1" smtClean="0"/>
              <a:t>ulil</a:t>
            </a:r>
            <a:r>
              <a:rPr lang="en-US" dirty="0" smtClean="0"/>
              <a:t> </a:t>
            </a:r>
            <a:r>
              <a:rPr lang="en-US" dirty="0" err="1" smtClean="0"/>
              <a:t>amri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taat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</a:t>
            </a:r>
          </a:p>
          <a:p>
            <a:pPr algn="ctr">
              <a:buNone/>
            </a:pPr>
            <a:r>
              <a:rPr lang="ar-SA" b="1" dirty="0" smtClean="0"/>
              <a:t>لَا طَاعَةَ فِي مَعْصِيَةٍ إِنَّمَا الطَّاعَةُ فِي الْمَعْرُوفِ</a:t>
            </a:r>
          </a:p>
          <a:p>
            <a:pPr algn="ctr">
              <a:buNone/>
            </a:pPr>
            <a:r>
              <a:rPr lang="en-US" i="1" dirty="0" err="1" smtClean="0"/>
              <a:t>Tidak</a:t>
            </a:r>
            <a:r>
              <a:rPr lang="en-US" i="1" dirty="0" smtClean="0"/>
              <a:t> </a:t>
            </a:r>
            <a:r>
              <a:rPr lang="en-US" i="1" dirty="0" err="1" smtClean="0"/>
              <a:t>ada</a:t>
            </a:r>
            <a:r>
              <a:rPr lang="en-US" i="1" dirty="0" smtClean="0"/>
              <a:t> </a:t>
            </a:r>
            <a:r>
              <a:rPr lang="en-US" i="1" dirty="0" err="1" smtClean="0"/>
              <a:t>ketaatan</a:t>
            </a:r>
            <a:r>
              <a:rPr lang="en-US" i="1" dirty="0" smtClean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ma’siyat</a:t>
            </a:r>
            <a:r>
              <a:rPr lang="en-US" i="1" dirty="0" smtClean="0"/>
              <a:t>, </a:t>
            </a:r>
            <a:r>
              <a:rPr lang="en-US" i="1" dirty="0" err="1" smtClean="0"/>
              <a:t>ketaatan</a:t>
            </a:r>
            <a:r>
              <a:rPr lang="en-US" i="1" dirty="0" smtClean="0"/>
              <a:t> </a:t>
            </a:r>
            <a:r>
              <a:rPr lang="en-US" i="1" dirty="0" err="1" smtClean="0"/>
              <a:t>itu</a:t>
            </a:r>
            <a:r>
              <a:rPr lang="en-US" i="1" dirty="0" smtClean="0"/>
              <a:t> </a:t>
            </a:r>
            <a:r>
              <a:rPr lang="en-US" i="1" dirty="0" err="1" smtClean="0"/>
              <a:t>hanya</a:t>
            </a:r>
            <a:r>
              <a:rPr lang="en-US" i="1" dirty="0" smtClean="0"/>
              <a:t> </a:t>
            </a:r>
            <a:r>
              <a:rPr lang="en-US" i="1" dirty="0" err="1" smtClean="0"/>
              <a:t>pada</a:t>
            </a:r>
            <a:r>
              <a:rPr lang="en-US" i="1" dirty="0" smtClean="0"/>
              <a:t> </a:t>
            </a:r>
            <a:r>
              <a:rPr lang="en-US" i="1" dirty="0" err="1" smtClean="0"/>
              <a:t>masalah</a:t>
            </a:r>
            <a:r>
              <a:rPr lang="en-US" i="1" dirty="0" smtClean="0"/>
              <a:t> </a:t>
            </a:r>
            <a:r>
              <a:rPr lang="en-US" i="1" dirty="0" err="1" smtClean="0"/>
              <a:t>ma’ruf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Muttafaq</a:t>
            </a:r>
            <a:r>
              <a:rPr lang="en-US" dirty="0" smtClean="0"/>
              <a:t> </a:t>
            </a:r>
            <a:r>
              <a:rPr lang="en-US" dirty="0" err="1" smtClean="0"/>
              <a:t>alaih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1367" y="6243935"/>
            <a:ext cx="91403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Allah </a:t>
            </a:r>
            <a:r>
              <a:rPr lang="en-US" sz="3200" dirty="0" err="1" smtClean="0"/>
              <a:t>Pemilik</a:t>
            </a:r>
            <a:r>
              <a:rPr lang="en-US" sz="3200" dirty="0" smtClean="0"/>
              <a:t> </a:t>
            </a:r>
            <a:r>
              <a:rPr lang="en-US" sz="3200" dirty="0" err="1" smtClean="0"/>
              <a:t>Kedaulatan</a:t>
            </a:r>
            <a:r>
              <a:rPr lang="en-US" sz="3200" dirty="0" smtClean="0"/>
              <a:t> (</a:t>
            </a:r>
            <a:r>
              <a:rPr lang="ar-SA" sz="3200" dirty="0" smtClean="0"/>
              <a:t>صَاحِبُ الْحَاكِمِيَّةِ</a:t>
            </a:r>
            <a:r>
              <a:rPr lang="en-US" sz="32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Kedaulatan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Allah (6:57, 12:40,67)</a:t>
            </a:r>
          </a:p>
          <a:p>
            <a:pPr algn="ctr">
              <a:buNone/>
            </a:pPr>
            <a:r>
              <a:rPr lang="ar-SA" dirty="0" smtClean="0"/>
              <a:t>إِنِ الْحُكْمُ إِلا لِلَّهِ </a:t>
            </a:r>
            <a:endParaRPr lang="en-US" dirty="0" smtClean="0"/>
          </a:p>
          <a:p>
            <a:pPr algn="ctr">
              <a:buNone/>
            </a:pPr>
            <a:r>
              <a:rPr lang="en-US" i="1" dirty="0" err="1" smtClean="0"/>
              <a:t>Menetapkan</a:t>
            </a:r>
            <a:r>
              <a:rPr lang="en-US" i="1" dirty="0" smtClean="0"/>
              <a:t> </a:t>
            </a:r>
            <a:r>
              <a:rPr lang="en-US" i="1" dirty="0" err="1" smtClean="0"/>
              <a:t>hukum</a:t>
            </a:r>
            <a:r>
              <a:rPr lang="en-US" i="1" dirty="0" smtClean="0"/>
              <a:t> </a:t>
            </a:r>
            <a:r>
              <a:rPr lang="en-US" i="1" dirty="0" err="1" smtClean="0"/>
              <a:t>itu</a:t>
            </a:r>
            <a:r>
              <a:rPr lang="en-US" i="1" dirty="0" smtClean="0"/>
              <a:t> </a:t>
            </a:r>
            <a:r>
              <a:rPr lang="en-US" i="1" dirty="0" err="1" smtClean="0"/>
              <a:t>hanyalah</a:t>
            </a:r>
            <a:r>
              <a:rPr lang="en-US" i="1" dirty="0" smtClean="0"/>
              <a:t> </a:t>
            </a:r>
            <a:r>
              <a:rPr lang="en-US" i="1" dirty="0" err="1" smtClean="0"/>
              <a:t>hak</a:t>
            </a:r>
            <a:r>
              <a:rPr lang="en-US" i="1" dirty="0" smtClean="0"/>
              <a:t> Allah</a:t>
            </a:r>
          </a:p>
          <a:p>
            <a:r>
              <a:rPr lang="en-US" dirty="0" err="1" smtClean="0"/>
              <a:t>Kedaulatan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</a:t>
            </a:r>
            <a:r>
              <a:rPr lang="en-US" dirty="0" err="1" smtClean="0"/>
              <a:t>bermakna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mayoritas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aspirasi-aspirasi</a:t>
            </a:r>
            <a:r>
              <a:rPr lang="en-US" dirty="0" smtClean="0"/>
              <a:t> yang </a:t>
            </a:r>
            <a:r>
              <a:rPr lang="en-US" dirty="0" err="1" smtClean="0"/>
              <a:t>Islami</a:t>
            </a:r>
            <a:endParaRPr lang="en-US" dirty="0" smtClean="0"/>
          </a:p>
          <a:p>
            <a:pPr lvl="1"/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hak-hak</a:t>
            </a:r>
            <a:r>
              <a:rPr lang="en-US" dirty="0" smtClean="0"/>
              <a:t> </a:t>
            </a:r>
            <a:r>
              <a:rPr lang="en-US" dirty="0" err="1" smtClean="0"/>
              <a:t>terlindungi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tujuan-tujuan</a:t>
            </a:r>
            <a:r>
              <a:rPr lang="en-US" dirty="0" smtClean="0"/>
              <a:t> </a:t>
            </a:r>
            <a:r>
              <a:rPr lang="en-US" dirty="0" err="1" smtClean="0"/>
              <a:t>syari’at</a:t>
            </a:r>
            <a:r>
              <a:rPr lang="en-US" dirty="0" smtClean="0"/>
              <a:t> (</a:t>
            </a:r>
            <a:r>
              <a:rPr lang="ar-SA" dirty="0" smtClean="0"/>
              <a:t>مَقَاصِدُ الشَّرِيْعَةِ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1367" y="6243935"/>
            <a:ext cx="91403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1371600"/>
          </a:xfrm>
        </p:spPr>
        <p:txBody>
          <a:bodyPr/>
          <a:lstStyle/>
          <a:p>
            <a:r>
              <a:rPr lang="en-US" dirty="0" err="1" smtClean="0"/>
              <a:t>Ilah</a:t>
            </a:r>
            <a:r>
              <a:rPr lang="en-US" dirty="0" smtClean="0"/>
              <a:t> </a:t>
            </a:r>
            <a:r>
              <a:rPr lang="en-US" dirty="0" err="1" smtClean="0"/>
              <a:t>Satu-satunya</a:t>
            </a:r>
            <a:r>
              <a:rPr lang="en-US" dirty="0" smtClean="0"/>
              <a:t> Allah SWT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7086600" cy="3505200"/>
          </a:xfrm>
        </p:spPr>
        <p:txBody>
          <a:bodyPr/>
          <a:lstStyle/>
          <a:p>
            <a:r>
              <a:rPr lang="en-US" sz="3600" dirty="0" smtClean="0"/>
              <a:t>Yang </a:t>
            </a:r>
            <a:r>
              <a:rPr lang="en-US" sz="3600" dirty="0" err="1" smtClean="0"/>
              <a:t>kita</a:t>
            </a:r>
            <a:r>
              <a:rPr lang="en-US" sz="3600" dirty="0" smtClean="0"/>
              <a:t> </a:t>
            </a:r>
            <a:r>
              <a:rPr lang="en-US" sz="3600" dirty="0" err="1" smtClean="0"/>
              <a:t>berikan</a:t>
            </a:r>
            <a:r>
              <a:rPr lang="en-US" sz="3600" dirty="0" smtClean="0"/>
              <a:t> </a:t>
            </a:r>
            <a:r>
              <a:rPr lang="en-US" sz="3600" dirty="0" err="1" smtClean="0"/>
              <a:t>c</a:t>
            </a:r>
            <a:r>
              <a:rPr lang="en-US" sz="3200" dirty="0" err="1" smtClean="0"/>
              <a:t>inta</a:t>
            </a:r>
            <a:r>
              <a:rPr lang="en-US" sz="3200" dirty="0" smtClean="0"/>
              <a:t> yang </a:t>
            </a:r>
            <a:r>
              <a:rPr lang="en-US" sz="3200" dirty="0" err="1" smtClean="0"/>
              <a:t>sempurna</a:t>
            </a:r>
            <a:r>
              <a:rPr lang="en-US" sz="3200" dirty="0" smtClean="0"/>
              <a:t>, </a:t>
            </a:r>
            <a:r>
              <a:rPr lang="en-US" sz="3200" dirty="0" err="1" smtClean="0"/>
              <a:t>penghinaan</a:t>
            </a:r>
            <a:r>
              <a:rPr lang="en-US" sz="3200" dirty="0" smtClean="0"/>
              <a:t> </a:t>
            </a:r>
            <a:r>
              <a:rPr lang="en-US" sz="3200" dirty="0" err="1" smtClean="0"/>
              <a:t>diri</a:t>
            </a:r>
            <a:r>
              <a:rPr lang="en-US" sz="3200" dirty="0" smtClean="0"/>
              <a:t> yang </a:t>
            </a:r>
            <a:r>
              <a:rPr lang="en-US" sz="3200" dirty="0" err="1" smtClean="0"/>
              <a:t>sempurna</a:t>
            </a:r>
            <a:r>
              <a:rPr lang="en-US" sz="3200" dirty="0" smtClean="0"/>
              <a:t>, </a:t>
            </a:r>
            <a:r>
              <a:rPr lang="en-US" sz="3200" dirty="0" err="1" smtClean="0"/>
              <a:t>ketundukan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sempurna</a:t>
            </a:r>
            <a:r>
              <a:rPr lang="en-US" sz="3200" dirty="0" smtClean="0"/>
              <a:t> </a:t>
            </a:r>
            <a:r>
              <a:rPr lang="en-US" sz="3200" dirty="0" err="1" smtClean="0"/>
              <a:t>hanyalah</a:t>
            </a:r>
            <a:r>
              <a:rPr lang="en-US" sz="3200" dirty="0" smtClean="0"/>
              <a:t> Allah</a:t>
            </a:r>
          </a:p>
          <a:p>
            <a:r>
              <a:rPr lang="en-US" sz="3200" dirty="0" smtClean="0"/>
              <a:t>Yang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otoritas</a:t>
            </a:r>
            <a:r>
              <a:rPr lang="en-US" sz="3200" dirty="0" smtClean="0"/>
              <a:t>, </a:t>
            </a:r>
            <a:r>
              <a:rPr lang="en-US" sz="3200" dirty="0" err="1" smtClean="0"/>
              <a:t>ketaatan</a:t>
            </a:r>
            <a:r>
              <a:rPr lang="en-US" sz="3200" dirty="0" smtClean="0"/>
              <a:t>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kedaulatan</a:t>
            </a:r>
            <a:r>
              <a:rPr lang="en-US" sz="3200" dirty="0" smtClean="0"/>
              <a:t> </a:t>
            </a:r>
            <a:r>
              <a:rPr lang="en-US" sz="3200" dirty="0" err="1" smtClean="0"/>
              <a:t>hanyalah</a:t>
            </a:r>
            <a:r>
              <a:rPr lang="en-US" sz="3200" dirty="0" smtClean="0"/>
              <a:t> Allah </a:t>
            </a:r>
            <a:r>
              <a:rPr lang="en-US" sz="3200" dirty="0" err="1" smtClean="0"/>
              <a:t>saja</a:t>
            </a:r>
            <a:endParaRPr lang="ar-SA" sz="3200" dirty="0" smtClean="0"/>
          </a:p>
          <a:p>
            <a:r>
              <a:rPr lang="en-US" sz="3600" dirty="0" smtClean="0"/>
              <a:t>20:14 </a:t>
            </a:r>
            <a:r>
              <a:rPr lang="en-US" sz="3600" dirty="0" err="1" smtClean="0"/>
              <a:t>Aku</a:t>
            </a:r>
            <a:r>
              <a:rPr lang="en-US" sz="3600" dirty="0" smtClean="0"/>
              <a:t> Allah </a:t>
            </a:r>
            <a:r>
              <a:rPr lang="en-US" sz="3600" dirty="0" err="1" smtClean="0"/>
              <a:t>maka</a:t>
            </a:r>
            <a:r>
              <a:rPr lang="en-US" sz="3600" dirty="0" smtClean="0"/>
              <a:t> </a:t>
            </a:r>
            <a:r>
              <a:rPr lang="en-US" sz="3600" dirty="0" err="1" smtClean="0"/>
              <a:t>sembahlah</a:t>
            </a:r>
            <a:r>
              <a:rPr lang="en-US" sz="3600" dirty="0" smtClean="0"/>
              <a:t> </a:t>
            </a:r>
            <a:r>
              <a:rPr lang="en-US" sz="3600" dirty="0" err="1" smtClean="0"/>
              <a:t>Aku</a:t>
            </a:r>
            <a:r>
              <a:rPr lang="en-US" sz="3600" dirty="0" smtClean="0"/>
              <a:t> (</a:t>
            </a:r>
            <a:r>
              <a:rPr lang="ar-SA" sz="3600" dirty="0" smtClean="0"/>
              <a:t>إِنَّنِي أَنَا اللَّهُ لا إِلَهَ إِلا أَنَا فَاعْبُدْنِي </a:t>
            </a:r>
            <a:r>
              <a:rPr lang="en-US" sz="3600" dirty="0" smtClean="0"/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086600" cy="1371600"/>
          </a:xfrm>
        </p:spPr>
        <p:txBody>
          <a:bodyPr/>
          <a:lstStyle/>
          <a:p>
            <a:r>
              <a:rPr lang="en-US" dirty="0" smtClean="0"/>
              <a:t>Dialog </a:t>
            </a:r>
            <a:r>
              <a:rPr lang="en-US" dirty="0" err="1" smtClean="0"/>
              <a:t>Rasul</a:t>
            </a:r>
            <a:r>
              <a:rPr lang="en-US" dirty="0" smtClean="0"/>
              <a:t> SAW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Banu</a:t>
            </a:r>
            <a:r>
              <a:rPr lang="en-US" dirty="0" smtClean="0"/>
              <a:t> </a:t>
            </a:r>
            <a:r>
              <a:rPr lang="en-US" dirty="0" err="1" smtClean="0"/>
              <a:t>Syaiban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467600" cy="3505200"/>
          </a:xfrm>
        </p:spPr>
        <p:txBody>
          <a:bodyPr/>
          <a:lstStyle/>
          <a:p>
            <a:r>
              <a:rPr lang="en-US" dirty="0" smtClean="0"/>
              <a:t>BS: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menyeru</a:t>
            </a:r>
            <a:r>
              <a:rPr lang="en-US" dirty="0" smtClean="0"/>
              <a:t> </a:t>
            </a:r>
            <a:r>
              <a:rPr lang="en-US" dirty="0" err="1" smtClean="0"/>
              <a:t>kami</a:t>
            </a:r>
            <a:r>
              <a:rPr lang="en-US" dirty="0" smtClean="0"/>
              <a:t>, </a:t>
            </a:r>
            <a:r>
              <a:rPr lang="en-US" dirty="0" err="1" smtClean="0"/>
              <a:t>wahai</a:t>
            </a:r>
            <a:r>
              <a:rPr lang="en-US" dirty="0" smtClean="0"/>
              <a:t> </a:t>
            </a:r>
            <a:r>
              <a:rPr lang="en-US" dirty="0" err="1" smtClean="0"/>
              <a:t>saudaraku</a:t>
            </a:r>
            <a:r>
              <a:rPr lang="en-US" dirty="0" smtClean="0"/>
              <a:t> </a:t>
            </a:r>
            <a:r>
              <a:rPr lang="en-US" dirty="0" err="1" smtClean="0"/>
              <a:t>Quraisy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Rasul</a:t>
            </a:r>
            <a:r>
              <a:rPr lang="en-US" dirty="0" smtClean="0"/>
              <a:t>: 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menyeru</a:t>
            </a:r>
            <a:r>
              <a:rPr lang="en-US" dirty="0" smtClean="0"/>
              <a:t> agar kalian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ar-SA" dirty="0" smtClean="0"/>
              <a:t>لاإله إلاالله</a:t>
            </a:r>
            <a:r>
              <a:rPr lang="en-US" dirty="0" smtClean="0"/>
              <a:t> </a:t>
            </a:r>
          </a:p>
          <a:p>
            <a:r>
              <a:rPr lang="en-US" dirty="0" smtClean="0"/>
              <a:t>BS: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diperangi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Arab </a:t>
            </a:r>
            <a:r>
              <a:rPr lang="en-US" dirty="0" err="1" smtClean="0"/>
              <a:t>dan</a:t>
            </a:r>
            <a:r>
              <a:rPr lang="en-US" dirty="0" smtClean="0"/>
              <a:t> non-Arab.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Arab </a:t>
            </a:r>
            <a:r>
              <a:rPr lang="en-US" dirty="0" err="1" smtClean="0"/>
              <a:t>kami</a:t>
            </a:r>
            <a:r>
              <a:rPr lang="en-US" dirty="0" smtClean="0"/>
              <a:t> </a:t>
            </a:r>
            <a:r>
              <a:rPr lang="en-US" dirty="0" err="1" smtClean="0"/>
              <a:t>berani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Persia </a:t>
            </a:r>
            <a:r>
              <a:rPr lang="en-US" dirty="0" err="1" smtClean="0"/>
              <a:t>tiada</a:t>
            </a:r>
            <a:r>
              <a:rPr lang="en-US" dirty="0" smtClean="0"/>
              <a:t> </a:t>
            </a:r>
            <a:r>
              <a:rPr lang="en-US" dirty="0" err="1" smtClean="0"/>
              <a:t>ampun</a:t>
            </a:r>
            <a:endParaRPr lang="en-US" dirty="0" smtClean="0"/>
          </a:p>
          <a:p>
            <a:r>
              <a:rPr lang="en-US" dirty="0" err="1" smtClean="0"/>
              <a:t>Rasul</a:t>
            </a:r>
            <a:r>
              <a:rPr lang="en-US" dirty="0" smtClean="0"/>
              <a:t>: </a:t>
            </a:r>
            <a:r>
              <a:rPr lang="en-US" dirty="0" err="1" smtClean="0"/>
              <a:t>Kebaikan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kalian </a:t>
            </a:r>
            <a:r>
              <a:rPr lang="en-US" dirty="0" err="1" smtClean="0"/>
              <a:t>kalau</a:t>
            </a:r>
            <a:r>
              <a:rPr lang="en-US" dirty="0" smtClean="0"/>
              <a:t> kalian </a:t>
            </a:r>
            <a:r>
              <a:rPr lang="en-US" dirty="0" err="1" smtClean="0"/>
              <a:t>menerima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keburukan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kalian </a:t>
            </a:r>
            <a:r>
              <a:rPr lang="en-US" dirty="0" err="1" smtClean="0"/>
              <a:t>jika</a:t>
            </a:r>
            <a:r>
              <a:rPr lang="en-US" dirty="0" smtClean="0"/>
              <a:t> kalian </a:t>
            </a:r>
            <a:r>
              <a:rPr lang="en-US" dirty="0" err="1" smtClean="0"/>
              <a:t>menolak</a:t>
            </a:r>
            <a:r>
              <a:rPr lang="en-US" dirty="0" smtClean="0"/>
              <a:t>.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dien</a:t>
            </a:r>
            <a:r>
              <a:rPr lang="en-US" dirty="0" smtClean="0"/>
              <a:t> Allah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menolongnya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yang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sisi-sisinya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153400" y="6396335"/>
            <a:ext cx="91403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086600" cy="914400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  <a:cs typeface="Traditional Arabic" pitchFamily="2" charset="-78"/>
              </a:rPr>
              <a:t> (A 3)  </a:t>
            </a:r>
            <a:r>
              <a:rPr lang="ar-SA" sz="4400" dirty="0">
                <a:solidFill>
                  <a:schemeClr val="bg1"/>
                </a:solidFill>
                <a:cs typeface="Traditional Arabic" pitchFamily="2" charset="-78"/>
              </a:rPr>
              <a:t>مَعْنَى اْلإِلَهِ</a:t>
            </a:r>
            <a:endParaRPr lang="en-US" sz="4400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081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83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sz="4400" b="1" dirty="0">
                <a:solidFill>
                  <a:schemeClr val="bg1"/>
                </a:solidFill>
                <a:cs typeface="Traditional Arabic" pitchFamily="2" charset="-78"/>
              </a:rPr>
              <a:t>الله</a:t>
            </a:r>
            <a:endParaRPr lang="en-US" sz="44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082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72400" y="25908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4000" b="1" dirty="0">
                <a:solidFill>
                  <a:schemeClr val="bg1"/>
                </a:solidFill>
                <a:cs typeface="Traditional Arabic" pitchFamily="2" charset="-78"/>
              </a:rPr>
              <a:t>أَلِهَ</a:t>
            </a:r>
            <a:endParaRPr lang="en-US" sz="40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087" name="Rectangle 1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20000" y="4800600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4000" b="1" dirty="0">
                <a:solidFill>
                  <a:schemeClr val="bg1"/>
                </a:solidFill>
                <a:cs typeface="Traditional Arabic" pitchFamily="2" charset="-78"/>
              </a:rPr>
              <a:t>اَلإِلَهُ</a:t>
            </a:r>
            <a:endParaRPr lang="en-US" sz="40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088" name="Rectangle 1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267200" y="259080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4000" b="1" dirty="0">
                <a:solidFill>
                  <a:schemeClr val="bg1"/>
                </a:solidFill>
                <a:cs typeface="Traditional Arabic" pitchFamily="2" charset="-78"/>
              </a:rPr>
              <a:t>عَبَدَهُ</a:t>
            </a:r>
            <a:endParaRPr lang="en-US" sz="40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089" name="Rectangle 1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191000" y="480060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ar-SA" sz="4000" b="1" dirty="0">
                <a:solidFill>
                  <a:schemeClr val="bg1"/>
                </a:solidFill>
                <a:cs typeface="Traditional Arabic" pitchFamily="2" charset="-78"/>
              </a:rPr>
              <a:t>اَلْمَعْبُوْدُ</a:t>
            </a:r>
            <a:endParaRPr lang="en-US" sz="40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7239000" y="2209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 flipH="1">
            <a:off x="7239000" y="2971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7467600" y="2971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7239000" y="2667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 flipH="1">
            <a:off x="72390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106" name="Line 34"/>
          <p:cNvSpPr>
            <a:spLocks noChangeShapeType="1"/>
          </p:cNvSpPr>
          <p:nvPr/>
        </p:nvSpPr>
        <p:spPr bwMode="auto">
          <a:xfrm>
            <a:off x="3886200" y="2362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41148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 flipH="1">
            <a:off x="3810000" y="2971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 flipH="1">
            <a:off x="3886200" y="2971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1219200" y="2971800"/>
            <a:ext cx="609600" cy="2133600"/>
            <a:chOff x="1219200" y="2971800"/>
            <a:chExt cx="609600" cy="2133600"/>
          </a:xfrm>
        </p:grpSpPr>
        <p:sp>
          <p:nvSpPr>
            <p:cNvPr id="3117" name="Line 45"/>
            <p:cNvSpPr>
              <a:spLocks noChangeShapeType="1"/>
            </p:cNvSpPr>
            <p:nvPr/>
          </p:nvSpPr>
          <p:spPr bwMode="auto">
            <a:xfrm flipH="1">
              <a:off x="1371600" y="2971800"/>
              <a:ext cx="457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3118" name="Line 46"/>
            <p:cNvSpPr>
              <a:spLocks noChangeShapeType="1"/>
            </p:cNvSpPr>
            <p:nvPr/>
          </p:nvSpPr>
          <p:spPr bwMode="auto">
            <a:xfrm>
              <a:off x="1371600" y="4038600"/>
              <a:ext cx="381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auto">
            <a:xfrm flipH="1">
              <a:off x="12192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</p:grpSp>
      <p:sp>
        <p:nvSpPr>
          <p:cNvPr id="50" name="Rectangle 49">
            <a:hlinkClick r:id="rId7" action="ppaction://hlinksldjump"/>
          </p:cNvPr>
          <p:cNvSpPr/>
          <p:nvPr/>
        </p:nvSpPr>
        <p:spPr>
          <a:xfrm>
            <a:off x="6135813" y="1915180"/>
            <a:ext cx="1103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FontTx/>
              <a:buNone/>
            </a:pPr>
            <a:r>
              <a:rPr lang="ar-SA" sz="2800" b="1" dirty="0" smtClean="0">
                <a:solidFill>
                  <a:schemeClr val="bg1"/>
                </a:solidFill>
                <a:cs typeface="Traditional Arabic" pitchFamily="2" charset="-78"/>
              </a:rPr>
              <a:t>سَكَنَ إِلَيْهِ</a:t>
            </a:r>
            <a:endParaRPr lang="en-US" sz="28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51" name="Rectangle 50">
            <a:hlinkClick r:id="rId8" action="ppaction://hlinksldjump"/>
          </p:cNvPr>
          <p:cNvSpPr/>
          <p:nvPr/>
        </p:nvSpPr>
        <p:spPr>
          <a:xfrm>
            <a:off x="6090929" y="2438400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FontTx/>
              <a:buNone/>
            </a:pPr>
            <a:r>
              <a:rPr lang="ar-SA" sz="2800" b="1" dirty="0" smtClean="0">
                <a:solidFill>
                  <a:schemeClr val="bg1"/>
                </a:solidFill>
                <a:cs typeface="Traditional Arabic" pitchFamily="2" charset="-78"/>
              </a:rPr>
              <a:t>اِسْتَجَارَ بِهِ</a:t>
            </a:r>
            <a:endParaRPr lang="en-US" sz="28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52" name="Rectangle 51">
            <a:hlinkClick r:id="rId9" action="ppaction://hlinksldjump"/>
          </p:cNvPr>
          <p:cNvSpPr/>
          <p:nvPr/>
        </p:nvSpPr>
        <p:spPr>
          <a:xfrm>
            <a:off x="6070090" y="2981980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FontTx/>
              <a:buNone/>
            </a:pPr>
            <a:r>
              <a:rPr lang="ar-SA" sz="2800" b="1" dirty="0" smtClean="0">
                <a:solidFill>
                  <a:schemeClr val="bg1"/>
                </a:solidFill>
                <a:cs typeface="Traditional Arabic" pitchFamily="2" charset="-78"/>
              </a:rPr>
              <a:t>اِشْتَاقَ إِلَيْهِ</a:t>
            </a:r>
            <a:endParaRPr lang="en-US" sz="28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7147560" y="22098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7147560" y="26670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55" name="Line 25"/>
          <p:cNvSpPr>
            <a:spLocks noChangeShapeType="1"/>
          </p:cNvSpPr>
          <p:nvPr/>
        </p:nvSpPr>
        <p:spPr bwMode="auto">
          <a:xfrm>
            <a:off x="7147560" y="32766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56" name="Rectangle 55">
            <a:hlinkClick r:id="rId10" action="ppaction://hlinksldjump"/>
          </p:cNvPr>
          <p:cNvSpPr/>
          <p:nvPr/>
        </p:nvSpPr>
        <p:spPr>
          <a:xfrm>
            <a:off x="6400800" y="3439180"/>
            <a:ext cx="80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FontTx/>
              <a:buNone/>
            </a:pPr>
            <a:r>
              <a:rPr lang="ar-SA" sz="2800" b="1" dirty="0" smtClean="0">
                <a:solidFill>
                  <a:schemeClr val="bg1"/>
                </a:solidFill>
                <a:cs typeface="Traditional Arabic" pitchFamily="2" charset="-78"/>
              </a:rPr>
              <a:t>وُلِعَ بِهِ</a:t>
            </a:r>
            <a:endParaRPr lang="ar-SA" sz="28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57" name="Line 25"/>
          <p:cNvSpPr>
            <a:spLocks noChangeShapeType="1"/>
          </p:cNvSpPr>
          <p:nvPr/>
        </p:nvSpPr>
        <p:spPr bwMode="auto">
          <a:xfrm>
            <a:off x="7162800" y="37338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grpSp>
        <p:nvGrpSpPr>
          <p:cNvPr id="67" name="Group 66"/>
          <p:cNvGrpSpPr/>
          <p:nvPr/>
        </p:nvGrpSpPr>
        <p:grpSpPr>
          <a:xfrm flipH="1">
            <a:off x="5410200" y="2209800"/>
            <a:ext cx="624840" cy="1524000"/>
            <a:chOff x="7299960" y="2362200"/>
            <a:chExt cx="624840" cy="1524000"/>
          </a:xfrm>
        </p:grpSpPr>
        <p:sp>
          <p:nvSpPr>
            <p:cNvPr id="58" name="Line 29"/>
            <p:cNvSpPr>
              <a:spLocks noChangeShapeType="1"/>
            </p:cNvSpPr>
            <p:nvPr/>
          </p:nvSpPr>
          <p:spPr bwMode="auto">
            <a:xfrm>
              <a:off x="7391400" y="2362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59" name="Line 30"/>
            <p:cNvSpPr>
              <a:spLocks noChangeShapeType="1"/>
            </p:cNvSpPr>
            <p:nvPr/>
          </p:nvSpPr>
          <p:spPr bwMode="auto">
            <a:xfrm flipH="1">
              <a:off x="7391400" y="3124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>
              <a:off x="7620000" y="3124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61" name="Line 32"/>
            <p:cNvSpPr>
              <a:spLocks noChangeShapeType="1"/>
            </p:cNvSpPr>
            <p:nvPr/>
          </p:nvSpPr>
          <p:spPr bwMode="auto">
            <a:xfrm>
              <a:off x="7391400" y="2819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 flipH="1">
              <a:off x="7391400" y="31242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7299960" y="2362200"/>
              <a:ext cx="9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7299960" y="2819400"/>
              <a:ext cx="9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65" name="Line 25"/>
            <p:cNvSpPr>
              <a:spLocks noChangeShapeType="1"/>
            </p:cNvSpPr>
            <p:nvPr/>
          </p:nvSpPr>
          <p:spPr bwMode="auto">
            <a:xfrm>
              <a:off x="7299960" y="3429000"/>
              <a:ext cx="9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>
              <a:off x="7315200" y="3886200"/>
              <a:ext cx="9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</p:grpSp>
      <p:sp>
        <p:nvSpPr>
          <p:cNvPr id="68" name="Line 29"/>
          <p:cNvSpPr>
            <a:spLocks noChangeShapeType="1"/>
          </p:cNvSpPr>
          <p:nvPr/>
        </p:nvSpPr>
        <p:spPr bwMode="auto">
          <a:xfrm>
            <a:off x="7239000" y="4343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69" name="Line 30"/>
          <p:cNvSpPr>
            <a:spLocks noChangeShapeType="1"/>
          </p:cNvSpPr>
          <p:nvPr/>
        </p:nvSpPr>
        <p:spPr bwMode="auto">
          <a:xfrm flipH="1">
            <a:off x="7239000" y="5105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>
            <a:off x="7467600" y="5105400"/>
            <a:ext cx="1828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71" name="Line 32"/>
          <p:cNvSpPr>
            <a:spLocks noChangeShapeType="1"/>
          </p:cNvSpPr>
          <p:nvPr/>
        </p:nvSpPr>
        <p:spPr bwMode="auto">
          <a:xfrm>
            <a:off x="7239000" y="4800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H="1">
            <a:off x="72390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7147560" y="43434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7147560" y="48006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>
            <a:off x="7147560" y="54102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7162800" y="58674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grpSp>
        <p:nvGrpSpPr>
          <p:cNvPr id="77" name="Group 76"/>
          <p:cNvGrpSpPr/>
          <p:nvPr/>
        </p:nvGrpSpPr>
        <p:grpSpPr>
          <a:xfrm flipH="1">
            <a:off x="5410200" y="4343400"/>
            <a:ext cx="624840" cy="1524000"/>
            <a:chOff x="7299960" y="2362200"/>
            <a:chExt cx="624840" cy="1524000"/>
          </a:xfrm>
        </p:grpSpPr>
        <p:sp>
          <p:nvSpPr>
            <p:cNvPr id="78" name="Line 29"/>
            <p:cNvSpPr>
              <a:spLocks noChangeShapeType="1"/>
            </p:cNvSpPr>
            <p:nvPr/>
          </p:nvSpPr>
          <p:spPr bwMode="auto">
            <a:xfrm>
              <a:off x="7391400" y="2362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79" name="Line 30"/>
            <p:cNvSpPr>
              <a:spLocks noChangeShapeType="1"/>
            </p:cNvSpPr>
            <p:nvPr/>
          </p:nvSpPr>
          <p:spPr bwMode="auto">
            <a:xfrm flipH="1">
              <a:off x="7391400" y="3124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>
              <a:off x="7620000" y="3124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81" name="Line 32"/>
            <p:cNvSpPr>
              <a:spLocks noChangeShapeType="1"/>
            </p:cNvSpPr>
            <p:nvPr/>
          </p:nvSpPr>
          <p:spPr bwMode="auto">
            <a:xfrm>
              <a:off x="7391400" y="2819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82" name="Line 33"/>
            <p:cNvSpPr>
              <a:spLocks noChangeShapeType="1"/>
            </p:cNvSpPr>
            <p:nvPr/>
          </p:nvSpPr>
          <p:spPr bwMode="auto">
            <a:xfrm flipH="1">
              <a:off x="7391400" y="31242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83" name="Line 25"/>
            <p:cNvSpPr>
              <a:spLocks noChangeShapeType="1"/>
            </p:cNvSpPr>
            <p:nvPr/>
          </p:nvSpPr>
          <p:spPr bwMode="auto">
            <a:xfrm>
              <a:off x="7299960" y="2362200"/>
              <a:ext cx="9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>
              <a:off x="7299960" y="2819400"/>
              <a:ext cx="9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>
              <a:off x="7299960" y="3429000"/>
              <a:ext cx="9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86" name="Line 25"/>
            <p:cNvSpPr>
              <a:spLocks noChangeShapeType="1"/>
            </p:cNvSpPr>
            <p:nvPr/>
          </p:nvSpPr>
          <p:spPr bwMode="auto">
            <a:xfrm>
              <a:off x="7315200" y="3886200"/>
              <a:ext cx="9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6049995" y="4124980"/>
            <a:ext cx="1112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FontTx/>
              <a:buNone/>
            </a:pPr>
            <a:r>
              <a:rPr lang="ar-SA" sz="2800" b="1" dirty="0" smtClean="0">
                <a:solidFill>
                  <a:schemeClr val="bg1"/>
                </a:solidFill>
                <a:cs typeface="Traditional Arabic" pitchFamily="2" charset="-78"/>
              </a:rPr>
              <a:t>اَلْمَرْغُوْبُ</a:t>
            </a:r>
            <a:endParaRPr lang="en-US" sz="28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062819" y="4582180"/>
            <a:ext cx="1099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b="1" dirty="0" smtClean="0">
                <a:solidFill>
                  <a:schemeClr val="bg1"/>
                </a:solidFill>
                <a:cs typeface="Traditional Arabic" pitchFamily="2" charset="-78"/>
              </a:rPr>
              <a:t>اَلْمَرْهُوْبُ</a:t>
            </a:r>
            <a:endParaRPr lang="en-US" sz="2800" dirty="0"/>
          </a:p>
        </p:txBody>
      </p:sp>
      <p:sp>
        <p:nvSpPr>
          <p:cNvPr id="89" name="Rectangle 88"/>
          <p:cNvSpPr/>
          <p:nvPr/>
        </p:nvSpPr>
        <p:spPr>
          <a:xfrm>
            <a:off x="6172200" y="5191780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FontTx/>
              <a:buNone/>
            </a:pPr>
            <a:r>
              <a:rPr lang="ar-SA" sz="2800" b="1" dirty="0" smtClean="0">
                <a:solidFill>
                  <a:schemeClr val="bg1"/>
                </a:solidFill>
                <a:cs typeface="Traditional Arabic" pitchFamily="2" charset="-78"/>
              </a:rPr>
              <a:t>اَلْمَتْبُوْعُ</a:t>
            </a:r>
            <a:endParaRPr lang="en-US" sz="28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096000" y="5648980"/>
            <a:ext cx="1112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lvl="1">
              <a:buFontTx/>
              <a:buNone/>
            </a:pPr>
            <a:r>
              <a:rPr lang="ar-SA" sz="2800" b="1" dirty="0" smtClean="0">
                <a:solidFill>
                  <a:schemeClr val="bg1"/>
                </a:solidFill>
                <a:cs typeface="Traditional Arabic" pitchFamily="2" charset="-78"/>
              </a:rPr>
              <a:t>اَلْمَحْبُوْبُ</a:t>
            </a:r>
            <a:endParaRPr lang="en-US" sz="28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91" name="Line 62"/>
          <p:cNvSpPr>
            <a:spLocks noChangeShapeType="1"/>
          </p:cNvSpPr>
          <p:nvPr/>
        </p:nvSpPr>
        <p:spPr bwMode="auto">
          <a:xfrm>
            <a:off x="3794760" y="23622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92" name="Line 62"/>
          <p:cNvSpPr>
            <a:spLocks noChangeShapeType="1"/>
          </p:cNvSpPr>
          <p:nvPr/>
        </p:nvSpPr>
        <p:spPr bwMode="auto">
          <a:xfrm>
            <a:off x="3794760" y="35814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828800" y="2362200"/>
            <a:ext cx="548640" cy="1219200"/>
            <a:chOff x="1828800" y="2362200"/>
            <a:chExt cx="548640" cy="1219200"/>
          </a:xfrm>
        </p:grpSpPr>
        <p:sp>
          <p:nvSpPr>
            <p:cNvPr id="93" name="Line 34"/>
            <p:cNvSpPr>
              <a:spLocks noChangeShapeType="1"/>
            </p:cNvSpPr>
            <p:nvPr/>
          </p:nvSpPr>
          <p:spPr bwMode="auto">
            <a:xfrm flipH="1">
              <a:off x="2057400" y="23622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 flipH="1">
              <a:off x="1828800" y="2971800"/>
              <a:ext cx="27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95" name="Line 36"/>
            <p:cNvSpPr>
              <a:spLocks noChangeShapeType="1"/>
            </p:cNvSpPr>
            <p:nvPr/>
          </p:nvSpPr>
          <p:spPr bwMode="auto">
            <a:xfrm>
              <a:off x="2057400" y="2971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96" name="Line 37"/>
            <p:cNvSpPr>
              <a:spLocks noChangeShapeType="1"/>
            </p:cNvSpPr>
            <p:nvPr/>
          </p:nvSpPr>
          <p:spPr bwMode="auto">
            <a:xfrm>
              <a:off x="2057400" y="29718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97" name="Line 62"/>
            <p:cNvSpPr>
              <a:spLocks noChangeShapeType="1"/>
            </p:cNvSpPr>
            <p:nvPr/>
          </p:nvSpPr>
          <p:spPr bwMode="auto">
            <a:xfrm flipH="1">
              <a:off x="2286000" y="2362200"/>
              <a:ext cx="9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98" name="Line 62"/>
            <p:cNvSpPr>
              <a:spLocks noChangeShapeType="1"/>
            </p:cNvSpPr>
            <p:nvPr/>
          </p:nvSpPr>
          <p:spPr bwMode="auto">
            <a:xfrm flipH="1">
              <a:off x="2286000" y="3581400"/>
              <a:ext cx="9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</p:grpSp>
      <p:sp>
        <p:nvSpPr>
          <p:cNvPr id="101" name="Line 34"/>
          <p:cNvSpPr>
            <a:spLocks noChangeShapeType="1"/>
          </p:cNvSpPr>
          <p:nvPr/>
        </p:nvSpPr>
        <p:spPr bwMode="auto">
          <a:xfrm>
            <a:off x="3962400" y="4495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102" name="Line 35"/>
          <p:cNvSpPr>
            <a:spLocks noChangeShapeType="1"/>
          </p:cNvSpPr>
          <p:nvPr/>
        </p:nvSpPr>
        <p:spPr bwMode="auto">
          <a:xfrm>
            <a:off x="4191000" y="5105400"/>
            <a:ext cx="1828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103" name="Line 36"/>
          <p:cNvSpPr>
            <a:spLocks noChangeShapeType="1"/>
          </p:cNvSpPr>
          <p:nvPr/>
        </p:nvSpPr>
        <p:spPr bwMode="auto">
          <a:xfrm flipH="1">
            <a:off x="38862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104" name="Line 37"/>
          <p:cNvSpPr>
            <a:spLocks noChangeShapeType="1"/>
          </p:cNvSpPr>
          <p:nvPr/>
        </p:nvSpPr>
        <p:spPr bwMode="auto">
          <a:xfrm flipH="1">
            <a:off x="3962400" y="5105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105" name="Line 62"/>
          <p:cNvSpPr>
            <a:spLocks noChangeShapeType="1"/>
          </p:cNvSpPr>
          <p:nvPr/>
        </p:nvSpPr>
        <p:spPr bwMode="auto">
          <a:xfrm>
            <a:off x="3870960" y="44958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106" name="Line 62"/>
          <p:cNvSpPr>
            <a:spLocks noChangeShapeType="1"/>
          </p:cNvSpPr>
          <p:nvPr/>
        </p:nvSpPr>
        <p:spPr bwMode="auto">
          <a:xfrm>
            <a:off x="3870960" y="5715000"/>
            <a:ext cx="914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 b="1">
              <a:solidFill>
                <a:schemeClr val="bg1"/>
              </a:solidFill>
              <a:cs typeface="Traditional Arabic" pitchFamily="2" charset="-78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752600" y="4495800"/>
            <a:ext cx="548640" cy="1219200"/>
            <a:chOff x="1828800" y="2362200"/>
            <a:chExt cx="548640" cy="1219200"/>
          </a:xfrm>
        </p:grpSpPr>
        <p:sp>
          <p:nvSpPr>
            <p:cNvPr id="108" name="Line 34"/>
            <p:cNvSpPr>
              <a:spLocks noChangeShapeType="1"/>
            </p:cNvSpPr>
            <p:nvPr/>
          </p:nvSpPr>
          <p:spPr bwMode="auto">
            <a:xfrm flipH="1">
              <a:off x="2057400" y="23622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109" name="Line 35"/>
            <p:cNvSpPr>
              <a:spLocks noChangeShapeType="1"/>
            </p:cNvSpPr>
            <p:nvPr/>
          </p:nvSpPr>
          <p:spPr bwMode="auto">
            <a:xfrm flipH="1">
              <a:off x="1828800" y="2971800"/>
              <a:ext cx="27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110" name="Line 36"/>
            <p:cNvSpPr>
              <a:spLocks noChangeShapeType="1"/>
            </p:cNvSpPr>
            <p:nvPr/>
          </p:nvSpPr>
          <p:spPr bwMode="auto">
            <a:xfrm>
              <a:off x="2057400" y="2971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111" name="Line 37"/>
            <p:cNvSpPr>
              <a:spLocks noChangeShapeType="1"/>
            </p:cNvSpPr>
            <p:nvPr/>
          </p:nvSpPr>
          <p:spPr bwMode="auto">
            <a:xfrm>
              <a:off x="2057400" y="29718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112" name="Line 62"/>
            <p:cNvSpPr>
              <a:spLocks noChangeShapeType="1"/>
            </p:cNvSpPr>
            <p:nvPr/>
          </p:nvSpPr>
          <p:spPr bwMode="auto">
            <a:xfrm flipH="1">
              <a:off x="2286000" y="2362200"/>
              <a:ext cx="9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  <p:sp>
          <p:nvSpPr>
            <p:cNvPr id="113" name="Line 62"/>
            <p:cNvSpPr>
              <a:spLocks noChangeShapeType="1"/>
            </p:cNvSpPr>
            <p:nvPr/>
          </p:nvSpPr>
          <p:spPr bwMode="auto">
            <a:xfrm flipH="1">
              <a:off x="2286000" y="3581400"/>
              <a:ext cx="9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chemeClr val="bg1"/>
                </a:solidFill>
                <a:cs typeface="Traditional Arabic" pitchFamily="2" charset="-78"/>
              </a:endParaRPr>
            </a:p>
          </p:txBody>
        </p:sp>
      </p:grpSp>
      <p:sp>
        <p:nvSpPr>
          <p:cNvPr id="114" name="Rectangle 113">
            <a:hlinkClick r:id="rId11" action="ppaction://hlinksldjump"/>
          </p:cNvPr>
          <p:cNvSpPr/>
          <p:nvPr/>
        </p:nvSpPr>
        <p:spPr>
          <a:xfrm>
            <a:off x="2514600" y="2133600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763" lvl="1" indent="-4763">
              <a:spcBef>
                <a:spcPct val="50000"/>
              </a:spcBef>
            </a:pPr>
            <a:r>
              <a:rPr lang="ar-SA" sz="2400" b="1" dirty="0" smtClean="0">
                <a:solidFill>
                  <a:schemeClr val="bg1"/>
                </a:solidFill>
                <a:cs typeface="Traditional Arabic" pitchFamily="2" charset="-78"/>
              </a:rPr>
              <a:t>كَمَالُ الْمَحَبَّةِ</a:t>
            </a:r>
            <a:endParaRPr lang="en-US" sz="24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115" name="Rectangle 114">
            <a:hlinkClick r:id="rId11" action="ppaction://hlinksldjump"/>
          </p:cNvPr>
          <p:cNvSpPr/>
          <p:nvPr/>
        </p:nvSpPr>
        <p:spPr>
          <a:xfrm>
            <a:off x="2514600" y="2743200"/>
            <a:ext cx="1233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763" lvl="1" indent="-4763">
              <a:spcBef>
                <a:spcPct val="50000"/>
              </a:spcBef>
            </a:pPr>
            <a:r>
              <a:rPr lang="ar-SA" sz="2400" b="1" dirty="0" smtClean="0">
                <a:solidFill>
                  <a:schemeClr val="bg1"/>
                </a:solidFill>
                <a:cs typeface="Traditional Arabic" pitchFamily="2" charset="-78"/>
              </a:rPr>
              <a:t>كَمَالُ التَّذَلُّلِ</a:t>
            </a:r>
            <a:endParaRPr lang="en-US" sz="24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116" name="Rectangle 115">
            <a:hlinkClick r:id="rId11" action="ppaction://hlinksldjump"/>
          </p:cNvPr>
          <p:cNvSpPr/>
          <p:nvPr/>
        </p:nvSpPr>
        <p:spPr>
          <a:xfrm>
            <a:off x="2438400" y="3348335"/>
            <a:ext cx="1478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763" lvl="1" indent="-4763">
              <a:spcBef>
                <a:spcPct val="50000"/>
              </a:spcBef>
            </a:pPr>
            <a:r>
              <a:rPr lang="ar-SA" sz="2400" b="1" dirty="0" smtClean="0">
                <a:solidFill>
                  <a:schemeClr val="bg1"/>
                </a:solidFill>
                <a:cs typeface="Traditional Arabic" pitchFamily="2" charset="-78"/>
              </a:rPr>
              <a:t>كَمَالُ الْخُضُوْعِ</a:t>
            </a:r>
            <a:endParaRPr lang="ar-SA" sz="24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117" name="Rectangle 116">
            <a:hlinkClick r:id="rId12" action="ppaction://hlinksldjump"/>
          </p:cNvPr>
          <p:cNvSpPr/>
          <p:nvPr/>
        </p:nvSpPr>
        <p:spPr>
          <a:xfrm>
            <a:off x="2403846" y="4267200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763" lvl="1" indent="-4763">
              <a:spcBef>
                <a:spcPct val="50000"/>
              </a:spcBef>
            </a:pPr>
            <a:r>
              <a:rPr lang="ar-SA" sz="2400" b="1" dirty="0" smtClean="0">
                <a:solidFill>
                  <a:schemeClr val="bg1"/>
                </a:solidFill>
                <a:cs typeface="Traditional Arabic" pitchFamily="2" charset="-78"/>
              </a:rPr>
              <a:t>صَاحِبُ الْوِلاَيَةِ</a:t>
            </a:r>
            <a:endParaRPr lang="en-US" sz="24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118" name="Rectangle 117">
            <a:hlinkClick r:id="rId13" action="ppaction://hlinksldjump"/>
          </p:cNvPr>
          <p:cNvSpPr/>
          <p:nvPr/>
        </p:nvSpPr>
        <p:spPr>
          <a:xfrm>
            <a:off x="2438400" y="4876800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ar-SA" sz="2400" b="1" dirty="0" smtClean="0">
                <a:solidFill>
                  <a:schemeClr val="bg1"/>
                </a:solidFill>
                <a:cs typeface="Traditional Arabic" pitchFamily="2" charset="-78"/>
              </a:rPr>
              <a:t>صَاحِبُ الطَّاعَةِ</a:t>
            </a:r>
            <a:endParaRPr lang="en-US" sz="24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  <p:sp>
        <p:nvSpPr>
          <p:cNvPr id="119" name="Rectangle 118">
            <a:hlinkClick r:id="rId14" action="ppaction://hlinksldjump"/>
          </p:cNvPr>
          <p:cNvSpPr/>
          <p:nvPr/>
        </p:nvSpPr>
        <p:spPr>
          <a:xfrm>
            <a:off x="2286000" y="5486400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ar-SA" sz="2400" b="1" dirty="0" smtClean="0">
                <a:solidFill>
                  <a:schemeClr val="bg1"/>
                </a:solidFill>
                <a:cs typeface="Traditional Arabic" pitchFamily="2" charset="-78"/>
              </a:rPr>
              <a:t>صَاحِبُ الْحَاكِمِيَّةِ</a:t>
            </a:r>
            <a:endParaRPr lang="en-US" sz="2400" b="1" dirty="0">
              <a:solidFill>
                <a:schemeClr val="bg1"/>
              </a:solidFill>
              <a:cs typeface="Traditional Arabic" pitchFamily="2" charset="-7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7" grpId="0"/>
      <p:bldP spid="3088" grpId="0"/>
      <p:bldP spid="3089" grpId="0"/>
      <p:bldP spid="3101" grpId="0" animBg="1"/>
      <p:bldP spid="3102" grpId="0" animBg="1"/>
      <p:bldP spid="3103" grpId="0" animBg="1"/>
      <p:bldP spid="3104" grpId="0" animBg="1"/>
      <p:bldP spid="3105" grpId="0" animBg="1"/>
      <p:bldP spid="3106" grpId="0" animBg="1"/>
      <p:bldP spid="3107" grpId="0" animBg="1"/>
      <p:bldP spid="3108" grpId="0" animBg="1"/>
      <p:bldP spid="3109" grpId="0" animBg="1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  <p:bldP spid="5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7" grpId="0"/>
      <p:bldP spid="88" grpId="0"/>
      <p:bldP spid="89" grpId="0"/>
      <p:bldP spid="90" grpId="0"/>
      <p:bldP spid="91" grpId="0" animBg="1"/>
      <p:bldP spid="92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14" grpId="0"/>
      <p:bldP spid="115" grpId="0"/>
      <p:bldP spid="116" grpId="0"/>
      <p:bldP spid="117" grpId="0"/>
      <p:bldP spid="118" grpId="0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Kata</a:t>
            </a:r>
            <a:r>
              <a:rPr lang="en-US" dirty="0" smtClean="0"/>
              <a:t> ILAH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hurup</a:t>
            </a:r>
            <a:r>
              <a:rPr lang="en-US" dirty="0" smtClean="0"/>
              <a:t>: </a:t>
            </a:r>
            <a:r>
              <a:rPr lang="en-US" dirty="0" err="1" smtClean="0"/>
              <a:t>alif</a:t>
            </a:r>
            <a:r>
              <a:rPr lang="en-US" dirty="0" smtClean="0"/>
              <a:t>, </a:t>
            </a:r>
            <a:r>
              <a:rPr lang="en-US" dirty="0" err="1" smtClean="0"/>
              <a:t>laam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haa</a:t>
            </a:r>
            <a:endParaRPr lang="en-US" dirty="0" smtClean="0"/>
          </a:p>
          <a:p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merujuk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kamus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Arab </a:t>
            </a:r>
            <a:r>
              <a:rPr lang="en-US" dirty="0" err="1" smtClean="0"/>
              <a:t>maka</a:t>
            </a:r>
            <a:r>
              <a:rPr lang="en-US" dirty="0" smtClean="0"/>
              <a:t> ALIHA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endParaRPr lang="en-US" dirty="0" smtClean="0"/>
          </a:p>
          <a:p>
            <a:pPr lvl="1"/>
            <a:r>
              <a:rPr lang="en-US" dirty="0" err="1" smtClean="0"/>
              <a:t>Tenang</a:t>
            </a:r>
            <a:r>
              <a:rPr lang="en-US" dirty="0" smtClean="0"/>
              <a:t>/</a:t>
            </a:r>
            <a:r>
              <a:rPr lang="en-US" dirty="0" err="1" smtClean="0"/>
              <a:t>tentram</a:t>
            </a:r>
            <a:r>
              <a:rPr lang="en-US" dirty="0" smtClean="0"/>
              <a:t> (</a:t>
            </a:r>
            <a:r>
              <a:rPr lang="ar-SA" dirty="0" smtClean="0"/>
              <a:t>سَكَنَ إِلَيْهِ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Memohon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(</a:t>
            </a:r>
            <a:r>
              <a:rPr lang="ar-SA" dirty="0" smtClean="0"/>
              <a:t>اِسْتَجَارَ بِهِ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Yang </a:t>
            </a:r>
            <a:r>
              <a:rPr lang="en-US" dirty="0" err="1" smtClean="0"/>
              <a:t>dituju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rindunya</a:t>
            </a:r>
            <a:r>
              <a:rPr lang="en-US" dirty="0" smtClean="0"/>
              <a:t> (</a:t>
            </a:r>
            <a:r>
              <a:rPr lang="ar-SA" dirty="0" smtClean="0"/>
              <a:t>اِشْتَاقَ إِلَيْهِ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Paling </a:t>
            </a:r>
            <a:r>
              <a:rPr lang="en-US" dirty="0" err="1" smtClean="0"/>
              <a:t>dicintai</a:t>
            </a:r>
            <a:r>
              <a:rPr lang="en-US" dirty="0" smtClean="0"/>
              <a:t>/</a:t>
            </a:r>
            <a:r>
              <a:rPr lang="en-US" dirty="0" err="1" smtClean="0"/>
              <a:t>dirindukan</a:t>
            </a:r>
            <a:r>
              <a:rPr lang="en-US" dirty="0" smtClean="0"/>
              <a:t> (</a:t>
            </a:r>
            <a:r>
              <a:rPr lang="ar-SA" dirty="0" smtClean="0"/>
              <a:t>وُلِعَ بِهِ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Mengabdi</a:t>
            </a:r>
            <a:r>
              <a:rPr lang="en-US" dirty="0" smtClean="0"/>
              <a:t> (</a:t>
            </a:r>
            <a:r>
              <a:rPr lang="ar-SA" dirty="0" smtClean="0">
                <a:solidFill>
                  <a:schemeClr val="bg1"/>
                </a:solidFill>
              </a:rPr>
              <a:t>عَبَدَهُ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96200" y="6172200"/>
            <a:ext cx="91403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086600" cy="1371600"/>
          </a:xfrm>
        </p:spPr>
        <p:txBody>
          <a:bodyPr/>
          <a:lstStyle/>
          <a:p>
            <a:pPr lvl="0"/>
            <a:r>
              <a:rPr lang="en-US" dirty="0" err="1" smtClean="0"/>
              <a:t>Tenang</a:t>
            </a:r>
            <a:r>
              <a:rPr lang="en-US" dirty="0" smtClean="0"/>
              <a:t>/</a:t>
            </a:r>
            <a:r>
              <a:rPr lang="en-US" dirty="0" err="1" smtClean="0"/>
              <a:t>Tentram</a:t>
            </a:r>
            <a:r>
              <a:rPr lang="en-US" dirty="0" smtClean="0"/>
              <a:t> (</a:t>
            </a:r>
            <a:r>
              <a:rPr lang="ar-SA" dirty="0" smtClean="0"/>
              <a:t>سَكَنَ إِلَيْهِ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086600" cy="3505200"/>
          </a:xfrm>
        </p:spPr>
        <p:txBody>
          <a:bodyPr/>
          <a:lstStyle/>
          <a:p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ar-SA" dirty="0" smtClean="0"/>
              <a:t>لاإله إلاالله</a:t>
            </a:r>
            <a:r>
              <a:rPr lang="en-US" dirty="0" smtClean="0"/>
              <a:t> </a:t>
            </a:r>
            <a:r>
              <a:rPr lang="en-US" dirty="0" err="1" smtClean="0"/>
              <a:t>maknanya</a:t>
            </a:r>
            <a:r>
              <a:rPr lang="en-US" dirty="0" smtClean="0"/>
              <a:t> “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ketenangan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ketentraman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Allah”</a:t>
            </a:r>
          </a:p>
          <a:p>
            <a:r>
              <a:rPr lang="en-US" dirty="0" err="1" smtClean="0"/>
              <a:t>Seorang</a:t>
            </a:r>
            <a:r>
              <a:rPr lang="en-US" dirty="0" smtClean="0"/>
              <a:t> Muslim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yakin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menenangkan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menentramkan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menjalin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Allah</a:t>
            </a:r>
          </a:p>
          <a:p>
            <a:r>
              <a:rPr lang="en-US" dirty="0" smtClean="0"/>
              <a:t>13:28 </a:t>
            </a:r>
            <a:r>
              <a:rPr lang="ar-SA" dirty="0" smtClean="0"/>
              <a:t>أَلا بِذِكْرِ اللَّهِ تَطْمَئِنُّ الْقُلُوبُ</a:t>
            </a:r>
            <a:r>
              <a:rPr lang="en-US" dirty="0" smtClean="0"/>
              <a:t> (</a:t>
            </a:r>
            <a:r>
              <a:rPr lang="en-US" dirty="0" err="1" smtClean="0"/>
              <a:t>Ingatlah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Allah-</a:t>
            </a:r>
            <a:r>
              <a:rPr lang="en-US" dirty="0" err="1" smtClean="0"/>
              <a:t>lah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tenteram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10:7 </a:t>
            </a:r>
            <a:r>
              <a:rPr lang="en-US" dirty="0" err="1" smtClean="0"/>
              <a:t>ridho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tenang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(</a:t>
            </a:r>
            <a:r>
              <a:rPr lang="ar-SA" dirty="0" smtClean="0"/>
              <a:t>وَرَضُوا بِالْحَيَاةِ الدُّنْيَا وَاطْمَأَنُّوا بِهَا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77567" y="6243935"/>
            <a:ext cx="91403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Memohon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(</a:t>
            </a:r>
            <a:r>
              <a:rPr lang="ar-SA" dirty="0" smtClean="0"/>
              <a:t>اِسْتَجَارَ بِهِ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ar-SA" dirty="0" smtClean="0"/>
              <a:t>لاإله إلاالله</a:t>
            </a:r>
            <a:r>
              <a:rPr lang="en-US" dirty="0" smtClean="0"/>
              <a:t> </a:t>
            </a:r>
            <a:r>
              <a:rPr lang="en-US" dirty="0" err="1" smtClean="0"/>
              <a:t>maknanya</a:t>
            </a:r>
            <a:r>
              <a:rPr lang="en-US" dirty="0" smtClean="0"/>
              <a:t> “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Allah”</a:t>
            </a:r>
          </a:p>
          <a:p>
            <a:r>
              <a:rPr lang="en-US" dirty="0" smtClean="0"/>
              <a:t>72:6 </a:t>
            </a:r>
            <a:r>
              <a:rPr lang="en-US" dirty="0" err="1" smtClean="0"/>
              <a:t>minta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r>
              <a:rPr lang="en-US" dirty="0" smtClean="0"/>
              <a:t>, </a:t>
            </a:r>
            <a:r>
              <a:rPr lang="en-US" dirty="0" err="1" smtClean="0"/>
              <a:t>didapati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dosa</a:t>
            </a:r>
            <a:endParaRPr lang="en-US" dirty="0" smtClean="0"/>
          </a:p>
          <a:p>
            <a:r>
              <a:rPr lang="en-US" dirty="0" err="1" smtClean="0"/>
              <a:t>Hadits</a:t>
            </a:r>
            <a:r>
              <a:rPr lang="en-US" dirty="0" smtClean="0"/>
              <a:t>: </a:t>
            </a:r>
            <a:r>
              <a:rPr lang="en-US" dirty="0" err="1" smtClean="0"/>
              <a:t>meski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Allah </a:t>
            </a: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menimpakan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tertimpa</a:t>
            </a:r>
            <a:r>
              <a:rPr lang="en-US" dirty="0" smtClean="0"/>
              <a:t> </a:t>
            </a:r>
            <a:r>
              <a:rPr lang="en-US" dirty="0" err="1" smtClean="0"/>
              <a:t>bencana</a:t>
            </a:r>
            <a:r>
              <a:rPr lang="en-US" dirty="0" smtClean="0"/>
              <a:t>. </a:t>
            </a:r>
            <a:r>
              <a:rPr lang="en-US" dirty="0" err="1" smtClean="0"/>
              <a:t>Begitu</a:t>
            </a:r>
            <a:r>
              <a:rPr lang="en-US" dirty="0" smtClean="0"/>
              <a:t> pula </a:t>
            </a:r>
            <a:r>
              <a:rPr lang="en-US" dirty="0" err="1" smtClean="0"/>
              <a:t>sebaliknya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1367" y="6243935"/>
            <a:ext cx="91403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Yang </a:t>
            </a:r>
            <a:r>
              <a:rPr lang="en-US" dirty="0" err="1" smtClean="0"/>
              <a:t>Dituju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Rindunya</a:t>
            </a:r>
            <a:r>
              <a:rPr lang="en-US" dirty="0" smtClean="0"/>
              <a:t> (</a:t>
            </a:r>
            <a:r>
              <a:rPr lang="ar-SA" dirty="0" smtClean="0"/>
              <a:t>اِشْتَاقَ إِلَيْهِ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ar-SA" dirty="0" smtClean="0"/>
              <a:t>لاإله إلاالله</a:t>
            </a:r>
            <a:r>
              <a:rPr lang="en-US" dirty="0" smtClean="0"/>
              <a:t> </a:t>
            </a:r>
            <a:r>
              <a:rPr lang="en-US" dirty="0" err="1" smtClean="0"/>
              <a:t>maknanya</a:t>
            </a:r>
            <a:r>
              <a:rPr lang="en-US" dirty="0" smtClean="0"/>
              <a:t> “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dituju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rindunya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Allah”</a:t>
            </a:r>
          </a:p>
          <a:p>
            <a:r>
              <a:rPr lang="ar-SA" dirty="0" smtClean="0"/>
              <a:t>اللهُ غَايَتُنَا</a:t>
            </a:r>
            <a:r>
              <a:rPr lang="en-US" dirty="0" smtClean="0"/>
              <a:t> Allah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kami</a:t>
            </a:r>
            <a:endParaRPr lang="en-US" dirty="0" smtClean="0"/>
          </a:p>
          <a:p>
            <a:r>
              <a:rPr lang="en-US" dirty="0" smtClean="0"/>
              <a:t>51:50-51 </a:t>
            </a:r>
            <a:r>
              <a:rPr lang="en-US" dirty="0" err="1" smtClean="0"/>
              <a:t>larilah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Allah</a:t>
            </a:r>
          </a:p>
          <a:p>
            <a:pPr lvl="1"/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lari</a:t>
            </a:r>
            <a:r>
              <a:rPr lang="en-US" dirty="0" smtClean="0"/>
              <a:t>, </a:t>
            </a:r>
            <a:r>
              <a:rPr lang="en-US" dirty="0" err="1" smtClean="0"/>
              <a:t>tabiatnya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berpaling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 smtClean="0"/>
          </a:p>
          <a:p>
            <a:pPr lvl="1"/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terbuai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</a:t>
            </a:r>
          </a:p>
          <a:p>
            <a:r>
              <a:rPr lang="en-US" dirty="0" smtClean="0"/>
              <a:t>18:28 </a:t>
            </a:r>
            <a:r>
              <a:rPr lang="ar-SA" dirty="0" smtClean="0"/>
              <a:t>وَلا تَعْدُ عَيْنَاكَ عَنْهُمْ </a:t>
            </a:r>
            <a:r>
              <a:rPr lang="en-US" dirty="0" smtClean="0"/>
              <a:t> (</a:t>
            </a:r>
            <a:r>
              <a:rPr lang="en-US" dirty="0" err="1" smtClean="0"/>
              <a:t>janganlah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matamu</a:t>
            </a:r>
            <a:r>
              <a:rPr lang="en-US" dirty="0" smtClean="0"/>
              <a:t> </a:t>
            </a:r>
            <a:r>
              <a:rPr lang="en-US" dirty="0" err="1" smtClean="0"/>
              <a:t>berpaling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1367" y="6243935"/>
            <a:ext cx="91403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086600" cy="1371600"/>
          </a:xfrm>
        </p:spPr>
        <p:txBody>
          <a:bodyPr/>
          <a:lstStyle/>
          <a:p>
            <a:pPr lvl="0"/>
            <a:r>
              <a:rPr lang="en-US" dirty="0" smtClean="0"/>
              <a:t>Paling </a:t>
            </a:r>
            <a:r>
              <a:rPr lang="en-US" dirty="0" err="1" smtClean="0"/>
              <a:t>Dicintai</a:t>
            </a:r>
            <a:r>
              <a:rPr lang="en-US" dirty="0" smtClean="0"/>
              <a:t>/</a:t>
            </a:r>
            <a:r>
              <a:rPr lang="en-US" dirty="0" err="1" smtClean="0"/>
              <a:t>Dirindukan</a:t>
            </a:r>
            <a:r>
              <a:rPr lang="en-US" dirty="0" smtClean="0"/>
              <a:t> (</a:t>
            </a:r>
            <a:r>
              <a:rPr lang="ar-SA" dirty="0" smtClean="0"/>
              <a:t>وُلِعَ بِهِ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086600" cy="3505200"/>
          </a:xfrm>
        </p:spPr>
        <p:txBody>
          <a:bodyPr/>
          <a:lstStyle/>
          <a:p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ar-SA" dirty="0" smtClean="0"/>
              <a:t>لاإله إلاالله</a:t>
            </a:r>
            <a:r>
              <a:rPr lang="en-US" dirty="0" smtClean="0"/>
              <a:t> </a:t>
            </a:r>
            <a:r>
              <a:rPr lang="en-US" dirty="0" err="1" smtClean="0"/>
              <a:t>maknanya</a:t>
            </a:r>
            <a:r>
              <a:rPr lang="en-US" dirty="0" smtClean="0"/>
              <a:t> “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dicintai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dirindukan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Allah”</a:t>
            </a:r>
          </a:p>
          <a:p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, </a:t>
            </a:r>
            <a:r>
              <a:rPr lang="en-US" dirty="0" err="1" smtClean="0"/>
              <a:t>harta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yang paling </a:t>
            </a:r>
            <a:r>
              <a:rPr lang="en-US" dirty="0" err="1" smtClean="0"/>
              <a:t>dcintai</a:t>
            </a:r>
            <a:r>
              <a:rPr lang="en-US" dirty="0" smtClean="0"/>
              <a:t> </a:t>
            </a:r>
            <a:r>
              <a:rPr lang="en-US" dirty="0" err="1" smtClean="0"/>
              <a:t>haruslah</a:t>
            </a:r>
            <a:r>
              <a:rPr lang="en-US" dirty="0" smtClean="0"/>
              <a:t> Allah</a:t>
            </a:r>
          </a:p>
          <a:p>
            <a:r>
              <a:rPr lang="en-US" dirty="0" smtClean="0"/>
              <a:t>2:165 </a:t>
            </a:r>
            <a:r>
              <a:rPr lang="en-US" dirty="0" err="1" smtClean="0"/>
              <a:t>kecintaan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mu’min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cintanya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selainNya</a:t>
            </a:r>
            <a:endParaRPr lang="en-US" dirty="0" smtClean="0"/>
          </a:p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cintai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Allah? </a:t>
            </a:r>
          </a:p>
          <a:p>
            <a:pPr lvl="1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tabiat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menuntut</a:t>
            </a:r>
            <a:r>
              <a:rPr lang="en-US" dirty="0" smtClean="0"/>
              <a:t> </a:t>
            </a:r>
            <a:r>
              <a:rPr lang="en-US" dirty="0" err="1" smtClean="0"/>
              <a:t>pengorbanan</a:t>
            </a:r>
            <a:endParaRPr lang="en-US" dirty="0" smtClean="0"/>
          </a:p>
          <a:p>
            <a:pPr lvl="1"/>
            <a:r>
              <a:rPr lang="en-US" dirty="0" err="1" smtClean="0"/>
              <a:t>Menuruti</a:t>
            </a:r>
            <a:r>
              <a:rPr lang="en-US" dirty="0" smtClean="0"/>
              <a:t> </a:t>
            </a:r>
            <a:r>
              <a:rPr lang="en-US" dirty="0" err="1" smtClean="0"/>
              <a:t>tuntutan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, </a:t>
            </a:r>
            <a:r>
              <a:rPr lang="en-US" dirty="0" err="1" smtClean="0"/>
              <a:t>istri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bertentangan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Allah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1367" y="6243935"/>
            <a:ext cx="91403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Mengabdi</a:t>
            </a:r>
            <a:r>
              <a:rPr lang="en-US" dirty="0" smtClean="0"/>
              <a:t> (</a:t>
            </a:r>
            <a:r>
              <a:rPr lang="ar-SA" dirty="0" smtClean="0">
                <a:solidFill>
                  <a:schemeClr val="bg1"/>
                </a:solidFill>
              </a:rPr>
              <a:t>عَبَدَهُ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ilah</a:t>
            </a:r>
            <a:r>
              <a:rPr lang="en-US" dirty="0" smtClean="0"/>
              <a:t> yang </a:t>
            </a:r>
            <a:r>
              <a:rPr lang="en-US" dirty="0" err="1" smtClean="0"/>
              <a:t>merangkum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ilah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mengabdi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endParaRPr lang="en-US" dirty="0" smtClean="0"/>
          </a:p>
          <a:p>
            <a:pPr lvl="1"/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tenang</a:t>
            </a:r>
            <a:endParaRPr lang="en-US" dirty="0" smtClean="0"/>
          </a:p>
          <a:p>
            <a:pPr lvl="1"/>
            <a:r>
              <a:rPr lang="en-US" dirty="0" err="1" smtClean="0"/>
              <a:t>Minta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endParaRPr lang="en-US" dirty="0" smtClean="0"/>
          </a:p>
          <a:p>
            <a:pPr lvl="1"/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rindunya</a:t>
            </a:r>
            <a:endParaRPr lang="en-US" dirty="0" smtClean="0"/>
          </a:p>
          <a:p>
            <a:pPr lvl="1"/>
            <a:r>
              <a:rPr lang="en-US" dirty="0" err="1" smtClean="0"/>
              <a:t>Mencintai</a:t>
            </a:r>
            <a:endParaRPr lang="en-US" dirty="0" smtClean="0"/>
          </a:p>
          <a:p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ar-SA" dirty="0" smtClean="0"/>
              <a:t>لاإله إلاالله</a:t>
            </a:r>
            <a:r>
              <a:rPr lang="en-US" dirty="0" smtClean="0"/>
              <a:t> </a:t>
            </a:r>
            <a:r>
              <a:rPr lang="en-US" dirty="0" err="1" smtClean="0"/>
              <a:t>maknanya</a:t>
            </a:r>
            <a:r>
              <a:rPr lang="en-US" dirty="0" smtClean="0"/>
              <a:t> “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berhak</a:t>
            </a:r>
            <a:r>
              <a:rPr lang="en-US" dirty="0" smtClean="0"/>
              <a:t> </a:t>
            </a:r>
            <a:r>
              <a:rPr lang="en-US" dirty="0" err="1" smtClean="0"/>
              <a:t>diabdi</a:t>
            </a:r>
            <a:r>
              <a:rPr lang="en-US" dirty="0" smtClean="0"/>
              <a:t> </a:t>
            </a:r>
            <a:r>
              <a:rPr lang="en-US" dirty="0" err="1" smtClean="0"/>
              <a:t>kecuali</a:t>
            </a:r>
            <a:r>
              <a:rPr lang="en-US" dirty="0" smtClean="0"/>
              <a:t> Allah”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1367" y="6243935"/>
            <a:ext cx="91403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086600" cy="685800"/>
          </a:xfrm>
        </p:spPr>
        <p:txBody>
          <a:bodyPr/>
          <a:lstStyle/>
          <a:p>
            <a:r>
              <a:rPr lang="en-US" dirty="0" err="1" smtClean="0"/>
              <a:t>Tuntutan</a:t>
            </a:r>
            <a:r>
              <a:rPr lang="en-US" dirty="0" smtClean="0"/>
              <a:t> </a:t>
            </a:r>
            <a:r>
              <a:rPr lang="en-US" dirty="0" err="1" smtClean="0"/>
              <a:t>Pengabdian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8200"/>
            <a:ext cx="7086600" cy="3505200"/>
          </a:xfrm>
        </p:spPr>
        <p:txBody>
          <a:bodyPr/>
          <a:lstStyle/>
          <a:p>
            <a:r>
              <a:rPr lang="en-US" sz="3200" dirty="0" err="1" smtClean="0"/>
              <a:t>Pengabdian</a:t>
            </a:r>
            <a:r>
              <a:rPr lang="en-US" sz="3200" dirty="0" smtClean="0"/>
              <a:t> </a:t>
            </a:r>
            <a:r>
              <a:rPr lang="en-US" sz="3200" dirty="0" err="1" smtClean="0"/>
              <a:t>itu</a:t>
            </a:r>
            <a:r>
              <a:rPr lang="en-US" sz="3200" dirty="0" smtClean="0"/>
              <a:t> </a:t>
            </a:r>
            <a:r>
              <a:rPr lang="en-US" sz="3200" dirty="0" err="1" smtClean="0"/>
              <a:t>tercapai</a:t>
            </a:r>
            <a:r>
              <a:rPr lang="en-US" sz="3200" dirty="0" smtClean="0"/>
              <a:t> </a:t>
            </a:r>
            <a:r>
              <a:rPr lang="en-US" sz="3200" dirty="0" err="1" smtClean="0"/>
              <a:t>kalau</a:t>
            </a:r>
            <a:r>
              <a:rPr lang="en-US" sz="3200" dirty="0" smtClean="0"/>
              <a:t>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endParaRPr lang="en-US" sz="3200" dirty="0" smtClean="0"/>
          </a:p>
          <a:p>
            <a:pPr lvl="1"/>
            <a:r>
              <a:rPr lang="en-US" sz="2800" dirty="0" err="1" smtClean="0"/>
              <a:t>Sempurna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mencintai</a:t>
            </a:r>
            <a:r>
              <a:rPr lang="en-US" sz="2800" dirty="0" smtClean="0"/>
              <a:t> (</a:t>
            </a:r>
            <a:r>
              <a:rPr lang="ar-SA" sz="2800" dirty="0" smtClean="0"/>
              <a:t>كَمَالُ الْمَحَبَّةِ</a:t>
            </a:r>
            <a:r>
              <a:rPr lang="en-US" sz="2800" dirty="0" smtClean="0"/>
              <a:t>)</a:t>
            </a:r>
          </a:p>
          <a:p>
            <a:pPr lvl="2"/>
            <a:r>
              <a:rPr lang="en-US" sz="2400" dirty="0" err="1" smtClean="0"/>
              <a:t>Merasa</a:t>
            </a:r>
            <a:r>
              <a:rPr lang="en-US" sz="2400" dirty="0" smtClean="0"/>
              <a:t> </a:t>
            </a:r>
            <a:r>
              <a:rPr lang="en-US" sz="2400" dirty="0" err="1" smtClean="0"/>
              <a:t>asyik</a:t>
            </a:r>
            <a:r>
              <a:rPr lang="en-US" sz="2400" dirty="0" smtClean="0"/>
              <a:t> </a:t>
            </a:r>
            <a:r>
              <a:rPr lang="en-US" sz="2400" dirty="0" err="1" smtClean="0"/>
              <a:t>bersamanya</a:t>
            </a:r>
            <a:endParaRPr lang="en-US" sz="2400" dirty="0" smtClean="0"/>
          </a:p>
          <a:p>
            <a:pPr lvl="2"/>
            <a:r>
              <a:rPr lang="en-US" sz="2400" dirty="0" err="1" smtClean="0"/>
              <a:t>Berlama</a:t>
            </a:r>
            <a:r>
              <a:rPr lang="en-US" sz="2400" dirty="0" smtClean="0"/>
              <a:t>-lama </a:t>
            </a:r>
            <a:r>
              <a:rPr lang="en-US" sz="2400" dirty="0" err="1" smtClean="0"/>
              <a:t>bersamanya</a:t>
            </a:r>
            <a:endParaRPr lang="en-US" sz="2400" dirty="0" smtClean="0"/>
          </a:p>
          <a:p>
            <a:pPr lvl="1"/>
            <a:r>
              <a:rPr lang="en-US" sz="2800" dirty="0" err="1" smtClean="0"/>
              <a:t>Sempurna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menghinakan</a:t>
            </a:r>
            <a:r>
              <a:rPr lang="en-US" sz="2800" dirty="0" smtClean="0"/>
              <a:t> </a:t>
            </a:r>
            <a:r>
              <a:rPr lang="en-US" sz="2800" dirty="0" err="1" smtClean="0"/>
              <a:t>diri</a:t>
            </a:r>
            <a:r>
              <a:rPr lang="en-US" sz="2800" dirty="0" smtClean="0"/>
              <a:t> (</a:t>
            </a:r>
            <a:r>
              <a:rPr lang="ar-SA" sz="2800" dirty="0" smtClean="0"/>
              <a:t>كَمَالُ التَّذَلُّلِ</a:t>
            </a:r>
            <a:r>
              <a:rPr lang="en-US" sz="2800" dirty="0" smtClean="0"/>
              <a:t>)</a:t>
            </a:r>
          </a:p>
          <a:p>
            <a:pPr lvl="2"/>
            <a:r>
              <a:rPr lang="en-US" sz="2400" dirty="0" err="1" smtClean="0"/>
              <a:t>Kerendahan</a:t>
            </a:r>
            <a:r>
              <a:rPr lang="en-US" sz="2400" dirty="0" smtClean="0"/>
              <a:t> yang paling </a:t>
            </a:r>
            <a:r>
              <a:rPr lang="en-US" sz="2400" dirty="0" err="1" smtClean="0"/>
              <a:t>rendah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sujud</a:t>
            </a:r>
            <a:endParaRPr lang="en-US" sz="2400" dirty="0" smtClean="0"/>
          </a:p>
          <a:p>
            <a:pPr lvl="1"/>
            <a:r>
              <a:rPr lang="en-US" sz="2800" dirty="0" err="1" smtClean="0"/>
              <a:t>Sempurna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ketundukan</a:t>
            </a:r>
            <a:r>
              <a:rPr lang="en-US" sz="2800" dirty="0" smtClean="0"/>
              <a:t> </a:t>
            </a:r>
            <a:r>
              <a:rPr lang="en-US" sz="2800" dirty="0" smtClean="0"/>
              <a:t>(</a:t>
            </a:r>
            <a:r>
              <a:rPr lang="ar-SA" sz="2800" dirty="0" smtClean="0"/>
              <a:t>كَمَالُ </a:t>
            </a:r>
            <a:r>
              <a:rPr lang="ar-SA" sz="2800" dirty="0" smtClean="0"/>
              <a:t>الْخُضُوْعِ</a:t>
            </a:r>
            <a:r>
              <a:rPr lang="en-US" sz="2800" dirty="0" smtClean="0"/>
              <a:t>)</a:t>
            </a:r>
          </a:p>
          <a:p>
            <a:pPr lvl="2"/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aturan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ditetapkan</a:t>
            </a:r>
            <a:endParaRPr lang="en-US" sz="2400" dirty="0" smtClean="0"/>
          </a:p>
          <a:p>
            <a:pPr lvl="2"/>
            <a:r>
              <a:rPr lang="en-US" sz="2400" dirty="0" err="1" smtClean="0"/>
              <a:t>Tanpa</a:t>
            </a:r>
            <a:r>
              <a:rPr lang="en-US" sz="2400" dirty="0" smtClean="0"/>
              <a:t> reserve</a:t>
            </a:r>
          </a:p>
          <a:p>
            <a:pPr marL="342900" lvl="2" indent="-342900"/>
            <a:r>
              <a:rPr lang="en-US" sz="3200" dirty="0" err="1" smtClean="0"/>
              <a:t>Apakah</a:t>
            </a:r>
            <a:r>
              <a:rPr lang="en-US" sz="3200" dirty="0" smtClean="0"/>
              <a:t> </a:t>
            </a:r>
            <a:r>
              <a:rPr lang="en-US" sz="3200" dirty="0" err="1" smtClean="0"/>
              <a:t>kita</a:t>
            </a:r>
            <a:r>
              <a:rPr lang="en-US" sz="3200" dirty="0" smtClean="0"/>
              <a:t> </a:t>
            </a:r>
            <a:r>
              <a:rPr lang="en-US" sz="3200" dirty="0" err="1" smtClean="0"/>
              <a:t>ketika</a:t>
            </a:r>
            <a:r>
              <a:rPr lang="en-US" sz="3200" dirty="0" smtClean="0"/>
              <a:t> </a:t>
            </a:r>
            <a:r>
              <a:rPr lang="en-US" sz="3200" dirty="0" err="1" smtClean="0"/>
              <a:t>beribadah</a:t>
            </a:r>
            <a:r>
              <a:rPr lang="en-US" sz="3200" dirty="0" smtClean="0"/>
              <a:t> </a:t>
            </a:r>
            <a:r>
              <a:rPr lang="en-US" sz="3200" dirty="0" err="1" smtClean="0"/>
              <a:t>merasa</a:t>
            </a:r>
            <a:r>
              <a:rPr lang="en-US" sz="3200" dirty="0" smtClean="0"/>
              <a:t>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?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8001367" y="6243935"/>
            <a:ext cx="91403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RASM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8438">
  <a:themeElements>
    <a:clrScheme name="Office Theme 1">
      <a:dk1>
        <a:srgbClr val="009999"/>
      </a:dk1>
      <a:lt1>
        <a:srgbClr val="FFFFFF"/>
      </a:lt1>
      <a:dk2>
        <a:srgbClr val="000066"/>
      </a:dk2>
      <a:lt2>
        <a:srgbClr val="339966"/>
      </a:lt2>
      <a:accent1>
        <a:srgbClr val="00CC99"/>
      </a:accent1>
      <a:accent2>
        <a:srgbClr val="0099CC"/>
      </a:accent2>
      <a:accent3>
        <a:srgbClr val="AAAAB8"/>
      </a:accent3>
      <a:accent4>
        <a:srgbClr val="DADADA"/>
      </a:accent4>
      <a:accent5>
        <a:srgbClr val="AAE2CA"/>
      </a:accent5>
      <a:accent6>
        <a:srgbClr val="008AB9"/>
      </a:accent6>
      <a:hlink>
        <a:srgbClr val="336699"/>
      </a:hlink>
      <a:folHlink>
        <a:srgbClr val="B2B2B2"/>
      </a:folHlink>
    </a:clrScheme>
    <a:fontScheme name="Office Them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01018438</Template>
  <TotalTime>1638</TotalTime>
  <Words>963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01018438</vt:lpstr>
      <vt:lpstr>مَعْنَى اْلإِلَهِ</vt:lpstr>
      <vt:lpstr> (A 3)  مَعْنَى اْلإِلَهِ</vt:lpstr>
      <vt:lpstr>Kata ILAH</vt:lpstr>
      <vt:lpstr>Tenang/Tentram (سَكَنَ إِلَيْهِ)</vt:lpstr>
      <vt:lpstr>Memohon Perlindungan (اِسْتَجَارَ بِهِ)</vt:lpstr>
      <vt:lpstr>Yang Dituju Karena Rindunya (اِشْتَاقَ إِلَيْهِ)</vt:lpstr>
      <vt:lpstr>Paling Dicintai/Dirindukan (وُلِعَ بِهِ)</vt:lpstr>
      <vt:lpstr>Mengabdi (عَبَدَهُ)</vt:lpstr>
      <vt:lpstr>Tuntutan Pengabdian</vt:lpstr>
      <vt:lpstr>Ilah itu X</vt:lpstr>
      <vt:lpstr>ILAH (Ibnu Taimiyah)</vt:lpstr>
      <vt:lpstr>Pengabdian Kepada Allah</vt:lpstr>
      <vt:lpstr>Allah Pemilik Otoritas (صَاحِبُ الْوِلاَيَةِ)</vt:lpstr>
      <vt:lpstr>Allah Pemilik Ketaatan (صَاحِبُ الطَّاعَةِ)</vt:lpstr>
      <vt:lpstr>Allah Pemilik Kedaulatan (صَاحِبُ الْحَاكِمِيَّةِ)</vt:lpstr>
      <vt:lpstr>Ilah Satu-satunya Allah SWT</vt:lpstr>
      <vt:lpstr>Dialog Rasul SAW dan Banu Syaiban</vt:lpstr>
    </vt:vector>
  </TitlesOfParts>
  <Company>UTM Skudai Johor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مَعْنَى الشَّهَادَةِ</dc:title>
  <dc:creator>Abdul Wahid Surhim</dc:creator>
  <cp:lastModifiedBy>User</cp:lastModifiedBy>
  <cp:revision>69</cp:revision>
  <dcterms:created xsi:type="dcterms:W3CDTF">2008-06-12T06:34:00Z</dcterms:created>
  <dcterms:modified xsi:type="dcterms:W3CDTF">2010-05-19T00:10:20Z</dcterms:modified>
</cp:coreProperties>
</file>