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22"/>
  </p:notesMasterIdLst>
  <p:handoutMasterIdLst>
    <p:handoutMasterId r:id="rId23"/>
  </p:handoutMasterIdLst>
  <p:sldIdLst>
    <p:sldId id="263" r:id="rId2"/>
    <p:sldId id="262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81" r:id="rId11"/>
    <p:sldId id="271" r:id="rId12"/>
    <p:sldId id="280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</p:sldIdLst>
  <p:sldSz cx="9144000" cy="6858000" type="screen4x3"/>
  <p:notesSz cx="9979025" cy="68341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24243" cy="341709"/>
          </a:xfrm>
          <a:prstGeom prst="rect">
            <a:avLst/>
          </a:prstGeom>
        </p:spPr>
        <p:txBody>
          <a:bodyPr vert="horz" lIns="96067" tIns="48033" rIns="96067" bIns="4803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52473" y="1"/>
            <a:ext cx="4324243" cy="341709"/>
          </a:xfrm>
          <a:prstGeom prst="rect">
            <a:avLst/>
          </a:prstGeom>
        </p:spPr>
        <p:txBody>
          <a:bodyPr vert="horz" lIns="96067" tIns="48033" rIns="96067" bIns="48033" rtlCol="0"/>
          <a:lstStyle>
            <a:lvl1pPr algn="r">
              <a:defRPr sz="1300"/>
            </a:lvl1pPr>
          </a:lstStyle>
          <a:p>
            <a:fld id="{00CCE6DD-77DD-4687-992D-BF4C2CDA65F2}" type="datetimeFigureOut">
              <a:rPr lang="en-US" smtClean="0"/>
              <a:pPr/>
              <a:t>1/30/2015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91293"/>
            <a:ext cx="4324243" cy="341709"/>
          </a:xfrm>
          <a:prstGeom prst="rect">
            <a:avLst/>
          </a:prstGeom>
        </p:spPr>
        <p:txBody>
          <a:bodyPr vert="horz" lIns="96067" tIns="48033" rIns="96067" bIns="4803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52473" y="6491293"/>
            <a:ext cx="4324243" cy="341709"/>
          </a:xfrm>
          <a:prstGeom prst="rect">
            <a:avLst/>
          </a:prstGeom>
        </p:spPr>
        <p:txBody>
          <a:bodyPr vert="horz" lIns="96067" tIns="48033" rIns="96067" bIns="48033" rtlCol="0" anchor="b"/>
          <a:lstStyle>
            <a:lvl1pPr algn="r">
              <a:defRPr sz="1300"/>
            </a:lvl1pPr>
          </a:lstStyle>
          <a:p>
            <a:fld id="{680ABA08-3529-4DBE-8728-F10BCBEECF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24243" cy="341709"/>
          </a:xfrm>
          <a:prstGeom prst="rect">
            <a:avLst/>
          </a:prstGeom>
        </p:spPr>
        <p:txBody>
          <a:bodyPr vert="horz" lIns="96067" tIns="48033" rIns="96067" bIns="4803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52473" y="1"/>
            <a:ext cx="4324243" cy="341709"/>
          </a:xfrm>
          <a:prstGeom prst="rect">
            <a:avLst/>
          </a:prstGeom>
        </p:spPr>
        <p:txBody>
          <a:bodyPr vert="horz" lIns="96067" tIns="48033" rIns="96067" bIns="48033" rtlCol="0"/>
          <a:lstStyle>
            <a:lvl1pPr algn="r">
              <a:defRPr sz="1300"/>
            </a:lvl1pPr>
          </a:lstStyle>
          <a:p>
            <a:fld id="{068A54CE-3DD4-4CAE-9177-4F3F75A07052}" type="datetimeFigureOut">
              <a:rPr lang="en-US" smtClean="0"/>
              <a:pPr/>
              <a:t>1/30/2015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512763"/>
            <a:ext cx="3416300" cy="2562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067" tIns="48033" rIns="96067" bIns="4803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7903" y="3246239"/>
            <a:ext cx="7983220" cy="3075385"/>
          </a:xfrm>
          <a:prstGeom prst="rect">
            <a:avLst/>
          </a:prstGeom>
        </p:spPr>
        <p:txBody>
          <a:bodyPr vert="horz" lIns="96067" tIns="48033" rIns="96067" bIns="4803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91293"/>
            <a:ext cx="4324243" cy="341709"/>
          </a:xfrm>
          <a:prstGeom prst="rect">
            <a:avLst/>
          </a:prstGeom>
        </p:spPr>
        <p:txBody>
          <a:bodyPr vert="horz" lIns="96067" tIns="48033" rIns="96067" bIns="4803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52473" y="6491293"/>
            <a:ext cx="4324243" cy="341709"/>
          </a:xfrm>
          <a:prstGeom prst="rect">
            <a:avLst/>
          </a:prstGeom>
        </p:spPr>
        <p:txBody>
          <a:bodyPr vert="horz" lIns="96067" tIns="48033" rIns="96067" bIns="48033" rtlCol="0" anchor="b"/>
          <a:lstStyle>
            <a:lvl1pPr algn="r">
              <a:defRPr sz="1300"/>
            </a:lvl1pPr>
          </a:lstStyle>
          <a:p>
            <a:fld id="{389A6FC4-C35B-45E8-BB45-AD8591FFB75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A6FC4-C35B-45E8-BB45-AD8591FFB75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A6FC4-C35B-45E8-BB45-AD8591FFB75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A6FC4-C35B-45E8-BB45-AD8591FFB75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>
              <a:cs typeface="Traditional Arabic" pitchFamily="2" charset="-78"/>
            </a:endParaRPr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cs typeface="Traditional Arabic" pitchFamily="2" charset="-78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  <a:cs typeface="Traditional Arabic" pitchFamily="2" charset="-78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Traditional Arabic" pitchFamily="2" charset="-78"/>
              </a:defRPr>
            </a:lvl1pPr>
          </a:lstStyle>
          <a:p>
            <a:fld id="{564CF2E0-CCC4-4E1E-9902-C3C36AB3FDA4}" type="datetimeFigureOut">
              <a:rPr lang="en-US" smtClean="0"/>
              <a:pPr/>
              <a:t>1/30/2015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Traditional Arabic" pitchFamily="2" charset="-78"/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  <a:cs typeface="Traditional Arabic" pitchFamily="2" charset="-78"/>
              </a:defRPr>
            </a:lvl1pPr>
          </a:lstStyle>
          <a:p>
            <a:fld id="{6F42FDE4-A7DD-41A7-A0A6-9B649FB4333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cs typeface="Traditional Arabic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cs typeface="Traditional Arabic" pitchFamily="2" charset="-7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cs typeface="Traditional Arabic" pitchFamily="2" charset="-78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  <a:cs typeface="Traditional Arabic" pitchFamily="2" charset="-78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>
              <a:cs typeface="Traditional Arabic" pitchFamily="2" charset="-78"/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cs typeface="Traditional Arabic" pitchFamily="2" charset="-78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cs typeface="Traditional Arabic" pitchFamily="2" charset="-78"/>
              </a:defRPr>
            </a:lvl1pPr>
          </a:lstStyle>
          <a:p>
            <a:fld id="{564CF2E0-CCC4-4E1E-9902-C3C36AB3FDA4}" type="datetimeFigureOut">
              <a:rPr lang="en-US" smtClean="0"/>
              <a:pPr/>
              <a:t>1/30/2015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cs typeface="Traditional Arabic" pitchFamily="2" charset="-78"/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Traditional Arabic" pitchFamily="2" charset="-78"/>
              </a:defRPr>
            </a:lvl1pPr>
          </a:lstStyle>
          <a:p>
            <a:fld id="{6F42FDE4-A7DD-41A7-A0A6-9B649FB4333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Traditional Arabic" pitchFamily="2" charset="-78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Traditional Arabic" pitchFamily="2" charset="-78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Traditional Arabic" pitchFamily="2" charset="-78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Traditional Arabic" pitchFamily="2" charset="-78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Traditional Arabic" pitchFamily="2" charset="-78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Traditional Arabic" pitchFamily="2" charset="-78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3.xml"/><Relationship Id="rId7" Type="http://schemas.openxmlformats.org/officeDocument/2006/relationships/slide" Target="slide1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slide" Target="slide16.xml"/><Relationship Id="rId5" Type="http://schemas.openxmlformats.org/officeDocument/2006/relationships/slide" Target="slide13.xml"/><Relationship Id="rId4" Type="http://schemas.openxmlformats.org/officeDocument/2006/relationships/slide" Target="slide9.xml"/><Relationship Id="rId9" Type="http://schemas.openxmlformats.org/officeDocument/2006/relationships/slide" Target="slide2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smtClean="0"/>
              <a:t>Tahapan Berinteraksi Dengan Syahadatain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ar-SA" sz="8000" dirty="0" smtClean="0"/>
              <a:t>مَرَاحِلُ التَّفَاعُلِ بِالشَّهَادَتَيْنِ</a:t>
            </a:r>
            <a:endParaRPr lang="en-US" sz="80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Bermula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Ridho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Allah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/>
              <a:t>Kalau</a:t>
            </a:r>
            <a:r>
              <a:rPr lang="en-US" sz="3200" dirty="0" smtClean="0"/>
              <a:t> </a:t>
            </a:r>
            <a:r>
              <a:rPr lang="en-US" sz="3200" dirty="0" err="1" smtClean="0"/>
              <a:t>kita</a:t>
            </a:r>
            <a:r>
              <a:rPr lang="en-US" sz="3200" dirty="0" smtClean="0"/>
              <a:t> </a:t>
            </a:r>
            <a:r>
              <a:rPr lang="en-US" sz="3200" dirty="0" err="1" smtClean="0"/>
              <a:t>ridho</a:t>
            </a:r>
            <a:r>
              <a:rPr lang="en-US" sz="3200" dirty="0" smtClean="0"/>
              <a:t> </a:t>
            </a:r>
            <a:r>
              <a:rPr lang="en-US" sz="3200" dirty="0" err="1" smtClean="0"/>
              <a:t>kepada</a:t>
            </a:r>
            <a:r>
              <a:rPr lang="en-US" sz="3200" dirty="0" smtClean="0"/>
              <a:t> Allah, </a:t>
            </a:r>
            <a:r>
              <a:rPr lang="en-US" sz="3200" dirty="0" err="1" smtClean="0"/>
              <a:t>maka</a:t>
            </a:r>
            <a:r>
              <a:rPr lang="en-US" sz="3200" dirty="0" smtClean="0"/>
              <a:t> </a:t>
            </a:r>
            <a:r>
              <a:rPr lang="en-US" sz="3200" dirty="0" err="1" smtClean="0"/>
              <a:t>harus</a:t>
            </a:r>
            <a:r>
              <a:rPr lang="en-US" sz="3200" dirty="0" smtClean="0"/>
              <a:t> </a:t>
            </a:r>
            <a:r>
              <a:rPr lang="en-US" sz="3200" dirty="0" err="1" smtClean="0"/>
              <a:t>ridho</a:t>
            </a:r>
            <a:r>
              <a:rPr lang="en-US" sz="3200" dirty="0" smtClean="0"/>
              <a:t> </a:t>
            </a:r>
            <a:r>
              <a:rPr lang="en-US" sz="3200" dirty="0" err="1" smtClean="0"/>
              <a:t>kepada</a:t>
            </a:r>
            <a:r>
              <a:rPr lang="en-US" sz="3200" dirty="0" smtClean="0"/>
              <a:t> agama yang </a:t>
            </a:r>
            <a:r>
              <a:rPr lang="en-US" sz="3200" dirty="0" err="1" smtClean="0"/>
              <a:t>telah</a:t>
            </a:r>
            <a:r>
              <a:rPr lang="en-US" sz="3200" dirty="0" smtClean="0"/>
              <a:t> </a:t>
            </a:r>
            <a:r>
              <a:rPr lang="en-US" sz="3200" dirty="0" err="1" smtClean="0"/>
              <a:t>diturunkan</a:t>
            </a:r>
            <a:r>
              <a:rPr lang="en-US" sz="3200" dirty="0" smtClean="0"/>
              <a:t> </a:t>
            </a:r>
            <a:r>
              <a:rPr lang="en-US" sz="3200" dirty="0" err="1" smtClean="0"/>
              <a:t>oleh</a:t>
            </a:r>
            <a:r>
              <a:rPr lang="en-US" sz="3200" dirty="0" smtClean="0"/>
              <a:t> Allah (ISLAM)</a:t>
            </a:r>
          </a:p>
          <a:p>
            <a:r>
              <a:rPr lang="en-US" sz="3200" dirty="0" err="1" smtClean="0"/>
              <a:t>Ridho</a:t>
            </a:r>
            <a:r>
              <a:rPr lang="en-US" sz="3200" dirty="0" smtClean="0"/>
              <a:t> </a:t>
            </a:r>
            <a:r>
              <a:rPr lang="en-US" sz="3200" dirty="0" err="1" smtClean="0"/>
              <a:t>kepada</a:t>
            </a:r>
            <a:r>
              <a:rPr lang="en-US" sz="3200" dirty="0" smtClean="0"/>
              <a:t> Islam </a:t>
            </a:r>
            <a:r>
              <a:rPr lang="en-US" sz="3200" dirty="0" err="1" smtClean="0"/>
              <a:t>menuntut</a:t>
            </a:r>
            <a:r>
              <a:rPr lang="en-US" sz="3200" dirty="0" smtClean="0"/>
              <a:t> </a:t>
            </a:r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dirty="0" err="1" smtClean="0"/>
              <a:t>ridho</a:t>
            </a:r>
            <a:r>
              <a:rPr lang="en-US" sz="3200" dirty="0" smtClean="0"/>
              <a:t> </a:t>
            </a:r>
            <a:r>
              <a:rPr lang="en-US" sz="3200" dirty="0" err="1" smtClean="0"/>
              <a:t>kepada</a:t>
            </a:r>
            <a:r>
              <a:rPr lang="en-US" sz="3200" dirty="0" smtClean="0"/>
              <a:t> yang </a:t>
            </a:r>
            <a:r>
              <a:rPr lang="en-US" sz="3200" dirty="0" err="1" smtClean="0"/>
              <a:t>membawa</a:t>
            </a:r>
            <a:r>
              <a:rPr lang="en-US" sz="3200" dirty="0" smtClean="0"/>
              <a:t> Islam, </a:t>
            </a:r>
            <a:r>
              <a:rPr lang="en-US" sz="3200" dirty="0" err="1" smtClean="0"/>
              <a:t>yakni</a:t>
            </a:r>
            <a:r>
              <a:rPr lang="en-US" sz="3200" dirty="0" smtClean="0"/>
              <a:t> Muhammad SAW </a:t>
            </a:r>
            <a:r>
              <a:rPr lang="en-US" sz="3200" dirty="0" err="1" smtClean="0"/>
              <a:t>sebagai</a:t>
            </a:r>
            <a:r>
              <a:rPr lang="en-US" sz="3200" dirty="0" smtClean="0"/>
              <a:t> </a:t>
            </a:r>
            <a:r>
              <a:rPr lang="en-US" sz="3200" dirty="0" err="1" smtClean="0"/>
              <a:t>nabi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Rasul</a:t>
            </a:r>
            <a:endParaRPr lang="en-US" sz="3200" dirty="0" smtClean="0"/>
          </a:p>
          <a:p>
            <a:r>
              <a:rPr lang="en-US" sz="3200" dirty="0" err="1" smtClean="0"/>
              <a:t>Ridho</a:t>
            </a:r>
            <a:r>
              <a:rPr lang="en-US" sz="3200" dirty="0" smtClean="0"/>
              <a:t> </a:t>
            </a:r>
            <a:r>
              <a:rPr lang="en-US" sz="3200" dirty="0" err="1" smtClean="0"/>
              <a:t>kepada</a:t>
            </a:r>
            <a:r>
              <a:rPr lang="en-US" sz="3200" dirty="0" smtClean="0"/>
              <a:t> Allah </a:t>
            </a:r>
            <a:r>
              <a:rPr lang="en-US" sz="3200" dirty="0" err="1" smtClean="0"/>
              <a:t>juga</a:t>
            </a:r>
            <a:r>
              <a:rPr lang="en-US" sz="3200" dirty="0" smtClean="0"/>
              <a:t> </a:t>
            </a:r>
            <a:r>
              <a:rPr lang="en-US" sz="3200" dirty="0" err="1" smtClean="0"/>
              <a:t>berarti</a:t>
            </a:r>
            <a:r>
              <a:rPr lang="en-US" sz="3200" dirty="0" smtClean="0"/>
              <a:t> </a:t>
            </a:r>
            <a:r>
              <a:rPr lang="en-US" sz="3200" dirty="0" err="1" smtClean="0"/>
              <a:t>harus</a:t>
            </a:r>
            <a:r>
              <a:rPr lang="en-US" sz="3200" dirty="0" smtClean="0"/>
              <a:t> </a:t>
            </a:r>
            <a:r>
              <a:rPr lang="en-US" sz="3200" dirty="0" err="1" smtClean="0"/>
              <a:t>ridho</a:t>
            </a:r>
            <a:r>
              <a:rPr lang="en-US" sz="3200" dirty="0" smtClean="0"/>
              <a:t> </a:t>
            </a:r>
            <a:r>
              <a:rPr lang="en-US" sz="3200" dirty="0" err="1" smtClean="0"/>
              <a:t>kepada</a:t>
            </a:r>
            <a:r>
              <a:rPr lang="en-US" sz="3200" dirty="0" smtClean="0"/>
              <a:t> </a:t>
            </a:r>
            <a:r>
              <a:rPr lang="en-US" sz="3200" dirty="0" err="1" smtClean="0"/>
              <a:t>orang</a:t>
            </a:r>
            <a:r>
              <a:rPr lang="en-US" sz="3200" dirty="0" smtClean="0"/>
              <a:t> yang </a:t>
            </a:r>
            <a:r>
              <a:rPr lang="en-US" sz="3200" dirty="0" err="1" smtClean="0"/>
              <a:t>diutus</a:t>
            </a:r>
            <a:r>
              <a:rPr lang="en-US" sz="3200" dirty="0" smtClean="0"/>
              <a:t> </a:t>
            </a:r>
            <a:r>
              <a:rPr lang="en-US" sz="3200" dirty="0" err="1" smtClean="0"/>
              <a:t>oleh</a:t>
            </a:r>
            <a:r>
              <a:rPr lang="en-US" sz="3200" dirty="0" smtClean="0"/>
              <a:t> Allah, </a:t>
            </a:r>
            <a:r>
              <a:rPr lang="en-US" sz="3200" dirty="0" err="1" smtClean="0"/>
              <a:t>yaitu</a:t>
            </a:r>
            <a:r>
              <a:rPr lang="en-US" sz="3200" dirty="0" smtClean="0"/>
              <a:t> Muhammad SAW</a:t>
            </a:r>
            <a:endParaRPr lang="en-US" sz="32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Hadits Ridho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ar-SA" sz="4400" b="1" dirty="0" smtClean="0"/>
              <a:t>ذَاقَ طَعْمَ الْإِيمَانِ مَنْ رَضِيَ بِاللَّهِ رَبًّا وَبِالْإِسْلَامِ دِينًا وَبِمُحَمَّدٍ رَسُولًا</a:t>
            </a:r>
            <a:endParaRPr lang="en-US" sz="4400" b="1" dirty="0" smtClean="0"/>
          </a:p>
          <a:p>
            <a:pPr algn="ctr">
              <a:buNone/>
            </a:pPr>
            <a:r>
              <a:rPr lang="en-US" sz="3600" dirty="0" smtClean="0"/>
              <a:t>“</a:t>
            </a:r>
            <a:r>
              <a:rPr lang="en-US" sz="3600" dirty="0" err="1" smtClean="0"/>
              <a:t>Akan</a:t>
            </a:r>
            <a:r>
              <a:rPr lang="en-US" sz="3600" dirty="0" smtClean="0"/>
              <a:t> </a:t>
            </a:r>
            <a:r>
              <a:rPr lang="en-US" sz="3600" dirty="0" err="1" smtClean="0"/>
              <a:t>merasakan</a:t>
            </a:r>
            <a:r>
              <a:rPr lang="en-US" sz="3600" dirty="0" smtClean="0"/>
              <a:t> </a:t>
            </a:r>
            <a:r>
              <a:rPr lang="en-US" sz="3600" dirty="0" err="1" smtClean="0"/>
              <a:t>kelezatan</a:t>
            </a:r>
            <a:r>
              <a:rPr lang="en-US" sz="3600" dirty="0" smtClean="0"/>
              <a:t> </a:t>
            </a:r>
            <a:r>
              <a:rPr lang="en-US" sz="3600" dirty="0" err="1" smtClean="0"/>
              <a:t>iman</a:t>
            </a:r>
            <a:r>
              <a:rPr lang="en-US" sz="3600" dirty="0" smtClean="0"/>
              <a:t>, </a:t>
            </a:r>
            <a:r>
              <a:rPr lang="en-US" sz="3600" dirty="0" err="1" smtClean="0"/>
              <a:t>orang</a:t>
            </a:r>
            <a:r>
              <a:rPr lang="en-US" sz="3600" dirty="0" smtClean="0"/>
              <a:t> yang </a:t>
            </a:r>
            <a:r>
              <a:rPr lang="en-US" sz="3600" dirty="0" err="1" smtClean="0"/>
              <a:t>ridho</a:t>
            </a:r>
            <a:r>
              <a:rPr lang="en-US" sz="3600" dirty="0" smtClean="0"/>
              <a:t> Allah </a:t>
            </a:r>
            <a:r>
              <a:rPr lang="en-US" sz="3600" dirty="0" err="1" smtClean="0"/>
              <a:t>sebagai</a:t>
            </a:r>
            <a:r>
              <a:rPr lang="en-US" sz="3600" dirty="0" smtClean="0"/>
              <a:t> Robb, Islam </a:t>
            </a:r>
            <a:r>
              <a:rPr lang="en-US" sz="3600" dirty="0" err="1" smtClean="0"/>
              <a:t>sebagai</a:t>
            </a:r>
            <a:r>
              <a:rPr lang="en-US" sz="3600" dirty="0" smtClean="0"/>
              <a:t> agama, </a:t>
            </a:r>
            <a:r>
              <a:rPr lang="en-US" sz="3600" dirty="0" err="1" smtClean="0"/>
              <a:t>dan</a:t>
            </a:r>
            <a:r>
              <a:rPr lang="en-US" sz="3600" dirty="0" smtClean="0"/>
              <a:t> Muhammad </a:t>
            </a:r>
            <a:r>
              <a:rPr lang="en-US" sz="3600" dirty="0" err="1" smtClean="0"/>
              <a:t>sebagai</a:t>
            </a:r>
            <a:r>
              <a:rPr lang="en-US" sz="3600" dirty="0" smtClean="0"/>
              <a:t> </a:t>
            </a:r>
            <a:r>
              <a:rPr lang="en-US" sz="3600" dirty="0" err="1" smtClean="0"/>
              <a:t>Rasul</a:t>
            </a:r>
            <a:r>
              <a:rPr lang="en-US" sz="3600" dirty="0" smtClean="0"/>
              <a:t>” (HR Muslim)</a:t>
            </a:r>
            <a:endParaRPr lang="ar-SA" sz="3600" dirty="0" smtClean="0"/>
          </a:p>
          <a:p>
            <a:pPr algn="ctr">
              <a:buNone/>
            </a:pPr>
            <a:endParaRPr lang="en-US" sz="36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Pendalaman dan Perluasan Materi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smtClean="0"/>
              <a:t>Masalah ridho akan diperdalam pada materi khusus tentang ridho (A08)</a:t>
            </a:r>
          </a:p>
          <a:p>
            <a:r>
              <a:rPr lang="en-US" sz="2800" smtClean="0"/>
              <a:t>Masalah ridho juga akan diperluas di materi</a:t>
            </a:r>
          </a:p>
          <a:p>
            <a:pPr lvl="1"/>
            <a:r>
              <a:rPr lang="en-US" sz="2800" smtClean="0"/>
              <a:t>Ma’rifatullah	: ridho kepada Allah</a:t>
            </a:r>
          </a:p>
          <a:p>
            <a:pPr lvl="1"/>
            <a:r>
              <a:rPr lang="en-US" sz="2800" smtClean="0"/>
              <a:t>Ma’rifatul Islam	: ridho kepada Islam</a:t>
            </a:r>
          </a:p>
          <a:p>
            <a:pPr lvl="1"/>
            <a:r>
              <a:rPr lang="en-US" sz="2800" smtClean="0"/>
              <a:t>Ma’rifaturrasul	: ridho kepada Rasul SAW</a:t>
            </a:r>
          </a:p>
          <a:p>
            <a:r>
              <a:rPr lang="en-US" sz="2800" smtClean="0"/>
              <a:t>Sedangkan tentang manusia akan diperluas di materi ma’rifatul-insan</a:t>
            </a:r>
            <a:endParaRPr lang="en-US" sz="2800" dirty="0"/>
          </a:p>
        </p:txBody>
      </p:sp>
      <p:sp>
        <p:nvSpPr>
          <p:cNvPr id="6" name="TextBox 5">
            <a:hlinkClick r:id="rId2" action="ppaction://hlinksldjump"/>
          </p:cNvPr>
          <p:cNvSpPr txBox="1"/>
          <p:nvPr/>
        </p:nvSpPr>
        <p:spPr>
          <a:xfrm>
            <a:off x="7696200" y="6096000"/>
            <a:ext cx="915635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RASM</a:t>
            </a:r>
            <a:endParaRPr lang="en-US" sz="2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Cetakan Allah (</a:t>
            </a:r>
            <a:r>
              <a:rPr lang="ar-SA" smtClean="0"/>
              <a:t>صِبْغَةَ اللَّهِ</a:t>
            </a:r>
            <a:r>
              <a:rPr lang="en-US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3200" smtClean="0"/>
              <a:t>Kalau sudah ridho kepada Allah, Islam, dan Rasul, maka ia akan ridho segala aktivitasnya, detak jantungnya, cara berpikirnya, DIWARNAI OLEH ALLAH, ISLAM DAN RASUL SAW</a:t>
            </a:r>
          </a:p>
          <a:p>
            <a:r>
              <a:rPr lang="en-US" sz="3200" smtClean="0"/>
              <a:t>Ia ridho dicetak atau dicelup dengan cetakan/celupan Allah (</a:t>
            </a:r>
            <a:r>
              <a:rPr lang="ar-SA" sz="3200" smtClean="0"/>
              <a:t>صِبْغَةَ اللَّهِ</a:t>
            </a:r>
            <a:r>
              <a:rPr lang="en-US" sz="3200" smtClean="0"/>
              <a:t>)</a:t>
            </a:r>
          </a:p>
          <a:p>
            <a:r>
              <a:rPr lang="en-US" sz="3200" smtClean="0"/>
              <a:t>2:138 celupan Allah adalah celupan yang terbaik</a:t>
            </a:r>
            <a:endParaRPr lang="en-US" sz="32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Celupan/Cetakan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800" smtClean="0"/>
              <a:t>Celupan harus meliputi luar dan dalam</a:t>
            </a:r>
          </a:p>
          <a:p>
            <a:pPr lvl="1"/>
            <a:r>
              <a:rPr lang="en-US" sz="2800" smtClean="0"/>
              <a:t>Jangan seperti kapur tulis yang dicelup kedalam tinta: hanya luarnya saja yang kena celupan. Dalamnya masih belum</a:t>
            </a:r>
          </a:p>
          <a:p>
            <a:r>
              <a:rPr lang="en-US" sz="2800" smtClean="0"/>
              <a:t>Cetakan harus membentuk sesuai dengan bentuk cetakannya</a:t>
            </a:r>
          </a:p>
          <a:p>
            <a:r>
              <a:rPr lang="en-US" sz="2800" smtClean="0"/>
              <a:t>Adanya tuntutan untuk TOTALITAS ISLAM (2:208)</a:t>
            </a:r>
          </a:p>
          <a:p>
            <a:r>
              <a:rPr lang="en-US" sz="2800" smtClean="0"/>
              <a:t>Yang dicelup/dicetak adalah hati, akal, dan jasad kita</a:t>
            </a:r>
            <a:endParaRPr lang="en-US" sz="2800" dirty="0"/>
          </a:p>
        </p:txBody>
      </p:sp>
      <p:sp>
        <p:nvSpPr>
          <p:cNvPr id="6" name="TextBox 5">
            <a:hlinkClick r:id="rId2" action="ppaction://hlinksldjump"/>
          </p:cNvPr>
          <p:cNvSpPr txBox="1"/>
          <p:nvPr/>
        </p:nvSpPr>
        <p:spPr>
          <a:xfrm>
            <a:off x="7696200" y="6096000"/>
            <a:ext cx="915635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RASM</a:t>
            </a:r>
            <a:endParaRPr lang="en-US" sz="2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HATI (</a:t>
            </a:r>
            <a:r>
              <a:rPr lang="ar-SA" smtClean="0"/>
              <a:t>قَلْبًا</a:t>
            </a:r>
            <a:r>
              <a:rPr lang="en-US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400" dirty="0" err="1" smtClean="0"/>
              <a:t>Hati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telah</a:t>
            </a:r>
            <a:r>
              <a:rPr lang="en-US" sz="2400" dirty="0" smtClean="0"/>
              <a:t> </a:t>
            </a:r>
            <a:r>
              <a:rPr lang="en-US" sz="2400" dirty="0" err="1" smtClean="0"/>
              <a:t>dicelup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celupan</a:t>
            </a:r>
            <a:r>
              <a:rPr lang="en-US" sz="2400" dirty="0" smtClean="0"/>
              <a:t> Allah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dirty="0" err="1" smtClean="0">
                <a:sym typeface="Wingdings" pitchFamily="2" charset="2"/>
              </a:rPr>
              <a:t>hati</a:t>
            </a:r>
            <a:r>
              <a:rPr lang="en-US" sz="2400" dirty="0" smtClean="0">
                <a:sym typeface="Wingdings" pitchFamily="2" charset="2"/>
              </a:rPr>
              <a:t> yang </a:t>
            </a:r>
            <a:r>
              <a:rPr lang="en-US" sz="2400" dirty="0" err="1" smtClean="0">
                <a:sym typeface="Wingdings" pitchFamily="2" charset="2"/>
              </a:rPr>
              <a:t>yakin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kepada</a:t>
            </a:r>
            <a:r>
              <a:rPr lang="en-US" sz="2400" dirty="0" smtClean="0">
                <a:sym typeface="Wingdings" pitchFamily="2" charset="2"/>
              </a:rPr>
              <a:t> Allah, Islam </a:t>
            </a:r>
            <a:r>
              <a:rPr lang="en-US" sz="2400" dirty="0" err="1" smtClean="0">
                <a:sym typeface="Wingdings" pitchFamily="2" charset="2"/>
              </a:rPr>
              <a:t>dan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Rasul</a:t>
            </a:r>
            <a:r>
              <a:rPr lang="en-US" sz="2400" dirty="0" smtClean="0">
                <a:sym typeface="Wingdings" pitchFamily="2" charset="2"/>
              </a:rPr>
              <a:t> SAW (</a:t>
            </a:r>
            <a:r>
              <a:rPr lang="ar-SA" sz="2400" dirty="0" smtClean="0"/>
              <a:t>إِعْتِقَادًا</a:t>
            </a:r>
            <a:r>
              <a:rPr lang="en-US" sz="2400" dirty="0" smtClean="0">
                <a:sym typeface="Wingdings" pitchFamily="2" charset="2"/>
              </a:rPr>
              <a:t>)</a:t>
            </a:r>
          </a:p>
          <a:p>
            <a:r>
              <a:rPr lang="en-US" sz="2400" dirty="0" err="1" smtClean="0">
                <a:sym typeface="Wingdings" pitchFamily="2" charset="2"/>
              </a:rPr>
              <a:t>Hati</a:t>
            </a:r>
            <a:r>
              <a:rPr lang="en-US" sz="2400" dirty="0" smtClean="0">
                <a:sym typeface="Wingdings" pitchFamily="2" charset="2"/>
              </a:rPr>
              <a:t> yang </a:t>
            </a:r>
            <a:r>
              <a:rPr lang="en-US" sz="2400" dirty="0" err="1" smtClean="0">
                <a:sym typeface="Wingdings" pitchFamily="2" charset="2"/>
              </a:rPr>
              <a:t>yakin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akan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memiliki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dorongan</a:t>
            </a:r>
            <a:r>
              <a:rPr lang="en-US" sz="2400" dirty="0" smtClean="0">
                <a:sym typeface="Wingdings" pitchFamily="2" charset="2"/>
              </a:rPr>
              <a:t> yang </a:t>
            </a:r>
            <a:r>
              <a:rPr lang="en-US" sz="2400" dirty="0" err="1" smtClean="0">
                <a:sym typeface="Wingdings" pitchFamily="2" charset="2"/>
              </a:rPr>
              <a:t>sangat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kuat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untuk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mengamalkan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nilai-nilai</a:t>
            </a:r>
            <a:r>
              <a:rPr lang="en-US" sz="2400" dirty="0" smtClean="0">
                <a:sym typeface="Wingdings" pitchFamily="2" charset="2"/>
              </a:rPr>
              <a:t> Islam (</a:t>
            </a:r>
            <a:r>
              <a:rPr lang="ar-SA" sz="2400" dirty="0" smtClean="0"/>
              <a:t>نِيَّةً</a:t>
            </a:r>
            <a:r>
              <a:rPr lang="en-US" sz="2400" dirty="0" smtClean="0">
                <a:sym typeface="Wingdings" pitchFamily="2" charset="2"/>
              </a:rPr>
              <a:t>)</a:t>
            </a:r>
          </a:p>
          <a:p>
            <a:pPr lvl="1"/>
            <a:r>
              <a:rPr lang="en-US" dirty="0" err="1" smtClean="0">
                <a:sym typeface="Wingdings" pitchFamily="2" charset="2"/>
              </a:rPr>
              <a:t>Tidak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lapuk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oleh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hujan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tidak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lekang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oleh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panas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err="1" smtClean="0">
                <a:sym typeface="Wingdings" pitchFamily="2" charset="2"/>
              </a:rPr>
              <a:t>Tidak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terpengaruh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oleh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situasi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kondisi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err="1" smtClean="0">
                <a:sym typeface="Wingdings" pitchFamily="2" charset="2"/>
              </a:rPr>
              <a:t>Bukan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seperti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kerupuk</a:t>
            </a:r>
            <a:endParaRPr lang="en-US" dirty="0" smtClean="0">
              <a:sym typeface="Wingdings" pitchFamily="2" charset="2"/>
            </a:endParaRPr>
          </a:p>
          <a:p>
            <a:r>
              <a:rPr lang="en-US" sz="2400" dirty="0" smtClean="0">
                <a:sym typeface="Wingdings" pitchFamily="2" charset="2"/>
              </a:rPr>
              <a:t>3:146 </a:t>
            </a:r>
            <a:r>
              <a:rPr lang="en-US" sz="2400" dirty="0" err="1" smtClean="0">
                <a:sym typeface="Wingdings" pitchFamily="2" charset="2"/>
              </a:rPr>
              <a:t>tidak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lemah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karena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bencana</a:t>
            </a:r>
            <a:r>
              <a:rPr lang="en-US" sz="2400" dirty="0" smtClean="0">
                <a:sym typeface="Wingdings" pitchFamily="2" charset="2"/>
              </a:rPr>
              <a:t>, </a:t>
            </a:r>
            <a:r>
              <a:rPr lang="en-US" sz="2400" dirty="0" err="1" smtClean="0">
                <a:sym typeface="Wingdings" pitchFamily="2" charset="2"/>
              </a:rPr>
              <a:t>tidak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lesu</a:t>
            </a:r>
            <a:r>
              <a:rPr lang="en-US" sz="2400" dirty="0" smtClean="0">
                <a:sym typeface="Wingdings" pitchFamily="2" charset="2"/>
              </a:rPr>
              <a:t>, </a:t>
            </a:r>
            <a:r>
              <a:rPr lang="en-US" sz="2400" dirty="0" err="1" smtClean="0">
                <a:sym typeface="Wingdings" pitchFamily="2" charset="2"/>
              </a:rPr>
              <a:t>dan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tidak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menyerah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kepada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musuh</a:t>
            </a:r>
            <a:endParaRPr lang="en-US" sz="2400" dirty="0"/>
          </a:p>
        </p:txBody>
      </p:sp>
      <p:sp>
        <p:nvSpPr>
          <p:cNvPr id="6" name="TextBox 5">
            <a:hlinkClick r:id="rId2" action="ppaction://hlinksldjump"/>
          </p:cNvPr>
          <p:cNvSpPr txBox="1"/>
          <p:nvPr/>
        </p:nvSpPr>
        <p:spPr>
          <a:xfrm>
            <a:off x="7696200" y="6096000"/>
            <a:ext cx="915635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RASM</a:t>
            </a:r>
            <a:endParaRPr lang="en-US" sz="2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AKAL (</a:t>
            </a:r>
            <a:r>
              <a:rPr lang="ar-SA" smtClean="0"/>
              <a:t>عَقْلاً</a:t>
            </a:r>
            <a:r>
              <a:rPr lang="en-US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Akal yang </a:t>
            </a:r>
            <a:r>
              <a:rPr lang="en-US" sz="2800" dirty="0" err="1" smtClean="0"/>
              <a:t>tershibghah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shibghah</a:t>
            </a:r>
            <a:r>
              <a:rPr lang="en-US" sz="2800" dirty="0" smtClean="0"/>
              <a:t> Allah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memiliki</a:t>
            </a:r>
            <a:r>
              <a:rPr lang="en-US" sz="2800" dirty="0" smtClean="0"/>
              <a:t> POLA PIKIR ISLAMI (</a:t>
            </a:r>
            <a:r>
              <a:rPr lang="ar-SA" sz="2800" dirty="0" smtClean="0"/>
              <a:t>فِكْرَةً</a:t>
            </a:r>
            <a:r>
              <a:rPr lang="en-US" sz="2800" dirty="0" smtClean="0"/>
              <a:t>)</a:t>
            </a:r>
          </a:p>
          <a:p>
            <a:r>
              <a:rPr lang="en-US" sz="2800" dirty="0" err="1" smtClean="0"/>
              <a:t>Segala</a:t>
            </a:r>
            <a:r>
              <a:rPr lang="en-US" sz="2800" dirty="0" smtClean="0"/>
              <a:t> </a:t>
            </a:r>
            <a:r>
              <a:rPr lang="en-US" sz="2800" dirty="0" err="1" smtClean="0"/>
              <a:t>sesuatunya</a:t>
            </a:r>
            <a:r>
              <a:rPr lang="en-US" sz="2800" dirty="0" smtClean="0"/>
              <a:t> </a:t>
            </a:r>
            <a:r>
              <a:rPr lang="en-US" sz="2800" dirty="0" err="1" smtClean="0"/>
              <a:t>ditimbang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timbangan</a:t>
            </a:r>
            <a:r>
              <a:rPr lang="en-US" sz="2800" dirty="0" smtClean="0"/>
              <a:t> Islam</a:t>
            </a:r>
          </a:p>
          <a:p>
            <a:r>
              <a:rPr lang="en-US" sz="2800" dirty="0" err="1" smtClean="0"/>
              <a:t>Mengetahui</a:t>
            </a:r>
            <a:r>
              <a:rPr lang="en-US" sz="2800" dirty="0" smtClean="0"/>
              <a:t> </a:t>
            </a:r>
            <a:r>
              <a:rPr lang="en-US" sz="2800" dirty="0" err="1" smtClean="0"/>
              <a:t>segala</a:t>
            </a:r>
            <a:r>
              <a:rPr lang="en-US" sz="2800" dirty="0" smtClean="0"/>
              <a:t> </a:t>
            </a:r>
            <a:r>
              <a:rPr lang="en-US" sz="2800" dirty="0" err="1" smtClean="0"/>
              <a:t>rencana</a:t>
            </a:r>
            <a:r>
              <a:rPr lang="en-US" sz="2800" dirty="0" smtClean="0"/>
              <a:t> </a:t>
            </a:r>
            <a:r>
              <a:rPr lang="en-US" sz="2800" dirty="0" err="1" smtClean="0"/>
              <a:t>jahat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musuh-musuh</a:t>
            </a:r>
            <a:r>
              <a:rPr lang="en-US" sz="2800" dirty="0" smtClean="0"/>
              <a:t> Islam</a:t>
            </a:r>
          </a:p>
          <a:p>
            <a:r>
              <a:rPr lang="en-US" sz="2800" dirty="0" err="1" smtClean="0"/>
              <a:t>Orang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memiliki</a:t>
            </a:r>
            <a:r>
              <a:rPr lang="en-US" sz="2800" dirty="0" smtClean="0"/>
              <a:t> </a:t>
            </a:r>
            <a:r>
              <a:rPr lang="en-US" sz="2800" dirty="0" err="1" smtClean="0"/>
              <a:t>fikrah</a:t>
            </a:r>
            <a:r>
              <a:rPr lang="en-US" sz="2800" dirty="0" smtClean="0"/>
              <a:t>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terpengaruh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agresi</a:t>
            </a:r>
            <a:r>
              <a:rPr lang="en-US" sz="2800" dirty="0" smtClean="0"/>
              <a:t> </a:t>
            </a:r>
            <a:r>
              <a:rPr lang="en-US" sz="2800" dirty="0" err="1" smtClean="0"/>
              <a:t>pemikiran-pemikiran</a:t>
            </a:r>
            <a:r>
              <a:rPr lang="en-US" sz="2800" dirty="0" smtClean="0"/>
              <a:t> lain yang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Islami</a:t>
            </a:r>
            <a:endParaRPr lang="en-US" sz="28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Islam sebagai Minhaj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Orang yang telah memiliki fikrah: nilai-nilai Islam sudah menjadi darah dagingnya</a:t>
            </a:r>
          </a:p>
          <a:p>
            <a:r>
              <a:rPr lang="en-US" smtClean="0"/>
              <a:t>Islam menjadi jalan hidupnya (</a:t>
            </a:r>
            <a:r>
              <a:rPr lang="ar-SA" smtClean="0"/>
              <a:t>مِنْهَاجًا</a:t>
            </a:r>
            <a:r>
              <a:rPr lang="en-US" smtClean="0"/>
              <a:t>)</a:t>
            </a:r>
          </a:p>
          <a:p>
            <a:r>
              <a:rPr lang="en-US" smtClean="0"/>
              <a:t>Ia tidak akan menempuh jalan lain selain jalan Islam (6:153)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47800" y="4953000"/>
            <a:ext cx="70104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114800" y="3733800"/>
            <a:ext cx="152400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334000" y="3733800"/>
            <a:ext cx="152400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895600" y="3733800"/>
            <a:ext cx="152400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629400" y="3733800"/>
            <a:ext cx="152400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2895600" y="5181600"/>
            <a:ext cx="152400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4267200" y="5181600"/>
            <a:ext cx="152400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5562600" y="5181600"/>
            <a:ext cx="152400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6781800" y="5181600"/>
            <a:ext cx="152400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10000" y="4648200"/>
            <a:ext cx="18870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SA" sz="3200" dirty="0" smtClean="0">
                <a:cs typeface="Traditional Arabic" pitchFamily="2" charset="-78"/>
              </a:rPr>
              <a:t>الصراط المستقيم</a:t>
            </a:r>
            <a:endParaRPr lang="en-US" sz="3200" dirty="0">
              <a:cs typeface="Traditional Arabic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 rot="19534682">
            <a:off x="3707527" y="3749988"/>
            <a:ext cx="1596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SA" sz="3200" dirty="0" smtClean="0">
                <a:cs typeface="Traditional Arabic" pitchFamily="2" charset="-78"/>
              </a:rPr>
              <a:t>سبل الشيطان</a:t>
            </a:r>
            <a:endParaRPr lang="en-US" sz="3200" dirty="0">
              <a:cs typeface="Traditional Arabic" pitchFamily="2" charset="-78"/>
            </a:endParaRPr>
          </a:p>
        </p:txBody>
      </p:sp>
      <p:sp>
        <p:nvSpPr>
          <p:cNvPr id="17" name="TextBox 16"/>
          <p:cNvSpPr txBox="1"/>
          <p:nvPr/>
        </p:nvSpPr>
        <p:spPr>
          <a:xfrm rot="2220160">
            <a:off x="3894219" y="5703122"/>
            <a:ext cx="1596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SA" sz="3200" dirty="0" smtClean="0">
                <a:cs typeface="Traditional Arabic" pitchFamily="2" charset="-78"/>
              </a:rPr>
              <a:t>سبل الشيطان</a:t>
            </a:r>
            <a:endParaRPr lang="en-US" sz="3200" dirty="0">
              <a:cs typeface="Traditional Arabic" pitchFamily="2" charset="-78"/>
            </a:endParaRPr>
          </a:p>
        </p:txBody>
      </p:sp>
      <p:sp>
        <p:nvSpPr>
          <p:cNvPr id="20" name="TextBox 19">
            <a:hlinkClick r:id="rId2" action="ppaction://hlinksldjump"/>
          </p:cNvPr>
          <p:cNvSpPr txBox="1"/>
          <p:nvPr/>
        </p:nvSpPr>
        <p:spPr>
          <a:xfrm>
            <a:off x="8152165" y="6243935"/>
            <a:ext cx="915635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RASM</a:t>
            </a:r>
            <a:endParaRPr lang="en-US" sz="2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JASAD (</a:t>
            </a:r>
            <a:r>
              <a:rPr lang="ar-SA" smtClean="0"/>
              <a:t>جَسَدًا</a:t>
            </a:r>
            <a:r>
              <a:rPr lang="en-US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err="1" smtClean="0"/>
              <a:t>Jasad</a:t>
            </a:r>
            <a:r>
              <a:rPr lang="en-US" sz="3200" dirty="0" smtClean="0"/>
              <a:t> yang </a:t>
            </a:r>
            <a:r>
              <a:rPr lang="en-US" sz="3200" dirty="0" err="1" smtClean="0"/>
              <a:t>tershibghah</a:t>
            </a:r>
            <a:r>
              <a:rPr lang="en-US" sz="3200" dirty="0" smtClean="0"/>
              <a:t>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dirty="0" err="1" smtClean="0"/>
              <a:t>shibghah</a:t>
            </a:r>
            <a:r>
              <a:rPr lang="en-US" sz="3200" dirty="0" smtClean="0"/>
              <a:t> Allah </a:t>
            </a:r>
            <a:r>
              <a:rPr lang="en-US" sz="3200" dirty="0" err="1" smtClean="0"/>
              <a:t>akan</a:t>
            </a:r>
            <a:r>
              <a:rPr lang="en-US" sz="3200" dirty="0" smtClean="0"/>
              <a:t> AKTIF DENGAN AMAL ISLAMI (</a:t>
            </a:r>
            <a:r>
              <a:rPr lang="ar-SA" sz="3200" dirty="0" smtClean="0"/>
              <a:t>عَمَلاً</a:t>
            </a:r>
            <a:r>
              <a:rPr lang="en-US" sz="3200" dirty="0" smtClean="0"/>
              <a:t>)</a:t>
            </a:r>
          </a:p>
          <a:p>
            <a:r>
              <a:rPr lang="en-US" sz="3200" dirty="0" err="1" smtClean="0"/>
              <a:t>Tidak</a:t>
            </a:r>
            <a:r>
              <a:rPr lang="en-US" sz="3200" dirty="0" smtClean="0"/>
              <a:t> </a:t>
            </a:r>
            <a:r>
              <a:rPr lang="en-US" sz="3200" dirty="0" err="1" smtClean="0"/>
              <a:t>pasif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malas</a:t>
            </a:r>
            <a:endParaRPr lang="en-US" sz="3200" dirty="0" smtClean="0"/>
          </a:p>
          <a:p>
            <a:r>
              <a:rPr lang="en-US" sz="3200" dirty="0" err="1" smtClean="0"/>
              <a:t>Perumpamaan</a:t>
            </a:r>
            <a:r>
              <a:rPr lang="en-US" sz="3200" dirty="0" smtClean="0"/>
              <a:t>: </a:t>
            </a:r>
            <a:r>
              <a:rPr lang="en-US" sz="3200" dirty="0" err="1" smtClean="0"/>
              <a:t>seperti</a:t>
            </a:r>
            <a:r>
              <a:rPr lang="en-US" sz="3200" dirty="0" smtClean="0"/>
              <a:t> </a:t>
            </a:r>
            <a:r>
              <a:rPr lang="en-US" sz="3200" dirty="0" err="1" smtClean="0"/>
              <a:t>pohon</a:t>
            </a:r>
            <a:r>
              <a:rPr lang="en-US" sz="3200" dirty="0" smtClean="0"/>
              <a:t> yang </a:t>
            </a:r>
            <a:r>
              <a:rPr lang="en-US" sz="3200" dirty="0" err="1" smtClean="0"/>
              <a:t>terus-menerus</a:t>
            </a:r>
            <a:r>
              <a:rPr lang="en-US" sz="3200" dirty="0" smtClean="0"/>
              <a:t> </a:t>
            </a:r>
            <a:r>
              <a:rPr lang="en-US" sz="3200" dirty="0" err="1" smtClean="0"/>
              <a:t>berbuah</a:t>
            </a:r>
            <a:r>
              <a:rPr lang="en-US" sz="3200" dirty="0" smtClean="0"/>
              <a:t> </a:t>
            </a:r>
            <a:r>
              <a:rPr lang="en-US" sz="3200" dirty="0" err="1" smtClean="0"/>
              <a:t>tanpa</a:t>
            </a:r>
            <a:r>
              <a:rPr lang="en-US" sz="3200" dirty="0" smtClean="0"/>
              <a:t> </a:t>
            </a:r>
            <a:r>
              <a:rPr lang="en-US" sz="3200" dirty="0" err="1" smtClean="0"/>
              <a:t>kenal</a:t>
            </a:r>
            <a:r>
              <a:rPr lang="en-US" sz="3200" dirty="0" smtClean="0"/>
              <a:t> </a:t>
            </a:r>
            <a:r>
              <a:rPr lang="en-US" sz="3200" dirty="0" err="1" smtClean="0"/>
              <a:t>musim</a:t>
            </a:r>
            <a:r>
              <a:rPr lang="en-US" sz="3200" dirty="0" smtClean="0"/>
              <a:t> (14:24-25)</a:t>
            </a:r>
          </a:p>
          <a:p>
            <a:r>
              <a:rPr lang="en-US" sz="3200" dirty="0" err="1" smtClean="0"/>
              <a:t>Keaktifan</a:t>
            </a:r>
            <a:r>
              <a:rPr lang="en-US" sz="3200" dirty="0" smtClean="0"/>
              <a:t> </a:t>
            </a:r>
            <a:r>
              <a:rPr lang="en-US" sz="3200" dirty="0" err="1" smtClean="0"/>
              <a:t>amalnya</a:t>
            </a:r>
            <a:r>
              <a:rPr lang="en-US" sz="3200" dirty="0" smtClean="0"/>
              <a:t> </a:t>
            </a:r>
            <a:r>
              <a:rPr lang="en-US" sz="3200" dirty="0" err="1" smtClean="0"/>
              <a:t>sampai</a:t>
            </a:r>
            <a:r>
              <a:rPr lang="en-US" sz="3200" dirty="0" smtClean="0"/>
              <a:t> </a:t>
            </a:r>
            <a:r>
              <a:rPr lang="en-US" sz="3200" dirty="0" err="1" smtClean="0"/>
              <a:t>ke</a:t>
            </a:r>
            <a:r>
              <a:rPr lang="en-US" sz="3200" dirty="0" smtClean="0"/>
              <a:t> </a:t>
            </a:r>
            <a:r>
              <a:rPr lang="en-US" sz="3200" dirty="0" err="1" smtClean="0"/>
              <a:t>tingkat</a:t>
            </a:r>
            <a:r>
              <a:rPr lang="en-US" sz="3200" dirty="0" smtClean="0"/>
              <a:t> MOBILE (</a:t>
            </a:r>
            <a:r>
              <a:rPr lang="ar-SA" sz="3200" dirty="0" smtClean="0"/>
              <a:t>تَنْفِيْذًا</a:t>
            </a:r>
            <a:r>
              <a:rPr lang="en-US" sz="3200" dirty="0" smtClean="0"/>
              <a:t>)</a:t>
            </a:r>
          </a:p>
          <a:p>
            <a:r>
              <a:rPr lang="en-US" sz="3200" dirty="0" err="1" smtClean="0"/>
              <a:t>Ada</a:t>
            </a:r>
            <a:r>
              <a:rPr lang="en-US" sz="3200" dirty="0" smtClean="0"/>
              <a:t> </a:t>
            </a:r>
            <a:r>
              <a:rPr lang="en-US" sz="3200" dirty="0" err="1" smtClean="0"/>
              <a:t>perintah</a:t>
            </a:r>
            <a:r>
              <a:rPr lang="en-US" sz="3200" dirty="0" smtClean="0"/>
              <a:t> </a:t>
            </a:r>
            <a:r>
              <a:rPr lang="en-US" sz="3200" dirty="0" err="1" smtClean="0"/>
              <a:t>langsung</a:t>
            </a:r>
            <a:r>
              <a:rPr lang="en-US" sz="3200" dirty="0" smtClean="0"/>
              <a:t> </a:t>
            </a:r>
            <a:r>
              <a:rPr lang="en-US" sz="3200" dirty="0" err="1" smtClean="0"/>
              <a:t>jalan</a:t>
            </a:r>
            <a:r>
              <a:rPr lang="en-US" sz="3200" dirty="0" smtClean="0"/>
              <a:t> (24:51)</a:t>
            </a:r>
            <a:endParaRPr lang="en-US" sz="32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Satu atau Dua Bulan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id-ID" sz="2200" dirty="0" smtClean="0"/>
              <a:t>Kadang-kadang seorang Al-Akh menghabiskan waktu satu atau dua bulan di tempat yang jauh dari keluarga, rumah, istri, dan anak-anaknya untuk berdakwah. </a:t>
            </a:r>
            <a:endParaRPr lang="en-US" sz="2200" dirty="0" smtClean="0"/>
          </a:p>
          <a:p>
            <a:r>
              <a:rPr lang="id-ID" sz="2200" dirty="0" smtClean="0"/>
              <a:t>Di malam hari ia menjadi penceramah, sedangkan di siang hari menjadi perantau. </a:t>
            </a:r>
            <a:endParaRPr lang="en-US" sz="2200" dirty="0" smtClean="0"/>
          </a:p>
          <a:p>
            <a:r>
              <a:rPr lang="id-ID" sz="2200" dirty="0" smtClean="0"/>
              <a:t>Sehari berada di bukit, hari berikutnya sudah di lembah. </a:t>
            </a:r>
            <a:endParaRPr lang="en-US" sz="2200" dirty="0" smtClean="0"/>
          </a:p>
          <a:p>
            <a:r>
              <a:rPr lang="en-US" sz="2200" dirty="0" smtClean="0"/>
              <a:t>I</a:t>
            </a:r>
            <a:r>
              <a:rPr lang="id-ID" sz="2200" dirty="0" smtClean="0"/>
              <a:t>a menyampaikan enam puluh kali ceramah dari wilayah di ujung timur sampai di ujung barat. </a:t>
            </a:r>
            <a:endParaRPr lang="en-US" sz="2200" dirty="0" smtClean="0"/>
          </a:p>
          <a:p>
            <a:r>
              <a:rPr lang="id-ID" sz="2200" dirty="0" smtClean="0"/>
              <a:t>Acara-acara itu kadang-kadang mampu menghadirkan ribuan orang dari berbagai kalangan dan penjuru. </a:t>
            </a:r>
            <a:endParaRPr lang="en-US" sz="2200" dirty="0" smtClean="0"/>
          </a:p>
          <a:p>
            <a:r>
              <a:rPr lang="id-ID" sz="2200" dirty="0" smtClean="0"/>
              <a:t>Namun, ia selalu berpesan agar hal itu tidak disiar-siarkan.</a:t>
            </a:r>
            <a:endParaRPr lang="en-US" sz="2200" dirty="0" smtClean="0"/>
          </a:p>
        </p:txBody>
      </p:sp>
      <p:sp>
        <p:nvSpPr>
          <p:cNvPr id="6" name="TextBox 5">
            <a:hlinkClick r:id="rId2" action="ppaction://hlinksldjump"/>
          </p:cNvPr>
          <p:cNvSpPr txBox="1"/>
          <p:nvPr/>
        </p:nvSpPr>
        <p:spPr>
          <a:xfrm>
            <a:off x="7696200" y="6096000"/>
            <a:ext cx="915635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RASM</a:t>
            </a:r>
            <a:endParaRPr lang="en-US" sz="2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810000" y="914400"/>
            <a:ext cx="152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ar-SA" sz="2800" b="1">
                <a:cs typeface="Traditional Arabic" pitchFamily="2" charset="-78"/>
              </a:rPr>
              <a:t>اَلْمَحَبَّةُ</a:t>
            </a:r>
            <a:endParaRPr lang="en-US" sz="2800" b="1">
              <a:cs typeface="Traditional Arabic" pitchFamily="2" charset="-78"/>
            </a:endParaRPr>
          </a:p>
        </p:txBody>
      </p:sp>
      <p:sp>
        <p:nvSpPr>
          <p:cNvPr id="11269" name="Rectangle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3810000" y="1447800"/>
            <a:ext cx="152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ar-SA" sz="2800" b="1" dirty="0">
                <a:cs typeface="Traditional Arabic" pitchFamily="2" charset="-78"/>
              </a:rPr>
              <a:t>اَلرِّضَى</a:t>
            </a:r>
            <a:endParaRPr lang="en-US" sz="2800" b="1" dirty="0">
              <a:cs typeface="Traditional Arabic" pitchFamily="2" charset="-78"/>
            </a:endParaRP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3810000" y="2209800"/>
            <a:ext cx="152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ar-SA" sz="2800" b="1" u="sng">
                <a:cs typeface="Traditional Arabic" pitchFamily="2" charset="-78"/>
              </a:rPr>
              <a:t>بِالإِسْلاَمِ</a:t>
            </a:r>
          </a:p>
          <a:p>
            <a:pPr algn="ctr"/>
            <a:r>
              <a:rPr lang="ar-SA" sz="2800" b="1">
                <a:cs typeface="Traditional Arabic" pitchFamily="2" charset="-78"/>
              </a:rPr>
              <a:t>دِيْنًا</a:t>
            </a:r>
            <a:endParaRPr lang="en-US" sz="2800" b="1">
              <a:cs typeface="Traditional Arabic" pitchFamily="2" charset="-78"/>
            </a:endParaRP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6324600" y="2209800"/>
            <a:ext cx="152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ar-SA" sz="2800" b="1" u="sng" dirty="0">
                <a:cs typeface="Traditional Arabic" pitchFamily="2" charset="-78"/>
              </a:rPr>
              <a:t>بِاللهِ</a:t>
            </a:r>
          </a:p>
          <a:p>
            <a:pPr algn="ctr"/>
            <a:r>
              <a:rPr lang="ar-SA" sz="2800" b="1" dirty="0">
                <a:cs typeface="Traditional Arabic" pitchFamily="2" charset="-78"/>
              </a:rPr>
              <a:t>رِبًّا</a:t>
            </a:r>
            <a:endParaRPr lang="en-US" sz="2800" b="1" dirty="0">
              <a:cs typeface="Traditional Arabic" pitchFamily="2" charset="-78"/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066800" y="2209800"/>
            <a:ext cx="152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ar-SA" sz="2800" b="1" u="sng" dirty="0">
                <a:cs typeface="Traditional Arabic" pitchFamily="2" charset="-78"/>
              </a:rPr>
              <a:t>بِمُحَمَّدٍ</a:t>
            </a:r>
          </a:p>
          <a:p>
            <a:pPr algn="ctr"/>
            <a:r>
              <a:rPr lang="ar-SA" sz="2800" b="1" dirty="0">
                <a:cs typeface="Traditional Arabic" pitchFamily="2" charset="-78"/>
              </a:rPr>
              <a:t>نَبِيًّا وَرَسُوْلاً</a:t>
            </a:r>
            <a:endParaRPr lang="en-US" sz="2800" b="1" dirty="0">
              <a:cs typeface="Traditional Arabic" pitchFamily="2" charset="-78"/>
            </a:endParaRPr>
          </a:p>
        </p:txBody>
      </p:sp>
      <p:sp>
        <p:nvSpPr>
          <p:cNvPr id="11273" name="Rectangle 9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3810000" y="3505200"/>
            <a:ext cx="152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ar-SA" sz="2800" b="1" dirty="0">
                <a:cs typeface="Traditional Arabic" pitchFamily="2" charset="-78"/>
              </a:rPr>
              <a:t>صِبْغَةُ اللهِ</a:t>
            </a:r>
            <a:endParaRPr lang="en-US" sz="2800" b="1" dirty="0">
              <a:cs typeface="Traditional Arabic" pitchFamily="2" charset="-78"/>
            </a:endParaRPr>
          </a:p>
        </p:txBody>
      </p:sp>
      <p:sp>
        <p:nvSpPr>
          <p:cNvPr id="11275" name="Rectangle 1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4114800" y="4267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ar-SA" sz="2800" b="1" dirty="0" smtClean="0">
                <a:cs typeface="Traditional Arabic" pitchFamily="2" charset="-78"/>
              </a:rPr>
              <a:t>عَقْلاً</a:t>
            </a:r>
            <a:endParaRPr lang="ar-SA" sz="2800" b="1" dirty="0">
              <a:cs typeface="Traditional Arabic" pitchFamily="2" charset="-78"/>
            </a:endParaRPr>
          </a:p>
        </p:txBody>
      </p:sp>
      <p:sp>
        <p:nvSpPr>
          <p:cNvPr id="11276" name="Rectangle 12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447800" y="43434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ar-SA" sz="2800" b="1" dirty="0" smtClean="0">
                <a:cs typeface="Traditional Arabic" pitchFamily="2" charset="-78"/>
              </a:rPr>
              <a:t>جَسَدً</a:t>
            </a:r>
            <a:endParaRPr lang="ar-SA" sz="2800" b="1" dirty="0">
              <a:cs typeface="Traditional Arabic" pitchFamily="2" charset="-78"/>
            </a:endParaRPr>
          </a:p>
        </p:txBody>
      </p:sp>
      <p:sp>
        <p:nvSpPr>
          <p:cNvPr id="11277" name="Line 13"/>
          <p:cNvSpPr>
            <a:spLocks noChangeShapeType="1"/>
          </p:cNvSpPr>
          <p:nvPr/>
        </p:nvSpPr>
        <p:spPr bwMode="auto">
          <a:xfrm>
            <a:off x="4572000" y="1981200"/>
            <a:ext cx="2514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>
              <a:cs typeface="Traditional Arabic" pitchFamily="2" charset="-78"/>
            </a:endParaRPr>
          </a:p>
        </p:txBody>
      </p:sp>
      <p:sp>
        <p:nvSpPr>
          <p:cNvPr id="11278" name="Line 14"/>
          <p:cNvSpPr>
            <a:spLocks noChangeShapeType="1"/>
          </p:cNvSpPr>
          <p:nvPr/>
        </p:nvSpPr>
        <p:spPr bwMode="auto">
          <a:xfrm flipH="1">
            <a:off x="1752600" y="1981200"/>
            <a:ext cx="2819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>
              <a:cs typeface="Traditional Arabic" pitchFamily="2" charset="-78"/>
            </a:endParaRPr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 flipH="1">
            <a:off x="5105400" y="24384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b="1">
              <a:cs typeface="Traditional Arabic" pitchFamily="2" charset="-78"/>
            </a:endParaRPr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 flipH="1">
            <a:off x="2362200" y="24384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b="1">
              <a:cs typeface="Traditional Arabic" pitchFamily="2" charset="-78"/>
            </a:endParaRPr>
          </a:p>
        </p:txBody>
      </p:sp>
      <p:sp>
        <p:nvSpPr>
          <p:cNvPr id="11287" name="Line 23"/>
          <p:cNvSpPr>
            <a:spLocks noChangeShapeType="1"/>
          </p:cNvSpPr>
          <p:nvPr/>
        </p:nvSpPr>
        <p:spPr bwMode="auto">
          <a:xfrm>
            <a:off x="4572000" y="1295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>
              <a:cs typeface="Traditional Arabic" pitchFamily="2" charset="-78"/>
            </a:endParaRPr>
          </a:p>
        </p:txBody>
      </p:sp>
      <p:sp>
        <p:nvSpPr>
          <p:cNvPr id="11291" name="Line 27"/>
          <p:cNvSpPr>
            <a:spLocks noChangeShapeType="1"/>
          </p:cNvSpPr>
          <p:nvPr/>
        </p:nvSpPr>
        <p:spPr bwMode="auto">
          <a:xfrm>
            <a:off x="4572000" y="1828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>
              <a:cs typeface="Traditional Arabic" pitchFamily="2" charset="-78"/>
            </a:endParaRPr>
          </a:p>
        </p:txBody>
      </p:sp>
      <p:sp>
        <p:nvSpPr>
          <p:cNvPr id="11292" name="Line 28"/>
          <p:cNvSpPr>
            <a:spLocks noChangeShapeType="1"/>
          </p:cNvSpPr>
          <p:nvPr/>
        </p:nvSpPr>
        <p:spPr bwMode="auto">
          <a:xfrm>
            <a:off x="4572000" y="3886200"/>
            <a:ext cx="2514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>
              <a:cs typeface="Traditional Arabic" pitchFamily="2" charset="-78"/>
            </a:endParaRPr>
          </a:p>
        </p:txBody>
      </p:sp>
      <p:sp>
        <p:nvSpPr>
          <p:cNvPr id="11293" name="Line 29"/>
          <p:cNvSpPr>
            <a:spLocks noChangeShapeType="1"/>
          </p:cNvSpPr>
          <p:nvPr/>
        </p:nvSpPr>
        <p:spPr bwMode="auto">
          <a:xfrm flipH="1">
            <a:off x="1828800" y="3886200"/>
            <a:ext cx="2743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>
              <a:cs typeface="Traditional Arabic" pitchFamily="2" charset="-78"/>
            </a:endParaRPr>
          </a:p>
        </p:txBody>
      </p:sp>
      <p:sp>
        <p:nvSpPr>
          <p:cNvPr id="11294" name="Line 30"/>
          <p:cNvSpPr>
            <a:spLocks noChangeShapeType="1"/>
          </p:cNvSpPr>
          <p:nvPr/>
        </p:nvSpPr>
        <p:spPr bwMode="auto">
          <a:xfrm>
            <a:off x="4572000" y="3886200"/>
            <a:ext cx="0" cy="2743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>
              <a:cs typeface="Traditional Arabic" pitchFamily="2" charset="-78"/>
            </a:endParaRPr>
          </a:p>
        </p:txBody>
      </p:sp>
      <p:sp>
        <p:nvSpPr>
          <p:cNvPr id="29" name="Rectangle 10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6705600" y="44196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ar-SA" sz="2800" b="1" dirty="0" smtClean="0">
                <a:cs typeface="Traditional Arabic" pitchFamily="2" charset="-78"/>
              </a:rPr>
              <a:t>قَلْبًا</a:t>
            </a:r>
            <a:endParaRPr lang="ar-SA" sz="2800" b="1" dirty="0">
              <a:cs typeface="Traditional Arabic" pitchFamily="2" charset="-78"/>
            </a:endParaRPr>
          </a:p>
        </p:txBody>
      </p:sp>
      <p:sp>
        <p:nvSpPr>
          <p:cNvPr id="30" name="Rectangle 10"/>
          <p:cNvSpPr>
            <a:spLocks noChangeArrowheads="1"/>
          </p:cNvSpPr>
          <p:nvPr/>
        </p:nvSpPr>
        <p:spPr bwMode="auto">
          <a:xfrm>
            <a:off x="6477000" y="49530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ar-SA" sz="2800" b="1" dirty="0" smtClean="0">
                <a:cs typeface="Traditional Arabic" pitchFamily="2" charset="-78"/>
              </a:rPr>
              <a:t>إِعْتِقَادًا</a:t>
            </a:r>
            <a:endParaRPr lang="ar-SA" sz="2800" b="1" dirty="0">
              <a:cs typeface="Traditional Arabic" pitchFamily="2" charset="-78"/>
            </a:endParaRPr>
          </a:p>
        </p:txBody>
      </p:sp>
      <p:sp>
        <p:nvSpPr>
          <p:cNvPr id="31" name="Rectangle 10"/>
          <p:cNvSpPr>
            <a:spLocks noChangeArrowheads="1"/>
          </p:cNvSpPr>
          <p:nvPr/>
        </p:nvSpPr>
        <p:spPr bwMode="auto">
          <a:xfrm>
            <a:off x="6705600" y="5638800"/>
            <a:ext cx="762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ar-SA" sz="2800" b="1" dirty="0" smtClean="0">
                <a:cs typeface="Traditional Arabic" pitchFamily="2" charset="-78"/>
              </a:rPr>
              <a:t>نِيَّةً</a:t>
            </a:r>
            <a:endParaRPr lang="en-US" sz="2800" b="1" dirty="0">
              <a:cs typeface="Traditional Arabic" pitchFamily="2" charset="-78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rot="5400000">
            <a:off x="7041674" y="4312126"/>
            <a:ext cx="9144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6995954" y="4860766"/>
            <a:ext cx="1828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6995954" y="5470366"/>
            <a:ext cx="1828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4481354" y="4815046"/>
            <a:ext cx="1828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4481354" y="5500846"/>
            <a:ext cx="1828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>
            <a:off x="1736566" y="4891246"/>
            <a:ext cx="1828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1736566" y="5500846"/>
            <a:ext cx="1828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11"/>
          <p:cNvSpPr>
            <a:spLocks noChangeArrowheads="1"/>
          </p:cNvSpPr>
          <p:nvPr/>
        </p:nvSpPr>
        <p:spPr bwMode="auto">
          <a:xfrm>
            <a:off x="4114800" y="5029200"/>
            <a:ext cx="99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ar-SA" sz="2800" b="1" dirty="0" smtClean="0">
                <a:cs typeface="Traditional Arabic" pitchFamily="2" charset="-78"/>
              </a:rPr>
              <a:t>فِكْرَةً</a:t>
            </a:r>
            <a:endParaRPr lang="ar-SA" sz="2800" b="1" dirty="0">
              <a:cs typeface="Traditional Arabic" pitchFamily="2" charset="-78"/>
            </a:endParaRPr>
          </a:p>
        </p:txBody>
      </p: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4038600" y="5638800"/>
            <a:ext cx="1066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ar-SA" sz="2800" b="1" dirty="0" smtClean="0">
                <a:cs typeface="Traditional Arabic" pitchFamily="2" charset="-78"/>
              </a:rPr>
              <a:t>مِنْهَاجًا</a:t>
            </a:r>
            <a:endParaRPr lang="en-US" sz="2800" b="1" dirty="0">
              <a:cs typeface="Traditional Arabic" pitchFamily="2" charset="-78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rot="5400000">
            <a:off x="1783874" y="4312126"/>
            <a:ext cx="9144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12"/>
          <p:cNvSpPr>
            <a:spLocks noChangeArrowheads="1"/>
          </p:cNvSpPr>
          <p:nvPr/>
        </p:nvSpPr>
        <p:spPr bwMode="auto">
          <a:xfrm>
            <a:off x="1524000" y="50292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ar-SA" sz="2800" b="1" dirty="0" smtClean="0">
                <a:cs typeface="Traditional Arabic" pitchFamily="2" charset="-78"/>
              </a:rPr>
              <a:t>عَمَلاً</a:t>
            </a:r>
            <a:endParaRPr lang="ar-SA" sz="2800" b="1" dirty="0">
              <a:cs typeface="Traditional Arabic" pitchFamily="2" charset="-78"/>
            </a:endParaRPr>
          </a:p>
        </p:txBody>
      </p:sp>
      <p:sp>
        <p:nvSpPr>
          <p:cNvPr id="44" name="Rectangle 12"/>
          <p:cNvSpPr>
            <a:spLocks noChangeArrowheads="1"/>
          </p:cNvSpPr>
          <p:nvPr/>
        </p:nvSpPr>
        <p:spPr bwMode="auto">
          <a:xfrm>
            <a:off x="1447800" y="55626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rtl="0"/>
            <a:r>
              <a:rPr lang="ar-SA" sz="2800" b="1" dirty="0" smtClean="0">
                <a:cs typeface="Traditional Arabic" pitchFamily="2" charset="-78"/>
              </a:rPr>
              <a:t>تَنْفِيْذًا</a:t>
            </a:r>
            <a:endParaRPr lang="en-US" sz="2800" b="1" dirty="0">
              <a:cs typeface="Traditional Arabic" pitchFamily="2" charset="-78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324387" y="152400"/>
            <a:ext cx="45336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3600" b="1" dirty="0" smtClean="0">
                <a:cs typeface="Traditional Arabic" pitchFamily="2" charset="-78"/>
              </a:rPr>
              <a:t>(A 6)</a:t>
            </a:r>
            <a:r>
              <a:rPr lang="ar-SA" sz="3600" b="1" dirty="0" smtClean="0">
                <a:cs typeface="Traditional Arabic" pitchFamily="2" charset="-78"/>
              </a:rPr>
              <a:t> مَرَاحِلُ التَّفَاعُلِ بِالشَّهَادَتَيْنِ</a:t>
            </a:r>
            <a:endParaRPr lang="en-US" sz="3600" b="1" dirty="0">
              <a:cs typeface="Traditional Arabic" pitchFamily="2" charset="-78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752600" y="3048000"/>
            <a:ext cx="5335588" cy="457200"/>
            <a:chOff x="1752600" y="3398520"/>
            <a:chExt cx="5335588" cy="563880"/>
          </a:xfrm>
        </p:grpSpPr>
        <p:sp>
          <p:nvSpPr>
            <p:cNvPr id="11279" name="Line 15"/>
            <p:cNvSpPr>
              <a:spLocks noChangeShapeType="1"/>
            </p:cNvSpPr>
            <p:nvPr/>
          </p:nvSpPr>
          <p:spPr bwMode="auto">
            <a:xfrm>
              <a:off x="1752600" y="3581400"/>
              <a:ext cx="28194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>
                <a:cs typeface="Traditional Arabic" pitchFamily="2" charset="-78"/>
              </a:endParaRPr>
            </a:p>
          </p:txBody>
        </p:sp>
        <p:sp>
          <p:nvSpPr>
            <p:cNvPr id="11280" name="Line 16"/>
            <p:cNvSpPr>
              <a:spLocks noChangeShapeType="1"/>
            </p:cNvSpPr>
            <p:nvPr/>
          </p:nvSpPr>
          <p:spPr bwMode="auto">
            <a:xfrm flipV="1">
              <a:off x="4572000" y="3581400"/>
              <a:ext cx="2514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>
                <a:cs typeface="Traditional Arabic" pitchFamily="2" charset="-78"/>
              </a:endParaRPr>
            </a:p>
          </p:txBody>
        </p:sp>
        <p:sp>
          <p:nvSpPr>
            <p:cNvPr id="11288" name="Line 24"/>
            <p:cNvSpPr>
              <a:spLocks noChangeShapeType="1"/>
            </p:cNvSpPr>
            <p:nvPr/>
          </p:nvSpPr>
          <p:spPr bwMode="auto">
            <a:xfrm>
              <a:off x="4572000" y="37338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>
                <a:cs typeface="Traditional Arabic" pitchFamily="2" charset="-78"/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>
            <a:xfrm rot="5400000">
              <a:off x="6995954" y="3489166"/>
              <a:ext cx="18288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1661954" y="3489166"/>
              <a:ext cx="18288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Connector 47"/>
          <p:cNvCxnSpPr/>
          <p:nvPr/>
        </p:nvCxnSpPr>
        <p:spPr>
          <a:xfrm rot="5400000">
            <a:off x="7041674" y="2178526"/>
            <a:ext cx="9144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>
            <a:off x="1707674" y="2178526"/>
            <a:ext cx="9144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4435634" y="2117566"/>
            <a:ext cx="27432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reeform 51"/>
          <p:cNvSpPr/>
          <p:nvPr/>
        </p:nvSpPr>
        <p:spPr>
          <a:xfrm>
            <a:off x="2241755" y="2598174"/>
            <a:ext cx="4660490" cy="449826"/>
          </a:xfrm>
          <a:custGeom>
            <a:avLst/>
            <a:gdLst>
              <a:gd name="connsiteX0" fmla="*/ 4660490 w 4660490"/>
              <a:gd name="connsiteY0" fmla="*/ 0 h 678426"/>
              <a:gd name="connsiteX1" fmla="*/ 2344993 w 4660490"/>
              <a:gd name="connsiteY1" fmla="*/ 678426 h 678426"/>
              <a:gd name="connsiteX2" fmla="*/ 0 w 4660490"/>
              <a:gd name="connsiteY2" fmla="*/ 0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60490" h="678426">
                <a:moveTo>
                  <a:pt x="4660490" y="0"/>
                </a:moveTo>
                <a:cubicBezTo>
                  <a:pt x="3891115" y="339213"/>
                  <a:pt x="3121741" y="678426"/>
                  <a:pt x="2344993" y="678426"/>
                </a:cubicBezTo>
                <a:cubicBezTo>
                  <a:pt x="1568245" y="678426"/>
                  <a:pt x="784122" y="339213"/>
                  <a:pt x="0" y="0"/>
                </a:cubicBezTo>
              </a:path>
            </a:pathLst>
          </a:cu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 flipV="1">
            <a:off x="1828800" y="6004560"/>
            <a:ext cx="5259388" cy="167640"/>
            <a:chOff x="1981200" y="4191000"/>
            <a:chExt cx="5259388" cy="472440"/>
          </a:xfrm>
        </p:grpSpPr>
        <p:sp>
          <p:nvSpPr>
            <p:cNvPr id="53" name="Line 28"/>
            <p:cNvSpPr>
              <a:spLocks noChangeShapeType="1"/>
            </p:cNvSpPr>
            <p:nvPr/>
          </p:nvSpPr>
          <p:spPr bwMode="auto">
            <a:xfrm>
              <a:off x="4724400" y="4191000"/>
              <a:ext cx="2514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>
                <a:cs typeface="Traditional Arabic" pitchFamily="2" charset="-78"/>
              </a:endParaRPr>
            </a:p>
          </p:txBody>
        </p:sp>
        <p:sp>
          <p:nvSpPr>
            <p:cNvPr id="54" name="Line 29"/>
            <p:cNvSpPr>
              <a:spLocks noChangeShapeType="1"/>
            </p:cNvSpPr>
            <p:nvPr/>
          </p:nvSpPr>
          <p:spPr bwMode="auto">
            <a:xfrm flipH="1">
              <a:off x="1981200" y="4191000"/>
              <a:ext cx="2743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>
                <a:cs typeface="Traditional Arabic" pitchFamily="2" charset="-78"/>
              </a:endParaRPr>
            </a:p>
          </p:txBody>
        </p:sp>
        <p:sp>
          <p:nvSpPr>
            <p:cNvPr id="55" name="Line 30"/>
            <p:cNvSpPr>
              <a:spLocks noChangeShapeType="1"/>
            </p:cNvSpPr>
            <p:nvPr/>
          </p:nvSpPr>
          <p:spPr bwMode="auto">
            <a:xfrm>
              <a:off x="4724400" y="4191000"/>
              <a:ext cx="0" cy="274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>
                <a:cs typeface="Traditional Arabic" pitchFamily="2" charset="-78"/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 rot="5400000">
              <a:off x="7194074" y="4616926"/>
              <a:ext cx="9144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1936274" y="4616926"/>
              <a:ext cx="9144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9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3810000" y="6172200"/>
            <a:ext cx="152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ar-SA" sz="2800" b="1" dirty="0" smtClean="0">
                <a:cs typeface="Traditional Arabic" pitchFamily="2" charset="-78"/>
              </a:rPr>
              <a:t>اَلتَّغْيِيْرُ</a:t>
            </a:r>
            <a:endParaRPr lang="en-US" sz="2800" b="1" dirty="0">
              <a:cs typeface="Traditional Arabic" pitchFamily="2" charset="-78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/>
      <p:bldP spid="11270" grpId="0"/>
      <p:bldP spid="11272" grpId="0"/>
      <p:bldP spid="11273" grpId="0"/>
      <p:bldP spid="11275" grpId="0"/>
      <p:bldP spid="11276" grpId="0"/>
      <p:bldP spid="11278" grpId="0" animBg="1"/>
      <p:bldP spid="11283" grpId="0" animBg="1"/>
      <p:bldP spid="11284" grpId="0" animBg="1"/>
      <p:bldP spid="11287" grpId="0" animBg="1"/>
      <p:bldP spid="11292" grpId="0" animBg="1"/>
      <p:bldP spid="11293" grpId="0" animBg="1"/>
      <p:bldP spid="11294" grpId="0" animBg="1"/>
      <p:bldP spid="29" grpId="0"/>
      <p:bldP spid="30" grpId="0"/>
      <p:bldP spid="31" grpId="0"/>
      <p:bldP spid="40" grpId="0"/>
      <p:bldP spid="41" grpId="0"/>
      <p:bldP spid="43" grpId="0"/>
      <p:bldP spid="44" grpId="0"/>
      <p:bldP spid="52" grpId="0" animBg="1"/>
      <p:bldP spid="5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Syahadatain untuk Perubahan (</a:t>
            </a:r>
            <a:r>
              <a:rPr lang="ar-SA" smtClean="0"/>
              <a:t>التَّغْيِيْرُ</a:t>
            </a:r>
            <a:r>
              <a:rPr lang="en-US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/>
              <a:t>Syahadatain</a:t>
            </a:r>
            <a:r>
              <a:rPr lang="en-US" sz="2800" dirty="0" smtClean="0"/>
              <a:t> yang </a:t>
            </a:r>
            <a:r>
              <a:rPr lang="en-US" sz="2800" dirty="0" err="1" smtClean="0"/>
              <a:t>benar</a:t>
            </a:r>
            <a:r>
              <a:rPr lang="en-US" sz="2800" dirty="0" smtClean="0"/>
              <a:t> </a:t>
            </a:r>
            <a:r>
              <a:rPr lang="en-US" sz="2800" dirty="0" err="1" smtClean="0"/>
              <a:t>mampu</a:t>
            </a:r>
            <a:r>
              <a:rPr lang="en-US" sz="2800" dirty="0" smtClean="0"/>
              <a:t> </a:t>
            </a:r>
            <a:r>
              <a:rPr lang="en-US" sz="2800" dirty="0" err="1" smtClean="0"/>
              <a:t>merubah</a:t>
            </a:r>
            <a:r>
              <a:rPr lang="en-US" sz="2800" dirty="0" smtClean="0"/>
              <a:t> </a:t>
            </a:r>
            <a:r>
              <a:rPr lang="en-US" sz="2800" dirty="0" err="1" smtClean="0"/>
              <a:t>seseorang</a:t>
            </a:r>
            <a:r>
              <a:rPr lang="en-US" sz="2800" dirty="0" smtClean="0"/>
              <a:t>: </a:t>
            </a:r>
            <a:r>
              <a:rPr lang="en-US" sz="2800" dirty="0" err="1" smtClean="0"/>
              <a:t>berubah</a:t>
            </a:r>
            <a:r>
              <a:rPr lang="en-US" sz="2800" dirty="0" smtClean="0"/>
              <a:t> </a:t>
            </a:r>
            <a:r>
              <a:rPr lang="en-US" sz="2800" dirty="0" err="1" smtClean="0"/>
              <a:t>menjadi</a:t>
            </a:r>
            <a:r>
              <a:rPr lang="en-US" sz="2800" dirty="0" smtClean="0"/>
              <a:t> </a:t>
            </a:r>
            <a:r>
              <a:rPr lang="en-US" sz="2800" dirty="0" err="1" smtClean="0"/>
              <a:t>pribadi</a:t>
            </a:r>
            <a:r>
              <a:rPr lang="en-US" sz="2800" dirty="0" smtClean="0"/>
              <a:t> </a:t>
            </a:r>
            <a:r>
              <a:rPr lang="en-US" sz="2800" dirty="0" err="1" smtClean="0"/>
              <a:t>baru</a:t>
            </a:r>
            <a:endParaRPr lang="en-US" sz="2800" dirty="0" smtClean="0"/>
          </a:p>
          <a:p>
            <a:r>
              <a:rPr lang="en-US" sz="2800" dirty="0" err="1" smtClean="0"/>
              <a:t>Berubah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pribadi</a:t>
            </a:r>
            <a:r>
              <a:rPr lang="en-US" sz="2800" dirty="0" smtClean="0"/>
              <a:t> </a:t>
            </a:r>
            <a:r>
              <a:rPr lang="en-US" sz="2800" dirty="0" err="1" smtClean="0"/>
              <a:t>biasa</a:t>
            </a:r>
            <a:r>
              <a:rPr lang="en-US" sz="2800" dirty="0" smtClean="0"/>
              <a:t> </a:t>
            </a:r>
            <a:r>
              <a:rPr lang="en-US" sz="2800" dirty="0" err="1" smtClean="0"/>
              <a:t>menjadi</a:t>
            </a:r>
            <a:r>
              <a:rPr lang="en-US" sz="2800" dirty="0" smtClean="0"/>
              <a:t> PRIBADI YANG ISLAMI (</a:t>
            </a:r>
            <a:r>
              <a:rPr lang="ar-SA" sz="2800" dirty="0" smtClean="0"/>
              <a:t>الشَّخْصِيَّةُ الإِسْلاَمِيَّةُ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 err="1" smtClean="0"/>
              <a:t>Pribadi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diwarnai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warna</a:t>
            </a:r>
            <a:r>
              <a:rPr lang="en-US" sz="2800" dirty="0" smtClean="0"/>
              <a:t> </a:t>
            </a:r>
            <a:r>
              <a:rPr lang="en-US" sz="2800" dirty="0" err="1" smtClean="0"/>
              <a:t>syahadatain</a:t>
            </a:r>
            <a:endParaRPr lang="en-US" sz="2800" dirty="0" smtClean="0"/>
          </a:p>
          <a:p>
            <a:pPr lvl="1"/>
            <a:r>
              <a:rPr lang="en-US" sz="2800" dirty="0" err="1" smtClean="0"/>
              <a:t>Pribadi</a:t>
            </a:r>
            <a:r>
              <a:rPr lang="en-US" sz="2800" dirty="0" smtClean="0"/>
              <a:t> yang </a:t>
            </a:r>
            <a:r>
              <a:rPr lang="en-US" sz="2800" dirty="0" err="1" smtClean="0"/>
              <a:t>punya</a:t>
            </a:r>
            <a:r>
              <a:rPr lang="en-US" sz="2800" dirty="0" smtClean="0"/>
              <a:t> </a:t>
            </a:r>
            <a:r>
              <a:rPr lang="en-US" sz="2800" dirty="0" err="1" smtClean="0"/>
              <a:t>sikap</a:t>
            </a:r>
            <a:r>
              <a:rPr lang="en-US" sz="2800" dirty="0" smtClean="0"/>
              <a:t> </a:t>
            </a:r>
            <a:r>
              <a:rPr lang="en-US" sz="2800" dirty="0" err="1" smtClean="0"/>
              <a:t>hidup</a:t>
            </a:r>
            <a:r>
              <a:rPr lang="en-US" sz="2800" dirty="0" smtClean="0"/>
              <a:t> </a:t>
            </a:r>
            <a:r>
              <a:rPr lang="en-US" sz="2800" dirty="0" err="1" smtClean="0"/>
              <a:t>tauhid</a:t>
            </a:r>
            <a:endParaRPr lang="en-US" sz="2800" dirty="0" smtClean="0"/>
          </a:p>
          <a:p>
            <a:r>
              <a:rPr lang="en-US" sz="2800" dirty="0" err="1" smtClean="0"/>
              <a:t>Perubahan</a:t>
            </a:r>
            <a:r>
              <a:rPr lang="en-US" sz="2800" dirty="0" smtClean="0"/>
              <a:t> </a:t>
            </a:r>
            <a:r>
              <a:rPr lang="en-US" sz="2800" dirty="0" err="1" smtClean="0"/>
              <a:t>dimulai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syahadatain</a:t>
            </a:r>
            <a:r>
              <a:rPr lang="en-US" sz="2800" dirty="0" smtClean="0"/>
              <a:t>, </a:t>
            </a:r>
            <a:r>
              <a:rPr lang="en-US" sz="2800" dirty="0" err="1" smtClean="0"/>
              <a:t>bukan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yang lain</a:t>
            </a:r>
            <a:endParaRPr lang="en-US" sz="2800" dirty="0"/>
          </a:p>
        </p:txBody>
      </p:sp>
      <p:sp>
        <p:nvSpPr>
          <p:cNvPr id="6" name="TextBox 5">
            <a:hlinkClick r:id="rId2" action="ppaction://hlinksldjump"/>
          </p:cNvPr>
          <p:cNvSpPr txBox="1"/>
          <p:nvPr/>
        </p:nvSpPr>
        <p:spPr>
          <a:xfrm>
            <a:off x="7696200" y="6096000"/>
            <a:ext cx="915635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RASM</a:t>
            </a:r>
            <a:endParaRPr lang="en-US" sz="2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Syahadatain Menghasilkan Cinta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 err="1" smtClean="0"/>
              <a:t>Syahadatain</a:t>
            </a:r>
            <a:r>
              <a:rPr lang="en-US" sz="3200" dirty="0" smtClean="0"/>
              <a:t> yang </a:t>
            </a:r>
            <a:r>
              <a:rPr lang="en-US" sz="3200" dirty="0" err="1" smtClean="0"/>
              <a:t>diucapkan</a:t>
            </a:r>
            <a:r>
              <a:rPr lang="en-US" sz="3200" dirty="0" smtClean="0"/>
              <a:t> </a:t>
            </a:r>
            <a:r>
              <a:rPr lang="en-US" sz="3200" dirty="0" err="1" smtClean="0"/>
              <a:t>harus</a:t>
            </a:r>
            <a:r>
              <a:rPr lang="en-US" sz="3200" dirty="0" smtClean="0"/>
              <a:t> </a:t>
            </a:r>
            <a:r>
              <a:rPr lang="en-US" sz="3200" dirty="0" err="1" smtClean="0"/>
              <a:t>menghasilkan</a:t>
            </a:r>
            <a:r>
              <a:rPr lang="en-US" sz="3200" dirty="0" smtClean="0"/>
              <a:t> </a:t>
            </a:r>
            <a:r>
              <a:rPr lang="en-US" sz="3200" dirty="0" err="1" smtClean="0"/>
              <a:t>cinta</a:t>
            </a:r>
            <a:r>
              <a:rPr lang="en-US" sz="3200" dirty="0" smtClean="0"/>
              <a:t>. </a:t>
            </a:r>
            <a:r>
              <a:rPr lang="en-US" sz="3200" dirty="0" err="1" smtClean="0"/>
              <a:t>Kenapa</a:t>
            </a:r>
            <a:r>
              <a:rPr lang="en-US" sz="3200" dirty="0" smtClean="0"/>
              <a:t>?</a:t>
            </a:r>
          </a:p>
          <a:p>
            <a:r>
              <a:rPr lang="en-US" sz="3200" dirty="0" err="1" smtClean="0"/>
              <a:t>Karena</a:t>
            </a:r>
            <a:r>
              <a:rPr lang="en-US" sz="3200" dirty="0" smtClean="0"/>
              <a:t> “</a:t>
            </a:r>
            <a:r>
              <a:rPr lang="en-US" sz="3200" dirty="0" err="1" smtClean="0"/>
              <a:t>ilah</a:t>
            </a:r>
            <a:r>
              <a:rPr lang="en-US" sz="3200" dirty="0" smtClean="0"/>
              <a:t>” </a:t>
            </a:r>
            <a:r>
              <a:rPr lang="en-US" sz="3200" dirty="0" err="1" smtClean="0"/>
              <a:t>itu</a:t>
            </a:r>
            <a:r>
              <a:rPr lang="en-US" sz="3200" dirty="0" smtClean="0"/>
              <a:t> </a:t>
            </a:r>
            <a:r>
              <a:rPr lang="en-US" sz="3200" dirty="0" err="1" smtClean="0"/>
              <a:t>artinya</a:t>
            </a:r>
            <a:r>
              <a:rPr lang="en-US" sz="3200" dirty="0" smtClean="0"/>
              <a:t> yang </a:t>
            </a:r>
            <a:r>
              <a:rPr lang="en-US" sz="3200" dirty="0" err="1" smtClean="0"/>
              <a:t>dianut</a:t>
            </a:r>
            <a:r>
              <a:rPr lang="en-US" sz="3200" dirty="0" smtClean="0"/>
              <a:t> (</a:t>
            </a:r>
            <a:r>
              <a:rPr lang="en-US" sz="3200" dirty="0" err="1" smtClean="0"/>
              <a:t>panutan</a:t>
            </a:r>
            <a:r>
              <a:rPr lang="en-US" sz="3200" dirty="0" smtClean="0"/>
              <a:t>)</a:t>
            </a:r>
          </a:p>
          <a:p>
            <a:r>
              <a:rPr lang="en-US" sz="3200" dirty="0" err="1" smtClean="0"/>
              <a:t>Orang</a:t>
            </a:r>
            <a:r>
              <a:rPr lang="en-US" sz="3200" dirty="0" smtClean="0"/>
              <a:t> </a:t>
            </a:r>
            <a:r>
              <a:rPr lang="en-US" sz="3200" dirty="0" err="1" smtClean="0"/>
              <a:t>tidak</a:t>
            </a:r>
            <a:r>
              <a:rPr lang="en-US" sz="3200" dirty="0" smtClean="0"/>
              <a:t> </a:t>
            </a:r>
            <a:r>
              <a:rPr lang="en-US" sz="3200" dirty="0" err="1" smtClean="0"/>
              <a:t>akan</a:t>
            </a:r>
            <a:r>
              <a:rPr lang="en-US" sz="3200" dirty="0" smtClean="0"/>
              <a:t> </a:t>
            </a:r>
            <a:r>
              <a:rPr lang="en-US" sz="3200" dirty="0" err="1" smtClean="0"/>
              <a:t>manut</a:t>
            </a:r>
            <a:r>
              <a:rPr lang="en-US" sz="3200" dirty="0" smtClean="0"/>
              <a:t>/</a:t>
            </a:r>
            <a:r>
              <a:rPr lang="en-US" sz="3200" dirty="0" err="1" smtClean="0"/>
              <a:t>taat</a:t>
            </a:r>
            <a:r>
              <a:rPr lang="en-US" sz="3200" dirty="0" smtClean="0"/>
              <a:t> </a:t>
            </a:r>
            <a:r>
              <a:rPr lang="en-US" sz="3200" dirty="0" err="1" smtClean="0"/>
              <a:t>kalau</a:t>
            </a:r>
            <a:r>
              <a:rPr lang="en-US" sz="3200" dirty="0" smtClean="0"/>
              <a:t> </a:t>
            </a:r>
            <a:r>
              <a:rPr lang="en-US" sz="3200" dirty="0" err="1" smtClean="0"/>
              <a:t>tidak</a:t>
            </a:r>
            <a:r>
              <a:rPr lang="en-US" sz="3200" dirty="0" smtClean="0"/>
              <a:t> </a:t>
            </a:r>
            <a:r>
              <a:rPr lang="en-US" sz="3200" dirty="0" err="1" smtClean="0"/>
              <a:t>setia</a:t>
            </a:r>
            <a:r>
              <a:rPr lang="en-US" sz="3200" dirty="0" smtClean="0"/>
              <a:t> (loyal)</a:t>
            </a:r>
          </a:p>
          <a:p>
            <a:r>
              <a:rPr lang="en-US" sz="3200" dirty="0" err="1" smtClean="0"/>
              <a:t>Tidak</a:t>
            </a:r>
            <a:r>
              <a:rPr lang="en-US" sz="3200" dirty="0" smtClean="0"/>
              <a:t> </a:t>
            </a:r>
            <a:r>
              <a:rPr lang="en-US" sz="3200" dirty="0" err="1" smtClean="0"/>
              <a:t>akan</a:t>
            </a:r>
            <a:r>
              <a:rPr lang="en-US" sz="3200" dirty="0" smtClean="0"/>
              <a:t> </a:t>
            </a:r>
            <a:r>
              <a:rPr lang="en-US" sz="3200" dirty="0" err="1" smtClean="0"/>
              <a:t>setia</a:t>
            </a:r>
            <a:r>
              <a:rPr lang="en-US" sz="3200" dirty="0" smtClean="0"/>
              <a:t> </a:t>
            </a:r>
            <a:r>
              <a:rPr lang="en-US" sz="3200" dirty="0" err="1" smtClean="0"/>
              <a:t>kalau</a:t>
            </a:r>
            <a:r>
              <a:rPr lang="en-US" sz="3200" dirty="0" smtClean="0"/>
              <a:t> </a:t>
            </a:r>
            <a:r>
              <a:rPr lang="en-US" sz="3200" dirty="0" err="1" smtClean="0"/>
              <a:t>tidak</a:t>
            </a:r>
            <a:r>
              <a:rPr lang="en-US" sz="3200" dirty="0" smtClean="0"/>
              <a:t> </a:t>
            </a:r>
            <a:r>
              <a:rPr lang="en-US" sz="3200" dirty="0" err="1" smtClean="0"/>
              <a:t>cinta</a:t>
            </a:r>
            <a:endParaRPr lang="en-US" sz="3200" dirty="0" smtClean="0"/>
          </a:p>
          <a:p>
            <a:r>
              <a:rPr lang="en-US" sz="3200" dirty="0" err="1" smtClean="0"/>
              <a:t>Jadi</a:t>
            </a:r>
            <a:r>
              <a:rPr lang="en-US" sz="3200" dirty="0" smtClean="0"/>
              <a:t> </a:t>
            </a:r>
            <a:r>
              <a:rPr lang="en-US" sz="3200" dirty="0" err="1" smtClean="0"/>
              <a:t>tuntutan</a:t>
            </a:r>
            <a:r>
              <a:rPr lang="en-US" sz="3200" dirty="0" smtClean="0"/>
              <a:t> </a:t>
            </a:r>
            <a:r>
              <a:rPr lang="en-US" sz="3200" dirty="0" err="1" smtClean="0"/>
              <a:t>syahadatain</a:t>
            </a:r>
            <a:r>
              <a:rPr lang="en-US" sz="3200" dirty="0" smtClean="0"/>
              <a:t>: </a:t>
            </a:r>
            <a:r>
              <a:rPr lang="en-US" sz="3200" dirty="0" err="1" smtClean="0"/>
              <a:t>adanya</a:t>
            </a:r>
            <a:r>
              <a:rPr lang="en-US" sz="3200" dirty="0" smtClean="0"/>
              <a:t> </a:t>
            </a:r>
            <a:r>
              <a:rPr lang="en-US" sz="3200" dirty="0" err="1" smtClean="0"/>
              <a:t>cinta</a:t>
            </a:r>
            <a:endParaRPr lang="en-US" sz="3200" dirty="0" smtClean="0"/>
          </a:p>
          <a:p>
            <a:r>
              <a:rPr lang="en-US" sz="3200" dirty="0" err="1" smtClean="0"/>
              <a:t>Cinta</a:t>
            </a:r>
            <a:r>
              <a:rPr lang="en-US" sz="3200" dirty="0" smtClean="0"/>
              <a:t> </a:t>
            </a:r>
            <a:r>
              <a:rPr lang="en-US" sz="3200" dirty="0" err="1" smtClean="0"/>
              <a:t>seperti</a:t>
            </a:r>
            <a:r>
              <a:rPr lang="en-US" sz="3200" dirty="0" smtClean="0"/>
              <a:t> </a:t>
            </a:r>
            <a:r>
              <a:rPr lang="en-US" sz="3200" dirty="0" err="1" smtClean="0"/>
              <a:t>apa</a:t>
            </a:r>
            <a:r>
              <a:rPr lang="en-US" sz="3200" dirty="0" smtClean="0"/>
              <a:t>?</a:t>
            </a:r>
            <a:endParaRPr lang="en-US" sz="32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Cinta yang Dituntut (</a:t>
            </a:r>
            <a:r>
              <a:rPr lang="ar-SA" smtClean="0"/>
              <a:t>مُقْتَضَيَاتُ الحُبِّ</a:t>
            </a:r>
            <a:r>
              <a:rPr lang="en-US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400" dirty="0" err="1" smtClean="0"/>
              <a:t>Cinta</a:t>
            </a:r>
            <a:r>
              <a:rPr lang="en-US" sz="4400" dirty="0" smtClean="0"/>
              <a:t> yang </a:t>
            </a:r>
            <a:r>
              <a:rPr lang="en-US" sz="4400" dirty="0" err="1" smtClean="0"/>
              <a:t>sempurna</a:t>
            </a:r>
            <a:r>
              <a:rPr lang="en-US" sz="4400" dirty="0" smtClean="0"/>
              <a:t> (</a:t>
            </a:r>
            <a:r>
              <a:rPr lang="ar-SA" sz="4400" dirty="0" smtClean="0"/>
              <a:t>كَمَالُ الحُبِّ</a:t>
            </a:r>
            <a:r>
              <a:rPr lang="en-US" sz="4400" dirty="0" smtClean="0"/>
              <a:t>)</a:t>
            </a:r>
          </a:p>
          <a:p>
            <a:r>
              <a:rPr lang="en-US" sz="4400" dirty="0" err="1" smtClean="0"/>
              <a:t>Mencintai</a:t>
            </a:r>
            <a:r>
              <a:rPr lang="en-US" sz="4400" dirty="0" smtClean="0"/>
              <a:t> </a:t>
            </a:r>
            <a:r>
              <a:rPr lang="en-US" sz="4400" dirty="0" err="1" smtClean="0"/>
              <a:t>apa</a:t>
            </a:r>
            <a:r>
              <a:rPr lang="en-US" sz="4400" dirty="0" smtClean="0"/>
              <a:t> yang </a:t>
            </a:r>
            <a:r>
              <a:rPr lang="en-US" sz="4400" dirty="0" err="1" smtClean="0"/>
              <a:t>dicintai</a:t>
            </a:r>
            <a:r>
              <a:rPr lang="en-US" sz="4400" dirty="0" smtClean="0"/>
              <a:t> Allah </a:t>
            </a:r>
            <a:r>
              <a:rPr lang="en-US" sz="4400" dirty="0" err="1" smtClean="0"/>
              <a:t>dan</a:t>
            </a:r>
            <a:r>
              <a:rPr lang="en-US" sz="4400" dirty="0" smtClean="0"/>
              <a:t> </a:t>
            </a:r>
            <a:r>
              <a:rPr lang="en-US" sz="4400" dirty="0" err="1" smtClean="0"/>
              <a:t>RasulNya</a:t>
            </a:r>
            <a:r>
              <a:rPr lang="en-US" sz="4400" dirty="0" smtClean="0"/>
              <a:t> (</a:t>
            </a:r>
            <a:r>
              <a:rPr lang="ar-SA" sz="4400" dirty="0" smtClean="0"/>
              <a:t>مَحَبَّةُ مَا أَحَبَّهُ اللهُ وَرَسُوْلُهُ</a:t>
            </a:r>
            <a:r>
              <a:rPr lang="en-US" sz="4400" dirty="0" smtClean="0"/>
              <a:t>)</a:t>
            </a:r>
          </a:p>
          <a:p>
            <a:r>
              <a:rPr lang="en-US" sz="4400" dirty="0" err="1" smtClean="0"/>
              <a:t>Membenci</a:t>
            </a:r>
            <a:r>
              <a:rPr lang="en-US" sz="4400" dirty="0" smtClean="0"/>
              <a:t> </a:t>
            </a:r>
            <a:r>
              <a:rPr lang="en-US" sz="4400" dirty="0" err="1" smtClean="0"/>
              <a:t>apa</a:t>
            </a:r>
            <a:r>
              <a:rPr lang="en-US" sz="4400" dirty="0" smtClean="0"/>
              <a:t> yang </a:t>
            </a:r>
            <a:r>
              <a:rPr lang="en-US" sz="4400" dirty="0" err="1" smtClean="0"/>
              <a:t>dibenci</a:t>
            </a:r>
            <a:r>
              <a:rPr lang="en-US" sz="4400" dirty="0" smtClean="0"/>
              <a:t> Allah </a:t>
            </a:r>
            <a:r>
              <a:rPr lang="en-US" sz="4400" dirty="0" err="1" smtClean="0"/>
              <a:t>dan</a:t>
            </a:r>
            <a:r>
              <a:rPr lang="en-US" sz="4400" dirty="0" smtClean="0"/>
              <a:t> </a:t>
            </a:r>
            <a:r>
              <a:rPr lang="en-US" sz="4400" dirty="0" err="1" smtClean="0"/>
              <a:t>RasulNya</a:t>
            </a:r>
            <a:r>
              <a:rPr lang="en-US" sz="4400" dirty="0" smtClean="0"/>
              <a:t> (</a:t>
            </a:r>
            <a:r>
              <a:rPr lang="ar-SA" sz="4400" dirty="0" smtClean="0"/>
              <a:t>بُغْضُ مَا أَبْغَضُهُ اللهُ وَرَسُوْلُهُ</a:t>
            </a:r>
            <a:r>
              <a:rPr lang="en-US" sz="4400" dirty="0" smtClean="0"/>
              <a:t>)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Cinta yang sempurna (</a:t>
            </a:r>
            <a:r>
              <a:rPr lang="ar-SA" smtClean="0"/>
              <a:t>كَمَالُ الحُبِّ</a:t>
            </a:r>
            <a:r>
              <a:rPr lang="en-US" smtClean="0"/>
              <a:t>)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Allah dan RasulNya lebih dicintai dari pada yang lain (9:24 dan 2:165)</a:t>
            </a:r>
          </a:p>
          <a:p>
            <a:pPr lvl="1"/>
            <a:r>
              <a:rPr lang="en-US" smtClean="0"/>
              <a:t>Tidak boleh SAMA CINTAnya (</a:t>
            </a:r>
            <a:r>
              <a:rPr lang="ar-SA" smtClean="0"/>
              <a:t>يُحِبُّونَهُمْ كَحُبِّ اللَّهِ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Tidak boleh LEBIH CINTA kepada yang lain (</a:t>
            </a:r>
            <a:r>
              <a:rPr lang="ar-SA" smtClean="0"/>
              <a:t>أَحَبَّ إِلَيْكُمْ مِنَ اللَّهِ وَرَسُولِهِ وَجِهَادٍ فِي سَبِيلِهِ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Harus SANGAT CINTAnya kepada Allah (</a:t>
            </a:r>
            <a:r>
              <a:rPr lang="ar-SA" smtClean="0"/>
              <a:t>أَشَدُّ حُبًّا لِلَّهِ</a:t>
            </a:r>
            <a:r>
              <a:rPr lang="en-US" smtClean="0"/>
              <a:t>)</a:t>
            </a:r>
          </a:p>
          <a:p>
            <a:r>
              <a:rPr lang="ar-SA" smtClean="0"/>
              <a:t>لَا يُؤْمِنُ أَحَدُكُمْ حَتَّى أَكُونَ أَحَبَّ إِلَيْهِ مِنْ وَالِدِهِ وَوَلَدِهِ وَالنَّاسِ أَجْمَعِينَ</a:t>
            </a:r>
            <a:endParaRPr lang="en-US" smtClean="0"/>
          </a:p>
          <a:p>
            <a:r>
              <a:rPr lang="en-US" smtClean="0"/>
              <a:t>“Tidak beriman seseorang dari kalian hingga menjadikan aku lebih dia cintai dari orang tuanya, anaknya, dan manusia semuanya.’ (HR Bukhari)</a:t>
            </a:r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Mencintai Apa yang Dicintai Allah dan Rasulnya (</a:t>
            </a:r>
            <a:r>
              <a:rPr lang="ar-SA" smtClean="0"/>
              <a:t>مَحَبَّةُ مَا أَحَبَّهُ اللهُ وَرَسُوْلُهُ</a:t>
            </a:r>
            <a:r>
              <a:rPr lang="en-US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3200" smtClean="0"/>
              <a:t>Adanya penyesuaian dalam kecintaan</a:t>
            </a:r>
          </a:p>
          <a:p>
            <a:r>
              <a:rPr lang="en-US" sz="3200" smtClean="0"/>
              <a:t>Karena belum tentu yang kita cintai, pun dicintai Allah dan RasulNya, seperti perang (2:216)</a:t>
            </a:r>
          </a:p>
          <a:p>
            <a:r>
              <a:rPr lang="en-US" sz="3200" smtClean="0"/>
              <a:t>Ulama berkata:</a:t>
            </a:r>
          </a:p>
          <a:p>
            <a:r>
              <a:rPr lang="ar-SA" sz="3200" smtClean="0"/>
              <a:t>مَحَبَّةُ مَحْبُوْبِ الْمَحْبُوْبِ مِنْ تَمَامِ مَحَبَّةِ الْمَحْبُوْبِ</a:t>
            </a:r>
          </a:p>
          <a:p>
            <a:r>
              <a:rPr lang="en-US" sz="3200" smtClean="0"/>
              <a:t>“Mencintai yang dicintai kekasih adalah tanda kesempurnaan cintainya kepada kekasih”</a:t>
            </a:r>
            <a:endParaRPr lang="en-US" sz="32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Membenci Apa Yang Dibenci Allah dan Rasulnya (</a:t>
            </a:r>
            <a:r>
              <a:rPr lang="ar-SA" smtClean="0"/>
              <a:t>بُغْضُ مَا أَبْغَضُهُ اللهُ وَرَسُوْلُهُ</a:t>
            </a:r>
            <a:r>
              <a:rPr lang="en-US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smtClean="0"/>
              <a:t>Allah dan RasulNya membenci perbuatan (</a:t>
            </a:r>
            <a:r>
              <a:rPr lang="ar-SA" sz="3600" smtClean="0"/>
              <a:t>الْفَحْشَاءِ</a:t>
            </a:r>
            <a:r>
              <a:rPr lang="en-US" sz="3600" smtClean="0"/>
              <a:t>), kemungkaran (</a:t>
            </a:r>
            <a:r>
              <a:rPr lang="ar-SA" sz="3600" smtClean="0"/>
              <a:t>الْمُنْكَرِ</a:t>
            </a:r>
            <a:r>
              <a:rPr lang="en-US" sz="3600" smtClean="0"/>
              <a:t>) dan permusuhan (</a:t>
            </a:r>
            <a:r>
              <a:rPr lang="ar-SA" sz="3600" smtClean="0"/>
              <a:t>الْبَغْيِ</a:t>
            </a:r>
            <a:r>
              <a:rPr lang="en-US" sz="3600" smtClean="0"/>
              <a:t>) 16:90 </a:t>
            </a:r>
            <a:r>
              <a:rPr lang="en-US" sz="3600" smtClean="0">
                <a:sym typeface="Wingdings" pitchFamily="2" charset="2"/>
              </a:rPr>
              <a:t> kita pun membencinya</a:t>
            </a:r>
          </a:p>
          <a:p>
            <a:r>
              <a:rPr lang="en-US" sz="3600" smtClean="0">
                <a:sym typeface="Wingdings" pitchFamily="2" charset="2"/>
              </a:rPr>
              <a:t>Sungguh akan membuatnya tersinggung apabila kekasih membenci sesuatu tapi kita malah menyukainya</a:t>
            </a:r>
            <a:endParaRPr lang="en-US" sz="36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Tanda-tanda Cinta (</a:t>
            </a:r>
            <a:r>
              <a:rPr lang="ar-SA" smtClean="0"/>
              <a:t>آيَاتُ المَحَبَّةِ</a:t>
            </a:r>
            <a:r>
              <a:rPr lang="en-US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smtClean="0"/>
              <a:t>Mengikuti Rasul SAW (</a:t>
            </a:r>
            <a:r>
              <a:rPr lang="ar-SA" sz="2800" smtClean="0"/>
              <a:t>إِتِّبَاعُ الرَّسُوْلِ</a:t>
            </a:r>
            <a:r>
              <a:rPr lang="en-US" sz="2800" smtClean="0"/>
              <a:t>)</a:t>
            </a:r>
          </a:p>
          <a:p>
            <a:pPr lvl="1"/>
            <a:r>
              <a:rPr lang="en-US" sz="2800" smtClean="0"/>
              <a:t>3:31 </a:t>
            </a:r>
            <a:r>
              <a:rPr lang="ar-SA" sz="2800" smtClean="0"/>
              <a:t>قُلْ إِنْ كُنْتُمْ تُحِبُّونَ اللَّهَ فَاتَّبِعُونِي </a:t>
            </a:r>
            <a:endParaRPr lang="en-US" sz="2800" smtClean="0"/>
          </a:p>
          <a:p>
            <a:r>
              <a:rPr lang="en-US" sz="2800" smtClean="0"/>
              <a:t>Berjihad di jalan Allah (</a:t>
            </a:r>
            <a:r>
              <a:rPr lang="ar-SA" sz="2800" smtClean="0"/>
              <a:t>الْجِهَادُ فِي سَبِيْلِ اللهِ</a:t>
            </a:r>
            <a:r>
              <a:rPr lang="en-US" sz="2800" smtClean="0"/>
              <a:t>)</a:t>
            </a:r>
          </a:p>
          <a:p>
            <a:pPr lvl="1"/>
            <a:r>
              <a:rPr lang="en-US" sz="2800" smtClean="0"/>
              <a:t>49:15 bukti iman yang kokoh adalah jihad di jalan Allah</a:t>
            </a:r>
          </a:p>
          <a:p>
            <a:pPr lvl="1"/>
            <a:r>
              <a:rPr lang="en-US" sz="2800" smtClean="0"/>
              <a:t>Berani menanggung resiko </a:t>
            </a:r>
          </a:p>
          <a:p>
            <a:pPr lvl="1"/>
            <a:r>
              <a:rPr lang="en-US" sz="2800" smtClean="0"/>
              <a:t>Kata Ulama:</a:t>
            </a:r>
          </a:p>
          <a:p>
            <a:pPr lvl="1"/>
            <a:r>
              <a:rPr lang="ar-SA" sz="2800" smtClean="0"/>
              <a:t>مَحَبَّةُ الْمَحْبُوْبِ لاَ تُنَالُ إِلا بِاحْتَمَالِ الْمَكْرُوْهَةِ</a:t>
            </a:r>
          </a:p>
          <a:p>
            <a:pPr lvl="1"/>
            <a:r>
              <a:rPr lang="en-US" sz="2800" smtClean="0"/>
              <a:t>“Mencintai kekasih tidak akan tercapai kecauli dengan menanggung segala resiko”</a:t>
            </a:r>
            <a:endParaRPr lang="en-US" sz="2800" dirty="0"/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7696200" y="6096000"/>
            <a:ext cx="915635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RASM</a:t>
            </a:r>
            <a:endParaRPr lang="en-US" sz="2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Ridho (</a:t>
            </a:r>
            <a:r>
              <a:rPr lang="ar-SA" smtClean="0"/>
              <a:t>اَلرِّضَى</a:t>
            </a:r>
            <a:r>
              <a:rPr lang="en-US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smtClean="0"/>
              <a:t>Kalau cintanya sangat tinggi, tentu dia akan RIDHO</a:t>
            </a:r>
          </a:p>
          <a:p>
            <a:r>
              <a:rPr lang="en-US" sz="3200" smtClean="0"/>
              <a:t>Apapun yang dikehendaki oleh yang dicintai tentu ia ridho menerimanya</a:t>
            </a:r>
          </a:p>
          <a:p>
            <a:r>
              <a:rPr lang="en-US" sz="3200" smtClean="0"/>
              <a:t>Siapa yang harus kita ridhoi?</a:t>
            </a:r>
          </a:p>
          <a:p>
            <a:pPr lvl="1"/>
            <a:r>
              <a:rPr lang="en-US" sz="3200" smtClean="0"/>
              <a:t>Allah sebagai Robb kita</a:t>
            </a:r>
          </a:p>
          <a:p>
            <a:pPr lvl="1"/>
            <a:r>
              <a:rPr lang="en-US" sz="3200" smtClean="0"/>
              <a:t>Islam sebagai agama kita</a:t>
            </a:r>
          </a:p>
          <a:p>
            <a:pPr lvl="1"/>
            <a:r>
              <a:rPr lang="en-US" sz="3200" smtClean="0"/>
              <a:t>Muhammad SAW sebagai Nabi dan Rasul kita</a:t>
            </a:r>
            <a:endParaRPr lang="en-US" sz="32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1975</TotalTime>
  <Words>1032</Words>
  <Application>Microsoft Office PowerPoint</Application>
  <PresentationFormat>On-screen Show (4:3)</PresentationFormat>
  <Paragraphs>138</Paragraphs>
  <Slides>20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Equity</vt:lpstr>
      <vt:lpstr>مَرَاحِلُ التَّفَاعُلِ بِالشَّهَادَتَيْنِ</vt:lpstr>
      <vt:lpstr>Slide 2</vt:lpstr>
      <vt:lpstr>Syahadatain Menghasilkan Cinta</vt:lpstr>
      <vt:lpstr>Cinta yang Dituntut (مُقْتَضَيَاتُ الحُبِّ)</vt:lpstr>
      <vt:lpstr>Cinta yang sempurna (كَمَالُ الحُبِّ)</vt:lpstr>
      <vt:lpstr>Mencintai Apa yang Dicintai Allah dan Rasulnya (مَحَبَّةُ مَا أَحَبَّهُ اللهُ وَرَسُوْلُهُ)</vt:lpstr>
      <vt:lpstr>Membenci Apa Yang Dibenci Allah dan Rasulnya (بُغْضُ مَا أَبْغَضُهُ اللهُ وَرَسُوْلُهُ)</vt:lpstr>
      <vt:lpstr>Tanda-tanda Cinta (آيَاتُ المَحَبَّةِ)</vt:lpstr>
      <vt:lpstr>Ridho (اَلرِّضَى)</vt:lpstr>
      <vt:lpstr>Bermula dari Ridho kepada Allah</vt:lpstr>
      <vt:lpstr>Hadits Ridho</vt:lpstr>
      <vt:lpstr>Pendalaman dan Perluasan Materi</vt:lpstr>
      <vt:lpstr>Cetakan Allah (صِبْغَةَ اللَّهِ)</vt:lpstr>
      <vt:lpstr>Celupan/Cetakan</vt:lpstr>
      <vt:lpstr>HATI (قَلْبًا)</vt:lpstr>
      <vt:lpstr>AKAL (عَقْلاً)</vt:lpstr>
      <vt:lpstr>Islam sebagai Minhaj</vt:lpstr>
      <vt:lpstr>JASAD (جَسَدًا)</vt:lpstr>
      <vt:lpstr>Satu atau Dua Bulan</vt:lpstr>
      <vt:lpstr>Syahadatain untuk Perubahan (التَّغْيِيْرُ)</vt:lpstr>
    </vt:vector>
  </TitlesOfParts>
  <Company>UTM Skudai Johor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مَعْنَى الشَّهَادَةِ</dc:title>
  <dc:creator>Abdul Wahid Surhim</dc:creator>
  <cp:lastModifiedBy>baul</cp:lastModifiedBy>
  <cp:revision>89</cp:revision>
  <dcterms:created xsi:type="dcterms:W3CDTF">2008-06-12T06:34:00Z</dcterms:created>
  <dcterms:modified xsi:type="dcterms:W3CDTF">2015-01-30T10:46:35Z</dcterms:modified>
</cp:coreProperties>
</file>