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handoutMasterIdLst>
    <p:handoutMasterId r:id="rId13"/>
  </p:handout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9144000" cy="6858000"/>
  <p:defaultTextStyle>
    <a:defPPr>
      <a:defRPr lang="ar-SA"/>
    </a:defPPr>
    <a:lvl1pPr algn="r" rtl="1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1pPr>
    <a:lvl2pPr marL="457200" algn="r" rtl="1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2pPr>
    <a:lvl3pPr marL="914400" algn="r" rtl="1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3pPr>
    <a:lvl4pPr marL="1371600" algn="r" rtl="1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4pPr>
    <a:lvl5pPr marL="1828800" algn="r" rtl="1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7" d="100"/>
          <a:sy n="67" d="100"/>
        </p:scale>
        <p:origin x="-124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fld id="{FDFCE8B1-9C21-470F-BF7F-2A56F56B5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09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20DAC-3043-4216-AD49-D43CDDF42D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0A4D81-2454-4BA9-BE2D-2498130EDE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3F9E9-CE90-4456-81FC-5C45EC399F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5DEB7-DF60-45A8-8138-3B093E53B0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DCD21-F533-4E67-863F-A03308E49C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865DE-09AB-401C-8FCD-E4C59E47DB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A4DC5-98B0-4CA2-9E2C-BB317DB4EB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D8384A-E75E-4E93-A263-10B3198428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AA0AE-3261-4829-B8AF-89AF817299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8B1389-E43D-4A18-A805-F6E7CD0AE4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A8545-688F-4337-9788-B2B48831F7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pPr>
              <a:defRPr/>
            </a:pPr>
            <a:fld id="{5EA31A68-8BD9-451F-9D1E-2231BD02A8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ar-SA" sz="8800" dirty="0">
                <a:cs typeface="Traditional Arabic" pitchFamily="2" charset="-78"/>
              </a:rPr>
              <a:t>اَلطَّرِيْقُ إِلَى مَعْرِفَةِ اللهِ</a:t>
            </a:r>
            <a:endParaRPr lang="en-US" sz="8800" dirty="0">
              <a:cs typeface="Traditional Arabic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Jalan</a:t>
            </a:r>
            <a:r>
              <a:rPr lang="en-US" sz="3600" dirty="0" smtClean="0"/>
              <a:t> </a:t>
            </a:r>
            <a:r>
              <a:rPr lang="en-US" sz="3600" dirty="0" err="1" smtClean="0"/>
              <a:t>Menuju</a:t>
            </a:r>
            <a:r>
              <a:rPr lang="en-US" sz="3600" dirty="0" smtClean="0"/>
              <a:t> </a:t>
            </a:r>
            <a:r>
              <a:rPr lang="en-US" sz="3600" dirty="0" err="1" smtClean="0"/>
              <a:t>Mengenal</a:t>
            </a:r>
            <a:r>
              <a:rPr lang="en-US" sz="3600" dirty="0" smtClean="0"/>
              <a:t> Allah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862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Keterbatasan</a:t>
            </a:r>
            <a:r>
              <a:rPr lang="en-US" dirty="0" smtClean="0"/>
              <a:t> </a:t>
            </a:r>
            <a:r>
              <a:rPr lang="en-US" dirty="0" err="1" smtClean="0"/>
              <a:t>Indra</a:t>
            </a:r>
            <a:r>
              <a:rPr lang="en-US" dirty="0" smtClean="0"/>
              <a:t> Kita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telinga</a:t>
            </a:r>
            <a:r>
              <a:rPr lang="en-US" dirty="0" smtClean="0"/>
              <a:t> </a:t>
            </a:r>
            <a:r>
              <a:rPr lang="en-US" dirty="0" err="1" smtClean="0"/>
              <a:t>dibatasi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endParaRPr lang="en-US" dirty="0" smtClean="0"/>
          </a:p>
          <a:p>
            <a:r>
              <a:rPr lang="en-US" dirty="0" err="1" smtClean="0"/>
              <a:t>Cahaya</a:t>
            </a:r>
            <a:r>
              <a:rPr lang="en-US" dirty="0" smtClean="0"/>
              <a:t> pun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: </a:t>
            </a:r>
            <a:r>
              <a:rPr lang="en-US" dirty="0" err="1" smtClean="0"/>
              <a:t>tampak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tampak</a:t>
            </a:r>
            <a:endParaRPr lang="en-US" dirty="0" smtClean="0"/>
          </a:p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keterbatasan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endParaRPr lang="en-US" dirty="0" smtClean="0"/>
          </a:p>
          <a:p>
            <a:pPr lvl="1"/>
            <a:r>
              <a:rPr lang="en-US" dirty="0" smtClean="0"/>
              <a:t>ADA TETAPI TIDAK ADA</a:t>
            </a:r>
          </a:p>
          <a:p>
            <a:pPr lvl="2"/>
            <a:r>
              <a:rPr lang="en-US" dirty="0" err="1" smtClean="0"/>
              <a:t>Fatamorgana</a:t>
            </a:r>
            <a:r>
              <a:rPr lang="en-US" dirty="0" smtClean="0"/>
              <a:t>,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err="1" smtClean="0"/>
              <a:t>langit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endParaRPr lang="en-US" dirty="0" smtClean="0"/>
          </a:p>
          <a:p>
            <a:pPr lvl="1"/>
            <a:r>
              <a:rPr lang="en-US" dirty="0" smtClean="0"/>
              <a:t>TIDAK ADA TETAPI ADA</a:t>
            </a:r>
          </a:p>
          <a:p>
            <a:pPr lvl="2"/>
            <a:r>
              <a:rPr lang="en-US" dirty="0" err="1" smtClean="0"/>
              <a:t>Suara</a:t>
            </a:r>
            <a:r>
              <a:rPr lang="en-US" dirty="0" smtClean="0"/>
              <a:t>, </a:t>
            </a:r>
            <a:r>
              <a:rPr lang="en-US" dirty="0" err="1" smtClean="0"/>
              <a:t>listrik</a:t>
            </a:r>
            <a:r>
              <a:rPr lang="en-US" dirty="0" smtClean="0"/>
              <a:t>, </a:t>
            </a:r>
            <a:r>
              <a:rPr lang="en-US" dirty="0" err="1" smtClean="0"/>
              <a:t>angin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 smtClean="0"/>
          </a:p>
          <a:p>
            <a:r>
              <a:rPr lang="en-US" dirty="0" err="1" smtClean="0"/>
              <a:t>Suara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didengar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pun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20 – 20.000 Hz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>
                <a:sym typeface="Wingdings" pitchFamily="2" charset="2"/>
              </a:rPr>
              <a:t> Yang </a:t>
            </a:r>
            <a:r>
              <a:rPr lang="en-US" dirty="0" err="1" smtClean="0">
                <a:sym typeface="Wingdings" pitchFamily="2" charset="2"/>
              </a:rPr>
              <a:t>terbatas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tidak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dapat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melihat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atau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mendengar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tidak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terbatas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kecuali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atas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izin</a:t>
            </a:r>
            <a:r>
              <a:rPr lang="en-US" dirty="0" smtClean="0">
                <a:sym typeface="Wingdings" pitchFamily="2" charset="2"/>
              </a:rPr>
              <a:t> Allah (72:26-27)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Salah </a:t>
            </a:r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Karena</a:t>
            </a:r>
            <a:r>
              <a:rPr lang="en-US" sz="3200" dirty="0" smtClean="0"/>
              <a:t> </a:t>
            </a:r>
            <a:r>
              <a:rPr lang="en-US" sz="3200" dirty="0" err="1" smtClean="0"/>
              <a:t>jalan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ditempuh</a:t>
            </a:r>
            <a:r>
              <a:rPr lang="en-US" sz="3200" dirty="0" smtClean="0"/>
              <a:t> </a:t>
            </a:r>
            <a:r>
              <a:rPr lang="en-US" sz="3200" dirty="0" err="1" smtClean="0"/>
              <a:t>salah</a:t>
            </a:r>
            <a:r>
              <a:rPr lang="en-US" sz="3200" dirty="0" smtClean="0"/>
              <a:t>, </a:t>
            </a:r>
            <a:r>
              <a:rPr lang="en-US" sz="3200" dirty="0" err="1" smtClean="0"/>
              <a:t>maka</a:t>
            </a:r>
            <a:r>
              <a:rPr lang="en-US" sz="3200" dirty="0" smtClean="0"/>
              <a:t> </a:t>
            </a:r>
            <a:r>
              <a:rPr lang="en-US" sz="3200" dirty="0" err="1" smtClean="0"/>
              <a:t>hasilnya</a:t>
            </a:r>
            <a:r>
              <a:rPr lang="en-US" sz="3200" smtClean="0"/>
              <a:t> </a:t>
            </a:r>
            <a:r>
              <a:rPr lang="en-US" sz="3200" smtClean="0"/>
              <a:t>RAGU-RAGU (22:55, 24:50)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akhirnya</a:t>
            </a:r>
            <a:r>
              <a:rPr lang="en-US" sz="3200" dirty="0" smtClean="0"/>
              <a:t> TIDAK BERIMAN alias KAFIR</a:t>
            </a:r>
          </a:p>
          <a:p>
            <a:r>
              <a:rPr lang="en-US" sz="3200" dirty="0" err="1" smtClean="0"/>
              <a:t>Oleh</a:t>
            </a:r>
            <a:r>
              <a:rPr lang="en-US" sz="3200" dirty="0" smtClean="0"/>
              <a:t> </a:t>
            </a:r>
            <a:r>
              <a:rPr lang="en-US" sz="3200" dirty="0" err="1" smtClean="0"/>
              <a:t>karena</a:t>
            </a:r>
            <a:r>
              <a:rPr lang="en-US" sz="3200" dirty="0" smtClean="0"/>
              <a:t> </a:t>
            </a:r>
            <a:r>
              <a:rPr lang="en-US" sz="3200" dirty="0" err="1" smtClean="0"/>
              <a:t>itu</a:t>
            </a:r>
            <a:r>
              <a:rPr lang="en-US" sz="3200" dirty="0" smtClean="0"/>
              <a:t> </a:t>
            </a:r>
            <a:r>
              <a:rPr lang="en-US" sz="3200" dirty="0" err="1" smtClean="0"/>
              <a:t>penting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endParaRPr lang="en-US" sz="3200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err="1" smtClean="0"/>
              <a:t>Memikirkan</a:t>
            </a:r>
            <a:r>
              <a:rPr lang="en-US" sz="2400" dirty="0" smtClean="0"/>
              <a:t> </a:t>
            </a:r>
            <a:r>
              <a:rPr lang="en-US" sz="2400" dirty="0" err="1" smtClean="0"/>
              <a:t>alam</a:t>
            </a:r>
            <a:r>
              <a:rPr lang="en-US" sz="2400" dirty="0" smtClean="0"/>
              <a:t> </a:t>
            </a:r>
            <a:r>
              <a:rPr lang="en-US" sz="2400" dirty="0" err="1" smtClean="0"/>
              <a:t>semesta</a:t>
            </a:r>
            <a:r>
              <a:rPr lang="en-US" sz="2400" dirty="0" smtClean="0"/>
              <a:t>, </a:t>
            </a:r>
            <a:r>
              <a:rPr lang="en-US" sz="2400" dirty="0" err="1" smtClean="0"/>
              <a:t>termasuk</a:t>
            </a:r>
            <a:r>
              <a:rPr lang="en-US" sz="2400" dirty="0" smtClean="0"/>
              <a:t> </a:t>
            </a:r>
            <a:r>
              <a:rPr lang="en-US" sz="2400" dirty="0" err="1" smtClean="0"/>
              <a:t>diri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endParaRPr lang="en-US" sz="2400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err="1" smtClean="0"/>
              <a:t>Membaca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mentadabburi</a:t>
            </a:r>
            <a:r>
              <a:rPr lang="en-US" sz="2400" dirty="0" smtClean="0"/>
              <a:t> Al-Qur’an</a:t>
            </a:r>
          </a:p>
          <a:p>
            <a:r>
              <a:rPr lang="en-US" sz="2800" dirty="0" err="1" smtClean="0"/>
              <a:t>Kedalaman</a:t>
            </a:r>
            <a:r>
              <a:rPr lang="en-US" sz="2800" dirty="0" smtClean="0"/>
              <a:t> </a:t>
            </a:r>
            <a:r>
              <a:rPr lang="en-US" sz="2800" dirty="0" err="1" smtClean="0"/>
              <a:t>pengenalan</a:t>
            </a:r>
            <a:r>
              <a:rPr lang="en-US" sz="2800" dirty="0" smtClean="0"/>
              <a:t> </a:t>
            </a:r>
            <a:r>
              <a:rPr lang="en-US" sz="2800" dirty="0" err="1" smtClean="0"/>
              <a:t>seseorang</a:t>
            </a:r>
            <a:r>
              <a:rPr lang="en-US" sz="2800" dirty="0" smtClean="0"/>
              <a:t> </a:t>
            </a:r>
            <a:r>
              <a:rPr lang="en-US" sz="2800" dirty="0" err="1" smtClean="0"/>
              <a:t>kepada</a:t>
            </a:r>
            <a:r>
              <a:rPr lang="en-US" sz="2800" dirty="0" smtClean="0"/>
              <a:t> Allah </a:t>
            </a:r>
            <a:r>
              <a:rPr lang="en-US" sz="2800" dirty="0" err="1" smtClean="0"/>
              <a:t>tergantung</a:t>
            </a:r>
            <a:r>
              <a:rPr lang="en-US" sz="2800" dirty="0" smtClean="0"/>
              <a:t> </a:t>
            </a:r>
            <a:r>
              <a:rPr lang="en-US" sz="2800" dirty="0" err="1" smtClean="0"/>
              <a:t>kepada</a:t>
            </a:r>
            <a:r>
              <a:rPr lang="en-US" sz="2800" dirty="0" smtClean="0"/>
              <a:t> </a:t>
            </a:r>
            <a:r>
              <a:rPr lang="en-US" sz="2800" dirty="0" err="1" smtClean="0"/>
              <a:t>kedua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785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>
            <a:noAutofit/>
          </a:bodyPr>
          <a:lstStyle/>
          <a:p>
            <a:pPr algn="ctr"/>
            <a:r>
              <a:rPr lang="ar-SA" sz="6000" dirty="0" smtClean="0">
                <a:cs typeface="Traditional Arabic" pitchFamily="2" charset="-78"/>
              </a:rPr>
              <a:t>اَلطَّرِيْقُ إِلَى مَعْرِفَةِ اللهِ</a:t>
            </a:r>
            <a:endParaRPr lang="en-US" sz="6000" dirty="0" smtClean="0">
              <a:cs typeface="Traditional Arabic" pitchFamily="2" charset="-78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6400800" y="3505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2000" b="1" dirty="0">
                <a:solidFill>
                  <a:schemeClr val="tx2"/>
                </a:solidFill>
                <a:cs typeface="Traditional Arabic" pitchFamily="2" charset="-78"/>
              </a:rPr>
              <a:t>اَلطَّرِيْقُ إِلَى مَعْرِفَةِ اللهِ</a:t>
            </a:r>
            <a:r>
              <a:rPr lang="en-US" sz="2000" b="1" dirty="0">
                <a:solidFill>
                  <a:schemeClr val="tx2"/>
                </a:solidFill>
                <a:cs typeface="Traditional Arabic" pitchFamily="2" charset="-78"/>
              </a:rPr>
              <a:t>      </a:t>
            </a:r>
            <a:r>
              <a:rPr lang="ar-SA" b="1" dirty="0">
                <a:solidFill>
                  <a:schemeClr val="tx2"/>
                </a:solidFill>
                <a:cs typeface="Traditional Arabic" pitchFamily="2" charset="-78"/>
              </a:rPr>
              <a:t>الآيَاتُ</a:t>
            </a:r>
            <a:endParaRPr lang="en-US" sz="2000" b="1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7239000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+mn-ea"/>
              <a:cs typeface="Traditional Arabic" pitchFamily="2" charset="-78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5105400" y="2133600"/>
            <a:ext cx="1143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2800" dirty="0">
                <a:solidFill>
                  <a:schemeClr val="tx2"/>
                </a:solidFill>
                <a:cs typeface="Traditional Arabic" pitchFamily="2" charset="-78"/>
              </a:rPr>
              <a:t>اَلْقَوْلِيَّةُ</a:t>
            </a:r>
            <a:endParaRPr lang="en-US" sz="28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5181600" y="4800600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2800">
                <a:solidFill>
                  <a:schemeClr val="tx2"/>
                </a:solidFill>
                <a:cs typeface="Traditional Arabic" pitchFamily="2" charset="-78"/>
              </a:rPr>
              <a:t>اَلْكَوْنِيَّةُ</a:t>
            </a:r>
            <a:endParaRPr lang="en-US" sz="280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3771900" y="2133600"/>
            <a:ext cx="1143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2800" dirty="0">
                <a:solidFill>
                  <a:schemeClr val="tx2"/>
                </a:solidFill>
                <a:cs typeface="Traditional Arabic" pitchFamily="2" charset="-78"/>
              </a:rPr>
              <a:t>اَلإِسْلاَمُ</a:t>
            </a:r>
            <a:endParaRPr lang="en-US" sz="28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3467100" y="4800600"/>
            <a:ext cx="152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2800" dirty="0">
                <a:solidFill>
                  <a:schemeClr val="tx2"/>
                </a:solidFill>
                <a:cs typeface="Traditional Arabic" pitchFamily="2" charset="-78"/>
              </a:rPr>
              <a:t>غَيْرُ اْلإِسْلاَمِ</a:t>
            </a:r>
            <a:endParaRPr lang="en-US" sz="28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2286000" y="2133600"/>
            <a:ext cx="152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2800" dirty="0">
                <a:solidFill>
                  <a:schemeClr val="tx2"/>
                </a:solidFill>
                <a:cs typeface="Traditional Arabic" pitchFamily="2" charset="-78"/>
              </a:rPr>
              <a:t>اَلْعَقْلُ وَالنَّقْلُ</a:t>
            </a:r>
            <a:endParaRPr lang="en-US" sz="28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1828800" y="4800600"/>
            <a:ext cx="1676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2800">
                <a:solidFill>
                  <a:schemeClr val="tx2"/>
                </a:solidFill>
                <a:cs typeface="Traditional Arabic" pitchFamily="2" charset="-78"/>
              </a:rPr>
              <a:t>اَلظَّنُّ وَالْهَوَى</a:t>
            </a:r>
            <a:endParaRPr lang="en-US" sz="2800">
              <a:solidFill>
                <a:schemeClr val="tx2"/>
              </a:solidFill>
              <a:cs typeface="Traditional Arabic" pitchFamily="2" charset="-78"/>
            </a:endParaRPr>
          </a:p>
        </p:txBody>
      </p:sp>
      <p:grpSp>
        <p:nvGrpSpPr>
          <p:cNvPr id="10" name="Group 9"/>
          <p:cNvGrpSpPr/>
          <p:nvPr/>
        </p:nvGrpSpPr>
        <p:grpSpPr>
          <a:xfrm flipH="1">
            <a:off x="5219700" y="2438400"/>
            <a:ext cx="266700" cy="2667000"/>
            <a:chOff x="5867400" y="2057400"/>
            <a:chExt cx="381000" cy="26670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867400" y="20574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867400" y="47244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019800" y="2057400"/>
              <a:ext cx="22860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6019800" y="3352800"/>
              <a:ext cx="22860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914900" y="2438400"/>
            <a:ext cx="304800" cy="2667000"/>
            <a:chOff x="4343400" y="1905000"/>
            <a:chExt cx="381000" cy="26670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343400" y="1905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343400" y="4572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495800" y="1905000"/>
              <a:ext cx="22860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495800" y="3200400"/>
              <a:ext cx="22860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3810000" y="2438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+mn-ea"/>
              <a:cs typeface="Traditional Arabic" pitchFamily="2" charset="-78"/>
            </a:endParaRPr>
          </a:p>
        </p:txBody>
      </p:sp>
      <p:sp>
        <p:nvSpPr>
          <p:cNvPr id="30" name="Line 5"/>
          <p:cNvSpPr>
            <a:spLocks noChangeShapeType="1"/>
          </p:cNvSpPr>
          <p:nvPr/>
        </p:nvSpPr>
        <p:spPr bwMode="auto">
          <a:xfrm>
            <a:off x="35052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+mn-ea"/>
              <a:cs typeface="Traditional Arabic" pitchFamily="2" charset="-78"/>
            </a:endParaRPr>
          </a:p>
        </p:txBody>
      </p:sp>
      <p:sp>
        <p:nvSpPr>
          <p:cNvPr id="35" name="Line 5"/>
          <p:cNvSpPr>
            <a:spLocks noChangeShapeType="1"/>
          </p:cNvSpPr>
          <p:nvPr/>
        </p:nvSpPr>
        <p:spPr bwMode="auto">
          <a:xfrm>
            <a:off x="2286000" y="2438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1" dirty="0">
              <a:ea typeface="+mn-ea"/>
            </a:endParaRP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1219200" y="2133600"/>
            <a:ext cx="1143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2800" dirty="0" smtClean="0">
                <a:solidFill>
                  <a:schemeClr val="tx2"/>
                </a:solidFill>
                <a:cs typeface="Traditional Arabic" pitchFamily="2" charset="-78"/>
              </a:rPr>
              <a:t>اَلتَّصْدِيْقُ</a:t>
            </a:r>
            <a:endParaRPr lang="en-US" sz="28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2109787"/>
            <a:ext cx="1143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2800" dirty="0" smtClean="0">
                <a:solidFill>
                  <a:schemeClr val="tx2"/>
                </a:solidFill>
                <a:cs typeface="Traditional Arabic" pitchFamily="2" charset="-78"/>
              </a:rPr>
              <a:t>اَلإِيْمَانُ</a:t>
            </a:r>
            <a:endParaRPr lang="en-US" sz="28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38" name="Line 5"/>
          <p:cNvSpPr>
            <a:spLocks noChangeShapeType="1"/>
          </p:cNvSpPr>
          <p:nvPr/>
        </p:nvSpPr>
        <p:spPr bwMode="auto">
          <a:xfrm>
            <a:off x="1143000" y="2438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1" dirty="0">
              <a:ea typeface="+mn-ea"/>
            </a:endParaRPr>
          </a:p>
        </p:txBody>
      </p:sp>
      <p:sp>
        <p:nvSpPr>
          <p:cNvPr id="39" name="Line 5"/>
          <p:cNvSpPr>
            <a:spLocks noChangeShapeType="1"/>
          </p:cNvSpPr>
          <p:nvPr/>
        </p:nvSpPr>
        <p:spPr bwMode="auto">
          <a:xfrm>
            <a:off x="19812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1" dirty="0">
              <a:ea typeface="+mn-ea"/>
            </a:endParaRP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914400" y="4800600"/>
            <a:ext cx="1143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2800" dirty="0" smtClean="0">
                <a:solidFill>
                  <a:schemeClr val="tx2"/>
                </a:solidFill>
                <a:cs typeface="Traditional Arabic" pitchFamily="2" charset="-78"/>
              </a:rPr>
              <a:t>اَلإِرْتِيَابُ</a:t>
            </a:r>
            <a:endParaRPr lang="en-US" sz="28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-304800" y="4776787"/>
            <a:ext cx="1143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2800" dirty="0" smtClean="0">
                <a:solidFill>
                  <a:schemeClr val="tx2"/>
                </a:solidFill>
                <a:cs typeface="Traditional Arabic" pitchFamily="2" charset="-78"/>
              </a:rPr>
              <a:t>اَلْكُفْرُ</a:t>
            </a:r>
            <a:endParaRPr lang="en-US" sz="28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42" name="Line 5"/>
          <p:cNvSpPr>
            <a:spLocks noChangeShapeType="1"/>
          </p:cNvSpPr>
          <p:nvPr/>
        </p:nvSpPr>
        <p:spPr bwMode="auto">
          <a:xfrm>
            <a:off x="8382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1" dirty="0">
              <a:ea typeface="+mn-e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172200" y="2438400"/>
            <a:ext cx="304800" cy="2667000"/>
            <a:chOff x="4343400" y="1905000"/>
            <a:chExt cx="381000" cy="266700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4343400" y="1905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343400" y="4572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495800" y="1905000"/>
              <a:ext cx="22860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495800" y="3200400"/>
              <a:ext cx="22860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Ayat-ayat</a:t>
            </a:r>
            <a:r>
              <a:rPr lang="en-US" dirty="0" smtClean="0"/>
              <a:t> Allah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Allah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ayat-ayat</a:t>
            </a:r>
            <a:r>
              <a:rPr lang="en-US" dirty="0" smtClean="0"/>
              <a:t> Allah</a:t>
            </a:r>
          </a:p>
          <a:p>
            <a:r>
              <a:rPr lang="en-US" dirty="0" err="1" smtClean="0"/>
              <a:t>Ayat-ayat</a:t>
            </a:r>
            <a:r>
              <a:rPr lang="en-US" dirty="0" smtClean="0"/>
              <a:t> Allah </a:t>
            </a:r>
            <a:r>
              <a:rPr lang="en-US" dirty="0" err="1" smtClean="0"/>
              <a:t>ada</a:t>
            </a:r>
            <a:r>
              <a:rPr lang="en-US" dirty="0" smtClean="0"/>
              <a:t> 3 </a:t>
            </a:r>
            <a:r>
              <a:rPr lang="en-US" dirty="0" err="1" smtClean="0"/>
              <a:t>macam</a:t>
            </a:r>
            <a:endParaRPr lang="en-US" dirty="0" smtClean="0"/>
          </a:p>
          <a:p>
            <a:pPr marL="274320" indent="-457200">
              <a:buFont typeface="+mj-lt"/>
              <a:buAutoNum type="arabicPeriod"/>
            </a:pPr>
            <a:r>
              <a:rPr lang="en-US" dirty="0" err="1" smtClean="0"/>
              <a:t>Ayat-ayat</a:t>
            </a:r>
            <a:r>
              <a:rPr lang="en-US" dirty="0"/>
              <a:t> </a:t>
            </a:r>
            <a:r>
              <a:rPr lang="en-US" dirty="0" err="1" smtClean="0"/>
              <a:t>Qauliyah</a:t>
            </a:r>
            <a:r>
              <a:rPr lang="en-US" dirty="0" smtClean="0"/>
              <a:t> (</a:t>
            </a:r>
            <a:r>
              <a:rPr lang="en-US" dirty="0" err="1" smtClean="0"/>
              <a:t>Firman</a:t>
            </a:r>
            <a:r>
              <a:rPr lang="en-US" dirty="0" smtClean="0"/>
              <a:t> Allah): AL-QUR’AN</a:t>
            </a:r>
          </a:p>
          <a:p>
            <a:pPr marL="274320" indent="-457200">
              <a:buFont typeface="+mj-lt"/>
              <a:buAutoNum type="arabicPeriod"/>
            </a:pPr>
            <a:r>
              <a:rPr lang="en-US" dirty="0" err="1" smtClean="0"/>
              <a:t>Ayat-ayat</a:t>
            </a:r>
            <a:r>
              <a:rPr lang="en-US" dirty="0" smtClean="0"/>
              <a:t> </a:t>
            </a:r>
            <a:r>
              <a:rPr lang="en-US" dirty="0" err="1" smtClean="0"/>
              <a:t>Kauniyah</a:t>
            </a:r>
            <a:r>
              <a:rPr lang="en-US" dirty="0" smtClean="0"/>
              <a:t>: ALAM SEMESTA</a:t>
            </a:r>
          </a:p>
          <a:p>
            <a:pPr marL="274320" indent="-457200">
              <a:buFont typeface="+mj-lt"/>
              <a:buAutoNum type="arabicPeriod"/>
            </a:pPr>
            <a:r>
              <a:rPr lang="en-US" dirty="0" err="1" smtClean="0"/>
              <a:t>Mu’jizat</a:t>
            </a:r>
            <a:r>
              <a:rPr lang="en-US" dirty="0" smtClean="0"/>
              <a:t> (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5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Ayat-ayat</a:t>
            </a:r>
            <a:r>
              <a:rPr lang="en-US" dirty="0" smtClean="0"/>
              <a:t> </a:t>
            </a:r>
            <a:r>
              <a:rPr lang="en-US" dirty="0" err="1" smtClean="0"/>
              <a:t>Kauniyah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memikirkan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semesta</a:t>
            </a:r>
            <a:r>
              <a:rPr lang="en-US" dirty="0" smtClean="0"/>
              <a:t> yang </a:t>
            </a:r>
            <a:r>
              <a:rPr lang="en-US" dirty="0" err="1" smtClean="0"/>
              <a:t>terbentang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,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Sang </a:t>
            </a:r>
            <a:r>
              <a:rPr lang="en-US" dirty="0" err="1" smtClean="0"/>
              <a:t>Pencipta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Pengatur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b="1" i="1" dirty="0">
                <a:solidFill>
                  <a:srgbClr xmlns:mc="http://schemas.openxmlformats.org/markup-compatibility/2006" xmlns:a14="http://schemas.microsoft.com/office/drawing/2010/main" val="0070C0" mc:Ignorable=""/>
                </a:solidFill>
              </a:rPr>
              <a:t>Jacques-Yves Cousteau </a:t>
            </a:r>
            <a:r>
              <a:rPr lang="en-US" i="1" dirty="0"/>
              <a:t>(1910-1997) </a:t>
            </a:r>
          </a:p>
          <a:p>
            <a:pPr lvl="1"/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sempadan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laut</a:t>
            </a:r>
            <a:r>
              <a:rPr lang="en-US" dirty="0" smtClean="0"/>
              <a:t> di 3 </a:t>
            </a:r>
            <a:r>
              <a:rPr lang="en-US" dirty="0" err="1" smtClean="0"/>
              <a:t>tempat</a:t>
            </a:r>
            <a:endParaRPr lang="en-US" dirty="0" smtClean="0"/>
          </a:p>
          <a:p>
            <a:pPr lvl="1"/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merasa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dirinyalah</a:t>
            </a:r>
            <a:r>
              <a:rPr lang="en-US" dirty="0" smtClean="0"/>
              <a:t> yang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sempadan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endParaRPr lang="en-US" dirty="0" smtClean="0"/>
          </a:p>
          <a:p>
            <a:pPr lvl="1"/>
            <a:r>
              <a:rPr lang="en-US" dirty="0" err="1" smtClean="0"/>
              <a:t>Betapa</a:t>
            </a:r>
            <a:r>
              <a:rPr lang="en-US" dirty="0" smtClean="0"/>
              <a:t> </a:t>
            </a:r>
            <a:r>
              <a:rPr lang="en-US" dirty="0" err="1" smtClean="0"/>
              <a:t>terkejutnya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Al-Quran di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(25:53, 27:61, 55:19-20)</a:t>
            </a:r>
          </a:p>
          <a:p>
            <a:pPr lvl="1"/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Islam</a:t>
            </a:r>
          </a:p>
          <a:p>
            <a:r>
              <a:rPr lang="en-US" dirty="0" err="1" smtClean="0"/>
              <a:t>Farmakolog</a:t>
            </a:r>
            <a:r>
              <a:rPr lang="en-US" dirty="0" smtClean="0"/>
              <a:t> </a:t>
            </a:r>
            <a:r>
              <a:rPr lang="en-US" dirty="0"/>
              <a:t>Thailand </a:t>
            </a:r>
            <a:r>
              <a:rPr lang="en-US" b="1" dirty="0" err="1">
                <a:solidFill>
                  <a:srgbClr xmlns:mc="http://schemas.openxmlformats.org/markup-compatibility/2006" xmlns:a14="http://schemas.microsoft.com/office/drawing/2010/main" val="0070C0" mc:Ignorable=""/>
                </a:solidFill>
              </a:rPr>
              <a:t>Profesor</a:t>
            </a:r>
            <a:r>
              <a:rPr lang="en-US" b="1" dirty="0">
                <a:solidFill>
                  <a:srgbClr xmlns:mc="http://schemas.openxmlformats.org/markup-compatibility/2006" xmlns:a14="http://schemas.microsoft.com/office/drawing/2010/main" val="0070C0" mc:Ignorable=""/>
                </a:solidFill>
              </a:rPr>
              <a:t> </a:t>
            </a:r>
            <a:r>
              <a:rPr lang="en-US" b="1" dirty="0" err="1">
                <a:solidFill>
                  <a:srgbClr xmlns:mc="http://schemas.openxmlformats.org/markup-compatibility/2006" xmlns:a14="http://schemas.microsoft.com/office/drawing/2010/main" val="0070C0" mc:Ignorable=""/>
                </a:solidFill>
              </a:rPr>
              <a:t>Tajaten</a:t>
            </a:r>
            <a:r>
              <a:rPr lang="en-US" b="1" dirty="0">
                <a:solidFill>
                  <a:srgbClr xmlns:mc="http://schemas.openxmlformats.org/markup-compatibility/2006" xmlns:a14="http://schemas.microsoft.com/office/drawing/2010/main" val="0070C0" mc:Ignorable=""/>
                </a:solidFill>
              </a:rPr>
              <a:t> </a:t>
            </a:r>
            <a:r>
              <a:rPr lang="en-US" b="1" dirty="0" err="1">
                <a:solidFill>
                  <a:srgbClr xmlns:mc="http://schemas.openxmlformats.org/markup-compatibility/2006" xmlns:a14="http://schemas.microsoft.com/office/drawing/2010/main" val="0070C0" mc:Ignorable=""/>
                </a:solidFill>
              </a:rPr>
              <a:t>Tahasen</a:t>
            </a:r>
            <a:r>
              <a:rPr lang="en-US" dirty="0"/>
              <a:t>, </a:t>
            </a:r>
            <a:r>
              <a:rPr lang="en-US" dirty="0" err="1" smtClean="0"/>
              <a:t>Dekan</a:t>
            </a:r>
            <a:r>
              <a:rPr lang="en-US" dirty="0" smtClean="0"/>
              <a:t>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Farmasi</a:t>
            </a:r>
            <a:r>
              <a:rPr lang="en-US" dirty="0"/>
              <a:t> </a:t>
            </a:r>
            <a:r>
              <a:rPr lang="en-US" dirty="0" err="1" smtClean="0"/>
              <a:t>Universiti</a:t>
            </a:r>
            <a:r>
              <a:rPr lang="en-US" dirty="0" smtClean="0"/>
              <a:t> </a:t>
            </a:r>
            <a:r>
              <a:rPr lang="en-US" dirty="0"/>
              <a:t>Chiang Mai </a:t>
            </a:r>
            <a:r>
              <a:rPr lang="en-US" dirty="0" smtClean="0"/>
              <a:t>Thailand (4:56)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0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Ayat-ayat</a:t>
            </a:r>
            <a:r>
              <a:rPr lang="en-US" dirty="0" smtClean="0"/>
              <a:t> </a:t>
            </a:r>
            <a:r>
              <a:rPr lang="en-US" dirty="0" err="1" smtClean="0"/>
              <a:t>Qauliyah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Perjalanan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Allah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ayat-ayat</a:t>
            </a:r>
            <a:r>
              <a:rPr lang="en-US" dirty="0" smtClean="0"/>
              <a:t> </a:t>
            </a:r>
            <a:r>
              <a:rPr lang="en-US" dirty="0" err="1" smtClean="0"/>
              <a:t>kauniyah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endParaRPr lang="en-US" dirty="0" smtClean="0"/>
          </a:p>
          <a:p>
            <a:r>
              <a:rPr lang="en-US" dirty="0" err="1" smtClean="0"/>
              <a:t>Itupun</a:t>
            </a:r>
            <a:r>
              <a:rPr lang="en-US" dirty="0" smtClean="0"/>
              <a:t> </a:t>
            </a:r>
            <a:r>
              <a:rPr lang="en-US" dirty="0" err="1" smtClean="0"/>
              <a:t>akhirnya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ayat-ayat</a:t>
            </a:r>
            <a:r>
              <a:rPr lang="en-US" dirty="0"/>
              <a:t> </a:t>
            </a:r>
            <a:r>
              <a:rPr lang="en-US" dirty="0" err="1" smtClean="0"/>
              <a:t>qauliyah</a:t>
            </a:r>
            <a:r>
              <a:rPr lang="en-US" dirty="0" smtClean="0"/>
              <a:t> (Al-Qur’an), </a:t>
            </a:r>
            <a:r>
              <a:rPr lang="en-US" dirty="0" err="1" smtClean="0"/>
              <a:t>karena</a:t>
            </a:r>
            <a:r>
              <a:rPr lang="en-US" dirty="0" smtClean="0"/>
              <a:t> Al-Qur’an </a:t>
            </a:r>
            <a:r>
              <a:rPr lang="en-US" dirty="0" err="1" smtClean="0"/>
              <a:t>menyebutkan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Allah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endParaRPr lang="en-US" dirty="0" smtClean="0"/>
          </a:p>
          <a:p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soalan</a:t>
            </a:r>
            <a:r>
              <a:rPr lang="en-US" dirty="0" smtClean="0"/>
              <a:t>: </a:t>
            </a:r>
            <a:r>
              <a:rPr lang="en-US" dirty="0" err="1" smtClean="0"/>
              <a:t>Siapakah</a:t>
            </a:r>
            <a:r>
              <a:rPr lang="en-US" dirty="0" smtClean="0"/>
              <a:t> ALLAH?</a:t>
            </a:r>
          </a:p>
          <a:p>
            <a:r>
              <a:rPr lang="en-US" dirty="0" err="1" smtClean="0"/>
              <a:t>Surat</a:t>
            </a:r>
            <a:r>
              <a:rPr lang="en-US" dirty="0" smtClean="0"/>
              <a:t> Al-</a:t>
            </a:r>
            <a:r>
              <a:rPr lang="en-US" dirty="0" err="1" smtClean="0"/>
              <a:t>Ikhlas</a:t>
            </a:r>
            <a:r>
              <a:rPr lang="en-US" dirty="0" smtClean="0"/>
              <a:t> yang </a:t>
            </a:r>
            <a:r>
              <a:rPr lang="en-US" dirty="0" err="1" smtClean="0"/>
              <a:t>pendek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menjawabnya</a:t>
            </a:r>
            <a:endParaRPr lang="en-US" dirty="0" smtClean="0"/>
          </a:p>
          <a:p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yat</a:t>
            </a:r>
            <a:r>
              <a:rPr lang="en-US" dirty="0" smtClean="0"/>
              <a:t> </a:t>
            </a:r>
            <a:r>
              <a:rPr lang="en-US" dirty="0" err="1" smtClean="0"/>
              <a:t>Kursi</a:t>
            </a:r>
            <a:r>
              <a:rPr lang="en-US" dirty="0" smtClean="0"/>
              <a:t> yang </a:t>
            </a:r>
            <a:r>
              <a:rPr lang="en-US" dirty="0" err="1" smtClean="0"/>
              <a:t>menyebutkan</a:t>
            </a:r>
            <a:r>
              <a:rPr lang="en-US" dirty="0" smtClean="0"/>
              <a:t> 10 </a:t>
            </a:r>
            <a:r>
              <a:rPr lang="en-US" dirty="0" err="1" smtClean="0"/>
              <a:t>sifat-sifat</a:t>
            </a:r>
            <a:r>
              <a:rPr lang="en-US" dirty="0" smtClean="0"/>
              <a:t> Allah</a:t>
            </a:r>
          </a:p>
          <a:p>
            <a:r>
              <a:rPr lang="en-US" dirty="0" err="1" smtClean="0"/>
              <a:t>Contoh</a:t>
            </a:r>
            <a:endParaRPr lang="en-US" dirty="0" smtClean="0"/>
          </a:p>
          <a:p>
            <a:pPr lvl="1"/>
            <a:r>
              <a:rPr lang="en-US" dirty="0" err="1" smtClean="0"/>
              <a:t>Fudhail</a:t>
            </a:r>
            <a:r>
              <a:rPr lang="en-US" dirty="0" smtClean="0"/>
              <a:t> bin ‘</a:t>
            </a:r>
            <a:r>
              <a:rPr lang="en-US" dirty="0" err="1" smtClean="0"/>
              <a:t>Iyadh</a:t>
            </a:r>
            <a:r>
              <a:rPr lang="en-US" dirty="0" smtClean="0"/>
              <a:t> </a:t>
            </a:r>
            <a:r>
              <a:rPr lang="en-US" dirty="0" err="1" smtClean="0"/>
              <a:t>bertobat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mendengar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59:16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Mu’jizat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11:64 </a:t>
            </a:r>
            <a:r>
              <a:rPr lang="ar-SA" sz="2800" b="1" dirty="0"/>
              <a:t>وَيَا قَوْمِ هَذِهِ نَاقَةُ اللَّهِ لَكُمْ </a:t>
            </a:r>
            <a:r>
              <a:rPr lang="ar-SA" sz="2800" b="1" dirty="0" smtClean="0"/>
              <a:t>آَيَةً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ayat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mu’jizat</a:t>
            </a:r>
            <a:endParaRPr lang="en-US" sz="2800" b="1" dirty="0" smtClean="0"/>
          </a:p>
          <a:p>
            <a:r>
              <a:rPr lang="en-US" sz="2800" dirty="0" err="1" smtClean="0"/>
              <a:t>Mu’jizat</a:t>
            </a:r>
            <a:r>
              <a:rPr lang="en-US" sz="2800" dirty="0" smtClean="0"/>
              <a:t> pun </a:t>
            </a:r>
            <a:r>
              <a:rPr lang="en-US" sz="2800" dirty="0" err="1" smtClean="0"/>
              <a:t>pernah</a:t>
            </a:r>
            <a:r>
              <a:rPr lang="en-US" sz="2800" dirty="0" smtClean="0"/>
              <a:t> </a:t>
            </a:r>
            <a:r>
              <a:rPr lang="en-US" sz="2800" dirty="0" err="1" smtClean="0"/>
              <a:t>mengislamkan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tukang</a:t>
            </a:r>
            <a:r>
              <a:rPr lang="en-US" sz="2800" dirty="0" smtClean="0"/>
              <a:t> </a:t>
            </a:r>
            <a:r>
              <a:rPr lang="en-US" sz="2800" dirty="0" err="1" smtClean="0"/>
              <a:t>sihir</a:t>
            </a:r>
            <a:r>
              <a:rPr lang="en-US" sz="2800" dirty="0" smtClean="0"/>
              <a:t> </a:t>
            </a:r>
            <a:r>
              <a:rPr lang="en-US" sz="2800" dirty="0" err="1" smtClean="0"/>
              <a:t>Fir’aun</a:t>
            </a:r>
            <a:r>
              <a:rPr lang="en-US" sz="2800" dirty="0" smtClean="0"/>
              <a:t> (7:109-126)</a:t>
            </a:r>
          </a:p>
          <a:p>
            <a:r>
              <a:rPr lang="en-US" sz="2800" dirty="0" err="1" smtClean="0"/>
              <a:t>Keimanan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tukang</a:t>
            </a:r>
            <a:r>
              <a:rPr lang="en-US" sz="2800" dirty="0" smtClean="0"/>
              <a:t> </a:t>
            </a:r>
            <a:r>
              <a:rPr lang="en-US" sz="2800" dirty="0" err="1" smtClean="0"/>
              <a:t>sihir</a:t>
            </a:r>
            <a:r>
              <a:rPr lang="en-US" sz="2800" dirty="0" smtClean="0"/>
              <a:t> </a:t>
            </a:r>
            <a:r>
              <a:rPr lang="en-US" sz="2800" dirty="0" err="1" smtClean="0"/>
              <a:t>itupun</a:t>
            </a:r>
            <a:r>
              <a:rPr lang="en-US" sz="2800" dirty="0" smtClean="0"/>
              <a:t> </a:t>
            </a:r>
            <a:r>
              <a:rPr lang="en-US" sz="2800" dirty="0" err="1" smtClean="0"/>
              <a:t>sangat</a:t>
            </a:r>
            <a:r>
              <a:rPr lang="en-US" sz="2800" dirty="0" smtClean="0"/>
              <a:t> </a:t>
            </a:r>
            <a:r>
              <a:rPr lang="en-US" sz="2800" dirty="0" err="1" smtClean="0"/>
              <a:t>kuat</a:t>
            </a:r>
            <a:endParaRPr lang="en-US" sz="2800" dirty="0" smtClean="0"/>
          </a:p>
          <a:p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, </a:t>
            </a:r>
            <a:r>
              <a:rPr lang="en-US" sz="2800" dirty="0" err="1" smtClean="0"/>
              <a:t>sekarang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mu’jizat</a:t>
            </a:r>
            <a:r>
              <a:rPr lang="en-US" sz="2800" dirty="0" smtClean="0"/>
              <a:t>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endParaRPr lang="en-US" sz="2800" dirty="0" smtClean="0"/>
          </a:p>
          <a:p>
            <a:r>
              <a:rPr lang="en-US" sz="2800" dirty="0" err="1" smtClean="0"/>
              <a:t>Mungkin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gantinya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kejadian</a:t>
            </a:r>
            <a:r>
              <a:rPr lang="en-US" sz="2800" dirty="0" smtClean="0"/>
              <a:t> </a:t>
            </a:r>
            <a:r>
              <a:rPr lang="en-US" sz="2800" dirty="0" err="1" smtClean="0"/>
              <a:t>luar</a:t>
            </a:r>
            <a:r>
              <a:rPr lang="en-US" sz="2800" dirty="0" smtClean="0"/>
              <a:t> </a:t>
            </a:r>
            <a:r>
              <a:rPr lang="en-US" sz="2800" dirty="0" err="1" smtClean="0"/>
              <a:t>biasa</a:t>
            </a:r>
            <a:r>
              <a:rPr lang="en-US" sz="2800" dirty="0" smtClean="0"/>
              <a:t>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dirty="0" err="1" smtClean="0"/>
              <a:t>karamah</a:t>
            </a:r>
            <a:r>
              <a:rPr lang="en-US" sz="2800" dirty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ma’unah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8457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Islam?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ISLAM </a:t>
            </a:r>
            <a:r>
              <a:rPr lang="en-US" sz="2800" dirty="0" err="1" smtClean="0"/>
              <a:t>mengajarkan</a:t>
            </a:r>
            <a:r>
              <a:rPr lang="en-US" sz="2800" dirty="0" smtClean="0"/>
              <a:t> </a:t>
            </a:r>
            <a:r>
              <a:rPr lang="en-US" sz="2800" dirty="0" err="1" smtClean="0"/>
              <a:t>bahwa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membaca</a:t>
            </a:r>
            <a:r>
              <a:rPr lang="en-US" sz="2800" dirty="0" smtClean="0"/>
              <a:t> </a:t>
            </a:r>
            <a:r>
              <a:rPr lang="en-US" sz="2800" dirty="0" err="1" smtClean="0"/>
              <a:t>ayat-ayat</a:t>
            </a:r>
            <a:r>
              <a:rPr lang="en-US" sz="2800" dirty="0" smtClean="0"/>
              <a:t> Allah </a:t>
            </a:r>
            <a:r>
              <a:rPr lang="en-US" sz="2800" dirty="0" err="1" smtClean="0"/>
              <a:t>gunakanlah</a:t>
            </a:r>
            <a:r>
              <a:rPr lang="en-US" sz="2800" dirty="0" smtClean="0"/>
              <a:t> AKAL </a:t>
            </a:r>
            <a:r>
              <a:rPr lang="en-US" sz="2800" dirty="0" err="1" smtClean="0"/>
              <a:t>dan</a:t>
            </a:r>
            <a:r>
              <a:rPr lang="en-US" sz="2800" dirty="0" smtClean="0"/>
              <a:t> NAQL</a:t>
            </a:r>
          </a:p>
          <a:p>
            <a:r>
              <a:rPr lang="en-US" sz="2800" dirty="0" smtClean="0"/>
              <a:t>AKAL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memikirkan</a:t>
            </a:r>
            <a:r>
              <a:rPr lang="en-US" sz="2800" dirty="0" smtClean="0"/>
              <a:t>, </a:t>
            </a:r>
            <a:r>
              <a:rPr lang="en-US" sz="2800" dirty="0" err="1" smtClean="0"/>
              <a:t>menggali</a:t>
            </a:r>
            <a:r>
              <a:rPr lang="en-US" sz="2800" dirty="0" smtClean="0"/>
              <a:t>, </a:t>
            </a:r>
            <a:r>
              <a:rPr lang="en-US" sz="2800" dirty="0" err="1" smtClean="0"/>
              <a:t>menganalisis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menyimpulkan</a:t>
            </a:r>
            <a:r>
              <a:rPr lang="en-US" sz="2800" dirty="0" smtClean="0"/>
              <a:t> </a:t>
            </a:r>
            <a:r>
              <a:rPr lang="en-US" sz="2800" dirty="0" err="1" smtClean="0"/>
              <a:t>pelajaran-pelajaran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ayat-ayat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endParaRPr lang="en-US" sz="2800" dirty="0" smtClean="0"/>
          </a:p>
          <a:p>
            <a:r>
              <a:rPr lang="en-US" sz="2800" dirty="0" smtClean="0"/>
              <a:t>NAQL = </a:t>
            </a:r>
            <a:r>
              <a:rPr lang="en-US" sz="2800" dirty="0" err="1" smtClean="0"/>
              <a:t>mengambil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Al-Qur’an</a:t>
            </a:r>
          </a:p>
          <a:p>
            <a:r>
              <a:rPr lang="en-US" sz="2800" dirty="0" err="1" smtClean="0"/>
              <a:t>Keduanya</a:t>
            </a:r>
            <a:r>
              <a:rPr lang="en-US" sz="2800" dirty="0" smtClean="0"/>
              <a:t> </a:t>
            </a:r>
            <a:r>
              <a:rPr lang="en-US" sz="2800" dirty="0" err="1" smtClean="0"/>
              <a:t>digabungkan</a:t>
            </a:r>
            <a:r>
              <a:rPr lang="en-US" sz="2800" dirty="0" smtClean="0"/>
              <a:t>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mencapai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yang </a:t>
            </a:r>
            <a:r>
              <a:rPr lang="en-US" sz="2800" dirty="0" err="1" smtClean="0"/>
              <a:t>baik</a:t>
            </a:r>
            <a:r>
              <a:rPr lang="en-US" sz="2800" dirty="0" smtClean="0"/>
              <a:t>: TASDIQ (</a:t>
            </a:r>
            <a:r>
              <a:rPr lang="en-US" sz="2800" dirty="0" err="1" smtClean="0"/>
              <a:t>membenarkan</a:t>
            </a:r>
            <a:r>
              <a:rPr lang="en-US" sz="2800" dirty="0" smtClean="0"/>
              <a:t> </a:t>
            </a:r>
            <a:r>
              <a:rPr lang="en-US" sz="2800" dirty="0" err="1" smtClean="0"/>
              <a:t>ayat-ayat</a:t>
            </a:r>
            <a:r>
              <a:rPr lang="en-US" sz="2800" dirty="0" smtClean="0"/>
              <a:t> Allah)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akhirnya</a:t>
            </a:r>
            <a:r>
              <a:rPr lang="en-US" sz="2800" dirty="0" smtClean="0"/>
              <a:t> BERIMAN </a:t>
            </a:r>
            <a:r>
              <a:rPr lang="en-US" sz="2800" dirty="0" err="1" smtClean="0"/>
              <a:t>kepada</a:t>
            </a:r>
            <a:r>
              <a:rPr lang="en-US" sz="2800" dirty="0" smtClean="0"/>
              <a:t> Allah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864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Kafir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Orang-orang </a:t>
            </a:r>
            <a:r>
              <a:rPr lang="en-US" sz="2800" dirty="0" err="1" smtClean="0"/>
              <a:t>kafir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melihat</a:t>
            </a:r>
            <a:r>
              <a:rPr lang="en-US" sz="2800" dirty="0" smtClean="0"/>
              <a:t> </a:t>
            </a:r>
            <a:r>
              <a:rPr lang="en-US" sz="2800" dirty="0" err="1" smtClean="0"/>
              <a:t>ayat-ayat</a:t>
            </a:r>
            <a:r>
              <a:rPr lang="en-US" sz="2800" dirty="0" smtClean="0"/>
              <a:t> Allah di </a:t>
            </a:r>
            <a:r>
              <a:rPr lang="en-US" sz="2800" dirty="0" err="1" smtClean="0"/>
              <a:t>alam</a:t>
            </a:r>
            <a:r>
              <a:rPr lang="en-US" sz="2800" dirty="0" smtClean="0"/>
              <a:t> </a:t>
            </a:r>
            <a:r>
              <a:rPr lang="en-US" sz="2800" dirty="0" err="1" smtClean="0"/>
              <a:t>semesta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Al-Qur’an pun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tersebar</a:t>
            </a:r>
            <a:r>
              <a:rPr lang="en-US" sz="2800" dirty="0" smtClean="0"/>
              <a:t> di </a:t>
            </a:r>
            <a:r>
              <a:rPr lang="en-US" sz="2800" dirty="0" err="1" smtClean="0"/>
              <a:t>seluruh</a:t>
            </a:r>
            <a:r>
              <a:rPr lang="en-US" sz="2800" dirty="0" smtClean="0"/>
              <a:t> </a:t>
            </a:r>
            <a:r>
              <a:rPr lang="en-US" sz="2800" dirty="0" err="1" smtClean="0"/>
              <a:t>dunia</a:t>
            </a:r>
            <a:endParaRPr lang="en-US" sz="2800" dirty="0" smtClean="0"/>
          </a:p>
          <a:p>
            <a:r>
              <a:rPr lang="en-US" sz="2800" dirty="0" err="1" smtClean="0"/>
              <a:t>Tapi</a:t>
            </a:r>
            <a:r>
              <a:rPr lang="en-US" sz="2800" dirty="0" smtClean="0"/>
              <a:t> </a:t>
            </a:r>
            <a:r>
              <a:rPr lang="en-US" sz="2800" dirty="0" err="1" smtClean="0"/>
              <a:t>kenapa</a:t>
            </a:r>
            <a:r>
              <a:rPr lang="en-US" sz="2800" dirty="0" smtClean="0"/>
              <a:t> </a:t>
            </a:r>
            <a:r>
              <a:rPr lang="en-US" sz="2800" dirty="0" err="1" smtClean="0"/>
              <a:t>mereka</a:t>
            </a:r>
            <a:r>
              <a:rPr lang="en-US" sz="2800" dirty="0" smtClean="0"/>
              <a:t> </a:t>
            </a:r>
            <a:r>
              <a:rPr lang="en-US" sz="2800" dirty="0" err="1" smtClean="0"/>
              <a:t>tetap</a:t>
            </a:r>
            <a:r>
              <a:rPr lang="en-US" sz="2800" dirty="0" smtClean="0"/>
              <a:t> </a:t>
            </a:r>
            <a:r>
              <a:rPr lang="en-US" sz="2800" dirty="0" err="1" smtClean="0"/>
              <a:t>kafir</a:t>
            </a:r>
            <a:r>
              <a:rPr lang="en-US" sz="2800" dirty="0" smtClean="0"/>
              <a:t>?</a:t>
            </a:r>
          </a:p>
          <a:p>
            <a:r>
              <a:rPr lang="en-US" sz="2800" dirty="0" err="1" smtClean="0"/>
              <a:t>Jawabannya</a:t>
            </a:r>
            <a:r>
              <a:rPr lang="en-US" sz="2800" dirty="0" smtClean="0"/>
              <a:t>: SALAH JALAN</a:t>
            </a:r>
          </a:p>
          <a:p>
            <a:r>
              <a:rPr lang="en-US" sz="2800" dirty="0" err="1" smtClean="0"/>
              <a:t>Mereka</a:t>
            </a:r>
            <a:r>
              <a:rPr lang="en-US" sz="2800" dirty="0" smtClean="0"/>
              <a:t> </a:t>
            </a:r>
            <a:r>
              <a:rPr lang="en-US" sz="2800" dirty="0" err="1" smtClean="0"/>
              <a:t>mengambil</a:t>
            </a:r>
            <a:r>
              <a:rPr lang="en-US" sz="2800" dirty="0" smtClean="0"/>
              <a:t> JALAN SELAIN ISLAM: PRASANGKA (</a:t>
            </a:r>
            <a:r>
              <a:rPr lang="en-US" sz="2800" dirty="0" err="1" smtClean="0"/>
              <a:t>zhonn</a:t>
            </a:r>
            <a:r>
              <a:rPr lang="en-US" sz="2800" dirty="0" smtClean="0"/>
              <a:t>) </a:t>
            </a:r>
            <a:r>
              <a:rPr lang="en-US" sz="2800" dirty="0" err="1" smtClean="0"/>
              <a:t>dan</a:t>
            </a:r>
            <a:r>
              <a:rPr lang="en-US" sz="2800" dirty="0" smtClean="0"/>
              <a:t> HAWA NAFSU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18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Mesti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DILIHAT </a:t>
            </a:r>
            <a:r>
              <a:rPr lang="en-US" dirty="0" err="1" smtClean="0"/>
              <a:t>atau</a:t>
            </a:r>
            <a:r>
              <a:rPr lang="en-US" dirty="0" smtClean="0"/>
              <a:t> DIDENGAR!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cs typeface="Traditional Arabic" pitchFamily="2" charset="-78"/>
              </a:rPr>
              <a:t>Mereka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tidak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mengenal</a:t>
            </a:r>
            <a:r>
              <a:rPr lang="en-US" dirty="0" smtClean="0">
                <a:cs typeface="Traditional Arabic" pitchFamily="2" charset="-78"/>
              </a:rPr>
              <a:t> Allah </a:t>
            </a:r>
            <a:r>
              <a:rPr lang="en-US" dirty="0" err="1" smtClean="0">
                <a:cs typeface="Traditional Arabic" pitchFamily="2" charset="-78"/>
              </a:rPr>
              <a:t>karena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mereka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tidak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melihat</a:t>
            </a:r>
            <a:r>
              <a:rPr lang="en-US" dirty="0" smtClean="0">
                <a:cs typeface="Traditional Arabic" pitchFamily="2" charset="-78"/>
              </a:rPr>
              <a:t> Allah </a:t>
            </a:r>
            <a:r>
              <a:rPr lang="en-US" dirty="0" err="1" smtClean="0">
                <a:cs typeface="Traditional Arabic" pitchFamily="2" charset="-78"/>
              </a:rPr>
              <a:t>atau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tidak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mendengar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suara</a:t>
            </a:r>
            <a:r>
              <a:rPr lang="en-US" dirty="0" smtClean="0">
                <a:cs typeface="Traditional Arabic" pitchFamily="2" charset="-78"/>
              </a:rPr>
              <a:t> Allah</a:t>
            </a:r>
          </a:p>
          <a:p>
            <a:r>
              <a:rPr lang="en-US" dirty="0" smtClean="0">
                <a:cs typeface="Traditional Arabic" pitchFamily="2" charset="-78"/>
              </a:rPr>
              <a:t>2:55 </a:t>
            </a:r>
            <a:r>
              <a:rPr lang="en-US" dirty="0" err="1" smtClean="0">
                <a:cs typeface="Traditional Arabic" pitchFamily="2" charset="-78"/>
              </a:rPr>
              <a:t>Bani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Israil</a:t>
            </a:r>
            <a:r>
              <a:rPr lang="en-US" dirty="0" smtClean="0">
                <a:cs typeface="Traditional Arabic" pitchFamily="2" charset="-78"/>
              </a:rPr>
              <a:t>: </a:t>
            </a:r>
            <a:r>
              <a:rPr lang="en-US" dirty="0" err="1" smtClean="0">
                <a:cs typeface="Traditional Arabic" pitchFamily="2" charset="-78"/>
              </a:rPr>
              <a:t>tidak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iman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sampai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melihat</a:t>
            </a:r>
            <a:r>
              <a:rPr lang="en-US" dirty="0" smtClean="0">
                <a:cs typeface="Traditional Arabic" pitchFamily="2" charset="-78"/>
              </a:rPr>
              <a:t> Allah </a:t>
            </a:r>
            <a:r>
              <a:rPr lang="en-US" dirty="0" err="1" smtClean="0">
                <a:cs typeface="Traditional Arabic" pitchFamily="2" charset="-78"/>
              </a:rPr>
              <a:t>langsung</a:t>
            </a:r>
            <a:endParaRPr lang="en-US" dirty="0" smtClean="0">
              <a:cs typeface="Traditional Arabic" pitchFamily="2" charset="-78"/>
            </a:endParaRPr>
          </a:p>
          <a:p>
            <a:pPr indent="0" algn="ctr">
              <a:buNone/>
            </a:pPr>
            <a:r>
              <a:rPr lang="ar-SA" sz="3200" b="1" dirty="0">
                <a:cs typeface="Traditional Arabic" pitchFamily="2" charset="-78"/>
              </a:rPr>
              <a:t>وَإِذْ قُلْتُمْ يَا مُوسَى لَنْ نُؤْمِنَ لَكَ حَتَّى </a:t>
            </a:r>
            <a:r>
              <a:rPr lang="ar-SA" sz="3200" b="1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cs typeface="Traditional Arabic" pitchFamily="2" charset="-78"/>
              </a:rPr>
              <a:t>نَرَى اللَّهَ جَهْرَةً </a:t>
            </a:r>
            <a:r>
              <a:rPr lang="ar-SA" sz="3200" b="1" dirty="0">
                <a:cs typeface="Traditional Arabic" pitchFamily="2" charset="-78"/>
              </a:rPr>
              <a:t>فَأَخَذَتْكُمُ الصَّاعِقَةُ وَأَنْتُمْ </a:t>
            </a:r>
            <a:r>
              <a:rPr lang="ar-SA" sz="3200" b="1" dirty="0" smtClean="0">
                <a:cs typeface="Traditional Arabic" pitchFamily="2" charset="-78"/>
              </a:rPr>
              <a:t>تَنْظُرُونَ</a:t>
            </a:r>
            <a:endParaRPr lang="en-US" sz="3200" b="1" dirty="0" smtClean="0">
              <a:cs typeface="Traditional Arabic" pitchFamily="2" charset="-78"/>
            </a:endParaRPr>
          </a:p>
          <a:p>
            <a:r>
              <a:rPr lang="en-US" dirty="0" smtClean="0">
                <a:cs typeface="Traditional Arabic" pitchFamily="2" charset="-78"/>
              </a:rPr>
              <a:t>2:118 </a:t>
            </a:r>
            <a:r>
              <a:rPr lang="ar-SA" b="1" dirty="0"/>
              <a:t>وَقَالَ الَّذِينَ لَا يَعْلَمُونَ </a:t>
            </a:r>
            <a:r>
              <a:rPr lang="ar-SA" b="1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لَوْلَا يُكَلِّمُنَا اللَّهُ </a:t>
            </a:r>
            <a:r>
              <a:rPr lang="ar-SA" b="1" dirty="0"/>
              <a:t>أَوْ تَأْتِينَا </a:t>
            </a:r>
            <a:r>
              <a:rPr lang="ar-SA" b="1" dirty="0" smtClean="0"/>
              <a:t>آَيَةٌ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 Allah </a:t>
            </a:r>
            <a:r>
              <a:rPr lang="en-US" dirty="0" err="1" smtClean="0">
                <a:sym typeface="Wingdings" pitchFamily="2" charset="2"/>
              </a:rPr>
              <a:t>berbicara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kepada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mereka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cs typeface="Traditional Arabic" pitchFamily="2" charset="-78"/>
                <a:sym typeface="Wingdings" pitchFamily="2" charset="2"/>
              </a:rPr>
              <a:t>40:36-37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Fir’aun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minta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dibuatkan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tangga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untuk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naik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ke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langit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dan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membuktikan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apa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Tuhan</a:t>
            </a:r>
            <a:r>
              <a:rPr lang="en-US" dirty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itu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ada</a:t>
            </a:r>
            <a:endParaRPr lang="en-US" dirty="0" smtClean="0">
              <a:cs typeface="Traditional Arabic" pitchFamily="2" charset="-78"/>
              <a:sym typeface="Wingdings" pitchFamily="2" charset="2"/>
            </a:endParaRPr>
          </a:p>
          <a:p>
            <a:r>
              <a:rPr lang="en-US" dirty="0" smtClean="0">
                <a:cs typeface="Traditional Arabic" pitchFamily="2" charset="-78"/>
                <a:sym typeface="Wingdings" pitchFamily="2" charset="2"/>
              </a:rPr>
              <a:t>Yuri Gagarin: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kosmonot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Rusia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,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manusia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pertama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di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luar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angkasa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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saya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telah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naik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ke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langit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dan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Tuhan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tidak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ada</a:t>
            </a:r>
            <a:endParaRPr lang="en-US" dirty="0"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37593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xmlns:mc="http://schemas.openxmlformats.org/markup-compatibility/2006" xmlns:a14="http://schemas.microsoft.com/office/drawing/2010/main" val="292934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D2533C" mc:Ignorable=""/>
      </a:dk2>
      <a:lt2>
        <a:srgbClr xmlns:mc="http://schemas.openxmlformats.org/markup-compatibility/2006" xmlns:a14="http://schemas.microsoft.com/office/drawing/2010/main" val="F3F2DC" mc:Ignorable=""/>
      </a:lt2>
      <a:accent1>
        <a:srgbClr xmlns:mc="http://schemas.openxmlformats.org/markup-compatibility/2006" xmlns:a14="http://schemas.microsoft.com/office/drawing/2010/main" val="93A299" mc:Ignorable=""/>
      </a:accent1>
      <a:accent2>
        <a:srgbClr xmlns:mc="http://schemas.openxmlformats.org/markup-compatibility/2006" xmlns:a14="http://schemas.microsoft.com/office/drawing/2010/main" val="AD8F67" mc:Ignorable=""/>
      </a:accent2>
      <a:accent3>
        <a:srgbClr xmlns:mc="http://schemas.openxmlformats.org/markup-compatibility/2006" xmlns:a14="http://schemas.microsoft.com/office/drawing/2010/main" val="726056" mc:Ignorable=""/>
      </a:accent3>
      <a:accent4>
        <a:srgbClr xmlns:mc="http://schemas.openxmlformats.org/markup-compatibility/2006" xmlns:a14="http://schemas.microsoft.com/office/drawing/2010/main" val="4C5A6A" mc:Ignorable=""/>
      </a:accent4>
      <a:accent5>
        <a:srgbClr xmlns:mc="http://schemas.openxmlformats.org/markup-compatibility/2006" xmlns:a14="http://schemas.microsoft.com/office/drawing/2010/main" val="808DA0" mc:Ignorable=""/>
      </a:accent5>
      <a:accent6>
        <a:srgbClr xmlns:mc="http://schemas.openxmlformats.org/markup-compatibility/2006" xmlns:a14="http://schemas.microsoft.com/office/drawing/2010/main" val="79463D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xmlns:mc="http://schemas.openxmlformats.org/markup-compatibility/2006" xmlns:a14="http://schemas.microsoft.com/office/drawing/2010/main" val="000000" mc:Ignorable="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xmlns:mc="http://schemas.openxmlformats.org/markup-compatibility/2006" xmlns:a14="http://schemas.microsoft.com/office/drawing/2010/main" val="000000" mc:Ignorable="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00CC99" mc:Ignorable=""/>
      </a:accent1>
      <a:accent2>
        <a:srgbClr xmlns:mc="http://schemas.openxmlformats.org/markup-compatibility/2006" xmlns:a14="http://schemas.microsoft.com/office/drawing/2010/main" val="3333CC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AAE2CA" mc:Ignorable=""/>
      </a:accent5>
      <a:accent6>
        <a:srgbClr xmlns:mc="http://schemas.openxmlformats.org/markup-compatibility/2006" xmlns:a14="http://schemas.microsoft.com/office/drawing/2010/main" val="2D2DB9" mc:Ignorable=""/>
      </a:accent6>
      <a:hlink>
        <a:srgbClr xmlns:mc="http://schemas.openxmlformats.org/markup-compatibility/2006" xmlns:a14="http://schemas.microsoft.com/office/drawing/2010/main" val="CCCCFF" mc:Ignorable=""/>
      </a:hlink>
      <a:folHlink>
        <a:srgbClr xmlns:mc="http://schemas.openxmlformats.org/markup-compatibility/2006" xmlns:a14="http://schemas.microsoft.com/office/drawing/2010/main" val="B2B2B2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190</TotalTime>
  <Words>580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اَلطَّرِيْقُ إِلَى مَعْرِفَةِ اللهِ</vt:lpstr>
      <vt:lpstr>اَلطَّرِيْقُ إِلَى مَعْرِفَةِ اللهِ</vt:lpstr>
      <vt:lpstr>Melalui Ayat-ayat Allah</vt:lpstr>
      <vt:lpstr>Ayat-ayat Kauniyah</vt:lpstr>
      <vt:lpstr>Ayat-ayat Qauliyah</vt:lpstr>
      <vt:lpstr>Mu’jizat </vt:lpstr>
      <vt:lpstr>Kenapa dapat Masuk Islam?</vt:lpstr>
      <vt:lpstr>Kenapa Kafir?</vt:lpstr>
      <vt:lpstr>Mesti dapat DILIHAT atau DIDENGAR!</vt:lpstr>
      <vt:lpstr>Keterbatasan Indra Kita</vt:lpstr>
      <vt:lpstr>Salah Kesimpulan</vt:lpstr>
    </vt:vector>
  </TitlesOfParts>
  <Company>Staff Departemen Kaderisasi Partai Keadilan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أَهَمِّيَّةُ مَعْرِفَةِ اللهِ</dc:title>
  <dc:creator>مشفع أحمد رحيم قاسم</dc:creator>
  <cp:lastModifiedBy>User</cp:lastModifiedBy>
  <cp:revision>65</cp:revision>
  <dcterms:created xsi:type="dcterms:W3CDTF">1999-04-08T02:27:07Z</dcterms:created>
  <dcterms:modified xsi:type="dcterms:W3CDTF">2010-03-30T23:33:55Z</dcterms:modified>
</cp:coreProperties>
</file>