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9" r:id="rId2"/>
    <p:sldId id="258" r:id="rId3"/>
    <p:sldId id="260" r:id="rId4"/>
    <p:sldId id="261" r:id="rId5"/>
    <p:sldId id="263" r:id="rId6"/>
    <p:sldId id="262" r:id="rId7"/>
    <p:sldId id="273" r:id="rId8"/>
    <p:sldId id="281" r:id="rId9"/>
    <p:sldId id="282" r:id="rId10"/>
    <p:sldId id="283" r:id="rId11"/>
    <p:sldId id="286" r:id="rId12"/>
    <p:sldId id="265" r:id="rId13"/>
    <p:sldId id="274" r:id="rId14"/>
    <p:sldId id="284" r:id="rId15"/>
    <p:sldId id="266" r:id="rId16"/>
    <p:sldId id="275" r:id="rId17"/>
    <p:sldId id="285" r:id="rId18"/>
    <p:sldId id="267" r:id="rId19"/>
    <p:sldId id="276" r:id="rId20"/>
    <p:sldId id="287" r:id="rId21"/>
    <p:sldId id="268" r:id="rId22"/>
    <p:sldId id="277" r:id="rId23"/>
    <p:sldId id="269" r:id="rId24"/>
    <p:sldId id="278" r:id="rId25"/>
    <p:sldId id="288" r:id="rId26"/>
    <p:sldId id="289" r:id="rId27"/>
    <p:sldId id="270" r:id="rId28"/>
    <p:sldId id="290" r:id="rId29"/>
    <p:sldId id="279" r:id="rId30"/>
    <p:sldId id="271" r:id="rId31"/>
    <p:sldId id="280" r:id="rId32"/>
    <p:sldId id="291" r:id="rId33"/>
    <p:sldId id="272" r:id="rId34"/>
    <p:sldId id="264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9144000" cy="6858000"/>
  <p:defaultTextStyle>
    <a:defPPr>
      <a:defRPr lang="ar-SA"/>
    </a:defPPr>
    <a:lvl1pPr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1pPr>
    <a:lvl2pPr marL="4572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2pPr>
    <a:lvl3pPr marL="9144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3pPr>
    <a:lvl4pPr marL="13716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4pPr>
    <a:lvl5pPr marL="1828800" algn="r" rtl="1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26" charset="0"/>
        <a:ea typeface="Times New Roman (Arabic)" charset="0"/>
        <a:cs typeface="Times New Roman (Arabic)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7" d="100"/>
          <a:sy n="67" d="100"/>
        </p:scale>
        <p:origin x="-124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09F7D8-42A0-4DCB-A584-B406887983D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916787-E837-4442-A9C2-829E9CE9A187}">
      <dgm:prSet phldrT="[Text]" custT="1"/>
      <dgm:spPr/>
      <dgm:t>
        <a:bodyPr/>
        <a:lstStyle/>
        <a:p>
          <a:r>
            <a:rPr lang="ar-SA" sz="4000" dirty="0" smtClean="0">
              <a:cs typeface="Traditional Arabic" pitchFamily="2" charset="-78"/>
            </a:rPr>
            <a:t>نَقْضُ الْمِيْثَاقِ</a:t>
          </a:r>
          <a:r>
            <a:rPr lang="en-US" sz="3600" dirty="0" smtClean="0">
              <a:cs typeface="Traditional Arabic" pitchFamily="2" charset="-78"/>
            </a:rPr>
            <a:t> </a:t>
          </a:r>
          <a:r>
            <a:rPr lang="en-US" sz="2800" dirty="0" err="1" smtClean="0">
              <a:cs typeface="Traditional Arabic" pitchFamily="2" charset="-78"/>
            </a:rPr>
            <a:t>merusak</a:t>
          </a:r>
          <a:r>
            <a:rPr lang="en-US" sz="2800" dirty="0" smtClean="0">
              <a:cs typeface="Traditional Arabic" pitchFamily="2" charset="-78"/>
            </a:rPr>
            <a:t> </a:t>
          </a:r>
          <a:r>
            <a:rPr lang="en-US" sz="2800" dirty="0" err="1" smtClean="0">
              <a:cs typeface="Traditional Arabic" pitchFamily="2" charset="-78"/>
            </a:rPr>
            <a:t>perjanjian</a:t>
          </a:r>
          <a:endParaRPr lang="en-US" sz="4000" dirty="0">
            <a:cs typeface="Traditional Arabic" pitchFamily="2" charset="-78"/>
          </a:endParaRPr>
        </a:p>
      </dgm:t>
    </dgm:pt>
    <dgm:pt modelId="{30E60387-300B-422C-BF03-F8364D5D5C6F}" type="parTrans" cxnId="{E680C091-984A-44E7-B0F4-D181FD0630B2}">
      <dgm:prSet/>
      <dgm:spPr/>
      <dgm:t>
        <a:bodyPr/>
        <a:lstStyle/>
        <a:p>
          <a:endParaRPr lang="en-US">
            <a:cs typeface="Traditional Arabic" pitchFamily="2" charset="-78"/>
          </a:endParaRPr>
        </a:p>
      </dgm:t>
    </dgm:pt>
    <dgm:pt modelId="{4A8C11E5-CD85-494F-9ADB-A653CF6C85A8}" type="sibTrans" cxnId="{E680C091-984A-44E7-B0F4-D181FD0630B2}">
      <dgm:prSet/>
      <dgm:spPr/>
      <dgm:t>
        <a:bodyPr/>
        <a:lstStyle/>
        <a:p>
          <a:endParaRPr lang="en-US">
            <a:cs typeface="Traditional Arabic" pitchFamily="2" charset="-78"/>
          </a:endParaRPr>
        </a:p>
      </dgm:t>
    </dgm:pt>
    <dgm:pt modelId="{6CAA8176-02DE-4A23-AA1B-7CAF45127AE8}">
      <dgm:prSet phldrT="[Text]" custT="1"/>
      <dgm:spPr/>
      <dgm:t>
        <a:bodyPr/>
        <a:lstStyle/>
        <a:p>
          <a:r>
            <a:rPr lang="ar-SA" sz="4000" dirty="0" smtClean="0">
              <a:cs typeface="Traditional Arabic" pitchFamily="2" charset="-78"/>
            </a:rPr>
            <a:t>اَللَّعْنَةُ</a:t>
          </a:r>
          <a:r>
            <a:rPr lang="en-US" sz="4000" dirty="0" smtClean="0">
              <a:cs typeface="Traditional Arabic" pitchFamily="2" charset="-78"/>
            </a:rPr>
            <a:t> </a:t>
          </a:r>
          <a:r>
            <a:rPr lang="en-US" sz="3200" dirty="0" err="1" smtClean="0">
              <a:cs typeface="Traditional Arabic" pitchFamily="2" charset="-78"/>
            </a:rPr>
            <a:t>mendapat</a:t>
          </a:r>
          <a:r>
            <a:rPr lang="en-US" sz="3200" dirty="0" smtClean="0">
              <a:cs typeface="Traditional Arabic" pitchFamily="2" charset="-78"/>
            </a:rPr>
            <a:t> </a:t>
          </a:r>
          <a:r>
            <a:rPr lang="en-US" sz="3200" dirty="0" err="1" smtClean="0">
              <a:cs typeface="Traditional Arabic" pitchFamily="2" charset="-78"/>
            </a:rPr>
            <a:t>laknat</a:t>
          </a:r>
          <a:endParaRPr lang="en-US" sz="4000" dirty="0">
            <a:cs typeface="Traditional Arabic" pitchFamily="2" charset="-78"/>
          </a:endParaRPr>
        </a:p>
      </dgm:t>
    </dgm:pt>
    <dgm:pt modelId="{942EE785-4C49-4D55-929E-F54175C02A04}" type="parTrans" cxnId="{9343E131-7C86-445C-82B6-DA56DA160790}">
      <dgm:prSet/>
      <dgm:spPr/>
      <dgm:t>
        <a:bodyPr/>
        <a:lstStyle/>
        <a:p>
          <a:endParaRPr lang="en-US">
            <a:cs typeface="Traditional Arabic" pitchFamily="2" charset="-78"/>
          </a:endParaRPr>
        </a:p>
      </dgm:t>
    </dgm:pt>
    <dgm:pt modelId="{728D5C45-F865-4D56-BB4B-BAFC3C2D5E63}" type="sibTrans" cxnId="{9343E131-7C86-445C-82B6-DA56DA160790}">
      <dgm:prSet/>
      <dgm:spPr/>
      <dgm:t>
        <a:bodyPr/>
        <a:lstStyle/>
        <a:p>
          <a:endParaRPr lang="en-US">
            <a:cs typeface="Traditional Arabic" pitchFamily="2" charset="-78"/>
          </a:endParaRPr>
        </a:p>
      </dgm:t>
    </dgm:pt>
    <dgm:pt modelId="{BF56A9B2-E003-4242-BD3A-3DD348CA72E8}">
      <dgm:prSet phldrT="[Text]" custT="1"/>
      <dgm:spPr/>
      <dgm:t>
        <a:bodyPr/>
        <a:lstStyle/>
        <a:p>
          <a:r>
            <a:rPr lang="ar-SA" sz="4000" dirty="0" smtClean="0">
              <a:cs typeface="Traditional Arabic" pitchFamily="2" charset="-78"/>
            </a:rPr>
            <a:t>قَسْوَةُ الْقُلُوْبِ</a:t>
          </a:r>
          <a:r>
            <a:rPr lang="en-US" sz="4000" dirty="0" smtClean="0">
              <a:cs typeface="Traditional Arabic" pitchFamily="2" charset="-78"/>
            </a:rPr>
            <a:t> </a:t>
          </a:r>
          <a:r>
            <a:rPr lang="en-US" sz="3200" dirty="0" err="1" smtClean="0">
              <a:cs typeface="Traditional Arabic" pitchFamily="2" charset="-78"/>
            </a:rPr>
            <a:t>hatinya</a:t>
          </a:r>
          <a:r>
            <a:rPr lang="en-US" sz="3200" dirty="0" smtClean="0">
              <a:cs typeface="Traditional Arabic" pitchFamily="2" charset="-78"/>
            </a:rPr>
            <a:t> </a:t>
          </a:r>
          <a:r>
            <a:rPr lang="en-US" sz="3200" dirty="0" err="1" smtClean="0">
              <a:cs typeface="Traditional Arabic" pitchFamily="2" charset="-78"/>
            </a:rPr>
            <a:t>keras</a:t>
          </a:r>
          <a:endParaRPr lang="en-US" sz="4000" dirty="0">
            <a:cs typeface="Traditional Arabic" pitchFamily="2" charset="-78"/>
          </a:endParaRPr>
        </a:p>
      </dgm:t>
    </dgm:pt>
    <dgm:pt modelId="{4DF08F88-C186-4E6F-BBB7-42679489EDA6}" type="parTrans" cxnId="{0ABB9812-9CB5-480F-A8E2-040F9C857B3E}">
      <dgm:prSet/>
      <dgm:spPr/>
      <dgm:t>
        <a:bodyPr/>
        <a:lstStyle/>
        <a:p>
          <a:endParaRPr lang="en-US">
            <a:cs typeface="Traditional Arabic" pitchFamily="2" charset="-78"/>
          </a:endParaRPr>
        </a:p>
      </dgm:t>
    </dgm:pt>
    <dgm:pt modelId="{0445A149-686C-4A84-B4F8-8C5AA0150A6D}" type="sibTrans" cxnId="{0ABB9812-9CB5-480F-A8E2-040F9C857B3E}">
      <dgm:prSet/>
      <dgm:spPr/>
      <dgm:t>
        <a:bodyPr/>
        <a:lstStyle/>
        <a:p>
          <a:endParaRPr lang="en-US">
            <a:cs typeface="Traditional Arabic" pitchFamily="2" charset="-78"/>
          </a:endParaRPr>
        </a:p>
      </dgm:t>
    </dgm:pt>
    <dgm:pt modelId="{390BE64E-AFF6-4612-87A8-B4E7EEFEF37A}">
      <dgm:prSet phldrT="[Text]"/>
      <dgm:spPr/>
      <dgm:t>
        <a:bodyPr/>
        <a:lstStyle/>
        <a:p>
          <a:r>
            <a:rPr lang="ar-SA" dirty="0" smtClean="0">
              <a:cs typeface="Traditional Arabic" pitchFamily="2" charset="-78"/>
            </a:rPr>
            <a:t>الاِنْحِرَافُ</a:t>
          </a:r>
          <a:r>
            <a:rPr lang="en-US" dirty="0" smtClean="0">
              <a:cs typeface="Traditional Arabic" pitchFamily="2" charset="-78"/>
            </a:rPr>
            <a:t> </a:t>
          </a:r>
          <a:r>
            <a:rPr lang="en-US" dirty="0" err="1" smtClean="0">
              <a:cs typeface="Traditional Arabic" pitchFamily="2" charset="-78"/>
            </a:rPr>
            <a:t>penyimpangan</a:t>
          </a:r>
          <a:endParaRPr lang="en-US" dirty="0">
            <a:cs typeface="Traditional Arabic" pitchFamily="2" charset="-78"/>
          </a:endParaRPr>
        </a:p>
      </dgm:t>
    </dgm:pt>
    <dgm:pt modelId="{2A77F4C0-58B9-4BD9-86B6-1BD13BC1ECD6}" type="parTrans" cxnId="{3FAF89E2-0514-4CF0-8A49-56FF8E5A5406}">
      <dgm:prSet/>
      <dgm:spPr/>
      <dgm:t>
        <a:bodyPr/>
        <a:lstStyle/>
        <a:p>
          <a:endParaRPr lang="en-US"/>
        </a:p>
      </dgm:t>
    </dgm:pt>
    <dgm:pt modelId="{8DA02CA4-EFBB-429A-B87E-F1F5DBCD117F}" type="sibTrans" cxnId="{3FAF89E2-0514-4CF0-8A49-56FF8E5A5406}">
      <dgm:prSet/>
      <dgm:spPr/>
      <dgm:t>
        <a:bodyPr/>
        <a:lstStyle/>
        <a:p>
          <a:endParaRPr lang="en-US"/>
        </a:p>
      </dgm:t>
    </dgm:pt>
    <dgm:pt modelId="{72A65303-84C5-4274-BD78-FDD3FC8800E4}">
      <dgm:prSet phldrT="[Text]"/>
      <dgm:spPr/>
      <dgm:t>
        <a:bodyPr/>
        <a:lstStyle/>
        <a:p>
          <a:r>
            <a:rPr lang="ar-SA" dirty="0" smtClean="0">
              <a:cs typeface="Traditional Arabic" pitchFamily="2" charset="-78"/>
            </a:rPr>
            <a:t>النِّسْيَانُ</a:t>
          </a:r>
          <a:r>
            <a:rPr lang="en-US" dirty="0" smtClean="0">
              <a:cs typeface="Traditional Arabic" pitchFamily="2" charset="-78"/>
            </a:rPr>
            <a:t> </a:t>
          </a:r>
          <a:r>
            <a:rPr lang="en-US" dirty="0" err="1" smtClean="0">
              <a:cs typeface="Traditional Arabic" pitchFamily="2" charset="-78"/>
            </a:rPr>
            <a:t>lupa</a:t>
          </a:r>
          <a:r>
            <a:rPr lang="en-US" dirty="0" smtClean="0">
              <a:cs typeface="Traditional Arabic" pitchFamily="2" charset="-78"/>
            </a:rPr>
            <a:t> </a:t>
          </a:r>
          <a:r>
            <a:rPr lang="en-US" dirty="0" err="1" smtClean="0">
              <a:cs typeface="Traditional Arabic" pitchFamily="2" charset="-78"/>
            </a:rPr>
            <a:t>pada</a:t>
          </a:r>
          <a:r>
            <a:rPr lang="en-US" dirty="0" smtClean="0">
              <a:cs typeface="Traditional Arabic" pitchFamily="2" charset="-78"/>
            </a:rPr>
            <a:t> </a:t>
          </a:r>
          <a:r>
            <a:rPr lang="en-US" dirty="0" err="1" smtClean="0">
              <a:cs typeface="Traditional Arabic" pitchFamily="2" charset="-78"/>
            </a:rPr>
            <a:t>peringatan</a:t>
          </a:r>
          <a:endParaRPr lang="en-US" dirty="0">
            <a:cs typeface="Traditional Arabic" pitchFamily="2" charset="-78"/>
          </a:endParaRPr>
        </a:p>
      </dgm:t>
    </dgm:pt>
    <dgm:pt modelId="{107131CD-2781-41D5-AC44-5B2AA4CC5238}" type="parTrans" cxnId="{7AB511C3-1E3F-4C5A-B77E-FC8F6A0B5D8E}">
      <dgm:prSet/>
      <dgm:spPr/>
      <dgm:t>
        <a:bodyPr/>
        <a:lstStyle/>
        <a:p>
          <a:endParaRPr lang="en-US"/>
        </a:p>
      </dgm:t>
    </dgm:pt>
    <dgm:pt modelId="{DA5F92ED-B39C-4DF2-9911-A04AE57DF966}" type="sibTrans" cxnId="{7AB511C3-1E3F-4C5A-B77E-FC8F6A0B5D8E}">
      <dgm:prSet/>
      <dgm:spPr/>
      <dgm:t>
        <a:bodyPr/>
        <a:lstStyle/>
        <a:p>
          <a:endParaRPr lang="en-US"/>
        </a:p>
      </dgm:t>
    </dgm:pt>
    <dgm:pt modelId="{D917FFC2-6F4F-4A5B-A451-8B63A3C2994A}" type="pres">
      <dgm:prSet presAssocID="{7A09F7D8-42A0-4DCB-A584-B406887983D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0B84FC-9F8C-47B8-820B-13E9DB11FE06}" type="pres">
      <dgm:prSet presAssocID="{7A09F7D8-42A0-4DCB-A584-B406887983DD}" presName="dummyMaxCanvas" presStyleCnt="0">
        <dgm:presLayoutVars/>
      </dgm:prSet>
      <dgm:spPr/>
    </dgm:pt>
    <dgm:pt modelId="{A3B8D0D4-E9BA-4CE8-B706-1D4D3E76F9C9}" type="pres">
      <dgm:prSet presAssocID="{7A09F7D8-42A0-4DCB-A584-B406887983DD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1B786-8104-4475-91F5-D2EF88929FA8}" type="pres">
      <dgm:prSet presAssocID="{7A09F7D8-42A0-4DCB-A584-B406887983DD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DF54F-ED1A-4D8A-B3E7-BD1DA9AABD06}" type="pres">
      <dgm:prSet presAssocID="{7A09F7D8-42A0-4DCB-A584-B406887983DD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F7276-5D73-4DDB-B517-0402F9339622}" type="pres">
      <dgm:prSet presAssocID="{7A09F7D8-42A0-4DCB-A584-B406887983DD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506A2-5D70-404A-80E2-62BDBD3AEDB9}" type="pres">
      <dgm:prSet presAssocID="{7A09F7D8-42A0-4DCB-A584-B406887983DD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08F534-131B-4F8D-AF98-216A4AE489E5}" type="pres">
      <dgm:prSet presAssocID="{7A09F7D8-42A0-4DCB-A584-B406887983DD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EA761-F84E-4E96-AC52-EE955F34529C}" type="pres">
      <dgm:prSet presAssocID="{7A09F7D8-42A0-4DCB-A584-B406887983DD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3C7A4-5369-4E77-A321-85442BE65B7A}" type="pres">
      <dgm:prSet presAssocID="{7A09F7D8-42A0-4DCB-A584-B406887983DD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076F1-948E-41B8-8E57-1823BF08B632}" type="pres">
      <dgm:prSet presAssocID="{7A09F7D8-42A0-4DCB-A584-B406887983DD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97801-F07F-49D3-A518-34DCBDEFD901}" type="pres">
      <dgm:prSet presAssocID="{7A09F7D8-42A0-4DCB-A584-B406887983DD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0C812-4741-465F-9134-251B1C293209}" type="pres">
      <dgm:prSet presAssocID="{7A09F7D8-42A0-4DCB-A584-B406887983DD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F3324-99BE-4BEF-8115-758CF3E20301}" type="pres">
      <dgm:prSet presAssocID="{7A09F7D8-42A0-4DCB-A584-B406887983DD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014AD-5BA5-4F7E-89A0-0D8319ACC76B}" type="pres">
      <dgm:prSet presAssocID="{7A09F7D8-42A0-4DCB-A584-B406887983DD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459CC-6671-4876-AD31-83618809225D}" type="pres">
      <dgm:prSet presAssocID="{7A09F7D8-42A0-4DCB-A584-B406887983DD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FAA6A6-AD51-4EF3-8160-A501F2D867D5}" type="presOf" srcId="{7A09F7D8-42A0-4DCB-A584-B406887983DD}" destId="{D917FFC2-6F4F-4A5B-A451-8B63A3C2994A}" srcOrd="0" destOrd="0" presId="urn:microsoft.com/office/officeart/2005/8/layout/vProcess5"/>
    <dgm:cxn modelId="{33987E21-A3B5-48F0-B65C-7E60419DBD14}" type="presOf" srcId="{728D5C45-F865-4D56-BB4B-BAFC3C2D5E63}" destId="{3A9EA761-F84E-4E96-AC52-EE955F34529C}" srcOrd="0" destOrd="0" presId="urn:microsoft.com/office/officeart/2005/8/layout/vProcess5"/>
    <dgm:cxn modelId="{F1181CD7-6E2C-4514-812F-26B42CA6E076}" type="presOf" srcId="{6CAA8176-02DE-4A23-AA1B-7CAF45127AE8}" destId="{7771B786-8104-4475-91F5-D2EF88929FA8}" srcOrd="0" destOrd="0" presId="urn:microsoft.com/office/officeart/2005/8/layout/vProcess5"/>
    <dgm:cxn modelId="{7CAAFD63-C886-45D5-B004-FC3DBEDEB400}" type="presOf" srcId="{72A65303-84C5-4274-BD78-FDD3FC8800E4}" destId="{321459CC-6671-4876-AD31-83618809225D}" srcOrd="1" destOrd="0" presId="urn:microsoft.com/office/officeart/2005/8/layout/vProcess5"/>
    <dgm:cxn modelId="{9343E131-7C86-445C-82B6-DA56DA160790}" srcId="{7A09F7D8-42A0-4DCB-A584-B406887983DD}" destId="{6CAA8176-02DE-4A23-AA1B-7CAF45127AE8}" srcOrd="1" destOrd="0" parTransId="{942EE785-4C49-4D55-929E-F54175C02A04}" sibTransId="{728D5C45-F865-4D56-BB4B-BAFC3C2D5E63}"/>
    <dgm:cxn modelId="{E680C091-984A-44E7-B0F4-D181FD0630B2}" srcId="{7A09F7D8-42A0-4DCB-A584-B406887983DD}" destId="{12916787-E837-4442-A9C2-829E9CE9A187}" srcOrd="0" destOrd="0" parTransId="{30E60387-300B-422C-BF03-F8364D5D5C6F}" sibTransId="{4A8C11E5-CD85-494F-9ADB-A653CF6C85A8}"/>
    <dgm:cxn modelId="{B46B209B-82DD-4AB6-8C9D-29B3AA997445}" type="presOf" srcId="{8DA02CA4-EFBB-429A-B87E-F1F5DBCD117F}" destId="{E0D076F1-948E-41B8-8E57-1823BF08B632}" srcOrd="0" destOrd="0" presId="urn:microsoft.com/office/officeart/2005/8/layout/vProcess5"/>
    <dgm:cxn modelId="{9CCBC3CC-3111-46FC-AB1E-F23A9431DAEC}" type="presOf" srcId="{72A65303-84C5-4274-BD78-FDD3FC8800E4}" destId="{E36506A2-5D70-404A-80E2-62BDBD3AEDB9}" srcOrd="0" destOrd="0" presId="urn:microsoft.com/office/officeart/2005/8/layout/vProcess5"/>
    <dgm:cxn modelId="{7AB511C3-1E3F-4C5A-B77E-FC8F6A0B5D8E}" srcId="{7A09F7D8-42A0-4DCB-A584-B406887983DD}" destId="{72A65303-84C5-4274-BD78-FDD3FC8800E4}" srcOrd="4" destOrd="0" parTransId="{107131CD-2781-41D5-AC44-5B2AA4CC5238}" sibTransId="{DA5F92ED-B39C-4DF2-9911-A04AE57DF966}"/>
    <dgm:cxn modelId="{142DF304-875C-40A9-90BF-2144B640862D}" type="presOf" srcId="{390BE64E-AFF6-4612-87A8-B4E7EEFEF37A}" destId="{79FF7276-5D73-4DDB-B517-0402F9339622}" srcOrd="0" destOrd="0" presId="urn:microsoft.com/office/officeart/2005/8/layout/vProcess5"/>
    <dgm:cxn modelId="{400F3FF6-8551-443C-8128-B0F6828E8B52}" type="presOf" srcId="{6CAA8176-02DE-4A23-AA1B-7CAF45127AE8}" destId="{73E0C812-4741-465F-9134-251B1C293209}" srcOrd="1" destOrd="0" presId="urn:microsoft.com/office/officeart/2005/8/layout/vProcess5"/>
    <dgm:cxn modelId="{84265A4B-4F03-4185-AF8D-93F9EC214860}" type="presOf" srcId="{BF56A9B2-E003-4242-BD3A-3DD348CA72E8}" destId="{326F3324-99BE-4BEF-8115-758CF3E20301}" srcOrd="1" destOrd="0" presId="urn:microsoft.com/office/officeart/2005/8/layout/vProcess5"/>
    <dgm:cxn modelId="{03BB1EA8-CC72-4983-8DF0-84CDCF71D480}" type="presOf" srcId="{12916787-E837-4442-A9C2-829E9CE9A187}" destId="{97097801-F07F-49D3-A518-34DCBDEFD901}" srcOrd="1" destOrd="0" presId="urn:microsoft.com/office/officeart/2005/8/layout/vProcess5"/>
    <dgm:cxn modelId="{9092438E-7BDC-41C1-A152-FEF2E5E4CCFD}" type="presOf" srcId="{BF56A9B2-E003-4242-BD3A-3DD348CA72E8}" destId="{AEEDF54F-ED1A-4D8A-B3E7-BD1DA9AABD06}" srcOrd="0" destOrd="0" presId="urn:microsoft.com/office/officeart/2005/8/layout/vProcess5"/>
    <dgm:cxn modelId="{0ABB9812-9CB5-480F-A8E2-040F9C857B3E}" srcId="{7A09F7D8-42A0-4DCB-A584-B406887983DD}" destId="{BF56A9B2-E003-4242-BD3A-3DD348CA72E8}" srcOrd="2" destOrd="0" parTransId="{4DF08F88-C186-4E6F-BBB7-42679489EDA6}" sibTransId="{0445A149-686C-4A84-B4F8-8C5AA0150A6D}"/>
    <dgm:cxn modelId="{0615BBD3-FFBC-4778-ACD9-529CD8C36D93}" type="presOf" srcId="{4A8C11E5-CD85-494F-9ADB-A653CF6C85A8}" destId="{1708F534-131B-4F8D-AF98-216A4AE489E5}" srcOrd="0" destOrd="0" presId="urn:microsoft.com/office/officeart/2005/8/layout/vProcess5"/>
    <dgm:cxn modelId="{969DB5CB-7218-43F3-8258-23FD848CFE18}" type="presOf" srcId="{390BE64E-AFF6-4612-87A8-B4E7EEFEF37A}" destId="{6EF014AD-5BA5-4F7E-89A0-0D8319ACC76B}" srcOrd="1" destOrd="0" presId="urn:microsoft.com/office/officeart/2005/8/layout/vProcess5"/>
    <dgm:cxn modelId="{3FAF89E2-0514-4CF0-8A49-56FF8E5A5406}" srcId="{7A09F7D8-42A0-4DCB-A584-B406887983DD}" destId="{390BE64E-AFF6-4612-87A8-B4E7EEFEF37A}" srcOrd="3" destOrd="0" parTransId="{2A77F4C0-58B9-4BD9-86B6-1BD13BC1ECD6}" sibTransId="{8DA02CA4-EFBB-429A-B87E-F1F5DBCD117F}"/>
    <dgm:cxn modelId="{BDC656BD-FC31-4089-B9F8-A199D5013F34}" type="presOf" srcId="{0445A149-686C-4A84-B4F8-8C5AA0150A6D}" destId="{2303C7A4-5369-4E77-A321-85442BE65B7A}" srcOrd="0" destOrd="0" presId="urn:microsoft.com/office/officeart/2005/8/layout/vProcess5"/>
    <dgm:cxn modelId="{B6484925-7AB8-42AC-AD48-753553F289CA}" type="presOf" srcId="{12916787-E837-4442-A9C2-829E9CE9A187}" destId="{A3B8D0D4-E9BA-4CE8-B706-1D4D3E76F9C9}" srcOrd="0" destOrd="0" presId="urn:microsoft.com/office/officeart/2005/8/layout/vProcess5"/>
    <dgm:cxn modelId="{00F12ACC-091C-4D2A-B7F5-4EBB102CE3DB}" type="presParOf" srcId="{D917FFC2-6F4F-4A5B-A451-8B63A3C2994A}" destId="{7B0B84FC-9F8C-47B8-820B-13E9DB11FE06}" srcOrd="0" destOrd="0" presId="urn:microsoft.com/office/officeart/2005/8/layout/vProcess5"/>
    <dgm:cxn modelId="{1BCDE0C0-FA68-4ABE-8937-039AAF9014AA}" type="presParOf" srcId="{D917FFC2-6F4F-4A5B-A451-8B63A3C2994A}" destId="{A3B8D0D4-E9BA-4CE8-B706-1D4D3E76F9C9}" srcOrd="1" destOrd="0" presId="urn:microsoft.com/office/officeart/2005/8/layout/vProcess5"/>
    <dgm:cxn modelId="{09C0766E-7C02-46DE-AFA7-43BD69A7B82D}" type="presParOf" srcId="{D917FFC2-6F4F-4A5B-A451-8B63A3C2994A}" destId="{7771B786-8104-4475-91F5-D2EF88929FA8}" srcOrd="2" destOrd="0" presId="urn:microsoft.com/office/officeart/2005/8/layout/vProcess5"/>
    <dgm:cxn modelId="{9B538158-C98B-4FA2-B199-E54A6A826786}" type="presParOf" srcId="{D917FFC2-6F4F-4A5B-A451-8B63A3C2994A}" destId="{AEEDF54F-ED1A-4D8A-B3E7-BD1DA9AABD06}" srcOrd="3" destOrd="0" presId="urn:microsoft.com/office/officeart/2005/8/layout/vProcess5"/>
    <dgm:cxn modelId="{9347B575-AED1-40E7-91E0-9DD4ED5D64D3}" type="presParOf" srcId="{D917FFC2-6F4F-4A5B-A451-8B63A3C2994A}" destId="{79FF7276-5D73-4DDB-B517-0402F9339622}" srcOrd="4" destOrd="0" presId="urn:microsoft.com/office/officeart/2005/8/layout/vProcess5"/>
    <dgm:cxn modelId="{1A568856-853C-461F-AB6E-D7A9401B510E}" type="presParOf" srcId="{D917FFC2-6F4F-4A5B-A451-8B63A3C2994A}" destId="{E36506A2-5D70-404A-80E2-62BDBD3AEDB9}" srcOrd="5" destOrd="0" presId="urn:microsoft.com/office/officeart/2005/8/layout/vProcess5"/>
    <dgm:cxn modelId="{D7F74F47-5426-43D2-8B80-1F00CA9CC288}" type="presParOf" srcId="{D917FFC2-6F4F-4A5B-A451-8B63A3C2994A}" destId="{1708F534-131B-4F8D-AF98-216A4AE489E5}" srcOrd="6" destOrd="0" presId="urn:microsoft.com/office/officeart/2005/8/layout/vProcess5"/>
    <dgm:cxn modelId="{A64F670F-4355-4FDF-A1CB-6AABCF46CB90}" type="presParOf" srcId="{D917FFC2-6F4F-4A5B-A451-8B63A3C2994A}" destId="{3A9EA761-F84E-4E96-AC52-EE955F34529C}" srcOrd="7" destOrd="0" presId="urn:microsoft.com/office/officeart/2005/8/layout/vProcess5"/>
    <dgm:cxn modelId="{F900D5D6-8EF4-4B00-9D58-A5E036EC6B33}" type="presParOf" srcId="{D917FFC2-6F4F-4A5B-A451-8B63A3C2994A}" destId="{2303C7A4-5369-4E77-A321-85442BE65B7A}" srcOrd="8" destOrd="0" presId="urn:microsoft.com/office/officeart/2005/8/layout/vProcess5"/>
    <dgm:cxn modelId="{38525AF6-F68E-47C7-A101-0F9E2AB4C118}" type="presParOf" srcId="{D917FFC2-6F4F-4A5B-A451-8B63A3C2994A}" destId="{E0D076F1-948E-41B8-8E57-1823BF08B632}" srcOrd="9" destOrd="0" presId="urn:microsoft.com/office/officeart/2005/8/layout/vProcess5"/>
    <dgm:cxn modelId="{AEA367E6-4261-4C28-AAAD-B30223C13664}" type="presParOf" srcId="{D917FFC2-6F4F-4A5B-A451-8B63A3C2994A}" destId="{97097801-F07F-49D3-A518-34DCBDEFD901}" srcOrd="10" destOrd="0" presId="urn:microsoft.com/office/officeart/2005/8/layout/vProcess5"/>
    <dgm:cxn modelId="{F805A980-1FB9-4F82-9461-274582C110D6}" type="presParOf" srcId="{D917FFC2-6F4F-4A5B-A451-8B63A3C2994A}" destId="{73E0C812-4741-465F-9134-251B1C293209}" srcOrd="11" destOrd="0" presId="urn:microsoft.com/office/officeart/2005/8/layout/vProcess5"/>
    <dgm:cxn modelId="{72AE180D-A4E7-4AAB-B5DA-538A0F26C507}" type="presParOf" srcId="{D917FFC2-6F4F-4A5B-A451-8B63A3C2994A}" destId="{326F3324-99BE-4BEF-8115-758CF3E20301}" srcOrd="12" destOrd="0" presId="urn:microsoft.com/office/officeart/2005/8/layout/vProcess5"/>
    <dgm:cxn modelId="{CD5AAFDE-9339-4B18-BE6F-3A8A6A3CCEA3}" type="presParOf" srcId="{D917FFC2-6F4F-4A5B-A451-8B63A3C2994A}" destId="{6EF014AD-5BA5-4F7E-89A0-0D8319ACC76B}" srcOrd="13" destOrd="0" presId="urn:microsoft.com/office/officeart/2005/8/layout/vProcess5"/>
    <dgm:cxn modelId="{1B0F21A1-09FC-4C94-BB7D-51BEB3EF984F}" type="presParOf" srcId="{D917FFC2-6F4F-4A5B-A451-8B63A3C2994A}" destId="{321459CC-6671-4876-AD31-83618809225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8D0D4-E9BA-4CE8-B706-1D4D3E76F9C9}">
      <dsp:nvSpPr>
        <dsp:cNvPr id="0" name=""/>
        <dsp:cNvSpPr/>
      </dsp:nvSpPr>
      <dsp:spPr>
        <a:xfrm>
          <a:off x="0" y="0"/>
          <a:ext cx="6336792" cy="877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4000" kern="1200" dirty="0" smtClean="0">
              <a:cs typeface="Traditional Arabic" pitchFamily="2" charset="-78"/>
            </a:rPr>
            <a:t>نَقْضُ الْمِيْثَاقِ</a:t>
          </a:r>
          <a:r>
            <a:rPr lang="en-US" sz="3600" kern="1200" dirty="0" smtClean="0">
              <a:cs typeface="Traditional Arabic" pitchFamily="2" charset="-78"/>
            </a:rPr>
            <a:t> </a:t>
          </a:r>
          <a:r>
            <a:rPr lang="en-US" sz="2800" kern="1200" dirty="0" err="1" smtClean="0">
              <a:cs typeface="Traditional Arabic" pitchFamily="2" charset="-78"/>
            </a:rPr>
            <a:t>merusak</a:t>
          </a:r>
          <a:r>
            <a:rPr lang="en-US" sz="2800" kern="1200" dirty="0" smtClean="0">
              <a:cs typeface="Traditional Arabic" pitchFamily="2" charset="-78"/>
            </a:rPr>
            <a:t> </a:t>
          </a:r>
          <a:r>
            <a:rPr lang="en-US" sz="2800" kern="1200" dirty="0" err="1" smtClean="0">
              <a:cs typeface="Traditional Arabic" pitchFamily="2" charset="-78"/>
            </a:rPr>
            <a:t>perjanjian</a:t>
          </a:r>
          <a:endParaRPr lang="en-US" sz="4000" kern="1200" dirty="0">
            <a:cs typeface="Traditional Arabic" pitchFamily="2" charset="-78"/>
          </a:endParaRPr>
        </a:p>
      </dsp:txBody>
      <dsp:txXfrm>
        <a:off x="25711" y="25711"/>
        <a:ext cx="5286845" cy="826402"/>
      </dsp:txXfrm>
    </dsp:sp>
    <dsp:sp modelId="{7771B786-8104-4475-91F5-D2EF88929FA8}">
      <dsp:nvSpPr>
        <dsp:cNvPr id="0" name=""/>
        <dsp:cNvSpPr/>
      </dsp:nvSpPr>
      <dsp:spPr>
        <a:xfrm>
          <a:off x="473202" y="999744"/>
          <a:ext cx="6336792" cy="877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4000" kern="1200" dirty="0" smtClean="0">
              <a:cs typeface="Traditional Arabic" pitchFamily="2" charset="-78"/>
            </a:rPr>
            <a:t>اَللَّعْنَةُ</a:t>
          </a:r>
          <a:r>
            <a:rPr lang="en-US" sz="4000" kern="1200" dirty="0" smtClean="0">
              <a:cs typeface="Traditional Arabic" pitchFamily="2" charset="-78"/>
            </a:rPr>
            <a:t> </a:t>
          </a:r>
          <a:r>
            <a:rPr lang="en-US" sz="3200" kern="1200" dirty="0" err="1" smtClean="0">
              <a:cs typeface="Traditional Arabic" pitchFamily="2" charset="-78"/>
            </a:rPr>
            <a:t>mendapat</a:t>
          </a:r>
          <a:r>
            <a:rPr lang="en-US" sz="3200" kern="1200" dirty="0" smtClean="0">
              <a:cs typeface="Traditional Arabic" pitchFamily="2" charset="-78"/>
            </a:rPr>
            <a:t> </a:t>
          </a:r>
          <a:r>
            <a:rPr lang="en-US" sz="3200" kern="1200" dirty="0" err="1" smtClean="0">
              <a:cs typeface="Traditional Arabic" pitchFamily="2" charset="-78"/>
            </a:rPr>
            <a:t>laknat</a:t>
          </a:r>
          <a:endParaRPr lang="en-US" sz="4000" kern="1200" dirty="0">
            <a:cs typeface="Traditional Arabic" pitchFamily="2" charset="-78"/>
          </a:endParaRPr>
        </a:p>
      </dsp:txBody>
      <dsp:txXfrm>
        <a:off x="498913" y="1025455"/>
        <a:ext cx="5241582" cy="826402"/>
      </dsp:txXfrm>
    </dsp:sp>
    <dsp:sp modelId="{AEEDF54F-ED1A-4D8A-B3E7-BD1DA9AABD06}">
      <dsp:nvSpPr>
        <dsp:cNvPr id="0" name=""/>
        <dsp:cNvSpPr/>
      </dsp:nvSpPr>
      <dsp:spPr>
        <a:xfrm>
          <a:off x="946404" y="1999488"/>
          <a:ext cx="6336792" cy="877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4000" kern="1200" dirty="0" smtClean="0">
              <a:cs typeface="Traditional Arabic" pitchFamily="2" charset="-78"/>
            </a:rPr>
            <a:t>قَسْوَةُ الْقُلُوْبِ</a:t>
          </a:r>
          <a:r>
            <a:rPr lang="en-US" sz="4000" kern="1200" dirty="0" smtClean="0">
              <a:cs typeface="Traditional Arabic" pitchFamily="2" charset="-78"/>
            </a:rPr>
            <a:t> </a:t>
          </a:r>
          <a:r>
            <a:rPr lang="en-US" sz="3200" kern="1200" dirty="0" err="1" smtClean="0">
              <a:cs typeface="Traditional Arabic" pitchFamily="2" charset="-78"/>
            </a:rPr>
            <a:t>hatinya</a:t>
          </a:r>
          <a:r>
            <a:rPr lang="en-US" sz="3200" kern="1200" dirty="0" smtClean="0">
              <a:cs typeface="Traditional Arabic" pitchFamily="2" charset="-78"/>
            </a:rPr>
            <a:t> </a:t>
          </a:r>
          <a:r>
            <a:rPr lang="en-US" sz="3200" kern="1200" dirty="0" err="1" smtClean="0">
              <a:cs typeface="Traditional Arabic" pitchFamily="2" charset="-78"/>
            </a:rPr>
            <a:t>keras</a:t>
          </a:r>
          <a:endParaRPr lang="en-US" sz="4000" kern="1200" dirty="0">
            <a:cs typeface="Traditional Arabic" pitchFamily="2" charset="-78"/>
          </a:endParaRPr>
        </a:p>
      </dsp:txBody>
      <dsp:txXfrm>
        <a:off x="972115" y="2025199"/>
        <a:ext cx="5241582" cy="826402"/>
      </dsp:txXfrm>
    </dsp:sp>
    <dsp:sp modelId="{79FF7276-5D73-4DDB-B517-0402F9339622}">
      <dsp:nvSpPr>
        <dsp:cNvPr id="0" name=""/>
        <dsp:cNvSpPr/>
      </dsp:nvSpPr>
      <dsp:spPr>
        <a:xfrm>
          <a:off x="1419605" y="2999232"/>
          <a:ext cx="6336792" cy="877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3200" kern="1200" dirty="0" smtClean="0">
              <a:cs typeface="Traditional Arabic" pitchFamily="2" charset="-78"/>
            </a:rPr>
            <a:t>الاِنْحِرَافُ</a:t>
          </a:r>
          <a:r>
            <a:rPr lang="en-US" sz="3200" kern="1200" dirty="0" smtClean="0">
              <a:cs typeface="Traditional Arabic" pitchFamily="2" charset="-78"/>
            </a:rPr>
            <a:t> </a:t>
          </a:r>
          <a:r>
            <a:rPr lang="en-US" sz="3200" kern="1200" dirty="0" err="1" smtClean="0">
              <a:cs typeface="Traditional Arabic" pitchFamily="2" charset="-78"/>
            </a:rPr>
            <a:t>penyimpangan</a:t>
          </a:r>
          <a:endParaRPr lang="en-US" sz="3200" kern="1200" dirty="0">
            <a:cs typeface="Traditional Arabic" pitchFamily="2" charset="-78"/>
          </a:endParaRPr>
        </a:p>
      </dsp:txBody>
      <dsp:txXfrm>
        <a:off x="1445316" y="3024943"/>
        <a:ext cx="5241582" cy="826402"/>
      </dsp:txXfrm>
    </dsp:sp>
    <dsp:sp modelId="{E36506A2-5D70-404A-80E2-62BDBD3AEDB9}">
      <dsp:nvSpPr>
        <dsp:cNvPr id="0" name=""/>
        <dsp:cNvSpPr/>
      </dsp:nvSpPr>
      <dsp:spPr>
        <a:xfrm>
          <a:off x="1892808" y="3998976"/>
          <a:ext cx="6336792" cy="877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3200" kern="1200" dirty="0" smtClean="0">
              <a:cs typeface="Traditional Arabic" pitchFamily="2" charset="-78"/>
            </a:rPr>
            <a:t>النِّسْيَانُ</a:t>
          </a:r>
          <a:r>
            <a:rPr lang="en-US" sz="3200" kern="1200" dirty="0" smtClean="0">
              <a:cs typeface="Traditional Arabic" pitchFamily="2" charset="-78"/>
            </a:rPr>
            <a:t> </a:t>
          </a:r>
          <a:r>
            <a:rPr lang="en-US" sz="3200" kern="1200" dirty="0" err="1" smtClean="0">
              <a:cs typeface="Traditional Arabic" pitchFamily="2" charset="-78"/>
            </a:rPr>
            <a:t>lupa</a:t>
          </a:r>
          <a:r>
            <a:rPr lang="en-US" sz="3200" kern="1200" dirty="0" smtClean="0">
              <a:cs typeface="Traditional Arabic" pitchFamily="2" charset="-78"/>
            </a:rPr>
            <a:t> </a:t>
          </a:r>
          <a:r>
            <a:rPr lang="en-US" sz="3200" kern="1200" dirty="0" err="1" smtClean="0">
              <a:cs typeface="Traditional Arabic" pitchFamily="2" charset="-78"/>
            </a:rPr>
            <a:t>pada</a:t>
          </a:r>
          <a:r>
            <a:rPr lang="en-US" sz="3200" kern="1200" dirty="0" smtClean="0">
              <a:cs typeface="Traditional Arabic" pitchFamily="2" charset="-78"/>
            </a:rPr>
            <a:t> </a:t>
          </a:r>
          <a:r>
            <a:rPr lang="en-US" sz="3200" kern="1200" dirty="0" err="1" smtClean="0">
              <a:cs typeface="Traditional Arabic" pitchFamily="2" charset="-78"/>
            </a:rPr>
            <a:t>peringatan</a:t>
          </a:r>
          <a:endParaRPr lang="en-US" sz="3200" kern="1200" dirty="0">
            <a:cs typeface="Traditional Arabic" pitchFamily="2" charset="-78"/>
          </a:endParaRPr>
        </a:p>
      </dsp:txBody>
      <dsp:txXfrm>
        <a:off x="1918519" y="4024687"/>
        <a:ext cx="5241582" cy="826402"/>
      </dsp:txXfrm>
    </dsp:sp>
    <dsp:sp modelId="{1708F534-131B-4F8D-AF98-216A4AE489E5}">
      <dsp:nvSpPr>
        <dsp:cNvPr id="0" name=""/>
        <dsp:cNvSpPr/>
      </dsp:nvSpPr>
      <dsp:spPr>
        <a:xfrm>
          <a:off x="5766206" y="641299"/>
          <a:ext cx="570585" cy="5705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cs typeface="Traditional Arabic" pitchFamily="2" charset="-78"/>
          </a:endParaRPr>
        </a:p>
      </dsp:txBody>
      <dsp:txXfrm>
        <a:off x="5894588" y="641299"/>
        <a:ext cx="313821" cy="429365"/>
      </dsp:txXfrm>
    </dsp:sp>
    <dsp:sp modelId="{3A9EA761-F84E-4E96-AC52-EE955F34529C}">
      <dsp:nvSpPr>
        <dsp:cNvPr id="0" name=""/>
        <dsp:cNvSpPr/>
      </dsp:nvSpPr>
      <dsp:spPr>
        <a:xfrm>
          <a:off x="6239408" y="1641043"/>
          <a:ext cx="570585" cy="5705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cs typeface="Traditional Arabic" pitchFamily="2" charset="-78"/>
          </a:endParaRPr>
        </a:p>
      </dsp:txBody>
      <dsp:txXfrm>
        <a:off x="6367790" y="1641043"/>
        <a:ext cx="313821" cy="429365"/>
      </dsp:txXfrm>
    </dsp:sp>
    <dsp:sp modelId="{2303C7A4-5369-4E77-A321-85442BE65B7A}">
      <dsp:nvSpPr>
        <dsp:cNvPr id="0" name=""/>
        <dsp:cNvSpPr/>
      </dsp:nvSpPr>
      <dsp:spPr>
        <a:xfrm>
          <a:off x="6712610" y="2626156"/>
          <a:ext cx="570585" cy="5705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cs typeface="Traditional Arabic" pitchFamily="2" charset="-78"/>
          </a:endParaRPr>
        </a:p>
      </dsp:txBody>
      <dsp:txXfrm>
        <a:off x="6840992" y="2626156"/>
        <a:ext cx="313821" cy="429365"/>
      </dsp:txXfrm>
    </dsp:sp>
    <dsp:sp modelId="{E0D076F1-948E-41B8-8E57-1823BF08B632}">
      <dsp:nvSpPr>
        <dsp:cNvPr id="0" name=""/>
        <dsp:cNvSpPr/>
      </dsp:nvSpPr>
      <dsp:spPr>
        <a:xfrm>
          <a:off x="7185812" y="3635654"/>
          <a:ext cx="570585" cy="5705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7314194" y="3635654"/>
        <a:ext cx="313821" cy="429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fld id="{FDFCE8B1-9C21-470F-BF7F-2A56F56B5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09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829EA-6924-4E04-9E57-23A9C4DFC8BD}" type="datetimeFigureOut">
              <a:rPr lang="en-US" smtClean="0"/>
              <a:t>3/31/2010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E6CDE-1C60-45F4-97CB-FB84BF01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6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Tafsir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Ibnu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Katsir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Juz</a:t>
            </a:r>
            <a:r>
              <a:rPr lang="en-US" baseline="0" dirty="0" smtClean="0"/>
              <a:t> 1 (2:26) </a:t>
            </a:r>
            <a:r>
              <a:rPr lang="en-US" baseline="0" dirty="0" err="1" smtClean="0"/>
              <a:t>diterbitkan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Algensindo</a:t>
            </a:r>
            <a:r>
              <a:rPr lang="en-US" baseline="0" dirty="0" smtClean="0"/>
              <a:t>, Bandung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E6CDE-1C60-45F4-97CB-FB84BF01A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E6CDE-1C60-45F4-97CB-FB84BF01A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4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Bayangkan</a:t>
            </a:r>
            <a:r>
              <a:rPr lang="en-US" dirty="0" smtClean="0"/>
              <a:t>, </a:t>
            </a:r>
            <a:r>
              <a:rPr lang="en-US" dirty="0" err="1" smtClean="0"/>
              <a:t>maunya</a:t>
            </a:r>
            <a:r>
              <a:rPr lang="en-US" dirty="0" smtClean="0"/>
              <a:t> Allah </a:t>
            </a:r>
            <a:r>
              <a:rPr lang="en-US" dirty="0" err="1" smtClean="0"/>
              <a:t>memperkenalkan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! </a:t>
            </a:r>
            <a:r>
              <a:rPr lang="en-US" dirty="0" err="1" smtClean="0"/>
              <a:t>Sombong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. </a:t>
            </a:r>
            <a:r>
              <a:rPr lang="en-US" dirty="0" err="1" smtClean="0"/>
              <a:t>Sepertinya</a:t>
            </a:r>
            <a:r>
              <a:rPr lang="en-US" dirty="0" smtClean="0"/>
              <a:t> Allah yang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E6CDE-1C60-45F4-97CB-FB84BF01A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E6CDE-1C60-45F4-97CB-FB84BF01A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7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20DAC-3043-4216-AD49-D43CDDF42D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0A4D81-2454-4BA9-BE2D-2498130EDE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3F9E9-CE90-4456-81FC-5C45EC399F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5DEB7-DF60-45A8-8138-3B093E53B0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7772400" cy="12096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000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DCD21-F533-4E67-863F-A03308E49C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190500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865DE-09AB-401C-8FCD-E4C59E47DB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A4DC5-98B0-4CA2-9E2C-BB317DB4EB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D8384A-E75E-4E93-A263-10B319842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AA0AE-3261-4829-B8AF-89AF817299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B1389-E43D-4A18-A805-F6E7CD0AE4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A8545-688F-4337-9788-B2B48831F7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pPr>
              <a:defRPr/>
            </a:pPr>
            <a:fld id="{5EA31A68-8BD9-451F-9D1E-2231BD02A8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ar-SA" sz="8800" dirty="0">
                <a:cs typeface="Traditional Arabic" pitchFamily="2" charset="-78"/>
              </a:rPr>
              <a:t>اَلْمَوَانِعُ مِنْ مَعْرِفَةِ اللهِ</a:t>
            </a:r>
            <a:endParaRPr lang="en-US" sz="8800" dirty="0">
              <a:cs typeface="Traditional Arabic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Penghalang-penghalang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Allah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4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Ciri-ciri</a:t>
            </a:r>
            <a:r>
              <a:rPr lang="en-US" dirty="0" smtClean="0"/>
              <a:t> </a:t>
            </a:r>
            <a:r>
              <a:rPr lang="en-US" dirty="0" err="1" smtClean="0"/>
              <a:t>Fasik</a:t>
            </a:r>
            <a:r>
              <a:rPr lang="en-US" dirty="0" smtClean="0"/>
              <a:t> (2:27)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457200">
              <a:buFont typeface="+mj-lt"/>
              <a:buAutoNum type="arabicPeriod"/>
            </a:pPr>
            <a:r>
              <a:rPr lang="en-US" dirty="0" err="1" smtClean="0"/>
              <a:t>Merusak</a:t>
            </a:r>
            <a:r>
              <a:rPr lang="en-US" dirty="0" smtClean="0"/>
              <a:t> </a:t>
            </a:r>
            <a:r>
              <a:rPr lang="en-US" dirty="0" err="1" smtClean="0"/>
              <a:t>janji</a:t>
            </a:r>
            <a:r>
              <a:rPr lang="en-US" dirty="0" smtClean="0"/>
              <a:t> Allah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diikrarkan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teguh</a:t>
            </a:r>
            <a:endParaRPr lang="en-US" dirty="0" smtClean="0"/>
          </a:p>
          <a:p>
            <a:pPr lvl="1"/>
            <a:r>
              <a:rPr lang="en-US" dirty="0" err="1" smtClean="0"/>
              <a:t>Janji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mentauhidkan</a:t>
            </a:r>
            <a:r>
              <a:rPr lang="en-US" dirty="0" smtClean="0"/>
              <a:t> Allah (7:172)</a:t>
            </a:r>
          </a:p>
          <a:p>
            <a:pPr lvl="1"/>
            <a:r>
              <a:rPr lang="en-US" dirty="0" err="1" smtClean="0"/>
              <a:t>Janji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pengakuan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Muhammad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endParaRPr lang="en-US" dirty="0" smtClean="0"/>
          </a:p>
          <a:p>
            <a:pPr lvl="1"/>
            <a:r>
              <a:rPr lang="en-US" dirty="0" err="1" smtClean="0"/>
              <a:t>Janji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larangan</a:t>
            </a:r>
            <a:r>
              <a:rPr lang="en-US" dirty="0" smtClean="0"/>
              <a:t> Allah</a:t>
            </a:r>
          </a:p>
          <a:p>
            <a:pPr marL="274320" indent="-457200">
              <a:buFont typeface="+mj-lt"/>
              <a:buAutoNum type="arabicPeriod"/>
            </a:pPr>
            <a:r>
              <a:rPr lang="en-US" dirty="0" err="1" smtClean="0"/>
              <a:t>Memutuskan</a:t>
            </a:r>
            <a:r>
              <a:rPr lang="en-US" dirty="0" smtClean="0"/>
              <a:t> </a:t>
            </a:r>
            <a:r>
              <a:rPr lang="en-US" dirty="0" err="1" smtClean="0"/>
              <a:t>apa-apa</a:t>
            </a:r>
            <a:r>
              <a:rPr lang="en-US" dirty="0" smtClean="0"/>
              <a:t> yang </a:t>
            </a:r>
            <a:r>
              <a:rPr lang="en-US" dirty="0" err="1" smtClean="0"/>
              <a:t>diperintahkan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silaturrahim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kekerabatan</a:t>
            </a:r>
            <a:r>
              <a:rPr lang="en-US" dirty="0" smtClean="0"/>
              <a:t>)</a:t>
            </a:r>
          </a:p>
          <a:p>
            <a:pPr marL="274320" indent="-457200">
              <a:buFont typeface="+mj-lt"/>
              <a:buAutoNum type="arabicPeriod"/>
            </a:pPr>
            <a:r>
              <a:rPr lang="en-US" dirty="0" err="1" smtClean="0"/>
              <a:t>Mengadakan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di </a:t>
            </a:r>
            <a:r>
              <a:rPr lang="en-US" dirty="0" err="1" smtClean="0"/>
              <a:t>muka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endParaRPr lang="en-US" dirty="0" smtClean="0"/>
          </a:p>
          <a:p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munafik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hadits</a:t>
            </a:r>
            <a:r>
              <a:rPr lang="en-US" dirty="0" smtClean="0"/>
              <a:t> yang </a:t>
            </a:r>
            <a:r>
              <a:rPr lang="en-US" dirty="0" err="1" smtClean="0"/>
              <a:t>masyhur</a:t>
            </a:r>
            <a:endParaRPr lang="en-US" dirty="0" smtClean="0"/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menang</a:t>
            </a:r>
            <a:r>
              <a:rPr lang="en-US" dirty="0" smtClean="0"/>
              <a:t>, </a:t>
            </a:r>
            <a:r>
              <a:rPr lang="en-US" dirty="0" err="1" smtClean="0"/>
              <a:t>tampaklah</a:t>
            </a:r>
            <a:r>
              <a:rPr lang="en-US" dirty="0" smtClean="0"/>
              <a:t> ke-6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endParaRPr lang="en-US" dirty="0" smtClean="0"/>
          </a:p>
          <a:p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kalah</a:t>
            </a:r>
            <a:r>
              <a:rPr lang="en-US" dirty="0" smtClean="0"/>
              <a:t>,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menampakkan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hadits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1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Hidayah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ctr">
              <a:buNone/>
            </a:pPr>
            <a:r>
              <a:rPr lang="ar-SA" sz="6000" b="1" dirty="0">
                <a:cs typeface="Traditional Arabic" pitchFamily="2" charset="-78"/>
              </a:rPr>
              <a:t>وَاللَّهُ لَا يَهْدِي الْقَوْمَ </a:t>
            </a:r>
            <a:r>
              <a:rPr lang="ar-SA" sz="6000" b="1" dirty="0" smtClean="0">
                <a:cs typeface="Traditional Arabic" pitchFamily="2" charset="-78"/>
              </a:rPr>
              <a:t>الْفَاسِقِينَ</a:t>
            </a:r>
            <a:endParaRPr lang="en-US" sz="6000" b="1" dirty="0" smtClean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en-US" sz="3200" i="1" dirty="0">
                <a:cs typeface="Traditional Arabic" pitchFamily="2" charset="-78"/>
              </a:rPr>
              <a:t>Dan Allah </a:t>
            </a:r>
            <a:r>
              <a:rPr lang="en-US" sz="3200" i="1" dirty="0" err="1">
                <a:cs typeface="Traditional Arabic" pitchFamily="2" charset="-78"/>
              </a:rPr>
              <a:t>tidak</a:t>
            </a:r>
            <a:r>
              <a:rPr lang="en-US" sz="3200" i="1" dirty="0">
                <a:cs typeface="Traditional Arabic" pitchFamily="2" charset="-78"/>
              </a:rPr>
              <a:t> </a:t>
            </a:r>
            <a:r>
              <a:rPr lang="en-US" sz="3200" i="1" dirty="0" err="1">
                <a:cs typeface="Traditional Arabic" pitchFamily="2" charset="-78"/>
              </a:rPr>
              <a:t>memberi</a:t>
            </a:r>
            <a:r>
              <a:rPr lang="en-US" sz="3200" i="1" dirty="0">
                <a:cs typeface="Traditional Arabic" pitchFamily="2" charset="-78"/>
              </a:rPr>
              <a:t> </a:t>
            </a:r>
            <a:r>
              <a:rPr lang="en-US" sz="3200" i="1" dirty="0" err="1">
                <a:cs typeface="Traditional Arabic" pitchFamily="2" charset="-78"/>
              </a:rPr>
              <a:t>petunjuk</a:t>
            </a:r>
            <a:r>
              <a:rPr lang="en-US" sz="3200" i="1" dirty="0">
                <a:cs typeface="Traditional Arabic" pitchFamily="2" charset="-78"/>
              </a:rPr>
              <a:t> </a:t>
            </a:r>
            <a:r>
              <a:rPr lang="en-US" sz="3200" i="1" dirty="0" err="1">
                <a:cs typeface="Traditional Arabic" pitchFamily="2" charset="-78"/>
              </a:rPr>
              <a:t>kepada</a:t>
            </a:r>
            <a:r>
              <a:rPr lang="en-US" sz="3200" i="1" dirty="0">
                <a:cs typeface="Traditional Arabic" pitchFamily="2" charset="-78"/>
              </a:rPr>
              <a:t> orang-orang </a:t>
            </a:r>
            <a:r>
              <a:rPr lang="en-US" sz="3200" i="1" dirty="0" err="1">
                <a:cs typeface="Traditional Arabic" pitchFamily="2" charset="-78"/>
              </a:rPr>
              <a:t>fasik</a:t>
            </a:r>
            <a:r>
              <a:rPr lang="en-US" sz="3200" dirty="0" smtClean="0">
                <a:cs typeface="Traditional Arabic" pitchFamily="2" charset="-78"/>
              </a:rPr>
              <a:t>. (9:24)</a:t>
            </a:r>
          </a:p>
          <a:p>
            <a:pPr indent="0" algn="ctr">
              <a:buNone/>
            </a:pPr>
            <a:endParaRPr lang="en-US" sz="3200" dirty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en-US" sz="3200" dirty="0" err="1" smtClean="0">
                <a:cs typeface="Traditional Arabic" pitchFamily="2" charset="-78"/>
              </a:rPr>
              <a:t>Selama</a:t>
            </a:r>
            <a:r>
              <a:rPr lang="en-US" sz="3200" dirty="0" smtClean="0">
                <a:cs typeface="Traditional Arabic" pitchFamily="2" charset="-78"/>
              </a:rPr>
              <a:t> </a:t>
            </a:r>
            <a:r>
              <a:rPr lang="en-US" sz="3200" dirty="0" err="1" smtClean="0">
                <a:cs typeface="Traditional Arabic" pitchFamily="2" charset="-78"/>
              </a:rPr>
              <a:t>kefasikan</a:t>
            </a:r>
            <a:r>
              <a:rPr lang="en-US" sz="3200" dirty="0" smtClean="0">
                <a:cs typeface="Traditional Arabic" pitchFamily="2" charset="-78"/>
              </a:rPr>
              <a:t> </a:t>
            </a:r>
            <a:r>
              <a:rPr lang="en-US" sz="3200" dirty="0" err="1" smtClean="0">
                <a:cs typeface="Traditional Arabic" pitchFamily="2" charset="-78"/>
              </a:rPr>
              <a:t>itu</a:t>
            </a:r>
            <a:r>
              <a:rPr lang="en-US" sz="3200" dirty="0" smtClean="0">
                <a:cs typeface="Traditional Arabic" pitchFamily="2" charset="-78"/>
              </a:rPr>
              <a:t> </a:t>
            </a:r>
            <a:r>
              <a:rPr lang="en-US" sz="3200" dirty="0" err="1" smtClean="0">
                <a:cs typeface="Traditional Arabic" pitchFamily="2" charset="-78"/>
              </a:rPr>
              <a:t>masih</a:t>
            </a:r>
            <a:r>
              <a:rPr lang="en-US" sz="3200" dirty="0" smtClean="0">
                <a:cs typeface="Traditional Arabic" pitchFamily="2" charset="-78"/>
              </a:rPr>
              <a:t> </a:t>
            </a:r>
            <a:r>
              <a:rPr lang="en-US" sz="3200" dirty="0" err="1" smtClean="0">
                <a:cs typeface="Traditional Arabic" pitchFamily="2" charset="-78"/>
              </a:rPr>
              <a:t>tetap</a:t>
            </a:r>
            <a:r>
              <a:rPr lang="en-US" sz="3200" dirty="0" smtClean="0">
                <a:cs typeface="Traditional Arabic" pitchFamily="2" charset="-78"/>
              </a:rPr>
              <a:t> </a:t>
            </a:r>
            <a:r>
              <a:rPr lang="en-US" sz="3200" dirty="0" err="1" smtClean="0">
                <a:cs typeface="Traditional Arabic" pitchFamily="2" charset="-78"/>
              </a:rPr>
              <a:t>bercokol</a:t>
            </a:r>
            <a:r>
              <a:rPr lang="en-US" sz="3200" dirty="0" smtClean="0">
                <a:cs typeface="Traditional Arabic" pitchFamily="2" charset="-78"/>
              </a:rPr>
              <a:t> </a:t>
            </a:r>
            <a:r>
              <a:rPr lang="en-US" sz="3200" dirty="0" err="1" smtClean="0">
                <a:cs typeface="Traditional Arabic" pitchFamily="2" charset="-78"/>
              </a:rPr>
              <a:t>dalam</a:t>
            </a:r>
            <a:r>
              <a:rPr lang="en-US" sz="3200" dirty="0" smtClean="0">
                <a:cs typeface="Traditional Arabic" pitchFamily="2" charset="-78"/>
              </a:rPr>
              <a:t> </a:t>
            </a:r>
            <a:r>
              <a:rPr lang="en-US" sz="3200" dirty="0" err="1" smtClean="0">
                <a:cs typeface="Traditional Arabic" pitchFamily="2" charset="-78"/>
              </a:rPr>
              <a:t>dirinya</a:t>
            </a:r>
            <a:r>
              <a:rPr lang="en-US" sz="3200" dirty="0" smtClean="0">
                <a:cs typeface="Traditional Arabic" pitchFamily="2" charset="-78"/>
              </a:rPr>
              <a:t>, </a:t>
            </a:r>
            <a:r>
              <a:rPr lang="en-US" sz="3200" dirty="0" err="1" smtClean="0">
                <a:cs typeface="Traditional Arabic" pitchFamily="2" charset="-78"/>
              </a:rPr>
              <a:t>maka</a:t>
            </a:r>
            <a:r>
              <a:rPr lang="en-US" sz="3200" dirty="0" smtClean="0">
                <a:cs typeface="Traditional Arabic" pitchFamily="2" charset="-78"/>
              </a:rPr>
              <a:t> </a:t>
            </a:r>
            <a:r>
              <a:rPr lang="en-US" sz="3200" dirty="0" err="1" smtClean="0">
                <a:cs typeface="Traditional Arabic" pitchFamily="2" charset="-78"/>
              </a:rPr>
              <a:t>akan</a:t>
            </a:r>
            <a:r>
              <a:rPr lang="en-US" sz="3200" dirty="0" smtClean="0">
                <a:cs typeface="Traditional Arabic" pitchFamily="2" charset="-78"/>
              </a:rPr>
              <a:t> </a:t>
            </a:r>
            <a:r>
              <a:rPr lang="en-US" sz="3200" dirty="0" err="1" smtClean="0">
                <a:cs typeface="Traditional Arabic" pitchFamily="2" charset="-78"/>
              </a:rPr>
              <a:t>selalu</a:t>
            </a:r>
            <a:r>
              <a:rPr lang="en-US" sz="3200" dirty="0" smtClean="0">
                <a:cs typeface="Traditional Arabic" pitchFamily="2" charset="-78"/>
              </a:rPr>
              <a:t> </a:t>
            </a:r>
            <a:r>
              <a:rPr lang="en-US" sz="3200" dirty="0" err="1" smtClean="0">
                <a:cs typeface="Traditional Arabic" pitchFamily="2" charset="-78"/>
              </a:rPr>
              <a:t>salah</a:t>
            </a:r>
            <a:r>
              <a:rPr lang="en-US" sz="3200" dirty="0" smtClean="0">
                <a:cs typeface="Traditional Arabic" pitchFamily="2" charset="-78"/>
              </a:rPr>
              <a:t> </a:t>
            </a:r>
            <a:r>
              <a:rPr lang="en-US" sz="3200" dirty="0" err="1" smtClean="0">
                <a:cs typeface="Traditional Arabic" pitchFamily="2" charset="-78"/>
              </a:rPr>
              <a:t>jalan</a:t>
            </a:r>
            <a:r>
              <a:rPr lang="en-US" sz="3200" dirty="0" smtClean="0">
                <a:cs typeface="Traditional Arabic" pitchFamily="2" charset="-78"/>
              </a:rPr>
              <a:t> </a:t>
            </a:r>
            <a:r>
              <a:rPr lang="en-US" sz="3200" dirty="0" err="1" smtClean="0">
                <a:cs typeface="Traditional Arabic" pitchFamily="2" charset="-78"/>
              </a:rPr>
              <a:t>dan</a:t>
            </a:r>
            <a:r>
              <a:rPr lang="en-US" sz="3200" dirty="0" smtClean="0">
                <a:cs typeface="Traditional Arabic" pitchFamily="2" charset="-78"/>
              </a:rPr>
              <a:t> </a:t>
            </a:r>
            <a:r>
              <a:rPr lang="en-US" sz="3200" dirty="0" err="1" smtClean="0">
                <a:cs typeface="Traditional Arabic" pitchFamily="2" charset="-78"/>
              </a:rPr>
              <a:t>tidak</a:t>
            </a:r>
            <a:r>
              <a:rPr lang="en-US" sz="3200" dirty="0" smtClean="0">
                <a:cs typeface="Traditional Arabic" pitchFamily="2" charset="-78"/>
              </a:rPr>
              <a:t> </a:t>
            </a:r>
            <a:r>
              <a:rPr lang="en-US" sz="3200" dirty="0" err="1" smtClean="0">
                <a:cs typeface="Traditional Arabic" pitchFamily="2" charset="-78"/>
              </a:rPr>
              <a:t>akan</a:t>
            </a:r>
            <a:r>
              <a:rPr lang="en-US" sz="3200" dirty="0" smtClean="0">
                <a:cs typeface="Traditional Arabic" pitchFamily="2" charset="-78"/>
              </a:rPr>
              <a:t> </a:t>
            </a:r>
            <a:r>
              <a:rPr lang="en-US" sz="3200" dirty="0" err="1" smtClean="0">
                <a:cs typeface="Traditional Arabic" pitchFamily="2" charset="-78"/>
              </a:rPr>
              <a:t>sampai</a:t>
            </a:r>
            <a:r>
              <a:rPr lang="en-US" sz="3200" dirty="0" smtClean="0">
                <a:cs typeface="Traditional Arabic" pitchFamily="2" charset="-78"/>
              </a:rPr>
              <a:t> </a:t>
            </a:r>
            <a:r>
              <a:rPr lang="en-US" sz="3200" dirty="0" err="1" smtClean="0">
                <a:cs typeface="Traditional Arabic" pitchFamily="2" charset="-78"/>
              </a:rPr>
              <a:t>pada</a:t>
            </a:r>
            <a:r>
              <a:rPr lang="en-US" sz="3200" dirty="0" smtClean="0">
                <a:cs typeface="Traditional Arabic" pitchFamily="2" charset="-78"/>
              </a:rPr>
              <a:t> </a:t>
            </a:r>
            <a:r>
              <a:rPr lang="en-US" sz="3200" dirty="0" err="1" smtClean="0">
                <a:cs typeface="Traditional Arabic" pitchFamily="2" charset="-78"/>
              </a:rPr>
              <a:t>ma’rifatullah</a:t>
            </a:r>
            <a:endParaRPr lang="en-US" sz="3200" dirty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9599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7200" smtClean="0">
                <a:cs typeface="AF_Najed" pitchFamily="2" charset="-78"/>
              </a:rPr>
              <a:t>مَرَضُ الشَّهْوَةِ</a:t>
            </a:r>
            <a:endParaRPr lang="en-US" sz="7200" dirty="0">
              <a:cs typeface="AF_Najed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2057400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2</a:t>
            </a:r>
          </a:p>
          <a:p>
            <a:pPr indent="0" algn="ctr">
              <a:buNone/>
            </a:pPr>
            <a:r>
              <a:rPr lang="ar-SA" sz="9600" dirty="0" smtClean="0">
                <a:solidFill>
                  <a:schemeClr val="tx2"/>
                </a:solidFill>
                <a:cs typeface="MCS Kufy Madany S_I normal." pitchFamily="2" charset="-78"/>
              </a:rPr>
              <a:t>اَلْكِبْرُ</a:t>
            </a:r>
            <a:endParaRPr lang="en-US" sz="9600" dirty="0" smtClean="0">
              <a:solidFill>
                <a:schemeClr val="tx2"/>
              </a:solidFill>
              <a:cs typeface="MCS Kufy Madany S_I normal." pitchFamily="2" charset="-78"/>
            </a:endParaRPr>
          </a:p>
          <a:p>
            <a:pPr indent="0" algn="ctr">
              <a:buNone/>
            </a:pPr>
            <a:r>
              <a:rPr lang="en-US" sz="4800" dirty="0" smtClean="0">
                <a:solidFill>
                  <a:schemeClr val="tx2"/>
                </a:solidFill>
                <a:latin typeface="Goudy Stout" pitchFamily="18" charset="0"/>
              </a:rPr>
              <a:t>SOMBONG</a:t>
            </a:r>
            <a:endParaRPr lang="en-US" sz="48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3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Sombong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 algn="ctr">
              <a:buNone/>
            </a:pPr>
            <a:r>
              <a:rPr lang="ar-SA" sz="4400" b="1" dirty="0">
                <a:cs typeface="Traditional Arabic" pitchFamily="2" charset="-78"/>
              </a:rPr>
              <a:t>الْكِبْرُ بَطَرُ الْحَقِّ وَغَمْطُ النَّاسِ</a:t>
            </a:r>
          </a:p>
          <a:p>
            <a:pPr indent="0" algn="ctr">
              <a:buNone/>
            </a:pPr>
            <a:r>
              <a:rPr lang="en-US" dirty="0" err="1" smtClean="0">
                <a:cs typeface="Traditional Arabic" pitchFamily="2" charset="-78"/>
              </a:rPr>
              <a:t>Sombong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adalah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menolak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kebenaran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meremehkan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manusia</a:t>
            </a:r>
            <a:r>
              <a:rPr lang="en-US" dirty="0" smtClean="0">
                <a:cs typeface="Traditional Arabic" pitchFamily="2" charset="-78"/>
              </a:rPr>
              <a:t> (HR Muslim)</a:t>
            </a:r>
          </a:p>
          <a:p>
            <a:endParaRPr lang="en-US" dirty="0">
              <a:cs typeface="Traditional Arabic" pitchFamily="2" charset="-78"/>
            </a:endParaRPr>
          </a:p>
          <a:p>
            <a:r>
              <a:rPr lang="en-US" dirty="0" err="1" smtClean="0">
                <a:cs typeface="Traditional Arabic" pitchFamily="2" charset="-78"/>
              </a:rPr>
              <a:t>Sebenarnya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mereka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mengetahui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jalan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mengenal</a:t>
            </a:r>
            <a:r>
              <a:rPr lang="en-US" dirty="0" smtClean="0">
                <a:cs typeface="Traditional Arabic" pitchFamily="2" charset="-78"/>
              </a:rPr>
              <a:t> Allah yang </a:t>
            </a:r>
            <a:r>
              <a:rPr lang="en-US" dirty="0" err="1" smtClean="0">
                <a:cs typeface="Traditional Arabic" pitchFamily="2" charset="-78"/>
              </a:rPr>
              <a:t>benar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tetapi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kesombongannya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menyebabkan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mereka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menolak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jalan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itu</a:t>
            </a:r>
            <a:endParaRPr lang="en-US" dirty="0" smtClean="0">
              <a:cs typeface="Traditional Arabic" pitchFamily="2" charset="-78"/>
            </a:endParaRPr>
          </a:p>
          <a:p>
            <a:r>
              <a:rPr lang="en-US" b="1" dirty="0" smtClean="0">
                <a:cs typeface="Traditional Arabic" pitchFamily="2" charset="-78"/>
              </a:rPr>
              <a:t>25:21</a:t>
            </a:r>
            <a:r>
              <a:rPr lang="ar-SA" sz="2800" b="1" dirty="0" smtClean="0">
                <a:cs typeface="Traditional Arabic" pitchFamily="2" charset="-78"/>
              </a:rPr>
              <a:t>و</a:t>
            </a:r>
            <a:r>
              <a:rPr lang="ar-SA" sz="3200" dirty="0" smtClean="0">
                <a:cs typeface="Traditional Arabic" pitchFamily="2" charset="-78"/>
              </a:rPr>
              <a:t>َقَالَ </a:t>
            </a:r>
            <a:r>
              <a:rPr lang="ar-SA" sz="3200" dirty="0">
                <a:cs typeface="Traditional Arabic" pitchFamily="2" charset="-78"/>
              </a:rPr>
              <a:t>الَّذِينَ لَا يَرْجُونَ لِقَاءَنَا لَوْلَا أُنْزِلَ عَلَيْنَا الْمَلَائِكَةُ أَوْ نَرَى رَبَّنَا</a:t>
            </a:r>
            <a:r>
              <a:rPr lang="ar-SA" sz="2800" b="1" dirty="0">
                <a:cs typeface="Traditional Arabic" pitchFamily="2" charset="-78"/>
              </a:rPr>
              <a:t> </a:t>
            </a:r>
            <a:endParaRPr lang="en-US" sz="2800" b="1" dirty="0" smtClean="0">
              <a:cs typeface="Traditional Arabic" pitchFamily="2" charset="-78"/>
            </a:endParaRPr>
          </a:p>
          <a:p>
            <a:r>
              <a:rPr lang="en-US" b="1" dirty="0" err="1" smtClean="0">
                <a:cs typeface="Traditional Arabic" pitchFamily="2" charset="-78"/>
              </a:rPr>
              <a:t>Kenapa</a:t>
            </a:r>
            <a:r>
              <a:rPr lang="en-US" b="1" dirty="0" smtClean="0">
                <a:cs typeface="Traditional Arabic" pitchFamily="2" charset="-78"/>
              </a:rPr>
              <a:t> </a:t>
            </a:r>
            <a:r>
              <a:rPr lang="en-US" b="1" dirty="0" err="1" smtClean="0">
                <a:cs typeface="Traditional Arabic" pitchFamily="2" charset="-78"/>
              </a:rPr>
              <a:t>mereka</a:t>
            </a:r>
            <a:r>
              <a:rPr lang="en-US" b="1" dirty="0" smtClean="0">
                <a:cs typeface="Traditional Arabic" pitchFamily="2" charset="-78"/>
              </a:rPr>
              <a:t> </a:t>
            </a:r>
            <a:r>
              <a:rPr lang="en-US" b="1" dirty="0" err="1" smtClean="0">
                <a:cs typeface="Traditional Arabic" pitchFamily="2" charset="-78"/>
              </a:rPr>
              <a:t>menginginkan</a:t>
            </a:r>
            <a:r>
              <a:rPr lang="en-US" b="1" dirty="0" smtClean="0">
                <a:cs typeface="Traditional Arabic" pitchFamily="2" charset="-78"/>
              </a:rPr>
              <a:t> </a:t>
            </a:r>
            <a:r>
              <a:rPr lang="en-US" b="1" dirty="0" err="1" smtClean="0">
                <a:cs typeface="Traditional Arabic" pitchFamily="2" charset="-78"/>
              </a:rPr>
              <a:t>diturunkan</a:t>
            </a:r>
            <a:r>
              <a:rPr lang="en-US" b="1" dirty="0" smtClean="0">
                <a:cs typeface="Traditional Arabic" pitchFamily="2" charset="-78"/>
              </a:rPr>
              <a:t> </a:t>
            </a:r>
            <a:r>
              <a:rPr lang="en-US" b="1" dirty="0" err="1" smtClean="0">
                <a:cs typeface="Traditional Arabic" pitchFamily="2" charset="-78"/>
              </a:rPr>
              <a:t>malaikat</a:t>
            </a:r>
            <a:r>
              <a:rPr lang="en-US" b="1" dirty="0" smtClean="0">
                <a:cs typeface="Traditional Arabic" pitchFamily="2" charset="-78"/>
              </a:rPr>
              <a:t> </a:t>
            </a:r>
            <a:r>
              <a:rPr lang="en-US" b="1" dirty="0" err="1" smtClean="0">
                <a:cs typeface="Traditional Arabic" pitchFamily="2" charset="-78"/>
              </a:rPr>
              <a:t>atau</a:t>
            </a:r>
            <a:r>
              <a:rPr lang="en-US" b="1" dirty="0" smtClean="0">
                <a:cs typeface="Traditional Arabic" pitchFamily="2" charset="-78"/>
              </a:rPr>
              <a:t> </a:t>
            </a:r>
            <a:r>
              <a:rPr lang="en-US" b="1" dirty="0" err="1" smtClean="0">
                <a:cs typeface="Traditional Arabic" pitchFamily="2" charset="-78"/>
              </a:rPr>
              <a:t>dapat</a:t>
            </a:r>
            <a:r>
              <a:rPr lang="en-US" b="1" dirty="0" smtClean="0">
                <a:cs typeface="Traditional Arabic" pitchFamily="2" charset="-78"/>
              </a:rPr>
              <a:t> </a:t>
            </a:r>
            <a:r>
              <a:rPr lang="en-US" b="1" dirty="0" err="1" smtClean="0">
                <a:cs typeface="Traditional Arabic" pitchFamily="2" charset="-78"/>
              </a:rPr>
              <a:t>melihat</a:t>
            </a:r>
            <a:r>
              <a:rPr lang="en-US" b="1" dirty="0" smtClean="0">
                <a:cs typeface="Traditional Arabic" pitchFamily="2" charset="-78"/>
              </a:rPr>
              <a:t> Allah? </a:t>
            </a:r>
            <a:r>
              <a:rPr lang="en-US" b="1" dirty="0" err="1" smtClean="0">
                <a:cs typeface="Traditional Arabic" pitchFamily="2" charset="-78"/>
              </a:rPr>
              <a:t>Karena</a:t>
            </a:r>
            <a:r>
              <a:rPr lang="en-US" b="1" dirty="0" smtClean="0">
                <a:cs typeface="Traditional Arabic" pitchFamily="2" charset="-78"/>
              </a:rPr>
              <a:t>:</a:t>
            </a:r>
            <a:r>
              <a:rPr lang="ar-SA" sz="3600" b="1" dirty="0" smtClean="0">
                <a:cs typeface="Traditional Arabic" pitchFamily="2" charset="-78"/>
              </a:rPr>
              <a:t>لَقَدِ </a:t>
            </a:r>
            <a:r>
              <a:rPr lang="ar-SA" sz="3600" b="1" dirty="0">
                <a:cs typeface="Traditional Arabic" pitchFamily="2" charset="-78"/>
              </a:rPr>
              <a:t>اسْتَكْبَرُوا فِي أَنْفُسِهِمْ وَعَتَوْا عُتُوًّا كَبِيرًا</a:t>
            </a:r>
            <a:endParaRPr lang="en-US" sz="3600" dirty="0" smtClean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2037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Ingkar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Sombong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ctr">
              <a:buNone/>
            </a:pPr>
            <a:r>
              <a:rPr lang="ar-SA" sz="3200" b="1" dirty="0">
                <a:cs typeface="Traditional Arabic" pitchFamily="2" charset="-78"/>
              </a:rPr>
              <a:t>إِلَهُكُمْ إِلَهٌ وَاحِدٌ فَالَّذِينَ لَا يُؤْمِنُونَ </a:t>
            </a:r>
            <a:r>
              <a:rPr lang="ar-SA" sz="3200" b="1" dirty="0" smtClean="0">
                <a:cs typeface="Traditional Arabic" pitchFamily="2" charset="-78"/>
              </a:rPr>
              <a:t>بِالْآَخِرَةِ </a:t>
            </a:r>
            <a:r>
              <a:rPr lang="ar-SA" sz="3200" b="1" dirty="0">
                <a:cs typeface="Traditional Arabic" pitchFamily="2" charset="-78"/>
              </a:rPr>
              <a:t>قُلُوبُهُمْ م</a:t>
            </a:r>
            <a:r>
              <a:rPr lang="ar-SA" sz="3200" b="1" u="sng" dirty="0">
                <a:cs typeface="Traditional Arabic" pitchFamily="2" charset="-78"/>
              </a:rPr>
              <a:t>ُنْكِرَة</a:t>
            </a:r>
            <a:r>
              <a:rPr lang="ar-SA" sz="3200" b="1" dirty="0">
                <a:cs typeface="Traditional Arabic" pitchFamily="2" charset="-78"/>
              </a:rPr>
              <a:t>ٌ وَهُمْ </a:t>
            </a:r>
            <a:r>
              <a:rPr lang="ar-SA" sz="3200" b="1" u="sng" dirty="0" smtClean="0">
                <a:cs typeface="Traditional Arabic" pitchFamily="2" charset="-78"/>
              </a:rPr>
              <a:t>مُسْتَكْبِرُونَ</a:t>
            </a:r>
            <a:endParaRPr lang="en-US" sz="3200" b="1" u="sng" dirty="0" smtClean="0">
              <a:cs typeface="Traditional Arabic" pitchFamily="2" charset="-78"/>
            </a:endParaRPr>
          </a:p>
          <a:p>
            <a:endParaRPr lang="en-US" i="1" dirty="0" smtClean="0"/>
          </a:p>
          <a:p>
            <a:pPr indent="0" algn="ctr">
              <a:buNone/>
            </a:pPr>
            <a:r>
              <a:rPr lang="en-US" i="1" dirty="0" err="1" smtClean="0"/>
              <a:t>Tuhan</a:t>
            </a:r>
            <a:r>
              <a:rPr lang="en-US" i="1" dirty="0" smtClean="0"/>
              <a:t> </a:t>
            </a:r>
            <a:r>
              <a:rPr lang="en-US" i="1" dirty="0" err="1" smtClean="0"/>
              <a:t>kamu</a:t>
            </a:r>
            <a:r>
              <a:rPr lang="en-US" i="1" dirty="0" smtClean="0"/>
              <a:t> </a:t>
            </a:r>
            <a:r>
              <a:rPr lang="en-US" i="1" dirty="0" err="1" smtClean="0"/>
              <a:t>adalah</a:t>
            </a:r>
            <a:r>
              <a:rPr lang="en-US" i="1" dirty="0" smtClean="0"/>
              <a:t> </a:t>
            </a:r>
            <a:r>
              <a:rPr lang="en-US" i="1" dirty="0" err="1" smtClean="0"/>
              <a:t>Tuhan</a:t>
            </a:r>
            <a:r>
              <a:rPr lang="en-US" i="1" dirty="0" smtClean="0"/>
              <a:t> Yang </a:t>
            </a:r>
            <a:r>
              <a:rPr lang="en-US" i="1" dirty="0" err="1" smtClean="0"/>
              <a:t>Maha</a:t>
            </a:r>
            <a:r>
              <a:rPr lang="en-US" i="1" dirty="0" smtClean="0"/>
              <a:t> </a:t>
            </a:r>
            <a:r>
              <a:rPr lang="en-US" i="1" dirty="0" err="1" smtClean="0"/>
              <a:t>Esa</a:t>
            </a:r>
            <a:r>
              <a:rPr lang="en-US" i="1" dirty="0" smtClean="0"/>
              <a:t>. </a:t>
            </a:r>
            <a:r>
              <a:rPr lang="en-US" i="1" dirty="0" err="1" smtClean="0"/>
              <a:t>Maka</a:t>
            </a:r>
            <a:r>
              <a:rPr lang="en-US" i="1" dirty="0" smtClean="0"/>
              <a:t> orang-orang yang </a:t>
            </a:r>
            <a:r>
              <a:rPr lang="en-US" i="1" dirty="0" err="1" smtClean="0"/>
              <a:t>tidak</a:t>
            </a:r>
            <a:r>
              <a:rPr lang="en-US" i="1" dirty="0" smtClean="0"/>
              <a:t> </a:t>
            </a:r>
            <a:r>
              <a:rPr lang="en-US" i="1" dirty="0" err="1" smtClean="0"/>
              <a:t>beriman</a:t>
            </a:r>
            <a:r>
              <a:rPr lang="en-US" i="1" dirty="0" smtClean="0"/>
              <a:t> </a:t>
            </a:r>
            <a:r>
              <a:rPr lang="en-US" i="1" dirty="0" err="1" smtClean="0"/>
              <a:t>kepada</a:t>
            </a:r>
            <a:r>
              <a:rPr lang="en-US" i="1" dirty="0" smtClean="0"/>
              <a:t> </a:t>
            </a:r>
            <a:r>
              <a:rPr lang="en-US" i="1" dirty="0" err="1" smtClean="0"/>
              <a:t>akhirat</a:t>
            </a:r>
            <a:r>
              <a:rPr lang="en-US" i="1" dirty="0" smtClean="0"/>
              <a:t>, </a:t>
            </a:r>
            <a:r>
              <a:rPr lang="en-US" i="1" dirty="0" err="1" smtClean="0"/>
              <a:t>hati</a:t>
            </a:r>
            <a:r>
              <a:rPr lang="en-US" i="1" dirty="0" smtClean="0"/>
              <a:t> </a:t>
            </a:r>
            <a:r>
              <a:rPr lang="en-US" i="1" dirty="0" err="1" smtClean="0"/>
              <a:t>mereka</a:t>
            </a:r>
            <a:r>
              <a:rPr lang="en-US" i="1" dirty="0" smtClean="0"/>
              <a:t> </a:t>
            </a:r>
            <a:r>
              <a:rPr lang="en-US" i="1" dirty="0" err="1" smtClean="0"/>
              <a:t>mengingkari</a:t>
            </a:r>
            <a:r>
              <a:rPr lang="en-US" i="1" dirty="0" smtClean="0"/>
              <a:t> (</a:t>
            </a:r>
            <a:r>
              <a:rPr lang="en-US" i="1" dirty="0" err="1" smtClean="0"/>
              <a:t>keesaan</a:t>
            </a:r>
            <a:r>
              <a:rPr lang="en-US" i="1" dirty="0" smtClean="0"/>
              <a:t> Allah), </a:t>
            </a:r>
            <a:r>
              <a:rPr lang="en-US" i="1" dirty="0" err="1" smtClean="0"/>
              <a:t>sedangkan</a:t>
            </a:r>
            <a:r>
              <a:rPr lang="en-US" i="1" dirty="0" smtClean="0"/>
              <a:t> </a:t>
            </a:r>
            <a:r>
              <a:rPr lang="en-US" i="1" dirty="0" err="1" smtClean="0"/>
              <a:t>mereka</a:t>
            </a:r>
            <a:r>
              <a:rPr lang="en-US" i="1" dirty="0" smtClean="0"/>
              <a:t> </a:t>
            </a:r>
            <a:r>
              <a:rPr lang="en-US" i="1" dirty="0" err="1" smtClean="0"/>
              <a:t>sendiri</a:t>
            </a:r>
            <a:r>
              <a:rPr lang="en-US" i="1" dirty="0" smtClean="0"/>
              <a:t> </a:t>
            </a:r>
            <a:r>
              <a:rPr lang="en-US" i="1" dirty="0" err="1" smtClean="0"/>
              <a:t>adalah</a:t>
            </a:r>
            <a:r>
              <a:rPr lang="en-US" i="1" dirty="0" smtClean="0"/>
              <a:t> orang-orang yang </a:t>
            </a:r>
            <a:r>
              <a:rPr lang="en-US" i="1" dirty="0" err="1" smtClean="0"/>
              <a:t>sombong</a:t>
            </a:r>
            <a:r>
              <a:rPr lang="en-US" dirty="0" smtClean="0"/>
              <a:t>. (16:22)</a:t>
            </a:r>
          </a:p>
          <a:p>
            <a:pPr indent="0" algn="ctr">
              <a:buNone/>
            </a:pPr>
            <a:endParaRPr lang="en-US" dirty="0"/>
          </a:p>
          <a:p>
            <a:pPr indent="0" algn="ctr">
              <a:buNone/>
            </a:pPr>
            <a:r>
              <a:rPr lang="en-US" dirty="0" err="1" smtClean="0"/>
              <a:t>Begitulah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maha</a:t>
            </a:r>
            <a:r>
              <a:rPr lang="en-US" dirty="0" smtClean="0"/>
              <a:t> </a:t>
            </a:r>
            <a:r>
              <a:rPr lang="en-US" dirty="0" err="1" smtClean="0"/>
              <a:t>gurunya</a:t>
            </a:r>
            <a:r>
              <a:rPr lang="en-US" dirty="0" smtClean="0"/>
              <a:t>: </a:t>
            </a:r>
            <a:r>
              <a:rPr lang="en-US" dirty="0" err="1" smtClean="0"/>
              <a:t>Iblis</a:t>
            </a:r>
            <a:endParaRPr lang="en-US" dirty="0" smtClean="0"/>
          </a:p>
          <a:p>
            <a:pPr indent="0" algn="ctr">
              <a:buNone/>
            </a:pPr>
            <a:r>
              <a:rPr lang="en-US" dirty="0" err="1" smtClean="0"/>
              <a:t>Iblis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mentaati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Allah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sombong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243013" y="2128838"/>
            <a:ext cx="1557337" cy="385762"/>
          </a:xfrm>
          <a:custGeom>
            <a:avLst/>
            <a:gdLst>
              <a:gd name="connsiteX0" fmla="*/ 1557337 w 1557337"/>
              <a:gd name="connsiteY0" fmla="*/ 0 h 385762"/>
              <a:gd name="connsiteX1" fmla="*/ 871537 w 1557337"/>
              <a:gd name="connsiteY1" fmla="*/ 385762 h 385762"/>
              <a:gd name="connsiteX2" fmla="*/ 0 w 1557337"/>
              <a:gd name="connsiteY2" fmla="*/ 0 h 38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7337" h="385762">
                <a:moveTo>
                  <a:pt x="1557337" y="0"/>
                </a:moveTo>
                <a:cubicBezTo>
                  <a:pt x="1344215" y="192881"/>
                  <a:pt x="1131093" y="385762"/>
                  <a:pt x="871537" y="385762"/>
                </a:cubicBezTo>
                <a:cubicBezTo>
                  <a:pt x="611981" y="385762"/>
                  <a:pt x="305990" y="192881"/>
                  <a:pt x="0" y="0"/>
                </a:cubicBezTo>
              </a:path>
            </a:pathLst>
          </a:custGeom>
          <a:ln>
            <a:headEnd type="oval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0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7200" smtClean="0">
                <a:cs typeface="AF_Najed" pitchFamily="2" charset="-78"/>
              </a:rPr>
              <a:t>مَرَضُ الشَّهْوَةِ</a:t>
            </a:r>
            <a:endParaRPr lang="en-US" sz="7200" dirty="0">
              <a:cs typeface="AF_Najed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928813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3</a:t>
            </a:r>
          </a:p>
          <a:p>
            <a:pPr indent="0" algn="ctr">
              <a:buNone/>
            </a:pPr>
            <a:r>
              <a:rPr lang="ar-SA" sz="9600" dirty="0" smtClean="0">
                <a:solidFill>
                  <a:schemeClr val="tx2"/>
                </a:solidFill>
                <a:cs typeface="MCS Kufy Madany S_I normal." pitchFamily="2" charset="-78"/>
              </a:rPr>
              <a:t>اَلظُّلْمُ</a:t>
            </a:r>
            <a:endParaRPr lang="en-US" sz="9600" dirty="0" smtClean="0">
              <a:solidFill>
                <a:schemeClr val="tx2"/>
              </a:solidFill>
              <a:cs typeface="MCS Kufy Madany S_I normal." pitchFamily="2" charset="-78"/>
            </a:endParaRPr>
          </a:p>
          <a:p>
            <a:pPr indent="0" algn="ctr">
              <a:buNone/>
            </a:pPr>
            <a:r>
              <a:rPr lang="en-US" sz="4400" dirty="0" smtClean="0">
                <a:solidFill>
                  <a:schemeClr val="tx2"/>
                </a:solidFill>
                <a:latin typeface="Goudy Stout" pitchFamily="18" charset="0"/>
              </a:rPr>
              <a:t>KEZHALIMAN</a:t>
            </a:r>
            <a:endParaRPr lang="en-US" sz="44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3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Kezhaliman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ctr">
              <a:buNone/>
            </a:pPr>
            <a:r>
              <a:rPr lang="ar-SA" sz="4800" b="1" dirty="0" smtClean="0">
                <a:cs typeface="Traditional Arabic" pitchFamily="2" charset="-78"/>
              </a:rPr>
              <a:t>اَلظُّلْمُ </a:t>
            </a:r>
            <a:r>
              <a:rPr lang="ar-SA" sz="4800" b="1" dirty="0">
                <a:cs typeface="Traditional Arabic" pitchFamily="2" charset="-78"/>
              </a:rPr>
              <a:t>: </a:t>
            </a:r>
            <a:r>
              <a:rPr lang="ar-SA" sz="4800" b="1" dirty="0" smtClean="0">
                <a:cs typeface="Traditional Arabic" pitchFamily="2" charset="-78"/>
              </a:rPr>
              <a:t>وَضْعُ الشَّيْءِ فِي غَيْرِ مَوْضِعِهِ</a:t>
            </a:r>
            <a:endParaRPr lang="en-US" sz="4800" b="1" dirty="0" smtClean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en-US" dirty="0" err="1" smtClean="0"/>
              <a:t>Kezhaliman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meletakkan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tempatnya</a:t>
            </a:r>
            <a:endParaRPr lang="en-US" dirty="0" smtClean="0"/>
          </a:p>
          <a:p>
            <a:pPr indent="0" algn="ctr">
              <a:buNone/>
            </a:pPr>
            <a:endParaRPr lang="en-US" dirty="0"/>
          </a:p>
          <a:p>
            <a:pPr marL="342900" indent="-342900"/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terbatas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zhalim</a:t>
            </a:r>
            <a:endParaRPr lang="en-US" dirty="0" smtClean="0">
              <a:sym typeface="Wingdings" pitchFamily="2" charset="2"/>
            </a:endParaRPr>
          </a:p>
          <a:p>
            <a:pPr marL="342900" indent="-342900"/>
            <a:r>
              <a:rPr lang="en-US" dirty="0" err="1" smtClean="0">
                <a:sym typeface="Wingdings" pitchFamily="2" charset="2"/>
              </a:rPr>
              <a:t>Kezhaliman</a:t>
            </a:r>
            <a:r>
              <a:rPr lang="en-US" dirty="0" smtClean="0">
                <a:sym typeface="Wingdings" pitchFamily="2" charset="2"/>
              </a:rPr>
              <a:t> yang paling </a:t>
            </a:r>
            <a:r>
              <a:rPr lang="en-US" dirty="0" err="1" smtClean="0">
                <a:sym typeface="Wingdings" pitchFamily="2" charset="2"/>
              </a:rPr>
              <a:t>besar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adalah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syirik</a:t>
            </a:r>
            <a:r>
              <a:rPr lang="en-US" dirty="0" smtClean="0">
                <a:sym typeface="Wingdings" pitchFamily="2" charset="2"/>
              </a:rPr>
              <a:t> (31:13)</a:t>
            </a:r>
          </a:p>
          <a:p>
            <a:pPr marL="342900" indent="-342900"/>
            <a:r>
              <a:rPr lang="en-US" dirty="0" smtClean="0">
                <a:sym typeface="Wingdings" pitchFamily="2" charset="2"/>
              </a:rPr>
              <a:t>61:7 yang paling </a:t>
            </a:r>
            <a:r>
              <a:rPr lang="en-US" dirty="0" err="1" smtClean="0">
                <a:sym typeface="Wingdings" pitchFamily="2" charset="2"/>
              </a:rPr>
              <a:t>zhalim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adalah</a:t>
            </a:r>
            <a:r>
              <a:rPr lang="en-US" dirty="0" smtClean="0">
                <a:sym typeface="Wingdings" pitchFamily="2" charset="2"/>
              </a:rPr>
              <a:t> orang yang </a:t>
            </a:r>
            <a:r>
              <a:rPr lang="en-US" dirty="0" err="1" smtClean="0">
                <a:sym typeface="Wingdings" pitchFamily="2" charset="2"/>
              </a:rPr>
              <a:t>mengadakan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kedustaan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kepada</a:t>
            </a:r>
            <a:r>
              <a:rPr lang="en-US" dirty="0" smtClean="0">
                <a:sym typeface="Wingdings" pitchFamily="2" charset="2"/>
              </a:rPr>
              <a:t> Allah, </a:t>
            </a:r>
            <a:r>
              <a:rPr lang="en-US" dirty="0" err="1" smtClean="0">
                <a:sym typeface="Wingdings" pitchFamily="2" charset="2"/>
              </a:rPr>
              <a:t>seperti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dikatakan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bahwa</a:t>
            </a:r>
            <a:r>
              <a:rPr lang="en-US" dirty="0" smtClean="0">
                <a:sym typeface="Wingdings" pitchFamily="2" charset="2"/>
              </a:rPr>
              <a:t> Allah </a:t>
            </a:r>
            <a:r>
              <a:rPr lang="en-US" dirty="0" err="1" smtClean="0">
                <a:sym typeface="Wingdings" pitchFamily="2" charset="2"/>
              </a:rPr>
              <a:t>itu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ada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atau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satu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tiga</a:t>
            </a:r>
            <a:r>
              <a:rPr lang="en-US" dirty="0" smtClean="0">
                <a:sym typeface="Wingdings" pitchFamily="2" charset="2"/>
              </a:rPr>
              <a:t> (5:73), </a:t>
            </a:r>
            <a:r>
              <a:rPr lang="en-US" dirty="0" err="1" smtClean="0">
                <a:sym typeface="Wingdings" pitchFamily="2" charset="2"/>
              </a:rPr>
              <a:t>atau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memiliki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anak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7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Macam-macam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4:153 </a:t>
            </a:r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meminta</a:t>
            </a:r>
            <a:r>
              <a:rPr lang="en-US" sz="2800" dirty="0" smtClean="0"/>
              <a:t> </a:t>
            </a:r>
            <a:r>
              <a:rPr lang="en-US" sz="2800" dirty="0" err="1" smtClean="0"/>
              <a:t>sesuatu</a:t>
            </a:r>
            <a:r>
              <a:rPr lang="en-US" sz="2800" dirty="0" smtClean="0"/>
              <a:t> yang </a:t>
            </a:r>
            <a:r>
              <a:rPr lang="en-US" sz="2800" dirty="0" err="1" smtClean="0"/>
              <a:t>musykil</a:t>
            </a:r>
            <a:r>
              <a:rPr lang="en-US" sz="2800" dirty="0" smtClean="0"/>
              <a:t>: </a:t>
            </a:r>
            <a:r>
              <a:rPr lang="en-US" sz="2800" dirty="0" err="1" smtClean="0"/>
              <a:t>menurunkan</a:t>
            </a:r>
            <a:r>
              <a:rPr lang="en-US" sz="2800" dirty="0" smtClean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mereka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Kitab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 smtClean="0"/>
              <a:t>langit</a:t>
            </a:r>
            <a:endParaRPr lang="en-US" sz="2800" dirty="0" smtClean="0"/>
          </a:p>
          <a:p>
            <a:pPr lvl="1"/>
            <a:r>
              <a:rPr lang="en-US" sz="2400" dirty="0" err="1" smtClean="0"/>
              <a:t>Permintaan</a:t>
            </a:r>
            <a:r>
              <a:rPr lang="en-US" sz="2400" dirty="0" smtClean="0"/>
              <a:t> </a:t>
            </a:r>
            <a:r>
              <a:rPr lang="en-US" sz="2400" dirty="0" err="1" smtClean="0"/>
              <a:t>umat</a:t>
            </a:r>
            <a:r>
              <a:rPr lang="en-US" sz="2400" dirty="0" smtClean="0"/>
              <a:t> </a:t>
            </a:r>
            <a:r>
              <a:rPr lang="en-US" sz="2400" dirty="0" err="1" smtClean="0"/>
              <a:t>Nabi</a:t>
            </a:r>
            <a:r>
              <a:rPr lang="en-US" sz="2400" dirty="0" smtClean="0"/>
              <a:t> Musa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dahsyat</a:t>
            </a:r>
            <a:r>
              <a:rPr lang="en-US" sz="2400" dirty="0" smtClean="0"/>
              <a:t> </a:t>
            </a:r>
            <a:r>
              <a:rPr lang="en-US" sz="2400" dirty="0" err="1" smtClean="0"/>
              <a:t>lagi</a:t>
            </a:r>
            <a:r>
              <a:rPr lang="en-US" sz="2400" dirty="0" smtClean="0"/>
              <a:t>: </a:t>
            </a:r>
            <a:r>
              <a:rPr lang="en-US" sz="2400" dirty="0" err="1" smtClean="0"/>
              <a:t>minta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Allah</a:t>
            </a:r>
          </a:p>
          <a:p>
            <a:pPr lvl="1"/>
            <a:r>
              <a:rPr lang="en-US" sz="2400" dirty="0" err="1" smtClean="0"/>
              <a:t>Tuntutan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disebabkan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KEZHALIMAN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(</a:t>
            </a:r>
            <a:r>
              <a:rPr lang="ar-SA" sz="2400" b="1" dirty="0"/>
              <a:t>بِظُلْمِهِمْ</a:t>
            </a:r>
            <a:r>
              <a:rPr lang="en-US" sz="2400" dirty="0" smtClean="0"/>
              <a:t>)</a:t>
            </a:r>
          </a:p>
          <a:p>
            <a:endParaRPr lang="en-US" dirty="0" smtClean="0"/>
          </a:p>
          <a:p>
            <a:pPr indent="0" algn="ctr">
              <a:buNone/>
            </a:pPr>
            <a:r>
              <a:rPr lang="ar-SA" sz="4800" b="1" dirty="0">
                <a:cs typeface="Traditional Arabic" pitchFamily="2" charset="-78"/>
              </a:rPr>
              <a:t>وَاللَّهُ لَا يَهْدِي الْقَوْمَ </a:t>
            </a:r>
            <a:r>
              <a:rPr lang="ar-SA" sz="4800" b="1" dirty="0" smtClean="0">
                <a:cs typeface="Traditional Arabic" pitchFamily="2" charset="-78"/>
              </a:rPr>
              <a:t>الظَّالِمِينَ</a:t>
            </a:r>
            <a:endParaRPr lang="en-US" sz="4800" b="1" dirty="0" smtClean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sv-SE" dirty="0"/>
              <a:t>Dan Allah tiada memberi petunjuk kepada orang-orang yang lalim</a:t>
            </a:r>
            <a:r>
              <a:rPr lang="sv-SE" dirty="0" smtClean="0"/>
              <a:t>. (61:7)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7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7200" smtClean="0">
                <a:cs typeface="AF_Najed" pitchFamily="2" charset="-78"/>
              </a:rPr>
              <a:t>مَرَضُ الشَّهْوَةِ</a:t>
            </a:r>
            <a:endParaRPr lang="en-US" sz="7200" dirty="0">
              <a:cs typeface="AF_Najed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905000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4</a:t>
            </a:r>
          </a:p>
          <a:p>
            <a:pPr indent="0" algn="ctr">
              <a:buNone/>
            </a:pPr>
            <a:r>
              <a:rPr lang="ar-SA" sz="9600" dirty="0" smtClean="0">
                <a:solidFill>
                  <a:schemeClr val="tx2"/>
                </a:solidFill>
                <a:cs typeface="MCS Kufy Madany S_I normal." pitchFamily="2" charset="-78"/>
              </a:rPr>
              <a:t>اَلْكِذْبُ</a:t>
            </a:r>
            <a:endParaRPr lang="en-US" sz="9600" dirty="0" smtClean="0">
              <a:solidFill>
                <a:schemeClr val="tx2"/>
              </a:solidFill>
              <a:cs typeface="MCS Kufy Madany S_I normal." pitchFamily="2" charset="-78"/>
            </a:endParaRPr>
          </a:p>
          <a:p>
            <a:pPr indent="0" algn="ctr">
              <a:buNone/>
            </a:pPr>
            <a:r>
              <a:rPr lang="en-US" sz="4800" dirty="0" smtClean="0">
                <a:solidFill>
                  <a:schemeClr val="tx2"/>
                </a:solidFill>
                <a:latin typeface="Goudy Stout" pitchFamily="18" charset="0"/>
              </a:rPr>
              <a:t>DUSTA</a:t>
            </a:r>
            <a:endParaRPr lang="en-US" sz="48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3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Dusta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Orang-orang </a:t>
            </a:r>
            <a:r>
              <a:rPr lang="en-US" sz="2800" dirty="0" err="1" smtClean="0"/>
              <a:t>kafir</a:t>
            </a:r>
            <a:r>
              <a:rPr lang="en-US" sz="2800" dirty="0" smtClean="0"/>
              <a:t> </a:t>
            </a:r>
            <a:r>
              <a:rPr lang="en-US" sz="2800" dirty="0" err="1" smtClean="0"/>
              <a:t>Quraisy</a:t>
            </a:r>
            <a:r>
              <a:rPr lang="en-US" sz="2800" dirty="0" smtClean="0"/>
              <a:t> </a:t>
            </a:r>
            <a:r>
              <a:rPr lang="en-US" sz="2800" dirty="0" err="1" smtClean="0"/>
              <a:t>menyembah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berhala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ingin</a:t>
            </a:r>
            <a:r>
              <a:rPr lang="en-US" sz="2800" dirty="0" smtClean="0"/>
              <a:t> </a:t>
            </a:r>
            <a:r>
              <a:rPr lang="en-US" sz="2800" dirty="0" err="1" smtClean="0"/>
              <a:t>mendekatkan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Allah </a:t>
            </a:r>
            <a:r>
              <a:rPr lang="en-US" sz="2800" dirty="0" err="1" smtClean="0"/>
              <a:t>sedekat-dekatnya</a:t>
            </a:r>
            <a:r>
              <a:rPr lang="en-US" sz="2800" dirty="0" smtClean="0"/>
              <a:t> (</a:t>
            </a:r>
            <a:r>
              <a:rPr lang="ar-SA" sz="2800" b="1" dirty="0" smtClean="0"/>
              <a:t>لِيُقَرِّبُونَا </a:t>
            </a:r>
            <a:r>
              <a:rPr lang="ar-SA" sz="2800" b="1" dirty="0"/>
              <a:t>إِلَى اللَّهِ زُلْفَى</a:t>
            </a:r>
            <a:r>
              <a:rPr lang="en-US" sz="2800" dirty="0" smtClean="0"/>
              <a:t>) 39:3</a:t>
            </a:r>
          </a:p>
          <a:p>
            <a:r>
              <a:rPr lang="en-US" sz="2800" dirty="0" err="1" smtClean="0"/>
              <a:t>Alasan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dusta</a:t>
            </a:r>
            <a:r>
              <a:rPr lang="en-US" sz="2800" dirty="0" smtClean="0"/>
              <a:t> </a:t>
            </a:r>
            <a:r>
              <a:rPr lang="en-US" sz="2800" dirty="0" err="1" smtClean="0"/>
              <a:t>belaka</a:t>
            </a:r>
            <a:r>
              <a:rPr lang="en-US" sz="2800" dirty="0" smtClean="0"/>
              <a:t>,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Allah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pernah</a:t>
            </a:r>
            <a:r>
              <a:rPr lang="en-US" sz="2800" dirty="0" smtClean="0"/>
              <a:t> </a:t>
            </a:r>
            <a:r>
              <a:rPr lang="en-US" sz="2800" dirty="0" err="1" smtClean="0"/>
              <a:t>memerintahkan</a:t>
            </a:r>
            <a:r>
              <a:rPr lang="en-US" sz="2800" dirty="0" smtClean="0"/>
              <a:t> </a:t>
            </a:r>
            <a:r>
              <a:rPr lang="en-US" sz="2800" dirty="0" err="1" smtClean="0"/>
              <a:t>demikian</a:t>
            </a:r>
            <a:endParaRPr lang="en-US" sz="2800" dirty="0" smtClean="0"/>
          </a:p>
          <a:p>
            <a:r>
              <a:rPr lang="en-US" sz="2800" dirty="0" err="1" smtClean="0"/>
              <a:t>Saat</a:t>
            </a:r>
            <a:r>
              <a:rPr lang="en-US" sz="2800" dirty="0" smtClean="0"/>
              <a:t> di </a:t>
            </a:r>
            <a:r>
              <a:rPr lang="en-US" sz="2800" dirty="0" err="1" smtClean="0"/>
              <a:t>akhirat</a:t>
            </a:r>
            <a:r>
              <a:rPr lang="en-US" sz="2800" dirty="0" smtClean="0"/>
              <a:t> </a:t>
            </a:r>
            <a:r>
              <a:rPr lang="en-US" sz="2800" dirty="0" err="1" smtClean="0"/>
              <a:t>nanti</a:t>
            </a:r>
            <a:r>
              <a:rPr lang="en-US" sz="2800" dirty="0" smtClean="0"/>
              <a:t>, </a:t>
            </a:r>
            <a:r>
              <a:rPr lang="en-US" sz="2800" dirty="0" err="1" smtClean="0"/>
              <a:t>mereka</a:t>
            </a:r>
            <a:r>
              <a:rPr lang="en-US" sz="2800" dirty="0" smtClean="0"/>
              <a:t> pun </a:t>
            </a:r>
            <a:r>
              <a:rPr lang="en-US" sz="2800" dirty="0" err="1" smtClean="0"/>
              <a:t>berdusta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mengatakan</a:t>
            </a:r>
            <a:r>
              <a:rPr lang="en-US" sz="2800" dirty="0" smtClean="0"/>
              <a:t> </a:t>
            </a:r>
            <a:r>
              <a:rPr lang="en-US" sz="2800" dirty="0" err="1" smtClean="0"/>
              <a:t>bahwa</a:t>
            </a:r>
            <a:r>
              <a:rPr lang="en-US" sz="2800" dirty="0" smtClean="0"/>
              <a:t> </a:t>
            </a:r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pernah</a:t>
            </a:r>
            <a:r>
              <a:rPr lang="en-US" sz="2800" dirty="0" smtClean="0"/>
              <a:t> </a:t>
            </a:r>
            <a:r>
              <a:rPr lang="en-US" sz="2800" dirty="0" err="1" smtClean="0"/>
              <a:t>musyrik</a:t>
            </a:r>
            <a:r>
              <a:rPr lang="en-US" sz="2800" dirty="0" smtClean="0"/>
              <a:t> (6:23)</a:t>
            </a:r>
          </a:p>
          <a:p>
            <a:pPr lvl="1"/>
            <a:r>
              <a:rPr lang="en-US" sz="2400" dirty="0" smtClean="0"/>
              <a:t>Di </a:t>
            </a:r>
            <a:r>
              <a:rPr lang="en-US" sz="2400" dirty="0" err="1" smtClean="0"/>
              <a:t>hadapan</a:t>
            </a:r>
            <a:r>
              <a:rPr lang="en-US" sz="2400" dirty="0" smtClean="0"/>
              <a:t> Allah pun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berdusta</a:t>
            </a:r>
            <a:r>
              <a:rPr lang="en-US" sz="2400" dirty="0" smtClean="0"/>
              <a:t> (6:24)</a:t>
            </a:r>
          </a:p>
          <a:p>
            <a:pPr lvl="1"/>
            <a:r>
              <a:rPr lang="en-US" sz="2400" dirty="0" err="1" smtClean="0"/>
              <a:t>Tapi</a:t>
            </a:r>
            <a:r>
              <a:rPr lang="en-US" sz="2400" dirty="0" smtClean="0"/>
              <a:t> </a:t>
            </a:r>
            <a:r>
              <a:rPr lang="en-US" sz="2400" dirty="0" err="1" smtClean="0"/>
              <a:t>kedustaan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keinginan</a:t>
            </a:r>
            <a:r>
              <a:rPr lang="en-US" sz="2400" dirty="0" smtClean="0"/>
              <a:t>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Allah </a:t>
            </a:r>
            <a:r>
              <a:rPr lang="en-US" sz="2400" dirty="0" err="1" smtClean="0"/>
              <a:t>mengunci</a:t>
            </a:r>
            <a:r>
              <a:rPr lang="en-US" sz="2400" dirty="0" smtClean="0"/>
              <a:t> </a:t>
            </a:r>
            <a:r>
              <a:rPr lang="en-US" sz="2400" dirty="0" err="1" smtClean="0"/>
              <a:t>mulut-mulut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bersaksi</a:t>
            </a:r>
            <a:r>
              <a:rPr lang="en-US" sz="2400" dirty="0" smtClean="0"/>
              <a:t> </a:t>
            </a:r>
            <a:r>
              <a:rPr lang="en-US" sz="2400" dirty="0" err="1" smtClean="0"/>
              <a:t>tangan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kaki </a:t>
            </a:r>
            <a:r>
              <a:rPr lang="en-US" sz="2400" dirty="0" err="1" smtClean="0"/>
              <a:t>mereka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037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ar-SA" dirty="0" smtClean="0"/>
              <a:t>اَلْمَوَانِعُ مِنْ مَعْرِفَةِ اللهِ</a:t>
            </a:r>
            <a:endParaRPr lang="en-US" dirty="0" smtClean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200400" y="1600200"/>
            <a:ext cx="3429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ar-SA" dirty="0">
                <a:solidFill>
                  <a:schemeClr val="tx2"/>
                </a:solidFill>
              </a:rPr>
              <a:t>		</a:t>
            </a:r>
            <a:r>
              <a:rPr lang="ar-SA" dirty="0" smtClean="0">
                <a:solidFill>
                  <a:schemeClr val="tx2"/>
                </a:solidFill>
              </a:rPr>
              <a:t>اَلْفِسْقُ	</a:t>
            </a:r>
            <a:br>
              <a:rPr lang="ar-SA" dirty="0" smtClean="0">
                <a:solidFill>
                  <a:schemeClr val="tx2"/>
                </a:solidFill>
              </a:rPr>
            </a:br>
            <a:r>
              <a:rPr lang="ar-SA" dirty="0">
                <a:solidFill>
                  <a:schemeClr val="tx2"/>
                </a:solidFill>
              </a:rPr>
              <a:t>		</a:t>
            </a:r>
            <a:r>
              <a:rPr lang="ar-SA" dirty="0" smtClean="0">
                <a:solidFill>
                  <a:schemeClr val="tx2"/>
                </a:solidFill>
              </a:rPr>
              <a:t>اَلْكِبْرُ</a:t>
            </a:r>
            <a:r>
              <a:rPr lang="ar-SA" dirty="0">
                <a:solidFill>
                  <a:schemeClr val="tx2"/>
                </a:solidFill>
              </a:rPr>
              <a:t/>
            </a:r>
            <a:br>
              <a:rPr lang="ar-SA" dirty="0">
                <a:solidFill>
                  <a:schemeClr val="tx2"/>
                </a:solidFill>
              </a:rPr>
            </a:br>
            <a:r>
              <a:rPr lang="ar-SA" dirty="0" smtClean="0">
                <a:solidFill>
                  <a:schemeClr val="tx2"/>
                </a:solidFill>
              </a:rPr>
              <a:t> </a:t>
            </a:r>
            <a:r>
              <a:rPr lang="ar-SA" dirty="0">
                <a:solidFill>
                  <a:schemeClr val="tx2"/>
                </a:solidFill>
              </a:rPr>
              <a:t>مَرَضُ الشَّهْوَةِ 	اَلظُّلْمُ</a:t>
            </a:r>
            <a:br>
              <a:rPr lang="ar-SA" dirty="0">
                <a:solidFill>
                  <a:schemeClr val="tx2"/>
                </a:solidFill>
              </a:rPr>
            </a:br>
            <a:r>
              <a:rPr lang="ar-SA" dirty="0">
                <a:solidFill>
                  <a:schemeClr val="tx2"/>
                </a:solidFill>
              </a:rPr>
              <a:t>		</a:t>
            </a:r>
            <a:r>
              <a:rPr lang="ar-SA" dirty="0" smtClean="0">
                <a:solidFill>
                  <a:schemeClr val="tx2"/>
                </a:solidFill>
              </a:rPr>
              <a:t>اَلْكِذْبُ</a:t>
            </a:r>
            <a:r>
              <a:rPr lang="ar-SA" dirty="0">
                <a:solidFill>
                  <a:schemeClr val="tx2"/>
                </a:solidFill>
              </a:rPr>
              <a:t/>
            </a:r>
            <a:br>
              <a:rPr lang="ar-SA" dirty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		</a:t>
            </a:r>
            <a:r>
              <a:rPr lang="ar-SA" dirty="0" smtClean="0">
                <a:solidFill>
                  <a:schemeClr val="tx2"/>
                </a:solidFill>
              </a:rPr>
              <a:t>كَثْرَةُ الْمَعَاصِيْ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ar-SA" dirty="0">
                <a:solidFill>
                  <a:schemeClr val="tx2"/>
                </a:solidFill>
              </a:rPr>
              <a:t>	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ar-SA" dirty="0">
                <a:solidFill>
                  <a:schemeClr val="tx2"/>
                </a:solidFill>
              </a:rPr>
              <a:t/>
            </a:r>
            <a:br>
              <a:rPr lang="ar-SA" dirty="0">
                <a:solidFill>
                  <a:schemeClr val="tx2"/>
                </a:solidFill>
              </a:rPr>
            </a:br>
            <a:r>
              <a:rPr lang="ar-SA" dirty="0">
                <a:solidFill>
                  <a:schemeClr val="tx2"/>
                </a:solidFill>
              </a:rPr>
              <a:t> 		</a:t>
            </a:r>
            <a:r>
              <a:rPr lang="ar-SA" dirty="0" smtClean="0">
                <a:solidFill>
                  <a:schemeClr val="tx2"/>
                </a:solidFill>
              </a:rPr>
              <a:t>اَلْجَهْلُ</a:t>
            </a:r>
            <a:r>
              <a:rPr lang="ar-SA" dirty="0">
                <a:solidFill>
                  <a:schemeClr val="tx2"/>
                </a:solidFill>
              </a:rPr>
              <a:t/>
            </a:r>
            <a:br>
              <a:rPr lang="ar-SA" dirty="0">
                <a:solidFill>
                  <a:schemeClr val="tx2"/>
                </a:solidFill>
              </a:rPr>
            </a:br>
            <a:r>
              <a:rPr lang="ar-SA" dirty="0">
                <a:solidFill>
                  <a:schemeClr val="tx2"/>
                </a:solidFill>
              </a:rPr>
              <a:t>		</a:t>
            </a:r>
            <a:r>
              <a:rPr lang="ar-SA" dirty="0" smtClean="0">
                <a:solidFill>
                  <a:schemeClr val="tx2"/>
                </a:solidFill>
              </a:rPr>
              <a:t>اَلاِرْتِيَابُ</a:t>
            </a:r>
            <a:r>
              <a:rPr lang="ar-SA" dirty="0">
                <a:solidFill>
                  <a:schemeClr val="tx2"/>
                </a:solidFill>
              </a:rPr>
              <a:t/>
            </a:r>
            <a:br>
              <a:rPr lang="ar-SA" dirty="0">
                <a:solidFill>
                  <a:schemeClr val="tx2"/>
                </a:solidFill>
              </a:rPr>
            </a:br>
            <a:r>
              <a:rPr lang="ar-SA" dirty="0" smtClean="0">
                <a:solidFill>
                  <a:schemeClr val="tx2"/>
                </a:solidFill>
              </a:rPr>
              <a:t>مَرَضُ </a:t>
            </a:r>
            <a:r>
              <a:rPr lang="ar-SA" dirty="0">
                <a:solidFill>
                  <a:schemeClr val="tx2"/>
                </a:solidFill>
              </a:rPr>
              <a:t>الشُّبْهَةِ	اَلاِنْحِرَافُ 		</a:t>
            </a:r>
            <a:r>
              <a:rPr lang="ar-SA" dirty="0" smtClean="0">
                <a:solidFill>
                  <a:schemeClr val="tx2"/>
                </a:solidFill>
              </a:rPr>
              <a:t>اَلْغَفْلَةُ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433935"/>
            <a:ext cx="2791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>
                <a:solidFill>
                  <a:schemeClr val="tx2"/>
                </a:solidFill>
              </a:rPr>
              <a:t>اَلْمَغْضُوْبٌ عَلَيْهِمْ - مُجَاهَدَةٌ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5058" y="5024735"/>
            <a:ext cx="1753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>
                <a:solidFill>
                  <a:schemeClr val="tx2"/>
                </a:solidFill>
              </a:rPr>
              <a:t>اَلضَّالُّوْنَ - اَلْعِلْمُ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09527" y="3659833"/>
            <a:ext cx="2358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>
                <a:solidFill>
                  <a:schemeClr val="tx2"/>
                </a:solidFill>
              </a:rPr>
              <a:t>اَلْمَوَانِعُ مِنْ مَعْرِفَةِ اللهِ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553200" y="2667000"/>
            <a:ext cx="1828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53200" y="5257800"/>
            <a:ext cx="1828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36080" y="2667000"/>
            <a:ext cx="114300" cy="122366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736080" y="3881735"/>
            <a:ext cx="114300" cy="137606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800600" y="1905000"/>
            <a:ext cx="274320" cy="1524000"/>
            <a:chOff x="4800600" y="1905000"/>
            <a:chExt cx="274320" cy="15240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800600" y="1905000"/>
              <a:ext cx="91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00600" y="2286000"/>
              <a:ext cx="91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800600" y="26670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800600" y="3048000"/>
              <a:ext cx="91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800600" y="3429000"/>
              <a:ext cx="91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14900" y="1905000"/>
              <a:ext cx="16002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892040" y="2286000"/>
              <a:ext cx="18288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4892040" y="2667000"/>
              <a:ext cx="18288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892040" y="2667000"/>
              <a:ext cx="18288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flipH="1">
            <a:off x="3048000" y="1905000"/>
            <a:ext cx="274320" cy="1524000"/>
            <a:chOff x="4800600" y="1905000"/>
            <a:chExt cx="274320" cy="15240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800600" y="1905000"/>
              <a:ext cx="91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800600" y="2286000"/>
              <a:ext cx="91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800600" y="26670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800600" y="3048000"/>
              <a:ext cx="91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800600" y="3429000"/>
              <a:ext cx="91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914900" y="1905000"/>
              <a:ext cx="16002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892040" y="2286000"/>
              <a:ext cx="18288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892040" y="2667000"/>
              <a:ext cx="18288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4892040" y="2667000"/>
              <a:ext cx="18288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800600" y="4495800"/>
            <a:ext cx="274320" cy="1143000"/>
            <a:chOff x="4800600" y="4495800"/>
            <a:chExt cx="274320" cy="114300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4800600" y="4495800"/>
              <a:ext cx="91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800600" y="4876800"/>
              <a:ext cx="91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800600" y="52578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800600" y="5638800"/>
              <a:ext cx="91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914900" y="4495800"/>
              <a:ext cx="16002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892040" y="4876800"/>
              <a:ext cx="18288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892040" y="5257800"/>
              <a:ext cx="18288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flipH="1">
            <a:off x="3459480" y="4495800"/>
            <a:ext cx="274320" cy="1143000"/>
            <a:chOff x="4800600" y="4495800"/>
            <a:chExt cx="274320" cy="114300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4800600" y="4495800"/>
              <a:ext cx="91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800600" y="4876800"/>
              <a:ext cx="91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800600" y="52578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800600" y="5638800"/>
              <a:ext cx="91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914900" y="4495800"/>
              <a:ext cx="16002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892040" y="4876800"/>
              <a:ext cx="18288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4892040" y="5257800"/>
              <a:ext cx="18288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Pendusta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Hidayah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buNone/>
            </a:pPr>
            <a:r>
              <a:rPr lang="ar-SA" sz="4000" b="1" dirty="0">
                <a:cs typeface="Traditional Arabic" pitchFamily="2" charset="-78"/>
              </a:rPr>
              <a:t>إِنَّ اللَّهَ لَا يَهْدِي مَنْ هُوَ كَاذِبٌ كَفَّارٌ </a:t>
            </a:r>
            <a:endParaRPr lang="en-US" sz="4000" b="1" dirty="0" smtClean="0">
              <a:cs typeface="Traditional Arabic" pitchFamily="2" charset="-78"/>
            </a:endParaRPr>
          </a:p>
          <a:p>
            <a:pPr indent="0" algn="ctr">
              <a:buNone/>
            </a:pPr>
            <a:r>
              <a:rPr lang="en-US" sz="2800" i="1" dirty="0" err="1"/>
              <a:t>Sesungguhnya</a:t>
            </a:r>
            <a:r>
              <a:rPr lang="en-US" sz="2800" i="1" dirty="0"/>
              <a:t> Allah </a:t>
            </a:r>
            <a:r>
              <a:rPr lang="en-US" sz="2800" i="1" dirty="0" err="1"/>
              <a:t>tidak</a:t>
            </a:r>
            <a:r>
              <a:rPr lang="en-US" sz="2800" i="1" dirty="0"/>
              <a:t> </a:t>
            </a:r>
            <a:r>
              <a:rPr lang="en-US" sz="2800" i="1" dirty="0" err="1"/>
              <a:t>menunjuki</a:t>
            </a:r>
            <a:r>
              <a:rPr lang="en-US" sz="2800" i="1" dirty="0"/>
              <a:t> orang-orang yang </a:t>
            </a:r>
            <a:r>
              <a:rPr lang="en-US" sz="2800" i="1" dirty="0" err="1"/>
              <a:t>pendusta</a:t>
            </a:r>
            <a:r>
              <a:rPr lang="en-US" sz="2800" i="1" dirty="0"/>
              <a:t> </a:t>
            </a:r>
            <a:r>
              <a:rPr lang="en-US" sz="2800" i="1" dirty="0" err="1"/>
              <a:t>dan</a:t>
            </a:r>
            <a:r>
              <a:rPr lang="en-US" sz="2800" i="1" dirty="0"/>
              <a:t> </a:t>
            </a:r>
            <a:r>
              <a:rPr lang="en-US" sz="2800" i="1" dirty="0" err="1" smtClean="0"/>
              <a:t>sangat</a:t>
            </a:r>
            <a:r>
              <a:rPr lang="en-US" sz="2800" i="1" dirty="0" smtClean="0"/>
              <a:t> </a:t>
            </a:r>
            <a:r>
              <a:rPr lang="en-US" sz="2800" i="1" dirty="0" err="1"/>
              <a:t>ingkar</a:t>
            </a:r>
            <a:r>
              <a:rPr lang="en-US" sz="2800" i="1" dirty="0" smtClean="0"/>
              <a:t>. </a:t>
            </a:r>
            <a:r>
              <a:rPr lang="en-US" sz="2800" dirty="0" smtClean="0"/>
              <a:t>(39:3)</a:t>
            </a:r>
          </a:p>
          <a:p>
            <a:pPr indent="0" algn="ctr">
              <a:buNone/>
            </a:pPr>
            <a:endParaRPr lang="en-US" sz="2800" dirty="0"/>
          </a:p>
          <a:p>
            <a:pPr indent="0" algn="ctr">
              <a:buNone/>
            </a:pPr>
            <a:r>
              <a:rPr lang="en-US" sz="2800" dirty="0" err="1" smtClean="0"/>
              <a:t>Parahnya</a:t>
            </a:r>
            <a:r>
              <a:rPr lang="en-US" sz="2800" dirty="0" smtClean="0"/>
              <a:t> </a:t>
            </a:r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tetap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merasakan</a:t>
            </a:r>
            <a:r>
              <a:rPr lang="en-US" sz="2800" dirty="0" smtClean="0"/>
              <a:t> </a:t>
            </a:r>
            <a:r>
              <a:rPr lang="en-US" sz="2800" dirty="0" err="1" smtClean="0"/>
              <a:t>bahwa</a:t>
            </a:r>
            <a:r>
              <a:rPr lang="en-US" sz="2800" dirty="0" smtClean="0"/>
              <a:t> </a:t>
            </a:r>
            <a:r>
              <a:rPr lang="en-US" sz="2800" dirty="0" err="1" smtClean="0"/>
              <a:t>dirinyalah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berdusta</a:t>
            </a:r>
            <a:endParaRPr lang="en-US" sz="2800" dirty="0" smtClean="0"/>
          </a:p>
          <a:p>
            <a:pPr indent="0" algn="ctr">
              <a:buNone/>
            </a:pPr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menuduh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Rasul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berdusta</a:t>
            </a:r>
            <a:r>
              <a:rPr lang="en-US" sz="2800" dirty="0" smtClean="0"/>
              <a:t>:</a:t>
            </a:r>
          </a:p>
          <a:p>
            <a:pPr indent="0" algn="ctr">
              <a:buNone/>
            </a:pPr>
            <a:r>
              <a:rPr lang="en-US" sz="2800" dirty="0" err="1" smtClean="0"/>
              <a:t>Nabi</a:t>
            </a:r>
            <a:r>
              <a:rPr lang="en-US" sz="2800" dirty="0" smtClean="0"/>
              <a:t> </a:t>
            </a:r>
            <a:r>
              <a:rPr lang="en-US" sz="2800" dirty="0" err="1" smtClean="0"/>
              <a:t>Hud</a:t>
            </a:r>
            <a:r>
              <a:rPr lang="en-US" sz="2800" dirty="0" smtClean="0"/>
              <a:t> (7:66), </a:t>
            </a:r>
            <a:r>
              <a:rPr lang="en-US" sz="2800" dirty="0" err="1" smtClean="0"/>
              <a:t>Nabi</a:t>
            </a:r>
            <a:r>
              <a:rPr lang="en-US" sz="2800" dirty="0" smtClean="0"/>
              <a:t> </a:t>
            </a:r>
            <a:r>
              <a:rPr lang="en-US" sz="2800" dirty="0" err="1" smtClean="0"/>
              <a:t>Syu’aib</a:t>
            </a:r>
            <a:r>
              <a:rPr lang="en-US" sz="2800" dirty="0" smtClean="0"/>
              <a:t> (26:186), </a:t>
            </a:r>
            <a:r>
              <a:rPr lang="en-US" sz="2800" dirty="0" err="1" smtClean="0"/>
              <a:t>Nabi</a:t>
            </a:r>
            <a:r>
              <a:rPr lang="en-US" sz="2800" dirty="0" smtClean="0"/>
              <a:t> Musa (28:38)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394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7200" smtClean="0">
                <a:cs typeface="AF_Najed" pitchFamily="2" charset="-78"/>
              </a:rPr>
              <a:t>مَرَضُ الشَّهْوَةِ</a:t>
            </a:r>
            <a:endParaRPr lang="en-US" sz="7200" dirty="0">
              <a:cs typeface="AF_Najed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928813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5</a:t>
            </a:r>
          </a:p>
          <a:p>
            <a:pPr indent="0" algn="ctr">
              <a:buNone/>
            </a:pPr>
            <a:r>
              <a:rPr lang="ar-SA" sz="9600" dirty="0" smtClean="0">
                <a:solidFill>
                  <a:schemeClr val="tx2"/>
                </a:solidFill>
                <a:cs typeface="MCS Kufy Madany S_I normal." pitchFamily="2" charset="-78"/>
              </a:rPr>
              <a:t>كَثْرَةُ الْمَعَاصِيْ</a:t>
            </a:r>
            <a:endParaRPr lang="en-US" sz="9600" dirty="0" smtClean="0">
              <a:solidFill>
                <a:schemeClr val="tx2"/>
              </a:solidFill>
              <a:cs typeface="MCS Kufy Madany S_I normal." pitchFamily="2" charset="-78"/>
            </a:endParaRPr>
          </a:p>
          <a:p>
            <a:pPr indent="0" algn="ctr">
              <a:buNone/>
            </a:pPr>
            <a:r>
              <a:rPr lang="en-US" sz="3200" dirty="0" smtClean="0">
                <a:solidFill>
                  <a:schemeClr val="tx2"/>
                </a:solidFill>
                <a:latin typeface="Goudy Stout" pitchFamily="18" charset="0"/>
              </a:rPr>
              <a:t>BANYAK MA’SIYAT</a:t>
            </a:r>
            <a:endParaRPr lang="en-US" sz="44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3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Koleksi</a:t>
            </a:r>
            <a:r>
              <a:rPr lang="en-US" dirty="0" smtClean="0"/>
              <a:t> </a:t>
            </a:r>
            <a:r>
              <a:rPr lang="en-US" dirty="0" err="1" smtClean="0"/>
              <a:t>Dosa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cs typeface="Traditional Arabic" pitchFamily="2" charset="-78"/>
              </a:rPr>
              <a:t>Banyak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berma’siyat</a:t>
            </a:r>
            <a:r>
              <a:rPr lang="en-US" dirty="0" smtClean="0">
                <a:cs typeface="Traditional Arabic" pitchFamily="2" charset="-78"/>
              </a:rPr>
              <a:t> = </a:t>
            </a:r>
            <a:r>
              <a:rPr lang="en-US" dirty="0" err="1" smtClean="0">
                <a:cs typeface="Traditional Arabic" pitchFamily="2" charset="-78"/>
              </a:rPr>
              <a:t>koleksi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dosa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en-US" dirty="0" err="1" smtClean="0">
                <a:cs typeface="Traditional Arabic" pitchFamily="2" charset="-78"/>
              </a:rPr>
              <a:t>dosa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apapun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dikerjakan</a:t>
            </a:r>
            <a:r>
              <a:rPr lang="en-US" dirty="0" smtClean="0">
                <a:cs typeface="Traditional Arabic" pitchFamily="2" charset="-78"/>
              </a:rPr>
              <a:t>)</a:t>
            </a:r>
          </a:p>
          <a:p>
            <a:r>
              <a:rPr lang="en-US" dirty="0" err="1" smtClean="0">
                <a:cs typeface="Traditional Arabic" pitchFamily="2" charset="-78"/>
              </a:rPr>
              <a:t>Satu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dosa</a:t>
            </a:r>
            <a:r>
              <a:rPr lang="en-US" dirty="0" smtClean="0">
                <a:cs typeface="Traditional Arabic" pitchFamily="2" charset="-78"/>
              </a:rPr>
              <a:t> = </a:t>
            </a:r>
            <a:r>
              <a:rPr lang="en-US" dirty="0" err="1" smtClean="0">
                <a:cs typeface="Traditional Arabic" pitchFamily="2" charset="-78"/>
              </a:rPr>
              <a:t>satu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titik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hitam</a:t>
            </a:r>
            <a:r>
              <a:rPr lang="en-US" dirty="0" smtClean="0">
                <a:cs typeface="Traditional Arabic" pitchFamily="2" charset="-78"/>
              </a:rPr>
              <a:t> (83:14-15) 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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banyak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berdosa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: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tertutupilah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hatinya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dengan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lapisan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hitam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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Hidayah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susah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masuk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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ingkar</a:t>
            </a:r>
            <a:endParaRPr lang="en-US" dirty="0" smtClean="0">
              <a:cs typeface="Traditional Arabic" pitchFamily="2" charset="-78"/>
              <a:sym typeface="Wingdings" pitchFamily="2" charset="2"/>
            </a:endParaRPr>
          </a:p>
          <a:p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Bahkan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akhirnya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mereka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menikmati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dosanya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,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menganggapnya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sebagai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sebuah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kewajaran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,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akhirnya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jadi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budaya</a:t>
            </a:r>
            <a:endParaRPr lang="en-US" dirty="0" smtClean="0">
              <a:cs typeface="Traditional Arabic" pitchFamily="2" charset="-78"/>
              <a:sym typeface="Wingdings" pitchFamily="2" charset="2"/>
            </a:endParaRPr>
          </a:p>
          <a:p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Saat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itulah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manusia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sudah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menyembah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hawa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</a:t>
            </a:r>
            <a:r>
              <a:rPr lang="en-US" dirty="0" err="1" smtClean="0">
                <a:cs typeface="Traditional Arabic" pitchFamily="2" charset="-78"/>
                <a:sym typeface="Wingdings" pitchFamily="2" charset="2"/>
              </a:rPr>
              <a:t>nafsunya</a:t>
            </a:r>
            <a:r>
              <a:rPr lang="en-US" dirty="0" smtClean="0">
                <a:cs typeface="Traditional Arabic" pitchFamily="2" charset="-78"/>
                <a:sym typeface="Wingdings" pitchFamily="2" charset="2"/>
              </a:rPr>
              <a:t> (25:43, 45:23)</a:t>
            </a:r>
          </a:p>
          <a:p>
            <a:pPr indent="0" algn="ctr">
              <a:buNone/>
            </a:pPr>
            <a:r>
              <a:rPr lang="ar-SA" sz="4000" b="1" dirty="0">
                <a:cs typeface="Traditional Arabic" pitchFamily="2" charset="-78"/>
              </a:rPr>
              <a:t>أَرَأَيْتَ مَنِ اتَّخَذَ </a:t>
            </a:r>
            <a:r>
              <a:rPr lang="ar-SA" sz="4000" b="1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cs typeface="Traditional Arabic" pitchFamily="2" charset="-78"/>
              </a:rPr>
              <a:t>إِلَهَهُ هَوَاهُ </a:t>
            </a:r>
            <a:r>
              <a:rPr lang="ar-SA" sz="4000" b="1" dirty="0">
                <a:cs typeface="Traditional Arabic" pitchFamily="2" charset="-78"/>
              </a:rPr>
              <a:t>أَفَأَنْتَ تَكُونُ عَلَيْهِ وَكِيلًا</a:t>
            </a:r>
            <a:endParaRPr lang="en-US" sz="4000" dirty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2037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7200" dirty="0">
                <a:cs typeface="AF_Najed" pitchFamily="2" charset="-78"/>
              </a:rPr>
              <a:t>مَرَضُ الشُّبْهَةِ</a:t>
            </a:r>
            <a:endParaRPr lang="en-US" sz="7200" dirty="0">
              <a:cs typeface="AF_Najed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905000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1</a:t>
            </a:r>
          </a:p>
          <a:p>
            <a:pPr algn="ctr"/>
            <a:r>
              <a:rPr lang="ar-SA" sz="9600" dirty="0">
                <a:cs typeface="MCS Kufy Madany S_I normal." pitchFamily="2" charset="-78"/>
              </a:rPr>
              <a:t>اَلْجَهْلُ</a:t>
            </a:r>
            <a:endParaRPr lang="en-US" sz="9600" dirty="0" smtClean="0">
              <a:solidFill>
                <a:schemeClr val="tx2"/>
              </a:solidFill>
              <a:cs typeface="MCS Kufy Madany S_I normal." pitchFamily="2" charset="-78"/>
            </a:endParaRPr>
          </a:p>
          <a:p>
            <a:pPr indent="0" algn="ctr">
              <a:buNone/>
            </a:pPr>
            <a:r>
              <a:rPr lang="en-US" sz="4800" dirty="0" smtClean="0">
                <a:solidFill>
                  <a:schemeClr val="tx2"/>
                </a:solidFill>
                <a:latin typeface="Goudy Stout" pitchFamily="18" charset="0"/>
              </a:rPr>
              <a:t>KEBODOHAN</a:t>
            </a:r>
            <a:endParaRPr lang="en-US" sz="48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3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2:118 </a:t>
            </a:r>
            <a:r>
              <a:rPr lang="en-US" dirty="0" err="1" smtClean="0"/>
              <a:t>Permintaan</a:t>
            </a:r>
            <a:r>
              <a:rPr lang="en-US" dirty="0" smtClean="0"/>
              <a:t> yang </a:t>
            </a:r>
            <a:r>
              <a:rPr lang="en-US" dirty="0" err="1" smtClean="0"/>
              <a:t>Berulang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ctr">
              <a:buNone/>
            </a:pPr>
            <a:r>
              <a:rPr lang="ar-SA" sz="4400" b="1" dirty="0" smtClean="0">
                <a:cs typeface="Traditional Arabic" pitchFamily="2" charset="-78"/>
              </a:rPr>
              <a:t>وَقَالَ </a:t>
            </a:r>
            <a:r>
              <a:rPr lang="ar-SA" sz="4400" b="1" dirty="0">
                <a:cs typeface="Traditional Arabic" pitchFamily="2" charset="-78"/>
              </a:rPr>
              <a:t>الَّذِينَ </a:t>
            </a:r>
            <a:r>
              <a:rPr lang="ar-SA" sz="4400" b="1" u="sng" dirty="0">
                <a:cs typeface="Traditional Arabic" pitchFamily="2" charset="-78"/>
              </a:rPr>
              <a:t>لَا يَعْلَمُونَ </a:t>
            </a:r>
            <a:r>
              <a:rPr lang="ar-SA" sz="4400" b="1" dirty="0">
                <a:cs typeface="Traditional Arabic" pitchFamily="2" charset="-78"/>
              </a:rPr>
              <a:t>لَوْلَا يُكَلِّمُنَا اللَّهُ أَوْ تَأْتِينَا </a:t>
            </a:r>
            <a:r>
              <a:rPr lang="ar-SA" sz="4400" b="1" dirty="0" smtClean="0">
                <a:cs typeface="Traditional Arabic" pitchFamily="2" charset="-78"/>
              </a:rPr>
              <a:t>آَيَةٌ</a:t>
            </a:r>
            <a:endParaRPr lang="en-US" sz="4400" b="1" dirty="0" smtClean="0">
              <a:cs typeface="Traditional Arabic" pitchFamily="2" charset="-78"/>
            </a:endParaRPr>
          </a:p>
          <a:p>
            <a:pPr indent="0">
              <a:buNone/>
            </a:pPr>
            <a:r>
              <a:rPr lang="en-US" dirty="0" smtClean="0">
                <a:cs typeface="Traditional Arabic" pitchFamily="2" charset="-78"/>
              </a:rPr>
              <a:t>					BODOH</a:t>
            </a: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Karena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bodoh</a:t>
            </a:r>
            <a:r>
              <a:rPr lang="en-US" dirty="0" smtClean="0">
                <a:cs typeface="Traditional Arabic" pitchFamily="2" charset="-78"/>
              </a:rPr>
              <a:t>, </a:t>
            </a:r>
            <a:r>
              <a:rPr lang="en-US" dirty="0" err="1" smtClean="0">
                <a:cs typeface="Traditional Arabic" pitchFamily="2" charset="-78"/>
              </a:rPr>
              <a:t>maka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meminta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sesuatu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tidak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semestinya</a:t>
            </a:r>
            <a:r>
              <a:rPr lang="en-US" dirty="0" smtClean="0">
                <a:cs typeface="Traditional Arabic" pitchFamily="2" charset="-78"/>
              </a:rPr>
              <a:t>: Allah </a:t>
            </a:r>
            <a:r>
              <a:rPr lang="en-US" dirty="0" err="1" smtClean="0">
                <a:cs typeface="Traditional Arabic" pitchFamily="2" charset="-78"/>
              </a:rPr>
              <a:t>berbicara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kepada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mereka</a:t>
            </a:r>
            <a:endParaRPr lang="en-US" dirty="0" smtClean="0">
              <a:cs typeface="Traditional Arabic" pitchFamily="2" charset="-78"/>
            </a:endParaRP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Ini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adalah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permintaan</a:t>
            </a:r>
            <a:r>
              <a:rPr lang="en-US" dirty="0" smtClean="0">
                <a:cs typeface="Traditional Arabic" pitchFamily="2" charset="-78"/>
              </a:rPr>
              <a:t> Rafi’ bin </a:t>
            </a:r>
            <a:r>
              <a:rPr lang="en-US" dirty="0" err="1" smtClean="0">
                <a:cs typeface="Traditional Arabic" pitchFamily="2" charset="-78"/>
              </a:rPr>
              <a:t>Haramalah</a:t>
            </a:r>
            <a:r>
              <a:rPr lang="en-US" dirty="0" smtClean="0">
                <a:cs typeface="Traditional Arabic" pitchFamily="2" charset="-78"/>
              </a:rPr>
              <a:t> (</a:t>
            </a:r>
            <a:r>
              <a:rPr lang="en-US" dirty="0" err="1" smtClean="0">
                <a:cs typeface="Traditional Arabic" pitchFamily="2" charset="-78"/>
              </a:rPr>
              <a:t>nasrani</a:t>
            </a:r>
            <a:r>
              <a:rPr lang="en-US" dirty="0" smtClean="0">
                <a:cs typeface="Traditional Arabic" pitchFamily="2" charset="-78"/>
              </a:rPr>
              <a:t>) </a:t>
            </a:r>
            <a:r>
              <a:rPr lang="en-US" dirty="0" err="1" smtClean="0">
                <a:cs typeface="Traditional Arabic" pitchFamily="2" charset="-78"/>
              </a:rPr>
              <a:t>kepada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Rasul</a:t>
            </a:r>
            <a:r>
              <a:rPr lang="en-US" dirty="0" smtClean="0">
                <a:cs typeface="Traditional Arabic" pitchFamily="2" charset="-78"/>
              </a:rPr>
              <a:t> SAW agar Allah </a:t>
            </a:r>
            <a:r>
              <a:rPr lang="en-US" dirty="0" err="1" smtClean="0">
                <a:cs typeface="Traditional Arabic" pitchFamily="2" charset="-78"/>
              </a:rPr>
              <a:t>berbicara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kepadanya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tentang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kebenaran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kenabian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beliau</a:t>
            </a:r>
            <a:r>
              <a:rPr lang="en-US" dirty="0" smtClean="0">
                <a:cs typeface="Traditional Arabic" pitchFamily="2" charset="-78"/>
              </a:rPr>
              <a:t> SAW</a:t>
            </a: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Ternyata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ini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bukan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permintaan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baru</a:t>
            </a:r>
            <a:r>
              <a:rPr lang="en-US" dirty="0" smtClean="0">
                <a:cs typeface="Traditional Arabic" pitchFamily="2" charset="-78"/>
              </a:rPr>
              <a:t>: orang </a:t>
            </a:r>
            <a:r>
              <a:rPr lang="en-US" dirty="0" err="1" smtClean="0">
                <a:cs typeface="Traditional Arabic" pitchFamily="2" charset="-78"/>
              </a:rPr>
              <a:t>sebelum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mereka</a:t>
            </a:r>
            <a:r>
              <a:rPr lang="en-US" dirty="0" smtClean="0">
                <a:cs typeface="Traditional Arabic" pitchFamily="2" charset="-78"/>
              </a:rPr>
              <a:t> pun </a:t>
            </a:r>
            <a:r>
              <a:rPr lang="en-US" dirty="0" err="1" smtClean="0">
                <a:cs typeface="Traditional Arabic" pitchFamily="2" charset="-78"/>
              </a:rPr>
              <a:t>pernah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meminta</a:t>
            </a:r>
            <a:r>
              <a:rPr lang="en-US" dirty="0" smtClean="0">
                <a:cs typeface="Traditional Arabic" pitchFamily="2" charset="-78"/>
              </a:rPr>
              <a:t> yang </a:t>
            </a:r>
            <a:r>
              <a:rPr lang="en-US" dirty="0" err="1" smtClean="0">
                <a:cs typeface="Traditional Arabic" pitchFamily="2" charset="-78"/>
              </a:rPr>
              <a:t>serupa</a:t>
            </a:r>
            <a:endParaRPr lang="en-US" dirty="0" smtClean="0">
              <a:cs typeface="Traditional Arabic" pitchFamily="2" charset="-78"/>
            </a:endParaRPr>
          </a:p>
          <a:p>
            <a:pPr marL="342900" indent="-342900"/>
            <a:r>
              <a:rPr lang="en-US" dirty="0" err="1" smtClean="0">
                <a:cs typeface="Traditional Arabic" pitchFamily="2" charset="-78"/>
              </a:rPr>
              <a:t>Kenapa</a:t>
            </a:r>
            <a:r>
              <a:rPr lang="en-US" dirty="0" smtClean="0">
                <a:cs typeface="Traditional Arabic" pitchFamily="2" charset="-78"/>
              </a:rPr>
              <a:t> </a:t>
            </a:r>
            <a:r>
              <a:rPr lang="en-US" dirty="0" err="1" smtClean="0">
                <a:cs typeface="Traditional Arabic" pitchFamily="2" charset="-78"/>
              </a:rPr>
              <a:t>berulang</a:t>
            </a:r>
            <a:r>
              <a:rPr lang="en-US" dirty="0" smtClean="0">
                <a:cs typeface="Traditional Arabic" pitchFamily="2" charset="-78"/>
              </a:rPr>
              <a:t>? </a:t>
            </a:r>
            <a:r>
              <a:rPr lang="ar-SA" sz="3600" b="1" dirty="0">
                <a:cs typeface="Traditional Arabic" pitchFamily="2" charset="-78"/>
              </a:rPr>
              <a:t>تَشَابَهَتْ </a:t>
            </a:r>
            <a:r>
              <a:rPr lang="ar-SA" sz="3600" b="1" dirty="0" smtClean="0">
                <a:cs typeface="Traditional Arabic" pitchFamily="2" charset="-78"/>
              </a:rPr>
              <a:t>قُلُوبُهُمْ</a:t>
            </a:r>
            <a:r>
              <a:rPr lang="en-US" b="1" dirty="0" smtClean="0">
                <a:cs typeface="Traditional Arabic" pitchFamily="2" charset="-78"/>
              </a:rPr>
              <a:t> (</a:t>
            </a:r>
            <a:r>
              <a:rPr lang="en-US" b="1" dirty="0" err="1" smtClean="0">
                <a:cs typeface="Traditional Arabic" pitchFamily="2" charset="-78"/>
              </a:rPr>
              <a:t>hati</a:t>
            </a:r>
            <a:r>
              <a:rPr lang="en-US" b="1" dirty="0" smtClean="0">
                <a:cs typeface="Traditional Arabic" pitchFamily="2" charset="-78"/>
              </a:rPr>
              <a:t> </a:t>
            </a:r>
            <a:r>
              <a:rPr lang="en-US" b="1" dirty="0" err="1" smtClean="0">
                <a:cs typeface="Traditional Arabic" pitchFamily="2" charset="-78"/>
              </a:rPr>
              <a:t>mereka</a:t>
            </a:r>
            <a:r>
              <a:rPr lang="en-US" b="1" dirty="0" smtClean="0">
                <a:cs typeface="Traditional Arabic" pitchFamily="2" charset="-78"/>
              </a:rPr>
              <a:t> </a:t>
            </a:r>
            <a:r>
              <a:rPr lang="en-US" b="1" dirty="0" err="1" smtClean="0">
                <a:cs typeface="Traditional Arabic" pitchFamily="2" charset="-78"/>
              </a:rPr>
              <a:t>serupa</a:t>
            </a:r>
            <a:r>
              <a:rPr lang="en-US" b="1" dirty="0" smtClean="0">
                <a:cs typeface="Traditional Arabic" pitchFamily="2" charset="-78"/>
              </a:rPr>
              <a:t>)</a:t>
            </a:r>
            <a:endParaRPr lang="en-US" dirty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2037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Keterlaluan</a:t>
            </a:r>
            <a:r>
              <a:rPr lang="en-US" dirty="0" smtClean="0"/>
              <a:t> </a:t>
            </a:r>
            <a:r>
              <a:rPr lang="en-US" dirty="0" err="1" smtClean="0"/>
              <a:t>Bodohnya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Ayat-ayat</a:t>
            </a:r>
            <a:r>
              <a:rPr lang="en-US" sz="2800" dirty="0" smtClean="0"/>
              <a:t> Allah </a:t>
            </a:r>
            <a:r>
              <a:rPr lang="en-US" sz="2800" dirty="0" err="1" smtClean="0"/>
              <a:t>begitu</a:t>
            </a:r>
            <a:r>
              <a:rPr lang="en-US" sz="2800" dirty="0" smtClean="0"/>
              <a:t> </a:t>
            </a:r>
            <a:r>
              <a:rPr lang="en-US" sz="2800" dirty="0" err="1" smtClean="0"/>
              <a:t>banyaknya</a:t>
            </a:r>
            <a:r>
              <a:rPr lang="en-US" sz="2800" dirty="0" smtClean="0"/>
              <a:t>, </a:t>
            </a:r>
            <a:r>
              <a:rPr lang="en-US" sz="2800" dirty="0" err="1" smtClean="0"/>
              <a:t>tapi</a:t>
            </a:r>
            <a:r>
              <a:rPr lang="en-US" sz="2800" dirty="0" smtClean="0"/>
              <a:t> </a:t>
            </a:r>
            <a:r>
              <a:rPr lang="en-US" sz="2800" dirty="0" err="1" smtClean="0"/>
              <a:t>mereka</a:t>
            </a:r>
            <a:r>
              <a:rPr lang="en-US" sz="2800" dirty="0" smtClean="0"/>
              <a:t> yang </a:t>
            </a:r>
            <a:r>
              <a:rPr lang="en-US" sz="2800" dirty="0" err="1" smtClean="0"/>
              <a:t>ingkar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menangkapnya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sym typeface="Wingdings" pitchFamily="2" charset="2"/>
              </a:rPr>
              <a:t>benar-benar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keterlaluan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bodohnya</a:t>
            </a:r>
            <a:endParaRPr lang="en-US" sz="2800" dirty="0" smtClean="0">
              <a:sym typeface="Wingdings" pitchFamily="2" charset="2"/>
            </a:endParaRPr>
          </a:p>
          <a:p>
            <a:r>
              <a:rPr lang="en-US" sz="2800" dirty="0" err="1" smtClean="0"/>
              <a:t>Standar</a:t>
            </a:r>
            <a:r>
              <a:rPr lang="en-US" sz="2800" dirty="0" smtClean="0"/>
              <a:t> </a:t>
            </a:r>
            <a:r>
              <a:rPr lang="en-US" sz="2800" dirty="0" err="1" smtClean="0"/>
              <a:t>bodoh</a:t>
            </a:r>
            <a:r>
              <a:rPr lang="en-US" sz="2800" dirty="0" smtClean="0"/>
              <a:t>/</a:t>
            </a:r>
            <a:r>
              <a:rPr lang="en-US" sz="2800" dirty="0" err="1" smtClean="0"/>
              <a:t>pandai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ma’rifatullah</a:t>
            </a:r>
            <a:endParaRPr lang="en-US" sz="2800" dirty="0" smtClean="0"/>
          </a:p>
          <a:p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ma’rifatullah</a:t>
            </a:r>
            <a:r>
              <a:rPr lang="en-US" sz="2800" dirty="0" smtClean="0"/>
              <a:t> </a:t>
            </a:r>
            <a:r>
              <a:rPr lang="en-US" sz="2800" dirty="0" err="1" smtClean="0"/>
              <a:t>ia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menjawab</a:t>
            </a:r>
            <a:r>
              <a:rPr lang="en-US" sz="2800" dirty="0" smtClean="0"/>
              <a:t> </a:t>
            </a:r>
            <a:r>
              <a:rPr lang="en-US" sz="2800" dirty="0" err="1" smtClean="0"/>
              <a:t>persoalan</a:t>
            </a:r>
            <a:r>
              <a:rPr lang="en-US" sz="2800" dirty="0" smtClean="0"/>
              <a:t> </a:t>
            </a:r>
            <a:r>
              <a:rPr lang="en-US" sz="2800" dirty="0" err="1" smtClean="0"/>
              <a:t>mendasar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smtClean="0"/>
              <a:t>Dari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Mau </a:t>
            </a:r>
            <a:r>
              <a:rPr lang="en-US" dirty="0" err="1" smtClean="0"/>
              <a:t>kemana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Profesor</a:t>
            </a:r>
            <a:r>
              <a:rPr lang="en-US" dirty="0" smtClean="0"/>
              <a:t>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bodoh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Allah (Abu </a:t>
            </a:r>
            <a:r>
              <a:rPr lang="en-US" dirty="0" err="1" smtClean="0"/>
              <a:t>Jahal</a:t>
            </a:r>
            <a:r>
              <a:rPr lang="en-US" dirty="0" smtClean="0"/>
              <a:t> </a:t>
            </a:r>
            <a:r>
              <a:rPr lang="en-US" dirty="0" err="1" smtClean="0"/>
              <a:t>cerdas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gelar</a:t>
            </a:r>
            <a:r>
              <a:rPr lang="en-US" dirty="0" smtClean="0"/>
              <a:t> </a:t>
            </a:r>
            <a:r>
              <a:rPr lang="en-US" dirty="0" err="1" smtClean="0"/>
              <a:t>bapaknya</a:t>
            </a:r>
            <a:r>
              <a:rPr lang="en-US" dirty="0" smtClean="0"/>
              <a:t> </a:t>
            </a:r>
            <a:r>
              <a:rPr lang="en-US" dirty="0" err="1" smtClean="0"/>
              <a:t>bodoh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0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ctr">
              <a:buNone/>
            </a:pPr>
            <a:r>
              <a:rPr lang="ar-SA" sz="4800" b="1" dirty="0">
                <a:solidFill>
                  <a:srgbClr xmlns:mc="http://schemas.openxmlformats.org/markup-compatibility/2006" xmlns:a14="http://schemas.microsoft.com/office/drawing/2010/main" val="C00000" mc:Ignorable=""/>
                </a:solidFill>
                <a:cs typeface="Traditional Arabic" pitchFamily="2" charset="-78"/>
              </a:rPr>
              <a:t>مَنْ عَرَفَ نَفْسَهُ عَرَفَ رَبَّهُ</a:t>
            </a:r>
            <a:endParaRPr lang="en-US" sz="4800" b="1" dirty="0">
              <a:solidFill>
                <a:srgbClr xmlns:mc="http://schemas.openxmlformats.org/markup-compatibility/2006" xmlns:a14="http://schemas.microsoft.com/office/drawing/2010/main" val="C00000" mc:Ignorable=""/>
              </a:solidFill>
              <a:cs typeface="Traditional Arabic" pitchFamily="2" charset="-78"/>
            </a:endParaRPr>
          </a:p>
          <a:p>
            <a:pPr indent="0" algn="ctr">
              <a:buNone/>
            </a:pPr>
            <a:r>
              <a:rPr lang="en-US" dirty="0" err="1" smtClean="0"/>
              <a:t>Siapa</a:t>
            </a:r>
            <a:r>
              <a:rPr lang="en-US" dirty="0" smtClean="0"/>
              <a:t> yang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,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Tuhannya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Allah </a:t>
            </a:r>
            <a:r>
              <a:rPr lang="en-US" dirty="0" err="1" smtClean="0"/>
              <a:t>mengingatkan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agar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(51:21)</a:t>
            </a:r>
          </a:p>
          <a:p>
            <a:pPr lvl="1"/>
            <a:r>
              <a:rPr lang="en-US" dirty="0" smtClean="0"/>
              <a:t>Proses </a:t>
            </a:r>
            <a:r>
              <a:rPr lang="en-US" dirty="0" err="1" smtClean="0"/>
              <a:t>penciptaan</a:t>
            </a:r>
            <a:endParaRPr lang="en-US" dirty="0" smtClean="0"/>
          </a:p>
          <a:p>
            <a:pPr lvl="1"/>
            <a:r>
              <a:rPr lang="en-US" dirty="0" smtClean="0"/>
              <a:t>Proses </a:t>
            </a:r>
            <a:r>
              <a:rPr lang="en-US" dirty="0" err="1" smtClean="0"/>
              <a:t>kelahiran</a:t>
            </a:r>
            <a:endParaRPr lang="en-US" dirty="0" smtClean="0"/>
          </a:p>
          <a:p>
            <a:pPr lvl="1"/>
            <a:r>
              <a:rPr lang="en-US" dirty="0" smtClean="0"/>
              <a:t>Proses </a:t>
            </a:r>
            <a:r>
              <a:rPr lang="en-US" dirty="0" err="1" smtClean="0"/>
              <a:t>pertumbuhan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dewasa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endParaRPr lang="en-US" dirty="0" smtClean="0"/>
          </a:p>
          <a:p>
            <a:pPr lvl="1"/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keajaiban</a:t>
            </a:r>
            <a:r>
              <a:rPr lang="en-US" dirty="0" smtClean="0"/>
              <a:t> yang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Allah SWT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4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7200" dirty="0">
                <a:cs typeface="AF_Najed" pitchFamily="2" charset="-78"/>
              </a:rPr>
              <a:t>مَرَضُ الشُّبْهَةِ</a:t>
            </a:r>
            <a:endParaRPr lang="en-US" sz="7200" dirty="0">
              <a:cs typeface="AF_Najed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905000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2</a:t>
            </a:r>
          </a:p>
          <a:p>
            <a:pPr algn="ctr"/>
            <a:r>
              <a:rPr lang="ar-SA" sz="9600" dirty="0">
                <a:cs typeface="MCS Kufy Madany S_I normal." pitchFamily="2" charset="-78"/>
              </a:rPr>
              <a:t>اَلاِرْتِيَابُ</a:t>
            </a:r>
            <a:endParaRPr lang="en-US" sz="9600" dirty="0" smtClean="0">
              <a:solidFill>
                <a:schemeClr val="tx2"/>
              </a:solidFill>
              <a:cs typeface="MCS Kufy Madany S_I normal." pitchFamily="2" charset="-78"/>
            </a:endParaRPr>
          </a:p>
          <a:p>
            <a:pPr indent="0" algn="ctr">
              <a:buNone/>
            </a:pPr>
            <a:r>
              <a:rPr lang="en-US" sz="4800" dirty="0" smtClean="0">
                <a:solidFill>
                  <a:schemeClr val="tx2"/>
                </a:solidFill>
                <a:latin typeface="Goudy Stout" pitchFamily="18" charset="0"/>
              </a:rPr>
              <a:t>RAGU-RAGU</a:t>
            </a:r>
            <a:endParaRPr lang="en-US" sz="48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9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Tiga Kelompok Manusia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AutoNum type="arabicPeriod"/>
            </a:pP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</a:rPr>
              <a:t>Mereka</a:t>
            </a:r>
            <a:r>
              <a:rPr lang="en-US" sz="2400" b="1" dirty="0" smtClean="0">
                <a:solidFill>
                  <a:schemeClr val="accent2"/>
                </a:solidFill>
              </a:rPr>
              <a:t> yang </a:t>
            </a:r>
            <a:r>
              <a:rPr lang="en-US" sz="2400" b="1" dirty="0" err="1" smtClean="0">
                <a:solidFill>
                  <a:schemeClr val="accent2"/>
                </a:solidFill>
              </a:rPr>
              <a:t>menerima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</a:rPr>
              <a:t>aqidah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</a:rPr>
              <a:t>secara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talqin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</a:rPr>
              <a:t>(</a:t>
            </a:r>
            <a:r>
              <a:rPr lang="en-US" sz="2400" b="1" dirty="0" err="1" smtClean="0">
                <a:solidFill>
                  <a:schemeClr val="accent2"/>
                </a:solidFill>
              </a:rPr>
              <a:t>turunan</a:t>
            </a:r>
            <a:r>
              <a:rPr lang="en-US" sz="2400" b="1" dirty="0" smtClean="0">
                <a:solidFill>
                  <a:schemeClr val="accent2"/>
                </a:solidFill>
              </a:rPr>
              <a:t>) </a:t>
            </a:r>
            <a:r>
              <a:rPr lang="en-US" sz="2400" b="1" dirty="0" err="1" smtClean="0">
                <a:solidFill>
                  <a:schemeClr val="accent2"/>
                </a:solidFill>
              </a:rPr>
              <a:t>dan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</a:rPr>
              <a:t>meyakininya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</a:rPr>
              <a:t>karena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</a:rPr>
              <a:t>tradisi</a:t>
            </a:r>
            <a:endParaRPr lang="en-US" sz="2400" b="1" dirty="0" smtClean="0">
              <a:solidFill>
                <a:schemeClr val="accent2"/>
              </a:solidFill>
            </a:endParaRPr>
          </a:p>
          <a:p>
            <a:pPr marL="933450" lvl="1" indent="-514350"/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rawan</a:t>
            </a:r>
            <a:r>
              <a:rPr lang="en-US" sz="2000" dirty="0" smtClean="0"/>
              <a:t> </a:t>
            </a:r>
            <a:r>
              <a:rPr lang="en-US" sz="2000" dirty="0" err="1" smtClean="0"/>
              <a:t>terasuki</a:t>
            </a:r>
            <a:r>
              <a:rPr lang="en-US" sz="2000" dirty="0" smtClean="0"/>
              <a:t> </a:t>
            </a:r>
            <a:r>
              <a:rPr lang="en-US" sz="2000" dirty="0" err="1" smtClean="0"/>
              <a:t>kebimbangan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menemui</a:t>
            </a:r>
            <a:r>
              <a:rPr lang="en-US" sz="2000" dirty="0" smtClean="0"/>
              <a:t> </a:t>
            </a:r>
            <a:r>
              <a:rPr lang="en-US" sz="2000" dirty="0" err="1" smtClean="0"/>
              <a:t>berbagai</a:t>
            </a:r>
            <a:r>
              <a:rPr lang="en-US" sz="2000" dirty="0" smtClean="0"/>
              <a:t> </a:t>
            </a:r>
            <a:r>
              <a:rPr lang="en-US" sz="2000" dirty="0" err="1" smtClean="0"/>
              <a:t>syubhat</a:t>
            </a:r>
            <a:endParaRPr lang="en-US" sz="2000" dirty="0" smtClean="0"/>
          </a:p>
          <a:p>
            <a:pPr>
              <a:buFontTx/>
              <a:buAutoNum type="arabicPeriod"/>
            </a:pPr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</a:rPr>
              <a:t>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</a:rPr>
              <a:t>Mereka</a:t>
            </a:r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</a:rPr>
              <a:t> yang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</a:rPr>
              <a:t>menganalisis</a:t>
            </a:r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</a:rPr>
              <a:t>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</a:rPr>
              <a:t>dan</a:t>
            </a:r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</a:rPr>
              <a:t>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C00000" mc:Ignorable=""/>
                </a:solidFill>
              </a:rPr>
              <a:t>berpikir</a:t>
            </a:r>
            <a:endParaRPr lang="en-US" sz="2400" b="1" dirty="0" smtClean="0">
              <a:solidFill>
                <a:srgbClr xmlns:mc="http://schemas.openxmlformats.org/markup-compatibility/2006" xmlns:a14="http://schemas.microsoft.com/office/drawing/2010/main" val="C00000" mc:Ignorable=""/>
              </a:solidFill>
            </a:endParaRPr>
          </a:p>
          <a:p>
            <a:pPr marL="933450" lvl="1" indent="-514350"/>
            <a:r>
              <a:rPr lang="en-US" sz="2000" dirty="0" err="1" smtClean="0"/>
              <a:t>Imannya</a:t>
            </a:r>
            <a:r>
              <a:rPr lang="en-US" sz="2000" dirty="0" smtClean="0"/>
              <a:t> </a:t>
            </a:r>
            <a:r>
              <a:rPr lang="en-US" sz="2000" dirty="0" err="1" smtClean="0"/>
              <a:t>bertambah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keyakinannya</a:t>
            </a:r>
            <a:r>
              <a:rPr lang="en-US" sz="2000" dirty="0" smtClean="0"/>
              <a:t> </a:t>
            </a:r>
            <a:r>
              <a:rPr lang="en-US" sz="2000" dirty="0" err="1" smtClean="0"/>
              <a:t>makin</a:t>
            </a:r>
            <a:r>
              <a:rPr lang="en-US" sz="2000" dirty="0" smtClean="0"/>
              <a:t> </a:t>
            </a:r>
            <a:r>
              <a:rPr lang="en-US" sz="2000" dirty="0" err="1" smtClean="0"/>
              <a:t>kuat</a:t>
            </a:r>
            <a:endParaRPr lang="en-US" sz="2000" dirty="0" smtClean="0"/>
          </a:p>
          <a:p>
            <a:pPr>
              <a:buFontTx/>
              <a:buAutoNum type="arabicPeriod"/>
            </a:pPr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Mereka</a:t>
            </a:r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 yang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selalu</a:t>
            </a:r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menganalisis</a:t>
            </a:r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,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berpikir</a:t>
            </a:r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,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serta</a:t>
            </a:r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berusaha</a:t>
            </a:r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taat</a:t>
            </a:r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kepada</a:t>
            </a:r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 Allah SWT,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melaksanakan</a:t>
            </a:r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perintahnya</a:t>
            </a:r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dan</a:t>
            </a:r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memperbaiki</a:t>
            </a:r>
            <a:r>
              <a:rPr lang="en-US" sz="2400" b="1" dirty="0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 </a:t>
            </a:r>
            <a:r>
              <a:rPr lang="en-US" sz="2400" b="1" dirty="0" err="1" smtClean="0">
                <a:solidFill>
                  <a:srgbClr xmlns:mc="http://schemas.openxmlformats.org/markup-compatibility/2006" xmlns:a14="http://schemas.microsoft.com/office/drawing/2010/main" val="00B050" mc:Ignorable=""/>
                </a:solidFill>
              </a:rPr>
              <a:t>ibadahnya</a:t>
            </a:r>
            <a:endParaRPr lang="en-US" sz="2400" b="1" dirty="0" smtClean="0">
              <a:solidFill>
                <a:srgbClr xmlns:mc="http://schemas.openxmlformats.org/markup-compatibility/2006" xmlns:a14="http://schemas.microsoft.com/office/drawing/2010/main" val="00B050" mc:Ignorable=""/>
              </a:solidFill>
            </a:endParaRPr>
          </a:p>
          <a:p>
            <a:pPr marL="933450" lvl="1" indent="-514350"/>
            <a:r>
              <a:rPr lang="en-US" sz="2000" dirty="0" err="1" smtClean="0"/>
              <a:t>Lentera</a:t>
            </a:r>
            <a:r>
              <a:rPr lang="en-US" sz="2000" dirty="0" smtClean="0"/>
              <a:t> </a:t>
            </a:r>
            <a:r>
              <a:rPr lang="en-US" sz="2000" dirty="0" err="1" smtClean="0"/>
              <a:t>hidayah</a:t>
            </a:r>
            <a:r>
              <a:rPr lang="en-US" sz="2000" dirty="0" smtClean="0"/>
              <a:t> </a:t>
            </a:r>
            <a:r>
              <a:rPr lang="en-US" sz="2000" dirty="0" err="1" smtClean="0"/>
              <a:t>memancar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hatinya</a:t>
            </a:r>
            <a:endParaRPr lang="en-US" sz="2000" dirty="0" smtClean="0"/>
          </a:p>
          <a:p>
            <a:pPr marL="933450" lvl="1" indent="-514350"/>
            <a:r>
              <a:rPr lang="en-US" sz="2000" dirty="0" err="1" smtClean="0"/>
              <a:t>Cahaya</a:t>
            </a:r>
            <a:r>
              <a:rPr lang="en-US" sz="2000" dirty="0" smtClean="0"/>
              <a:t> </a:t>
            </a:r>
            <a:r>
              <a:rPr lang="en-US" sz="2000" dirty="0" err="1" smtClean="0"/>
              <a:t>nuraninya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mampu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hal-hal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menyempurnakan</a:t>
            </a:r>
            <a:r>
              <a:rPr lang="en-US" sz="2000" dirty="0" smtClean="0"/>
              <a:t> </a:t>
            </a:r>
            <a:r>
              <a:rPr lang="en-US" sz="2000" dirty="0" err="1" smtClean="0"/>
              <a:t>imannya</a:t>
            </a:r>
            <a:r>
              <a:rPr lang="en-US" sz="2000" dirty="0" smtClean="0"/>
              <a:t>, </a:t>
            </a:r>
            <a:r>
              <a:rPr lang="en-US" sz="2000" dirty="0" err="1" smtClean="0"/>
              <a:t>melengkapi</a:t>
            </a:r>
            <a:r>
              <a:rPr lang="en-US" sz="2000" dirty="0" smtClean="0"/>
              <a:t> </a:t>
            </a:r>
            <a:r>
              <a:rPr lang="en-US" sz="2000" dirty="0" err="1" smtClean="0"/>
              <a:t>keyakinannya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meneguhkan</a:t>
            </a:r>
            <a:r>
              <a:rPr lang="en-US" sz="2000" dirty="0" smtClean="0"/>
              <a:t> </a:t>
            </a:r>
            <a:r>
              <a:rPr lang="en-US" sz="2000" dirty="0" err="1" smtClean="0"/>
              <a:t>hatinya</a:t>
            </a: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8305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00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Mayoritas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Islam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Mayoritas</a:t>
            </a:r>
            <a:r>
              <a:rPr lang="en-US" sz="2800" dirty="0" smtClean="0"/>
              <a:t> </a:t>
            </a:r>
            <a:r>
              <a:rPr lang="en-US" sz="2800" dirty="0" err="1" smtClean="0"/>
              <a:t>umat</a:t>
            </a:r>
            <a:r>
              <a:rPr lang="en-US" sz="2800" dirty="0" smtClean="0"/>
              <a:t> Islam </a:t>
            </a:r>
            <a:r>
              <a:rPr lang="en-US" sz="2800" dirty="0" err="1" smtClean="0"/>
              <a:t>beriman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keturunan</a:t>
            </a:r>
            <a:r>
              <a:rPr lang="en-US" sz="2800" dirty="0" smtClean="0"/>
              <a:t> (Islam KTP),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landasan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kokoh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sym typeface="Wingdings" pitchFamily="2" charset="2"/>
              </a:rPr>
              <a:t>kalau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ada</a:t>
            </a:r>
            <a:r>
              <a:rPr lang="en-US" sz="2800" dirty="0" smtClean="0">
                <a:sym typeface="Wingdings" pitchFamily="2" charset="2"/>
              </a:rPr>
              <a:t> yang </a:t>
            </a:r>
            <a:r>
              <a:rPr lang="en-US" sz="2800" dirty="0" err="1" smtClean="0">
                <a:sym typeface="Wingdings" pitchFamily="2" charset="2"/>
              </a:rPr>
              <a:t>menggoyang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mudah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menjadi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ragu-ragu</a:t>
            </a:r>
            <a:endParaRPr lang="en-US" sz="2800" dirty="0">
              <a:sym typeface="Wingdings" pitchFamily="2" charset="2"/>
            </a:endParaRPr>
          </a:p>
          <a:p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sebenarnya</a:t>
            </a:r>
            <a:r>
              <a:rPr lang="en-US" sz="2800" dirty="0" smtClean="0"/>
              <a:t> </a:t>
            </a:r>
            <a:r>
              <a:rPr lang="en-US" sz="2800" dirty="0" err="1" smtClean="0"/>
              <a:t>penyakit</a:t>
            </a:r>
            <a:r>
              <a:rPr lang="en-US" sz="2800" dirty="0" smtClean="0"/>
              <a:t> </a:t>
            </a:r>
            <a:r>
              <a:rPr lang="en-US" sz="2800" dirty="0" err="1" smtClean="0"/>
              <a:t>umat</a:t>
            </a:r>
            <a:r>
              <a:rPr lang="en-US" sz="2800" dirty="0" smtClean="0"/>
              <a:t> </a:t>
            </a:r>
            <a:r>
              <a:rPr lang="en-US" sz="2800" dirty="0" err="1" smtClean="0"/>
              <a:t>terdahulu</a:t>
            </a:r>
            <a:endParaRPr lang="en-US" sz="2800" dirty="0" smtClean="0"/>
          </a:p>
          <a:p>
            <a:pPr lvl="1"/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/>
              <a:t>buta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Al </a:t>
            </a:r>
            <a:r>
              <a:rPr lang="en-US" dirty="0" err="1"/>
              <a:t>Kitab</a:t>
            </a:r>
            <a:r>
              <a:rPr lang="en-US" dirty="0"/>
              <a:t> (</a:t>
            </a:r>
            <a:r>
              <a:rPr lang="en-US" dirty="0" err="1"/>
              <a:t>Taurat</a:t>
            </a:r>
            <a:r>
              <a:rPr lang="en-US" dirty="0"/>
              <a:t>),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dongengan</a:t>
            </a:r>
            <a:r>
              <a:rPr lang="en-US" dirty="0"/>
              <a:t> </a:t>
            </a:r>
            <a:r>
              <a:rPr lang="en-US" dirty="0" err="1"/>
              <a:t>bohong</a:t>
            </a:r>
            <a:r>
              <a:rPr lang="en-US" dirty="0"/>
              <a:t> </a:t>
            </a:r>
            <a:r>
              <a:rPr lang="en-US" dirty="0" err="1"/>
              <a:t>belaka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 smtClean="0"/>
              <a:t>menduga-duga</a:t>
            </a:r>
            <a:r>
              <a:rPr lang="en-US" dirty="0"/>
              <a:t> </a:t>
            </a:r>
            <a:r>
              <a:rPr lang="en-US" dirty="0" smtClean="0"/>
              <a:t>(2:78)</a:t>
            </a:r>
          </a:p>
          <a:p>
            <a:pPr lvl="1"/>
            <a:r>
              <a:rPr lang="en-US" dirty="0" err="1" smtClean="0"/>
              <a:t>Senantiasa</a:t>
            </a:r>
            <a:r>
              <a:rPr lang="en-US" dirty="0" smtClean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keragu-raguan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Al Qur'an,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(</a:t>
            </a:r>
            <a:r>
              <a:rPr lang="en-US" dirty="0" err="1"/>
              <a:t>kematiannya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tiba-tiba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azab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kiamat</a:t>
            </a:r>
            <a:r>
              <a:rPr lang="en-US" dirty="0" smtClean="0"/>
              <a:t>. (22:55)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7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Allah?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Dalil-dalil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ma’rifatullah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sangat</a:t>
            </a:r>
            <a:r>
              <a:rPr lang="en-US" sz="2800" dirty="0" smtClean="0"/>
              <a:t> </a:t>
            </a:r>
            <a:r>
              <a:rPr lang="en-US" sz="2800" dirty="0" err="1" smtClean="0"/>
              <a:t>jelas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lagi</a:t>
            </a:r>
            <a:r>
              <a:rPr lang="en-US" sz="2800" dirty="0" smtClean="0"/>
              <a:t> </a:t>
            </a:r>
            <a:r>
              <a:rPr lang="en-US" sz="2800" dirty="0" err="1" smtClean="0"/>
              <a:t>kuat</a:t>
            </a:r>
            <a:endParaRPr lang="en-US" sz="2800" dirty="0" smtClean="0"/>
          </a:p>
          <a:p>
            <a:r>
              <a:rPr lang="en-US" sz="2800" dirty="0" err="1" smtClean="0"/>
              <a:t>Kenapa</a:t>
            </a:r>
            <a:r>
              <a:rPr lang="en-US" sz="2800" dirty="0" smtClean="0"/>
              <a:t> </a:t>
            </a:r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tetap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mengenal</a:t>
            </a:r>
            <a:r>
              <a:rPr lang="en-US" sz="2800" dirty="0" smtClean="0"/>
              <a:t> Allah?</a:t>
            </a:r>
          </a:p>
          <a:p>
            <a:r>
              <a:rPr lang="en-US" sz="2800" dirty="0" err="1" smtClean="0"/>
              <a:t>Karena</a:t>
            </a:r>
            <a:r>
              <a:rPr lang="en-US" sz="2800" dirty="0" smtClean="0"/>
              <a:t> SALAH JALAN</a:t>
            </a:r>
          </a:p>
          <a:p>
            <a:r>
              <a:rPr lang="en-US" sz="2800" dirty="0" err="1" smtClean="0"/>
              <a:t>Kenapa</a:t>
            </a:r>
            <a:r>
              <a:rPr lang="en-US" sz="2800" dirty="0" smtClean="0"/>
              <a:t> </a:t>
            </a:r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tetap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JALAN YANG SALAH </a:t>
            </a:r>
            <a:r>
              <a:rPr lang="en-US" sz="2800" dirty="0" err="1" smtClean="0"/>
              <a:t>padahal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mengenal</a:t>
            </a:r>
            <a:r>
              <a:rPr lang="en-US" sz="2800" dirty="0" smtClean="0"/>
              <a:t> </a:t>
            </a:r>
            <a:r>
              <a:rPr lang="en-US" sz="2800" dirty="0" err="1" smtClean="0"/>
              <a:t>selain</a:t>
            </a:r>
            <a:r>
              <a:rPr lang="en-US" sz="2800" dirty="0" smtClean="0"/>
              <a:t> Allah, </a:t>
            </a:r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JALAN YANG BENAR?</a:t>
            </a:r>
            <a:endParaRPr lang="en-US" dirty="0"/>
          </a:p>
          <a:p>
            <a:pPr lvl="1"/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, </a:t>
            </a:r>
            <a:r>
              <a:rPr lang="en-US" dirty="0" err="1" smtClean="0"/>
              <a:t>pikiran</a:t>
            </a:r>
            <a:r>
              <a:rPr lang="en-US" dirty="0" smtClean="0"/>
              <a:t>, </a:t>
            </a:r>
            <a:r>
              <a:rPr lang="en-US" dirty="0" err="1" smtClean="0"/>
              <a:t>ilmu</a:t>
            </a:r>
            <a:endParaRPr lang="en-US" dirty="0" smtClean="0"/>
          </a:p>
          <a:p>
            <a:pPr lvl="1"/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menguras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upaya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alam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3055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7200" dirty="0">
                <a:cs typeface="AF_Najed" pitchFamily="2" charset="-78"/>
              </a:rPr>
              <a:t>مَرَضُ الشُّبْهَةِ</a:t>
            </a:r>
            <a:endParaRPr lang="en-US" sz="7200" dirty="0">
              <a:cs typeface="AF_Najed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905000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3</a:t>
            </a:r>
          </a:p>
          <a:p>
            <a:pPr algn="ctr"/>
            <a:r>
              <a:rPr lang="ar-SA" sz="9600" dirty="0">
                <a:cs typeface="MCS Kufy Madany S_I normal." pitchFamily="2" charset="-78"/>
              </a:rPr>
              <a:t>اَلاِنْحِرَافُ</a:t>
            </a:r>
            <a:endParaRPr lang="en-US" sz="9600" dirty="0" smtClean="0">
              <a:solidFill>
                <a:schemeClr val="tx2"/>
              </a:solidFill>
              <a:cs typeface="MCS Kufy Madany S_I normal." pitchFamily="2" charset="-78"/>
            </a:endParaRPr>
          </a:p>
          <a:p>
            <a:pPr indent="0" algn="ctr">
              <a:buNone/>
            </a:pPr>
            <a:r>
              <a:rPr lang="en-US" sz="4000" dirty="0" smtClean="0">
                <a:solidFill>
                  <a:schemeClr val="tx2"/>
                </a:solidFill>
                <a:latin typeface="Goudy Stout" pitchFamily="18" charset="0"/>
              </a:rPr>
              <a:t>PENYIMPANGAN</a:t>
            </a:r>
            <a:endParaRPr lang="en-US" sz="40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9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Penyimpangan</a:t>
            </a:r>
            <a:r>
              <a:rPr lang="en-US" dirty="0" smtClean="0"/>
              <a:t> (5:13)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98210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037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B8D0D4-E9BA-4CE8-B706-1D4D3E76F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3B8D0D4-E9BA-4CE8-B706-1D4D3E76F9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08F534-131B-4F8D-AF98-216A4AE489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708F534-131B-4F8D-AF98-216A4AE489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71B786-8104-4475-91F5-D2EF88929F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771B786-8104-4475-91F5-D2EF88929F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9EA761-F84E-4E96-AC52-EE955F3452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3A9EA761-F84E-4E96-AC52-EE955F3452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EDF54F-ED1A-4D8A-B3E7-BD1DA9AAB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AEEDF54F-ED1A-4D8A-B3E7-BD1DA9AABD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303C7A4-5369-4E77-A321-85442BE65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2303C7A4-5369-4E77-A321-85442BE65B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FF7276-5D73-4DDB-B517-0402F9339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79FF7276-5D73-4DDB-B517-0402F93396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D076F1-948E-41B8-8E57-1823BF08B6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E0D076F1-948E-41B8-8E57-1823BF08B6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6506A2-5D70-404A-80E2-62BDBD3AED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E36506A2-5D70-404A-80E2-62BDBD3AED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Berkhianat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melupakan</a:t>
            </a:r>
            <a:r>
              <a:rPr lang="en-US" sz="2800" dirty="0" smtClean="0"/>
              <a:t> </a:t>
            </a:r>
            <a:r>
              <a:rPr lang="en-US" sz="2800" dirty="0" err="1" smtClean="0"/>
              <a:t>amal</a:t>
            </a:r>
            <a:r>
              <a:rPr lang="en-US" sz="2800" dirty="0" smtClean="0"/>
              <a:t> </a:t>
            </a:r>
            <a:r>
              <a:rPr lang="en-US" sz="2800" dirty="0" err="1" smtClean="0"/>
              <a:t>shaleh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kebencian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terhadapnya</a:t>
            </a:r>
            <a:endParaRPr lang="en-US" sz="2800" dirty="0" smtClean="0"/>
          </a:p>
          <a:p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buruk</a:t>
            </a:r>
            <a:endParaRPr lang="en-US" sz="2800" dirty="0" smtClean="0"/>
          </a:p>
          <a:p>
            <a:pPr lvl="1"/>
            <a:r>
              <a:rPr lang="en-US" sz="2400" dirty="0" err="1" smtClean="0"/>
              <a:t>Hati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sakit</a:t>
            </a:r>
            <a:endParaRPr lang="en-US" sz="2400" dirty="0" smtClean="0"/>
          </a:p>
          <a:p>
            <a:pPr lvl="1"/>
            <a:r>
              <a:rPr lang="en-US" sz="2400" dirty="0" err="1" smtClean="0"/>
              <a:t>Fitrah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lurus</a:t>
            </a:r>
            <a:endParaRPr lang="en-US" sz="2400" dirty="0" smtClean="0"/>
          </a:p>
          <a:p>
            <a:pPr lvl="1"/>
            <a:r>
              <a:rPr lang="en-US" sz="2400" dirty="0" err="1" smtClean="0"/>
              <a:t>Amal</a:t>
            </a:r>
            <a:r>
              <a:rPr lang="en-US" sz="2400" dirty="0" smtClean="0"/>
              <a:t> </a:t>
            </a:r>
            <a:r>
              <a:rPr lang="en-US" sz="2400" dirty="0" err="1" smtClean="0"/>
              <a:t>perbuatannya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diterima</a:t>
            </a:r>
            <a:endParaRPr lang="en-US" sz="2400" dirty="0" smtClean="0"/>
          </a:p>
          <a:p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selalu</a:t>
            </a:r>
            <a:r>
              <a:rPr lang="en-US" sz="2800" dirty="0" smtClean="0"/>
              <a:t> </a:t>
            </a:r>
            <a:r>
              <a:rPr lang="en-US" sz="2800" dirty="0" err="1" smtClean="0"/>
              <a:t>berkhianat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umat</a:t>
            </a:r>
            <a:r>
              <a:rPr lang="en-US" sz="2800" dirty="0" smtClean="0"/>
              <a:t> Islam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makar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tipu</a:t>
            </a:r>
            <a:r>
              <a:rPr lang="en-US" sz="2800" dirty="0" smtClean="0"/>
              <a:t> </a:t>
            </a:r>
            <a:r>
              <a:rPr lang="en-US" sz="2800" dirty="0" err="1" smtClean="0"/>
              <a:t>daya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513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SA" sz="7200" dirty="0">
                <a:cs typeface="AF_Najed" pitchFamily="2" charset="-78"/>
              </a:rPr>
              <a:t>مَرَضُ الشُّبْهَةِ</a:t>
            </a:r>
            <a:endParaRPr lang="en-US" sz="7200" dirty="0">
              <a:cs typeface="AF_Najed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905000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4</a:t>
            </a:r>
          </a:p>
          <a:p>
            <a:pPr algn="ctr"/>
            <a:r>
              <a:rPr lang="ar-SA" sz="9600" dirty="0">
                <a:cs typeface="MCS Kufy Madany S_I normal." pitchFamily="2" charset="-78"/>
              </a:rPr>
              <a:t>اَلْغَفْلَةُ</a:t>
            </a:r>
            <a:endParaRPr lang="en-US" sz="9600" dirty="0" smtClean="0">
              <a:solidFill>
                <a:schemeClr val="tx2"/>
              </a:solidFill>
              <a:cs typeface="MCS Kufy Madany S_I normal." pitchFamily="2" charset="-78"/>
            </a:endParaRPr>
          </a:p>
          <a:p>
            <a:pPr indent="0" algn="ctr">
              <a:buNone/>
            </a:pPr>
            <a:r>
              <a:rPr lang="en-US" sz="4800" dirty="0" smtClean="0">
                <a:solidFill>
                  <a:schemeClr val="tx2"/>
                </a:solidFill>
                <a:latin typeface="Goudy Stout" pitchFamily="18" charset="0"/>
              </a:rPr>
              <a:t>LALAI</a:t>
            </a:r>
            <a:endParaRPr lang="en-US" sz="48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9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Memfungsikan</a:t>
            </a:r>
            <a:r>
              <a:rPr lang="en-US" dirty="0" smtClean="0"/>
              <a:t> </a:t>
            </a:r>
            <a:r>
              <a:rPr lang="en-US" dirty="0" err="1" smtClean="0"/>
              <a:t>Potensinya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7:179 </a:t>
            </a:r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lalai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/>
              <a:t>Punya</a:t>
            </a:r>
            <a:r>
              <a:rPr lang="en-US" sz="2400" dirty="0" smtClean="0"/>
              <a:t> </a:t>
            </a:r>
            <a:r>
              <a:rPr lang="en-US" sz="2400" dirty="0" err="1" smtClean="0"/>
              <a:t>hati</a:t>
            </a:r>
            <a:r>
              <a:rPr lang="en-US" sz="2400" dirty="0" smtClean="0"/>
              <a:t>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memahami</a:t>
            </a:r>
            <a:r>
              <a:rPr lang="en-US" sz="2400" dirty="0" smtClean="0"/>
              <a:t> </a:t>
            </a:r>
            <a:r>
              <a:rPr lang="en-US" sz="2400" dirty="0" err="1" smtClean="0"/>
              <a:t>ayat-ayat</a:t>
            </a:r>
            <a:r>
              <a:rPr lang="en-US" sz="2400" dirty="0" smtClean="0"/>
              <a:t> Allah</a:t>
            </a:r>
          </a:p>
          <a:p>
            <a:pPr lvl="1"/>
            <a:r>
              <a:rPr lang="en-US" sz="2400" dirty="0" err="1" smtClean="0"/>
              <a:t>Punya</a:t>
            </a:r>
            <a:r>
              <a:rPr lang="en-US" sz="2400" dirty="0" smtClean="0"/>
              <a:t> </a:t>
            </a:r>
            <a:r>
              <a:rPr lang="en-US" sz="2400" dirty="0" err="1" smtClean="0"/>
              <a:t>mata</a:t>
            </a:r>
            <a:r>
              <a:rPr lang="en-US" sz="2400" dirty="0" smtClean="0"/>
              <a:t>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ayat-ayat</a:t>
            </a:r>
            <a:r>
              <a:rPr lang="en-US" sz="2400" dirty="0" smtClean="0"/>
              <a:t> Allah</a:t>
            </a:r>
          </a:p>
          <a:p>
            <a:pPr lvl="1"/>
            <a:r>
              <a:rPr lang="en-US" sz="2400" dirty="0" err="1" smtClean="0"/>
              <a:t>Punya</a:t>
            </a:r>
            <a:r>
              <a:rPr lang="en-US" sz="2400" dirty="0" smtClean="0"/>
              <a:t> </a:t>
            </a:r>
            <a:r>
              <a:rPr lang="en-US" sz="2400" dirty="0" err="1" smtClean="0"/>
              <a:t>telinga</a:t>
            </a:r>
            <a:r>
              <a:rPr lang="en-US" sz="2400" dirty="0" smtClean="0"/>
              <a:t>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mendengar</a:t>
            </a:r>
            <a:r>
              <a:rPr lang="en-US" sz="2400" dirty="0" smtClean="0"/>
              <a:t> </a:t>
            </a:r>
            <a:r>
              <a:rPr lang="en-US" sz="2400" dirty="0" err="1" smtClean="0"/>
              <a:t>ayat-ayat</a:t>
            </a:r>
            <a:r>
              <a:rPr lang="en-US" sz="2400" dirty="0" smtClean="0"/>
              <a:t> Allah</a:t>
            </a:r>
          </a:p>
          <a:p>
            <a:pPr lvl="1"/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binatang</a:t>
            </a:r>
            <a:r>
              <a:rPr lang="en-US" sz="2400" dirty="0" smtClean="0"/>
              <a:t> </a:t>
            </a:r>
            <a:r>
              <a:rPr lang="en-US" sz="2400" dirty="0" err="1" smtClean="0"/>
              <a:t>ternak</a:t>
            </a:r>
            <a:r>
              <a:rPr lang="en-US" sz="2400" dirty="0" smtClean="0"/>
              <a:t>, </a:t>
            </a:r>
            <a:r>
              <a:rPr lang="en-US" sz="2400" dirty="0" err="1" smtClean="0"/>
              <a:t>bahkan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buruk</a:t>
            </a:r>
            <a:r>
              <a:rPr lang="en-US" sz="2400" dirty="0" smtClean="0"/>
              <a:t> </a:t>
            </a:r>
            <a:r>
              <a:rPr lang="en-US" sz="2400" dirty="0" err="1" smtClean="0"/>
              <a:t>lagi</a:t>
            </a:r>
            <a:endParaRPr lang="en-US" sz="2400" dirty="0" smtClean="0"/>
          </a:p>
          <a:p>
            <a:pPr lvl="1"/>
            <a:r>
              <a:rPr lang="en-US" sz="2400" dirty="0" err="1" smtClean="0"/>
              <a:t>Akhirnya</a:t>
            </a:r>
            <a:r>
              <a:rPr lang="en-US" sz="2400" dirty="0" smtClean="0"/>
              <a:t> </a:t>
            </a:r>
            <a:r>
              <a:rPr lang="en-US" sz="2400" dirty="0" err="1" smtClean="0"/>
              <a:t>tersesat</a:t>
            </a:r>
            <a:r>
              <a:rPr lang="en-US" sz="2400" dirty="0" smtClean="0"/>
              <a:t> </a:t>
            </a:r>
            <a:r>
              <a:rPr lang="en-US" sz="2400" dirty="0" err="1" smtClean="0"/>
              <a:t>jauh</a:t>
            </a:r>
            <a:r>
              <a:rPr lang="en-US" sz="2400" dirty="0" smtClean="0"/>
              <a:t> </a:t>
            </a:r>
            <a:r>
              <a:rPr lang="en-US" sz="2400" dirty="0" err="1" smtClean="0"/>
              <a:t>sekali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neraka</a:t>
            </a:r>
            <a:endParaRPr lang="en-US" sz="2400" dirty="0" smtClean="0"/>
          </a:p>
          <a:p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ni’mat</a:t>
            </a:r>
            <a:r>
              <a:rPr lang="en-US" sz="2800" dirty="0" smtClean="0"/>
              <a:t> Allah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sym typeface="Wingdings" pitchFamily="2" charset="2"/>
              </a:rPr>
              <a:t>akan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ditanya</a:t>
            </a:r>
            <a:r>
              <a:rPr lang="en-US" sz="2800" dirty="0" smtClean="0">
                <a:sym typeface="Wingdings" pitchFamily="2" charset="2"/>
              </a:rPr>
              <a:t> 17:36</a:t>
            </a:r>
          </a:p>
          <a:p>
            <a:r>
              <a:rPr lang="en-US" sz="2800" dirty="0" smtClean="0">
                <a:sym typeface="Wingdings" pitchFamily="2" charset="2"/>
              </a:rPr>
              <a:t>Orang yang </a:t>
            </a:r>
            <a:r>
              <a:rPr lang="en-US" sz="2800" dirty="0" err="1" smtClean="0">
                <a:sym typeface="Wingdings" pitchFamily="2" charset="2"/>
              </a:rPr>
              <a:t>terpisah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dari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Jamaah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juga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akan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mengakibatkan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lalai</a:t>
            </a:r>
            <a:r>
              <a:rPr lang="en-US" sz="2800" dirty="0" smtClean="0">
                <a:sym typeface="Wingdings" pitchFamily="2" charset="2"/>
              </a:rPr>
              <a:t> (</a:t>
            </a:r>
            <a:r>
              <a:rPr lang="en-US" sz="2800" dirty="0" err="1" smtClean="0">
                <a:sym typeface="Wingdings" pitchFamily="2" charset="2"/>
              </a:rPr>
              <a:t>tidak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ada</a:t>
            </a:r>
            <a:r>
              <a:rPr lang="en-US" sz="2800" dirty="0" smtClean="0">
                <a:sym typeface="Wingdings" pitchFamily="2" charset="2"/>
              </a:rPr>
              <a:t> yang </a:t>
            </a:r>
            <a:r>
              <a:rPr lang="en-US" sz="2800" dirty="0" err="1" smtClean="0">
                <a:sym typeface="Wingdings" pitchFamily="2" charset="2"/>
              </a:rPr>
              <a:t>menasihati</a:t>
            </a:r>
            <a:r>
              <a:rPr lang="en-US" sz="2800" dirty="0" smtClean="0">
                <a:sym typeface="Wingdings" pitchFamily="2" charset="2"/>
              </a:rPr>
              <a:t>)  </a:t>
            </a:r>
            <a:r>
              <a:rPr lang="en-US" sz="2800" dirty="0" err="1" smtClean="0">
                <a:sym typeface="Wingdings" pitchFamily="2" charset="2"/>
              </a:rPr>
              <a:t>ingkar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0312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Tentu</a:t>
            </a:r>
            <a:r>
              <a:rPr lang="en-US" sz="2800" dirty="0" smtClean="0"/>
              <a:t> </a:t>
            </a:r>
            <a:r>
              <a:rPr lang="en-US" sz="2800" dirty="0" err="1" smtClean="0"/>
              <a:t>penyakit</a:t>
            </a:r>
            <a:r>
              <a:rPr lang="en-US" sz="2800" dirty="0" smtClean="0"/>
              <a:t> </a:t>
            </a:r>
            <a:r>
              <a:rPr lang="en-US" sz="2800" dirty="0" err="1" smtClean="0"/>
              <a:t>syahwat</a:t>
            </a:r>
            <a:r>
              <a:rPr lang="en-US" sz="2800" dirty="0" smtClean="0"/>
              <a:t> </a:t>
            </a:r>
            <a:r>
              <a:rPr lang="en-US" sz="2800" dirty="0" err="1" smtClean="0"/>
              <a:t>jauh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berat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penyakit</a:t>
            </a:r>
            <a:r>
              <a:rPr lang="en-US" sz="2800" dirty="0" smtClean="0"/>
              <a:t> </a:t>
            </a:r>
            <a:r>
              <a:rPr lang="en-US" sz="2800" dirty="0" err="1" smtClean="0"/>
              <a:t>syubhat</a:t>
            </a:r>
            <a:endParaRPr lang="en-US" sz="2800" dirty="0" smtClean="0"/>
          </a:p>
          <a:p>
            <a:r>
              <a:rPr lang="en-US" sz="2800" dirty="0" err="1" smtClean="0"/>
              <a:t>Kadangkala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terkena</a:t>
            </a:r>
            <a:r>
              <a:rPr lang="en-US" sz="2800" dirty="0" smtClean="0"/>
              <a:t> </a:t>
            </a:r>
            <a:r>
              <a:rPr lang="en-US" sz="2800" dirty="0" err="1" smtClean="0"/>
              <a:t>penyakit</a:t>
            </a:r>
            <a:r>
              <a:rPr lang="en-US" sz="2800" dirty="0" smtClean="0"/>
              <a:t> </a:t>
            </a:r>
            <a:r>
              <a:rPr lang="en-US" sz="2800" dirty="0" err="1" smtClean="0"/>
              <a:t>syubhat</a:t>
            </a:r>
            <a:r>
              <a:rPr lang="en-US" sz="2800" dirty="0" smtClean="0"/>
              <a:t>, </a:t>
            </a:r>
            <a:r>
              <a:rPr lang="en-US" sz="2800" dirty="0" err="1" smtClean="0"/>
              <a:t>tapi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masih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penyakit</a:t>
            </a:r>
            <a:r>
              <a:rPr lang="en-US" sz="2800" dirty="0" smtClean="0"/>
              <a:t> </a:t>
            </a:r>
            <a:r>
              <a:rPr lang="en-US" sz="2800" dirty="0" err="1" smtClean="0"/>
              <a:t>syahwat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err="1" smtClean="0">
                <a:sym typeface="Wingdings" pitchFamily="2" charset="2"/>
              </a:rPr>
              <a:t>tersesat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dari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hidayah</a:t>
            </a:r>
            <a:endParaRPr lang="en-US" sz="2800" dirty="0" smtClean="0">
              <a:sym typeface="Wingdings" pitchFamily="2" charset="2"/>
            </a:endParaRPr>
          </a:p>
          <a:p>
            <a:r>
              <a:rPr lang="en-US" sz="2800" dirty="0" err="1" smtClean="0">
                <a:sym typeface="Wingdings" pitchFamily="2" charset="2"/>
              </a:rPr>
              <a:t>Oleh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karena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itu</a:t>
            </a:r>
            <a:endParaRPr lang="en-US" sz="2800" dirty="0" smtClean="0">
              <a:sym typeface="Wingdings" pitchFamily="2" charset="2"/>
            </a:endParaRPr>
          </a:p>
          <a:p>
            <a:pPr lvl="1"/>
            <a:r>
              <a:rPr lang="en-US" sz="2400" dirty="0" smtClean="0">
                <a:sym typeface="Wingdings" pitchFamily="2" charset="2"/>
              </a:rPr>
              <a:t>Orang yang </a:t>
            </a:r>
            <a:r>
              <a:rPr lang="en-US" sz="2400" dirty="0" err="1" smtClean="0">
                <a:sym typeface="Wingdings" pitchFamily="2" charset="2"/>
              </a:rPr>
              <a:t>terkena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penyakit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syahwat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menyebabkan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dirinya</a:t>
            </a:r>
            <a:r>
              <a:rPr lang="en-US" sz="2400" dirty="0" smtClean="0">
                <a:sym typeface="Wingdings" pitchFamily="2" charset="2"/>
              </a:rPr>
              <a:t> DIMURKAI ALLAH (</a:t>
            </a:r>
            <a:r>
              <a:rPr lang="ar-SA" sz="2400" dirty="0">
                <a:solidFill>
                  <a:schemeClr val="tx2"/>
                </a:solidFill>
              </a:rPr>
              <a:t>اَلْمَغْضُوْبٌ </a:t>
            </a:r>
            <a:r>
              <a:rPr lang="ar-SA" sz="2400" dirty="0" smtClean="0">
                <a:solidFill>
                  <a:schemeClr val="tx2"/>
                </a:solidFill>
              </a:rPr>
              <a:t>عَلَيْهِمْ</a:t>
            </a:r>
            <a:r>
              <a:rPr lang="en-US" sz="2400" dirty="0" smtClean="0">
                <a:sym typeface="Wingdings" pitchFamily="2" charset="2"/>
              </a:rPr>
              <a:t>) 1:7</a:t>
            </a:r>
          </a:p>
          <a:p>
            <a:pPr lvl="1"/>
            <a:r>
              <a:rPr lang="en-US" sz="2400" dirty="0" err="1" smtClean="0">
                <a:sym typeface="Wingdings" pitchFamily="2" charset="2"/>
              </a:rPr>
              <a:t>Sedangkan</a:t>
            </a:r>
            <a:r>
              <a:rPr lang="en-US" sz="2400" dirty="0" smtClean="0">
                <a:sym typeface="Wingdings" pitchFamily="2" charset="2"/>
              </a:rPr>
              <a:t> yang </a:t>
            </a:r>
            <a:r>
              <a:rPr lang="en-US" sz="2400" dirty="0" err="1" smtClean="0">
                <a:sym typeface="Wingdings" pitchFamily="2" charset="2"/>
              </a:rPr>
              <a:t>terkena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penyakit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syubhat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menyebabkan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dirinya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tersesat</a:t>
            </a:r>
            <a:r>
              <a:rPr lang="en-US" sz="2400" dirty="0" smtClean="0">
                <a:sym typeface="Wingdings" pitchFamily="2" charset="2"/>
              </a:rPr>
              <a:t> (</a:t>
            </a:r>
            <a:r>
              <a:rPr lang="ar-SA" sz="2400" dirty="0" smtClean="0">
                <a:solidFill>
                  <a:schemeClr val="tx2"/>
                </a:solidFill>
              </a:rPr>
              <a:t>اَلضَّالُّوْنَ</a:t>
            </a:r>
            <a:r>
              <a:rPr lang="en-US" sz="2400" dirty="0" smtClean="0">
                <a:sym typeface="Wingdings" pitchFamily="2" charset="2"/>
              </a:rPr>
              <a:t>) 1:7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8584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Obatnya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Kedua</a:t>
            </a:r>
            <a:r>
              <a:rPr lang="en-US" sz="2800" dirty="0" smtClean="0"/>
              <a:t> </a:t>
            </a:r>
            <a:r>
              <a:rPr lang="en-US" sz="2800" dirty="0" err="1" smtClean="0"/>
              <a:t>penyakit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memerlukan</a:t>
            </a:r>
            <a:r>
              <a:rPr lang="en-US" sz="2800" dirty="0" smtClean="0"/>
              <a:t> </a:t>
            </a:r>
            <a:r>
              <a:rPr lang="en-US" sz="2800" dirty="0" err="1" smtClean="0"/>
              <a:t>obat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berbeda</a:t>
            </a:r>
            <a:endParaRPr lang="en-US" sz="2800" dirty="0" smtClean="0"/>
          </a:p>
          <a:p>
            <a:pPr lvl="1"/>
            <a:r>
              <a:rPr lang="en-US" sz="2400" dirty="0" err="1" smtClean="0"/>
              <a:t>Obat</a:t>
            </a:r>
            <a:r>
              <a:rPr lang="en-US" sz="2400" dirty="0" smtClean="0"/>
              <a:t> </a:t>
            </a:r>
            <a:r>
              <a:rPr lang="en-US" sz="2400" dirty="0" err="1" smtClean="0"/>
              <a:t>penyakit</a:t>
            </a:r>
            <a:r>
              <a:rPr lang="en-US" sz="2400" dirty="0" smtClean="0"/>
              <a:t> </a:t>
            </a:r>
            <a:r>
              <a:rPr lang="en-US" sz="2400" dirty="0" err="1" smtClean="0"/>
              <a:t>syahwat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MUJAHADAH (</a:t>
            </a:r>
            <a:r>
              <a:rPr lang="en-US" sz="2400" dirty="0" err="1" smtClean="0"/>
              <a:t>bersungguh-sungguh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melawan</a:t>
            </a:r>
            <a:r>
              <a:rPr lang="en-US" sz="2400" dirty="0" smtClean="0"/>
              <a:t> </a:t>
            </a:r>
            <a:r>
              <a:rPr lang="en-US" sz="2400" dirty="0" err="1" smtClean="0"/>
              <a:t>dirinya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Obat</a:t>
            </a:r>
            <a:r>
              <a:rPr lang="en-US" sz="2400" dirty="0" smtClean="0"/>
              <a:t> </a:t>
            </a:r>
            <a:r>
              <a:rPr lang="en-US" sz="2400" dirty="0" err="1" smtClean="0"/>
              <a:t>penyakit</a:t>
            </a:r>
            <a:r>
              <a:rPr lang="en-US" sz="2400" dirty="0" smtClean="0"/>
              <a:t> </a:t>
            </a:r>
            <a:r>
              <a:rPr lang="en-US" sz="2400" dirty="0" err="1" smtClean="0"/>
              <a:t>syubhat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ILMU (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terus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)</a:t>
            </a:r>
          </a:p>
          <a:p>
            <a:r>
              <a:rPr lang="en-US" sz="2800" dirty="0" smtClean="0"/>
              <a:t>29:69 Allah </a:t>
            </a:r>
            <a:r>
              <a:rPr lang="en-US" sz="2800" dirty="0" err="1" smtClean="0"/>
              <a:t>pasti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memberi</a:t>
            </a:r>
            <a:r>
              <a:rPr lang="en-US" sz="2800" dirty="0" smtClean="0"/>
              <a:t> </a:t>
            </a:r>
            <a:r>
              <a:rPr lang="en-US" sz="2800" dirty="0" err="1" smtClean="0"/>
              <a:t>hidayah</a:t>
            </a:r>
            <a:r>
              <a:rPr lang="en-US" sz="2800" dirty="0" smtClean="0"/>
              <a:t> </a:t>
            </a:r>
            <a:r>
              <a:rPr lang="en-US" sz="2800" dirty="0" err="1" smtClean="0"/>
              <a:t>bagi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berjihad</a:t>
            </a:r>
            <a:r>
              <a:rPr lang="en-US" sz="2800" dirty="0" smtClean="0"/>
              <a:t> di </a:t>
            </a:r>
            <a:r>
              <a:rPr lang="en-US" sz="2800" dirty="0" err="1" smtClean="0"/>
              <a:t>jalanNya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873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Tantangan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Allah (22:73)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Coba</a:t>
            </a:r>
            <a:r>
              <a:rPr lang="en-US" sz="3200" dirty="0" smtClean="0"/>
              <a:t> </a:t>
            </a:r>
            <a:r>
              <a:rPr lang="en-US" sz="3200" dirty="0" err="1" smtClean="0"/>
              <a:t>ciptakan</a:t>
            </a:r>
            <a:r>
              <a:rPr lang="en-US" sz="3200" dirty="0" smtClean="0"/>
              <a:t> LALAT!</a:t>
            </a:r>
          </a:p>
          <a:p>
            <a:pPr lvl="1"/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mampu</a:t>
            </a:r>
            <a:endParaRPr lang="en-US" sz="2800" dirty="0" smtClean="0"/>
          </a:p>
          <a:p>
            <a:r>
              <a:rPr lang="en-US" sz="3200" dirty="0" err="1" smtClean="0"/>
              <a:t>Kalau</a:t>
            </a:r>
            <a:r>
              <a:rPr lang="en-US" sz="3200" dirty="0" smtClean="0"/>
              <a:t> </a:t>
            </a:r>
            <a:r>
              <a:rPr lang="en-US" sz="3200" dirty="0" err="1" smtClean="0"/>
              <a:t>begitu</a:t>
            </a:r>
            <a:r>
              <a:rPr lang="en-US" sz="3200" dirty="0" smtClean="0"/>
              <a:t>, rebut </a:t>
            </a:r>
            <a:r>
              <a:rPr lang="en-US" sz="3200" dirty="0" err="1" smtClean="0"/>
              <a:t>makanan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sudah</a:t>
            </a:r>
            <a:r>
              <a:rPr lang="en-US" sz="3200" dirty="0" smtClean="0"/>
              <a:t> </a:t>
            </a:r>
            <a:r>
              <a:rPr lang="en-US" sz="3200" dirty="0" err="1" smtClean="0"/>
              <a:t>dimakan</a:t>
            </a:r>
            <a:r>
              <a:rPr lang="en-US" sz="3200" dirty="0" smtClean="0"/>
              <a:t> </a:t>
            </a:r>
            <a:r>
              <a:rPr lang="en-US" sz="3200" dirty="0" err="1" smtClean="0"/>
              <a:t>oleh</a:t>
            </a:r>
            <a:r>
              <a:rPr lang="en-US" sz="3200" dirty="0" smtClean="0"/>
              <a:t> </a:t>
            </a:r>
            <a:r>
              <a:rPr lang="en-US" sz="3200" dirty="0" err="1" smtClean="0"/>
              <a:t>lalat</a:t>
            </a:r>
            <a:r>
              <a:rPr lang="en-US" sz="3200" dirty="0" smtClean="0"/>
              <a:t>!</a:t>
            </a:r>
          </a:p>
          <a:p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mesti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mengatasi</a:t>
            </a:r>
            <a:r>
              <a:rPr lang="en-US" sz="3200" dirty="0" smtClean="0"/>
              <a:t> 3 </a:t>
            </a:r>
            <a:r>
              <a:rPr lang="en-US" sz="3200" dirty="0" err="1" smtClean="0"/>
              <a:t>masalah</a:t>
            </a:r>
            <a:r>
              <a:rPr lang="en-US" sz="3200" dirty="0" smtClean="0"/>
              <a:t> </a:t>
            </a:r>
            <a:r>
              <a:rPr lang="en-US" sz="3200" dirty="0" err="1" smtClean="0"/>
              <a:t>besar</a:t>
            </a:r>
            <a:endParaRPr lang="en-US" sz="3200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sz="2800" dirty="0" err="1" smtClean="0"/>
              <a:t>Menangkap</a:t>
            </a:r>
            <a:r>
              <a:rPr lang="en-US" sz="2800" dirty="0" smtClean="0"/>
              <a:t> </a:t>
            </a:r>
            <a:r>
              <a:rPr lang="en-US" sz="2800" dirty="0" err="1" smtClean="0"/>
              <a:t>lalatnya</a:t>
            </a:r>
            <a:r>
              <a:rPr lang="en-US" sz="2800" dirty="0" smtClean="0"/>
              <a:t> </a:t>
            </a:r>
            <a:r>
              <a:rPr lang="en-US" sz="2800" dirty="0" err="1" smtClean="0"/>
              <a:t>hidup-hidup</a:t>
            </a:r>
            <a:endParaRPr lang="en-US" sz="2800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sz="2800" dirty="0" err="1" smtClean="0"/>
              <a:t>Mengambil</a:t>
            </a:r>
            <a:r>
              <a:rPr lang="en-US" sz="2800" dirty="0" smtClean="0"/>
              <a:t> </a:t>
            </a:r>
            <a:r>
              <a:rPr lang="en-US" sz="2800" dirty="0" err="1" smtClean="0"/>
              <a:t>makanan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dimakan</a:t>
            </a:r>
            <a:endParaRPr lang="en-US" sz="2800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sz="2800" dirty="0" err="1" smtClean="0"/>
              <a:t>Waktu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4131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Tantangan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spider gun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canggih</a:t>
            </a:r>
            <a:endParaRPr lang="en-US" dirty="0"/>
          </a:p>
          <a:p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diatasi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pipet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elastis</a:t>
            </a:r>
            <a:endParaRPr lang="en-US" dirty="0"/>
          </a:p>
          <a:p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sukar</a:t>
            </a:r>
            <a:r>
              <a:rPr lang="en-US" dirty="0"/>
              <a:t> </a:t>
            </a:r>
            <a:r>
              <a:rPr lang="en-US" dirty="0" err="1"/>
              <a:t>diatasi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dirty="0" err="1"/>
              <a:t>lalat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makanannya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lama</a:t>
            </a:r>
          </a:p>
          <a:p>
            <a:r>
              <a:rPr lang="en-US" dirty="0" err="1"/>
              <a:t>Padahal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dimakan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lalat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menyebar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tubuhnya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menggerakkan</a:t>
            </a:r>
            <a:r>
              <a:rPr lang="en-US" dirty="0"/>
              <a:t> </a:t>
            </a:r>
            <a:r>
              <a:rPr lang="en-US" dirty="0" err="1"/>
              <a:t>sayap-sayapnya</a:t>
            </a:r>
            <a:endParaRPr lang="en-US" dirty="0"/>
          </a:p>
          <a:p>
            <a:r>
              <a:rPr lang="en-US" dirty="0" smtClean="0"/>
              <a:t>JADI: TAK MUNGKIN DAPAT MENGAMBIL KEMBALI MAKANAN YANG SUDAH DIMAKAN OLEH LALAT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1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MANUSIA ITU LEMAH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Itulah</a:t>
            </a:r>
            <a:r>
              <a:rPr lang="en-US" dirty="0" smtClean="0"/>
              <a:t> </a:t>
            </a: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disembah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pPr indent="0" algn="ctr">
              <a:buNone/>
            </a:pPr>
            <a:r>
              <a:rPr lang="ar-SA" sz="8000" b="1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cs typeface="Traditional Arabic" pitchFamily="2" charset="-78"/>
              </a:rPr>
              <a:t>ضَعُفَ الطَّالِبُ </a:t>
            </a:r>
            <a:r>
              <a:rPr lang="ar-SA" sz="8000" b="1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cs typeface="Traditional Arabic" pitchFamily="2" charset="-78"/>
              </a:rPr>
              <a:t>وَالْمَطْلُوبُ</a:t>
            </a:r>
            <a:endParaRPr lang="en-US" sz="8000" b="1" dirty="0" smtClean="0">
              <a:solidFill>
                <a:srgbClr xmlns:mc="http://schemas.openxmlformats.org/markup-compatibility/2006" xmlns:a14="http://schemas.microsoft.com/office/drawing/2010/main" val="FF0000" mc:Ignorable=""/>
              </a:solidFill>
              <a:cs typeface="Traditional Arabic" pitchFamily="2" charset="-78"/>
            </a:endParaRPr>
          </a:p>
          <a:p>
            <a:pPr indent="0" algn="ctr">
              <a:buNone/>
            </a:pPr>
            <a:r>
              <a:rPr lang="en-US" sz="3200" dirty="0" err="1"/>
              <a:t>Amat</a:t>
            </a:r>
            <a:r>
              <a:rPr lang="en-US" sz="3200" dirty="0"/>
              <a:t> </a:t>
            </a:r>
            <a:r>
              <a:rPr lang="en-US" sz="3200" dirty="0" err="1"/>
              <a:t>lemahlah</a:t>
            </a:r>
            <a:r>
              <a:rPr lang="en-US" sz="3200" dirty="0"/>
              <a:t> yang </a:t>
            </a:r>
            <a:r>
              <a:rPr lang="en-US" sz="3200" dirty="0" err="1"/>
              <a:t>menyembah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amat</a:t>
            </a:r>
            <a:r>
              <a:rPr lang="en-US" sz="3200" dirty="0"/>
              <a:t> </a:t>
            </a:r>
            <a:r>
              <a:rPr lang="en-US" sz="3200" dirty="0" err="1"/>
              <a:t>lemah</a:t>
            </a:r>
            <a:r>
              <a:rPr lang="en-US" sz="3200" dirty="0"/>
              <a:t> (</a:t>
            </a:r>
            <a:r>
              <a:rPr lang="en-US" sz="3200" dirty="0" err="1"/>
              <a:t>pulalah</a:t>
            </a:r>
            <a:r>
              <a:rPr lang="en-US" sz="3200" dirty="0"/>
              <a:t>) yang </a:t>
            </a:r>
            <a:r>
              <a:rPr lang="en-US" sz="3200" dirty="0" err="1"/>
              <a:t>disembah</a:t>
            </a:r>
            <a:r>
              <a:rPr lang="en-US" sz="3200" dirty="0" smtClean="0"/>
              <a:t>. (22:73)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912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Bersikeras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yakin</a:t>
            </a:r>
            <a:r>
              <a:rPr lang="en-US" sz="2800" dirty="0" smtClean="0"/>
              <a:t> </a:t>
            </a:r>
            <a:r>
              <a:rPr lang="en-US" sz="2800" dirty="0" err="1" smtClean="0"/>
              <a:t>adanya</a:t>
            </a:r>
            <a:r>
              <a:rPr lang="en-US" sz="2800" dirty="0" smtClean="0"/>
              <a:t> ELEKTRON yang </a:t>
            </a:r>
            <a:r>
              <a:rPr lang="en-US" sz="2800" dirty="0" err="1" smtClean="0"/>
              <a:t>bermuatan</a:t>
            </a:r>
            <a:r>
              <a:rPr lang="en-US" sz="2800" dirty="0" smtClean="0"/>
              <a:t> </a:t>
            </a:r>
            <a:r>
              <a:rPr lang="en-US" sz="2800" dirty="0" err="1" smtClean="0"/>
              <a:t>negatif</a:t>
            </a:r>
            <a:r>
              <a:rPr lang="en-US" sz="2800" dirty="0" smtClean="0"/>
              <a:t>, </a:t>
            </a:r>
            <a:r>
              <a:rPr lang="en-US" sz="2800" dirty="0" err="1" smtClean="0"/>
              <a:t>kecepatannya</a:t>
            </a:r>
            <a:r>
              <a:rPr lang="en-US" sz="2800" dirty="0" smtClean="0"/>
              <a:t> </a:t>
            </a:r>
            <a:r>
              <a:rPr lang="en-US" sz="2800" dirty="0" err="1" smtClean="0"/>
              <a:t>mendekati</a:t>
            </a:r>
            <a:r>
              <a:rPr lang="en-US" sz="2800" dirty="0" smtClean="0"/>
              <a:t> </a:t>
            </a:r>
            <a:r>
              <a:rPr lang="en-US" sz="2800" dirty="0" err="1" smtClean="0"/>
              <a:t>kecepatan</a:t>
            </a:r>
            <a:r>
              <a:rPr lang="en-US" sz="2800" dirty="0" smtClean="0"/>
              <a:t> </a:t>
            </a:r>
            <a:r>
              <a:rPr lang="en-US" sz="2800" dirty="0" err="1" smtClean="0"/>
              <a:t>cahaya</a:t>
            </a:r>
            <a:r>
              <a:rPr lang="en-US" sz="2800" dirty="0" smtClean="0"/>
              <a:t>, </a:t>
            </a:r>
            <a:r>
              <a:rPr lang="en-US" sz="2800" dirty="0" err="1" smtClean="0"/>
              <a:t>beratnya</a:t>
            </a:r>
            <a:r>
              <a:rPr lang="en-US" sz="2800" dirty="0" smtClean="0"/>
              <a:t> </a:t>
            </a:r>
            <a:r>
              <a:rPr lang="en-US" sz="2800" dirty="0" err="1" smtClean="0"/>
              <a:t>sekian</a:t>
            </a:r>
            <a:r>
              <a:rPr lang="en-US" sz="2800" dirty="0" smtClean="0"/>
              <a:t> kg,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sebagainya</a:t>
            </a:r>
            <a:r>
              <a:rPr lang="en-US" sz="2800" dirty="0" smtClean="0"/>
              <a:t>?</a:t>
            </a:r>
          </a:p>
          <a:p>
            <a:r>
              <a:rPr lang="en-US" sz="2800" dirty="0" err="1" smtClean="0"/>
              <a:t>Kenapa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mengenal</a:t>
            </a:r>
            <a:r>
              <a:rPr lang="en-US" sz="2800" dirty="0" smtClean="0"/>
              <a:t> Allah, </a:t>
            </a:r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bersikeras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jalan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salah</a:t>
            </a:r>
            <a:r>
              <a:rPr lang="en-US" sz="2800" dirty="0" smtClean="0"/>
              <a:t>?</a:t>
            </a:r>
          </a:p>
          <a:p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penghalang-penghalang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mengenal</a:t>
            </a:r>
            <a:r>
              <a:rPr lang="en-US" sz="2800" dirty="0"/>
              <a:t> Allah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diri</a:t>
            </a:r>
            <a:r>
              <a:rPr lang="en-US" sz="2800" dirty="0"/>
              <a:t> </a:t>
            </a:r>
            <a:r>
              <a:rPr lang="en-US" sz="2800" dirty="0" err="1"/>
              <a:t>mereka</a:t>
            </a:r>
            <a:endParaRPr lang="en-US" sz="2800" dirty="0"/>
          </a:p>
          <a:p>
            <a:r>
              <a:rPr lang="en-US" sz="2800" dirty="0" err="1"/>
              <a:t>Apa</a:t>
            </a:r>
            <a:r>
              <a:rPr lang="en-US" sz="2800" dirty="0"/>
              <a:t> </a:t>
            </a:r>
            <a:r>
              <a:rPr lang="en-US" sz="2800" dirty="0" err="1"/>
              <a:t>penghalang-penghalangnya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151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Penyakit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Penghalang-penghalang</a:t>
            </a:r>
            <a:r>
              <a:rPr lang="en-US" sz="3600" dirty="0" smtClean="0"/>
              <a:t> </a:t>
            </a:r>
            <a:r>
              <a:rPr lang="en-US" sz="3600" dirty="0" err="1" smtClean="0"/>
              <a:t>itu</a:t>
            </a:r>
            <a:r>
              <a:rPr lang="en-US" sz="3600" dirty="0" smtClean="0"/>
              <a:t> </a:t>
            </a:r>
            <a:r>
              <a:rPr lang="en-US" sz="3600" dirty="0" err="1" smtClean="0"/>
              <a:t>berupa</a:t>
            </a:r>
            <a:r>
              <a:rPr lang="en-US" sz="3600" dirty="0" smtClean="0"/>
              <a:t> </a:t>
            </a:r>
            <a:r>
              <a:rPr lang="en-US" sz="3600" dirty="0" err="1" smtClean="0"/>
              <a:t>penyakit-penyakit</a:t>
            </a:r>
            <a:r>
              <a:rPr lang="en-US" sz="3600" dirty="0" smtClean="0"/>
              <a:t> yang </a:t>
            </a:r>
            <a:r>
              <a:rPr lang="en-US" sz="3600" dirty="0" err="1" smtClean="0"/>
              <a:t>ada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dirinya</a:t>
            </a:r>
            <a:endParaRPr lang="en-US" sz="3600" dirty="0" smtClean="0"/>
          </a:p>
          <a:p>
            <a:r>
              <a:rPr lang="en-US" sz="3600" dirty="0" err="1" smtClean="0"/>
              <a:t>Secara</a:t>
            </a:r>
            <a:r>
              <a:rPr lang="en-US" sz="3600" dirty="0" smtClean="0"/>
              <a:t> </a:t>
            </a:r>
            <a:r>
              <a:rPr lang="en-US" sz="3600" dirty="0" err="1" smtClean="0"/>
              <a:t>garis</a:t>
            </a:r>
            <a:r>
              <a:rPr lang="en-US" sz="3600" dirty="0" smtClean="0"/>
              <a:t> </a:t>
            </a:r>
            <a:r>
              <a:rPr lang="en-US" sz="3600" dirty="0" err="1" smtClean="0"/>
              <a:t>besar</a:t>
            </a:r>
            <a:r>
              <a:rPr lang="en-US" sz="3600" dirty="0" smtClean="0"/>
              <a:t>, </a:t>
            </a:r>
            <a:r>
              <a:rPr lang="en-US" sz="3600" dirty="0" err="1" smtClean="0"/>
              <a:t>penyakit</a:t>
            </a:r>
            <a:r>
              <a:rPr lang="en-US" sz="3600" dirty="0" smtClean="0"/>
              <a:t> </a:t>
            </a:r>
            <a:r>
              <a:rPr lang="en-US" sz="3600" dirty="0" err="1" smtClean="0"/>
              <a:t>itu</a:t>
            </a:r>
            <a:r>
              <a:rPr lang="en-US" sz="3600" dirty="0" smtClean="0"/>
              <a:t> </a:t>
            </a:r>
            <a:r>
              <a:rPr lang="en-US" sz="3600" dirty="0" err="1" smtClean="0"/>
              <a:t>dikelompokkan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dua</a:t>
            </a:r>
            <a:r>
              <a:rPr lang="en-US" sz="3600" dirty="0" smtClean="0"/>
              <a:t> </a:t>
            </a:r>
            <a:r>
              <a:rPr lang="en-US" sz="3600" dirty="0" err="1" smtClean="0"/>
              <a:t>kategori</a:t>
            </a:r>
            <a:endParaRPr lang="en-US" sz="3600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sz="3200" dirty="0" err="1" smtClean="0"/>
              <a:t>Penyakit</a:t>
            </a:r>
            <a:r>
              <a:rPr lang="en-US" sz="3200" dirty="0" smtClean="0"/>
              <a:t> </a:t>
            </a:r>
            <a:r>
              <a:rPr lang="en-US" sz="3200" dirty="0" err="1" smtClean="0"/>
              <a:t>karena</a:t>
            </a:r>
            <a:r>
              <a:rPr lang="en-US" sz="3200" dirty="0" smtClean="0"/>
              <a:t> </a:t>
            </a:r>
            <a:r>
              <a:rPr lang="en-US" sz="3200" dirty="0" err="1" smtClean="0"/>
              <a:t>dorongan</a:t>
            </a:r>
            <a:r>
              <a:rPr lang="en-US" sz="3200" dirty="0" smtClean="0"/>
              <a:t> </a:t>
            </a:r>
            <a:r>
              <a:rPr lang="en-US" sz="3200" dirty="0" err="1" smtClean="0"/>
              <a:t>nafsu</a:t>
            </a:r>
            <a:r>
              <a:rPr lang="en-US" sz="3200" dirty="0" smtClean="0"/>
              <a:t> (</a:t>
            </a:r>
            <a:r>
              <a:rPr lang="ar-SA" sz="3200" dirty="0">
                <a:solidFill>
                  <a:schemeClr val="tx2"/>
                </a:solidFill>
              </a:rPr>
              <a:t>مَرَضُ </a:t>
            </a:r>
            <a:r>
              <a:rPr lang="ar-SA" sz="3200" dirty="0" smtClean="0">
                <a:solidFill>
                  <a:schemeClr val="tx2"/>
                </a:solidFill>
              </a:rPr>
              <a:t>الشَّهْوَةِ</a:t>
            </a:r>
            <a:r>
              <a:rPr lang="en-US" sz="3200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3200" dirty="0" err="1" smtClean="0"/>
              <a:t>Penyakit</a:t>
            </a:r>
            <a:r>
              <a:rPr lang="en-US" sz="3200" dirty="0" smtClean="0"/>
              <a:t> </a:t>
            </a:r>
            <a:r>
              <a:rPr lang="en-US" sz="3200" dirty="0" err="1" smtClean="0"/>
              <a:t>karena</a:t>
            </a:r>
            <a:r>
              <a:rPr lang="en-US" sz="3200" dirty="0" smtClean="0"/>
              <a:t> </a:t>
            </a:r>
            <a:r>
              <a:rPr lang="en-US" sz="3200" dirty="0" err="1" smtClean="0"/>
              <a:t>kecurigaan</a:t>
            </a:r>
            <a:r>
              <a:rPr lang="en-US" sz="3200" dirty="0" smtClean="0"/>
              <a:t> (</a:t>
            </a:r>
            <a:r>
              <a:rPr lang="ar-SA" sz="3200" dirty="0">
                <a:solidFill>
                  <a:schemeClr val="tx2"/>
                </a:solidFill>
              </a:rPr>
              <a:t>مَرَضُ </a:t>
            </a:r>
            <a:r>
              <a:rPr lang="ar-SA" sz="3200" dirty="0" smtClean="0">
                <a:solidFill>
                  <a:schemeClr val="tx2"/>
                </a:solidFill>
              </a:rPr>
              <a:t>الشَّهْوَةِ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191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09675"/>
          </a:xfrm>
        </p:spPr>
        <p:txBody>
          <a:bodyPr>
            <a:noAutofit/>
          </a:bodyPr>
          <a:lstStyle/>
          <a:p>
            <a:pPr algn="ctr"/>
            <a:r>
              <a:rPr lang="ar-SA" sz="7200" dirty="0">
                <a:cs typeface="AF_Najed" pitchFamily="2" charset="-78"/>
              </a:rPr>
              <a:t>مَرَضُ الشَّهْوَةِ</a:t>
            </a:r>
            <a:endParaRPr lang="en-US" sz="7200" dirty="0">
              <a:cs typeface="AF_Najed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1905000"/>
            <a:ext cx="7772400" cy="1500187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en-US" sz="13800" dirty="0" smtClean="0">
                <a:latin typeface="Goudy Stout" pitchFamily="18" charset="0"/>
              </a:rPr>
              <a:t>1</a:t>
            </a:r>
          </a:p>
          <a:p>
            <a:pPr indent="0" algn="ctr">
              <a:buNone/>
            </a:pPr>
            <a:r>
              <a:rPr lang="ar-SA" sz="9600" dirty="0" smtClean="0">
                <a:solidFill>
                  <a:schemeClr val="tx2"/>
                </a:solidFill>
                <a:cs typeface="MCS Kufy Madany S_I normal." pitchFamily="2" charset="-78"/>
              </a:rPr>
              <a:t>اَلْفِسْقُ</a:t>
            </a:r>
            <a:endParaRPr lang="en-US" sz="9600" dirty="0">
              <a:solidFill>
                <a:schemeClr val="tx2"/>
              </a:solidFill>
              <a:cs typeface="MCS Kufy Madany S_I normal." pitchFamily="2" charset="-78"/>
            </a:endParaRPr>
          </a:p>
          <a:p>
            <a:pPr indent="0" algn="ctr">
              <a:buNone/>
            </a:pPr>
            <a:r>
              <a:rPr lang="en-US" sz="4800" dirty="0" smtClean="0">
                <a:solidFill>
                  <a:schemeClr val="tx2"/>
                </a:solidFill>
                <a:latin typeface="Goudy Stout" pitchFamily="18" charset="0"/>
              </a:rPr>
              <a:t>KEFASIKAN</a:t>
            </a:r>
            <a:endParaRPr lang="en-US" sz="4800" dirty="0">
              <a:latin typeface="Goudy Stou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4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Perumpamaan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Al-Qur’an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Allah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perumpamaan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Al-Qur’an</a:t>
            </a:r>
          </a:p>
          <a:p>
            <a:r>
              <a:rPr lang="en-US" dirty="0" err="1" smtClean="0"/>
              <a:t>Perumpamaan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makhluk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pPr lvl="1"/>
            <a:r>
              <a:rPr lang="en-US" dirty="0" err="1" smtClean="0"/>
              <a:t>Makhluk-makhluk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: </a:t>
            </a:r>
            <a:r>
              <a:rPr lang="en-US" dirty="0" err="1" smtClean="0"/>
              <a:t>nyamuk</a:t>
            </a:r>
            <a:r>
              <a:rPr lang="en-US" dirty="0" smtClean="0"/>
              <a:t> (2:26), </a:t>
            </a:r>
            <a:r>
              <a:rPr lang="en-US" dirty="0" err="1" smtClean="0"/>
              <a:t>lala</a:t>
            </a:r>
            <a:r>
              <a:rPr lang="en-US" dirty="0" smtClean="0"/>
              <a:t> (22:73), </a:t>
            </a:r>
            <a:r>
              <a:rPr lang="en-US" dirty="0" err="1" smtClean="0"/>
              <a:t>laba-laba</a:t>
            </a:r>
            <a:r>
              <a:rPr lang="en-US" dirty="0" smtClean="0"/>
              <a:t> (29:41)</a:t>
            </a:r>
          </a:p>
          <a:p>
            <a:pPr lvl="1"/>
            <a:r>
              <a:rPr lang="en-US" dirty="0" err="1" smtClean="0"/>
              <a:t>Makhluk-makhluk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: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pohon</a:t>
            </a:r>
            <a:r>
              <a:rPr lang="en-US" dirty="0" smtClean="0"/>
              <a:t>, </a:t>
            </a:r>
            <a:r>
              <a:rPr lang="en-US" dirty="0" err="1" smtClean="0"/>
              <a:t>samudra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dirty="0" err="1" smtClean="0"/>
              <a:t>Sikap</a:t>
            </a:r>
            <a:r>
              <a:rPr lang="en-US" dirty="0" smtClean="0"/>
              <a:t> orang </a:t>
            </a:r>
            <a:r>
              <a:rPr lang="en-US" dirty="0" err="1" smtClean="0"/>
              <a:t>kafir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perumpamaan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: “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hubungannya</a:t>
            </a:r>
            <a:r>
              <a:rPr lang="en-US" dirty="0" smtClean="0"/>
              <a:t> </a:t>
            </a:r>
            <a:r>
              <a:rPr lang="en-US" dirty="0" err="1" smtClean="0"/>
              <a:t>laba-laba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lalat</a:t>
            </a:r>
            <a:r>
              <a:rPr lang="en-US" dirty="0" smtClean="0"/>
              <a:t> </a:t>
            </a:r>
            <a:r>
              <a:rPr lang="en-US" dirty="0" err="1" smtClean="0"/>
              <a:t>disebutkan</a:t>
            </a:r>
            <a:r>
              <a:rPr lang="en-US" dirty="0" smtClean="0"/>
              <a:t>?”</a:t>
            </a:r>
          </a:p>
          <a:p>
            <a:r>
              <a:rPr lang="en-US" dirty="0" err="1" smtClean="0"/>
              <a:t>Sikap</a:t>
            </a:r>
            <a:r>
              <a:rPr lang="en-US" dirty="0" smtClean="0"/>
              <a:t> orang-orang </a:t>
            </a:r>
            <a:r>
              <a:rPr lang="en-US" dirty="0" err="1" smtClean="0"/>
              <a:t>sesat</a:t>
            </a:r>
            <a:r>
              <a:rPr lang="en-US" dirty="0" smtClean="0"/>
              <a:t>: “</a:t>
            </a:r>
            <a:r>
              <a:rPr lang="en-US" dirty="0" err="1" smtClean="0"/>
              <a:t>Apakah</a:t>
            </a:r>
            <a:r>
              <a:rPr lang="en-US" dirty="0" smtClean="0"/>
              <a:t> 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Allah </a:t>
            </a:r>
            <a:r>
              <a:rPr lang="en-US" dirty="0" err="1" smtClean="0"/>
              <a:t>menyebut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?” (2:26, 74:31)</a:t>
            </a:r>
          </a:p>
          <a:p>
            <a:r>
              <a:rPr lang="en-US" dirty="0" err="1" smtClean="0"/>
              <a:t>Sikap</a:t>
            </a:r>
            <a:r>
              <a:rPr lang="en-US" dirty="0" smtClean="0"/>
              <a:t> orang </a:t>
            </a:r>
            <a:r>
              <a:rPr lang="en-US" dirty="0" err="1" smtClean="0"/>
              <a:t>beriman</a:t>
            </a:r>
            <a:r>
              <a:rPr lang="en-US" dirty="0" smtClean="0"/>
              <a:t>: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yakin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perumpamaan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Fasik</a:t>
            </a:r>
            <a:r>
              <a:rPr lang="en-US" dirty="0" smtClean="0"/>
              <a:t> = </a:t>
            </a:r>
            <a:r>
              <a:rPr lang="en-US" dirty="0" err="1" smtClean="0"/>
              <a:t>Munafik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Traditional Arabic" pitchFamily="2" charset="-78"/>
              </a:rPr>
              <a:t>2:26 </a:t>
            </a:r>
            <a:r>
              <a:rPr lang="ar-SA" sz="2800" b="1" dirty="0">
                <a:cs typeface="Traditional Arabic" pitchFamily="2" charset="-78"/>
              </a:rPr>
              <a:t>وَمَا يُضِلُّ بِهِ إِلَّا </a:t>
            </a:r>
            <a:r>
              <a:rPr lang="ar-SA" sz="2800" b="1" dirty="0" smtClean="0">
                <a:cs typeface="Traditional Arabic" pitchFamily="2" charset="-78"/>
              </a:rPr>
              <a:t>الْفَاسِقِينَ</a:t>
            </a:r>
            <a:endParaRPr lang="en-US" sz="2800" b="1" dirty="0" smtClean="0">
              <a:cs typeface="Traditional Arabic" pitchFamily="2" charset="-78"/>
            </a:endParaRPr>
          </a:p>
          <a:p>
            <a:pPr lvl="1"/>
            <a:r>
              <a:rPr lang="en-US" sz="2400" dirty="0" smtClean="0">
                <a:cs typeface="Traditional Arabic" pitchFamily="2" charset="-78"/>
              </a:rPr>
              <a:t>Orang-orang </a:t>
            </a:r>
            <a:r>
              <a:rPr lang="en-US" sz="2400" dirty="0" err="1" smtClean="0">
                <a:cs typeface="Traditional Arabic" pitchFamily="2" charset="-78"/>
              </a:rPr>
              <a:t>munafik</a:t>
            </a:r>
            <a:endParaRPr lang="en-US" sz="2400" dirty="0" smtClean="0">
              <a:cs typeface="Traditional Arabic" pitchFamily="2" charset="-78"/>
            </a:endParaRPr>
          </a:p>
          <a:p>
            <a:pPr lvl="1"/>
            <a:r>
              <a:rPr lang="en-US" sz="2400" dirty="0" err="1" smtClean="0">
                <a:cs typeface="Traditional Arabic" pitchFamily="2" charset="-78"/>
              </a:rPr>
              <a:t>Ahli</a:t>
            </a:r>
            <a:r>
              <a:rPr lang="en-US" sz="2400" dirty="0" smtClean="0">
                <a:cs typeface="Traditional Arabic" pitchFamily="2" charset="-78"/>
              </a:rPr>
              <a:t> </a:t>
            </a:r>
            <a:r>
              <a:rPr lang="en-US" sz="2400" dirty="0" err="1" smtClean="0">
                <a:cs typeface="Traditional Arabic" pitchFamily="2" charset="-78"/>
              </a:rPr>
              <a:t>kemunafikan</a:t>
            </a:r>
            <a:endParaRPr lang="en-US" sz="2400" dirty="0" smtClean="0">
              <a:cs typeface="Traditional Arabic" pitchFamily="2" charset="-78"/>
            </a:endParaRPr>
          </a:p>
          <a:p>
            <a:pPr lvl="1"/>
            <a:r>
              <a:rPr lang="en-US" sz="2400" dirty="0" smtClean="0">
                <a:cs typeface="Traditional Arabic" pitchFamily="2" charset="-78"/>
              </a:rPr>
              <a:t>Orang-orang </a:t>
            </a:r>
            <a:r>
              <a:rPr lang="en-US" sz="2400" dirty="0" err="1" smtClean="0">
                <a:cs typeface="Traditional Arabic" pitchFamily="2" charset="-78"/>
              </a:rPr>
              <a:t>kafir</a:t>
            </a:r>
            <a:r>
              <a:rPr lang="en-US" sz="2400" dirty="0" smtClean="0">
                <a:cs typeface="Traditional Arabic" pitchFamily="2" charset="-78"/>
              </a:rPr>
              <a:t> </a:t>
            </a:r>
            <a:r>
              <a:rPr lang="en-US" sz="2400" dirty="0" err="1" smtClean="0">
                <a:cs typeface="Traditional Arabic" pitchFamily="2" charset="-78"/>
              </a:rPr>
              <a:t>mengetahui</a:t>
            </a:r>
            <a:r>
              <a:rPr lang="en-US" sz="2400" dirty="0" smtClean="0">
                <a:cs typeface="Traditional Arabic" pitchFamily="2" charset="-78"/>
              </a:rPr>
              <a:t> </a:t>
            </a:r>
            <a:r>
              <a:rPr lang="en-US" sz="2400" dirty="0" err="1" smtClean="0">
                <a:cs typeface="Traditional Arabic" pitchFamily="2" charset="-78"/>
              </a:rPr>
              <a:t>adanya</a:t>
            </a:r>
            <a:r>
              <a:rPr lang="en-US" sz="2400" dirty="0" smtClean="0">
                <a:cs typeface="Traditional Arabic" pitchFamily="2" charset="-78"/>
              </a:rPr>
              <a:t> Allah, </a:t>
            </a:r>
            <a:r>
              <a:rPr lang="en-US" sz="2400" dirty="0" err="1" smtClean="0">
                <a:cs typeface="Traditional Arabic" pitchFamily="2" charset="-78"/>
              </a:rPr>
              <a:t>tetapi</a:t>
            </a:r>
            <a:r>
              <a:rPr lang="en-US" sz="2400" dirty="0" smtClean="0">
                <a:cs typeface="Traditional Arabic" pitchFamily="2" charset="-78"/>
              </a:rPr>
              <a:t> </a:t>
            </a:r>
            <a:r>
              <a:rPr lang="en-US" sz="2400" dirty="0" err="1" smtClean="0">
                <a:cs typeface="Traditional Arabic" pitchFamily="2" charset="-78"/>
              </a:rPr>
              <a:t>mereka</a:t>
            </a:r>
            <a:r>
              <a:rPr lang="en-US" sz="2400" dirty="0" smtClean="0">
                <a:cs typeface="Traditional Arabic" pitchFamily="2" charset="-78"/>
              </a:rPr>
              <a:t> </a:t>
            </a:r>
            <a:r>
              <a:rPr lang="en-US" sz="2400" dirty="0" err="1" smtClean="0">
                <a:cs typeface="Traditional Arabic" pitchFamily="2" charset="-78"/>
              </a:rPr>
              <a:t>mengingkarinya</a:t>
            </a:r>
            <a:endParaRPr lang="en-US" sz="2400" dirty="0" smtClean="0">
              <a:cs typeface="Traditional Arabic" pitchFamily="2" charset="-78"/>
            </a:endParaRPr>
          </a:p>
          <a:p>
            <a:r>
              <a:rPr lang="en-US" sz="2800" dirty="0" smtClean="0">
                <a:cs typeface="Traditional Arabic" pitchFamily="2" charset="-78"/>
              </a:rPr>
              <a:t>FASIK = </a:t>
            </a:r>
            <a:r>
              <a:rPr lang="ar-SA" sz="2800" b="1" dirty="0" smtClean="0">
                <a:cs typeface="Traditional Arabic" pitchFamily="2" charset="-78"/>
              </a:rPr>
              <a:t>اَلْخَارِجُ عَنِ الطَّاعَةِ</a:t>
            </a:r>
            <a:r>
              <a:rPr lang="en-US" sz="2800" b="1" dirty="0" smtClean="0">
                <a:cs typeface="Traditional Arabic" pitchFamily="2" charset="-78"/>
              </a:rPr>
              <a:t> </a:t>
            </a:r>
            <a:r>
              <a:rPr lang="en-US" sz="2800" dirty="0" smtClean="0">
                <a:cs typeface="Traditional Arabic" pitchFamily="2" charset="-78"/>
              </a:rPr>
              <a:t>(</a:t>
            </a:r>
            <a:r>
              <a:rPr lang="en-US" sz="2800" dirty="0" err="1" smtClean="0">
                <a:cs typeface="Traditional Arabic" pitchFamily="2" charset="-78"/>
              </a:rPr>
              <a:t>tidak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mau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taat</a:t>
            </a:r>
            <a:r>
              <a:rPr lang="en-US" sz="2800" dirty="0" smtClean="0">
                <a:cs typeface="Traditional Arabic" pitchFamily="2" charset="-78"/>
              </a:rPr>
              <a:t>)</a:t>
            </a:r>
          </a:p>
          <a:p>
            <a:r>
              <a:rPr lang="en-US" sz="2800" dirty="0" smtClean="0">
                <a:cs typeface="Traditional Arabic" pitchFamily="2" charset="-78"/>
              </a:rPr>
              <a:t>Orang Arab </a:t>
            </a:r>
            <a:r>
              <a:rPr lang="en-US" sz="2800" dirty="0" err="1" smtClean="0">
                <a:cs typeface="Traditional Arabic" pitchFamily="2" charset="-78"/>
              </a:rPr>
              <a:t>berkata</a:t>
            </a:r>
            <a:r>
              <a:rPr lang="en-US" sz="2800" dirty="0" smtClean="0">
                <a:cs typeface="Traditional Arabic" pitchFamily="2" charset="-78"/>
              </a:rPr>
              <a:t>, </a:t>
            </a:r>
            <a:r>
              <a:rPr lang="ar-SA" sz="2800" b="1" dirty="0" smtClean="0">
                <a:cs typeface="Traditional Arabic" pitchFamily="2" charset="-78"/>
              </a:rPr>
              <a:t>فَسَقَتِ الرُّطْبَةُ</a:t>
            </a:r>
            <a:r>
              <a:rPr lang="en-US" sz="2800" b="1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apabila</a:t>
            </a:r>
            <a:r>
              <a:rPr lang="en-US" sz="2800" dirty="0" smtClean="0">
                <a:cs typeface="Traditional Arabic" pitchFamily="2" charset="-78"/>
              </a:rPr>
              <a:t> korma </a:t>
            </a:r>
            <a:r>
              <a:rPr lang="en-US" sz="2800" dirty="0" err="1" smtClean="0">
                <a:cs typeface="Traditional Arabic" pitchFamily="2" charset="-78"/>
              </a:rPr>
              <a:t>terkelupas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dari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kulitnya</a:t>
            </a:r>
            <a:endParaRPr lang="en-US" sz="2800" dirty="0" smtClean="0">
              <a:cs typeface="Traditional Arabic" pitchFamily="2" charset="-78"/>
            </a:endParaRPr>
          </a:p>
          <a:p>
            <a:r>
              <a:rPr lang="en-US" sz="2800" dirty="0" err="1" smtClean="0">
                <a:cs typeface="Traditional Arabic" pitchFamily="2" charset="-78"/>
              </a:rPr>
              <a:t>Tikus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disebut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ar-SA" sz="2800" b="1" dirty="0" smtClean="0">
                <a:cs typeface="Traditional Arabic" pitchFamily="2" charset="-78"/>
              </a:rPr>
              <a:t>فُوَيْسِقَةٌ</a:t>
            </a:r>
            <a:r>
              <a:rPr lang="en-US" sz="2800" b="1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karena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keluar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dari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liangnya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untuk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mengadakan</a:t>
            </a:r>
            <a:r>
              <a:rPr lang="en-US" sz="2800" dirty="0" smtClean="0">
                <a:cs typeface="Traditional Arabic" pitchFamily="2" charset="-78"/>
              </a:rPr>
              <a:t> </a:t>
            </a:r>
            <a:r>
              <a:rPr lang="en-US" sz="2800" dirty="0" err="1" smtClean="0">
                <a:cs typeface="Traditional Arabic" pitchFamily="2" charset="-78"/>
              </a:rPr>
              <a:t>pengrusakan</a:t>
            </a:r>
            <a:endParaRPr lang="en-US" sz="2800" dirty="0">
              <a:cs typeface="Traditional Arabic" pitchFamily="2" charset="-78"/>
            </a:endParaRPr>
          </a:p>
          <a:p>
            <a:endParaRPr lang="en-US" sz="2800" dirty="0"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5396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Perusak</a:t>
            </a:r>
            <a:r>
              <a:rPr lang="en-US" dirty="0" smtClean="0"/>
              <a:t> (</a:t>
            </a:r>
            <a:r>
              <a:rPr lang="en-US" dirty="0" err="1" smtClean="0"/>
              <a:t>Fawasiq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ctr" rtl="1">
              <a:buNone/>
            </a:pPr>
            <a:r>
              <a:rPr lang="ar-SA" sz="4400" b="1" dirty="0">
                <a:cs typeface="Traditional Arabic" pitchFamily="2" charset="-78"/>
              </a:rPr>
              <a:t>خَمْسُ فَوَاسِقَ يُقْتَلْنَ فِي الْحِلِّ وَالْحَرَمِ الْحِدَأَةُ وَالْغُرَابُ وَالْفَأْرَةُ وَالْعَقْرَبُ وَالْكَلْبُ الْعَقُورُ</a:t>
            </a:r>
          </a:p>
          <a:p>
            <a:pPr indent="0" algn="ctr">
              <a:buNone/>
            </a:pPr>
            <a:r>
              <a:rPr lang="en-US" dirty="0" smtClean="0"/>
              <a:t>Lima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binatang</a:t>
            </a:r>
            <a:r>
              <a:rPr lang="en-US" dirty="0" smtClean="0"/>
              <a:t> </a:t>
            </a:r>
            <a:r>
              <a:rPr lang="en-US" dirty="0" err="1" smtClean="0"/>
              <a:t>perusak</a:t>
            </a:r>
            <a:r>
              <a:rPr lang="en-US" dirty="0" smtClean="0"/>
              <a:t> yang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dibunuh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di </a:t>
            </a:r>
            <a:r>
              <a:rPr lang="en-US" dirty="0" err="1" smtClean="0"/>
              <a:t>tanah</a:t>
            </a:r>
            <a:r>
              <a:rPr lang="en-US" dirty="0" smtClean="0"/>
              <a:t> halal </a:t>
            </a:r>
            <a:r>
              <a:rPr lang="en-US" dirty="0" err="1" smtClean="0"/>
              <a:t>maupun</a:t>
            </a:r>
            <a:r>
              <a:rPr lang="en-US" dirty="0" smtClean="0"/>
              <a:t> di </a:t>
            </a:r>
            <a:r>
              <a:rPr lang="en-US" dirty="0" err="1" smtClean="0"/>
              <a:t>tanah</a:t>
            </a:r>
            <a:r>
              <a:rPr lang="en-US" dirty="0" smtClean="0"/>
              <a:t> haram,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burung</a:t>
            </a:r>
            <a:r>
              <a:rPr lang="en-US" dirty="0" smtClean="0"/>
              <a:t> </a:t>
            </a:r>
            <a:r>
              <a:rPr lang="en-US" dirty="0" err="1" smtClean="0"/>
              <a:t>elang</a:t>
            </a:r>
            <a:r>
              <a:rPr lang="en-US" dirty="0" smtClean="0"/>
              <a:t>, </a:t>
            </a:r>
            <a:r>
              <a:rPr lang="en-US" dirty="0" err="1" smtClean="0"/>
              <a:t>burung</a:t>
            </a:r>
            <a:r>
              <a:rPr lang="en-US" dirty="0" smtClean="0"/>
              <a:t> </a:t>
            </a:r>
            <a:r>
              <a:rPr lang="en-US" dirty="0" err="1" smtClean="0"/>
              <a:t>gagak</a:t>
            </a:r>
            <a:r>
              <a:rPr lang="en-US" dirty="0" smtClean="0"/>
              <a:t>, </a:t>
            </a:r>
            <a:r>
              <a:rPr lang="en-US" dirty="0" err="1" smtClean="0"/>
              <a:t>tikus</a:t>
            </a:r>
            <a:r>
              <a:rPr lang="en-US" dirty="0" smtClean="0"/>
              <a:t>, </a:t>
            </a:r>
            <a:r>
              <a:rPr lang="en-US" dirty="0" err="1" smtClean="0"/>
              <a:t>kalajengking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anjing</a:t>
            </a:r>
            <a:r>
              <a:rPr lang="en-US" dirty="0" smtClean="0"/>
              <a:t> </a:t>
            </a:r>
            <a:r>
              <a:rPr lang="en-US" dirty="0" err="1" smtClean="0"/>
              <a:t>gila</a:t>
            </a:r>
            <a:r>
              <a:rPr lang="en-US" dirty="0" smtClean="0"/>
              <a:t> (HR </a:t>
            </a:r>
            <a:r>
              <a:rPr lang="en-US" dirty="0" err="1" smtClean="0"/>
              <a:t>Bukhari</a:t>
            </a:r>
            <a:r>
              <a:rPr lang="en-US" dirty="0" smtClean="0"/>
              <a:t>-Muslim)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5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xmlns:mc="http://schemas.openxmlformats.org/markup-compatibility/2006" xmlns:a14="http://schemas.microsoft.com/office/drawing/2010/main" val="292934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D2533C" mc:Ignorable=""/>
      </a:dk2>
      <a:lt2>
        <a:srgbClr xmlns:mc="http://schemas.openxmlformats.org/markup-compatibility/2006" xmlns:a14="http://schemas.microsoft.com/office/drawing/2010/main" val="F3F2DC" mc:Ignorable=""/>
      </a:lt2>
      <a:accent1>
        <a:srgbClr xmlns:mc="http://schemas.openxmlformats.org/markup-compatibility/2006" xmlns:a14="http://schemas.microsoft.com/office/drawing/2010/main" val="93A299" mc:Ignorable=""/>
      </a:accent1>
      <a:accent2>
        <a:srgbClr xmlns:mc="http://schemas.openxmlformats.org/markup-compatibility/2006" xmlns:a14="http://schemas.microsoft.com/office/drawing/2010/main" val="AD8F67" mc:Ignorable=""/>
      </a:accent2>
      <a:accent3>
        <a:srgbClr xmlns:mc="http://schemas.openxmlformats.org/markup-compatibility/2006" xmlns:a14="http://schemas.microsoft.com/office/drawing/2010/main" val="726056" mc:Ignorable=""/>
      </a:accent3>
      <a:accent4>
        <a:srgbClr xmlns:mc="http://schemas.openxmlformats.org/markup-compatibility/2006" xmlns:a14="http://schemas.microsoft.com/office/drawing/2010/main" val="4C5A6A" mc:Ignorable=""/>
      </a:accent4>
      <a:accent5>
        <a:srgbClr xmlns:mc="http://schemas.openxmlformats.org/markup-compatibility/2006" xmlns:a14="http://schemas.microsoft.com/office/drawing/2010/main" val="808DA0" mc:Ignorable=""/>
      </a:accent5>
      <a:accent6>
        <a:srgbClr xmlns:mc="http://schemas.openxmlformats.org/markup-compatibility/2006" xmlns:a14="http://schemas.microsoft.com/office/drawing/2010/main" val="79463D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00CC99" mc:Ignorable=""/>
      </a:accent1>
      <a:accent2>
        <a:srgbClr xmlns:mc="http://schemas.openxmlformats.org/markup-compatibility/2006" xmlns:a14="http://schemas.microsoft.com/office/drawing/2010/main" val="3333CC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AAE2CA" mc:Ignorable=""/>
      </a:accent5>
      <a:accent6>
        <a:srgbClr xmlns:mc="http://schemas.openxmlformats.org/markup-compatibility/2006" xmlns:a14="http://schemas.microsoft.com/office/drawing/2010/main" val="2D2DB9" mc:Ignorable=""/>
      </a:accent6>
      <a:hlink>
        <a:srgbClr xmlns:mc="http://schemas.openxmlformats.org/markup-compatibility/2006" xmlns:a14="http://schemas.microsoft.com/office/drawing/2010/main" val="CCCCFF" mc:Ignorable=""/>
      </a:hlink>
      <a:folHlink>
        <a:srgbClr xmlns:mc="http://schemas.openxmlformats.org/markup-compatibility/2006" xmlns:a14="http://schemas.microsoft.com/office/drawing/2010/main" val="B2B2B2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696464" mc:Ignorable=""/>
    </a:dk2>
    <a:lt2>
      <a:srgbClr xmlns:mc="http://schemas.openxmlformats.org/markup-compatibility/2006" xmlns:a14="http://schemas.microsoft.com/office/drawing/2010/main" val="E9E5DC" mc:Ignorable=""/>
    </a:lt2>
    <a:accent1>
      <a:srgbClr xmlns:mc="http://schemas.openxmlformats.org/markup-compatibility/2006" xmlns:a14="http://schemas.microsoft.com/office/drawing/2010/main" val="D34817" mc:Ignorable=""/>
    </a:accent1>
    <a:accent2>
      <a:srgbClr xmlns:mc="http://schemas.openxmlformats.org/markup-compatibility/2006" xmlns:a14="http://schemas.microsoft.com/office/drawing/2010/main" val="9B2D1F" mc:Ignorable=""/>
    </a:accent2>
    <a:accent3>
      <a:srgbClr xmlns:mc="http://schemas.openxmlformats.org/markup-compatibility/2006" xmlns:a14="http://schemas.microsoft.com/office/drawing/2010/main" val="A28E6A" mc:Ignorable=""/>
    </a:accent3>
    <a:accent4>
      <a:srgbClr xmlns:mc="http://schemas.openxmlformats.org/markup-compatibility/2006" xmlns:a14="http://schemas.microsoft.com/office/drawing/2010/main" val="956251" mc:Ignorable=""/>
    </a:accent4>
    <a:accent5>
      <a:srgbClr xmlns:mc="http://schemas.openxmlformats.org/markup-compatibility/2006" xmlns:a14="http://schemas.microsoft.com/office/drawing/2010/main" val="918485" mc:Ignorable=""/>
    </a:accent5>
    <a:accent6>
      <a:srgbClr xmlns:mc="http://schemas.openxmlformats.org/markup-compatibility/2006" xmlns:a14="http://schemas.microsoft.com/office/drawing/2010/main" val="855D5D" mc:Ignorable=""/>
    </a:accent6>
    <a:hlink>
      <a:srgbClr xmlns:mc="http://schemas.openxmlformats.org/markup-compatibility/2006" xmlns:a14="http://schemas.microsoft.com/office/drawing/2010/main" val="CC9900" mc:Ignorable=""/>
    </a:hlink>
    <a:folHlink>
      <a:srgbClr xmlns:mc="http://schemas.openxmlformats.org/markup-compatibility/2006" xmlns:a14="http://schemas.microsoft.com/office/drawing/2010/main" val="96A9A9" mc:Ignorable=""/>
    </a:folHlink>
  </a:clrScheme>
</a:themeOverride>
</file>

<file path=ppt/theme/themeOverride10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696464" mc:Ignorable=""/>
    </a:dk2>
    <a:lt2>
      <a:srgbClr xmlns:mc="http://schemas.openxmlformats.org/markup-compatibility/2006" xmlns:a14="http://schemas.microsoft.com/office/drawing/2010/main" val="E9E5DC" mc:Ignorable=""/>
    </a:lt2>
    <a:accent1>
      <a:srgbClr xmlns:mc="http://schemas.openxmlformats.org/markup-compatibility/2006" xmlns:a14="http://schemas.microsoft.com/office/drawing/2010/main" val="D34817" mc:Ignorable=""/>
    </a:accent1>
    <a:accent2>
      <a:srgbClr xmlns:mc="http://schemas.openxmlformats.org/markup-compatibility/2006" xmlns:a14="http://schemas.microsoft.com/office/drawing/2010/main" val="9B2D1F" mc:Ignorable=""/>
    </a:accent2>
    <a:accent3>
      <a:srgbClr xmlns:mc="http://schemas.openxmlformats.org/markup-compatibility/2006" xmlns:a14="http://schemas.microsoft.com/office/drawing/2010/main" val="A28E6A" mc:Ignorable=""/>
    </a:accent3>
    <a:accent4>
      <a:srgbClr xmlns:mc="http://schemas.openxmlformats.org/markup-compatibility/2006" xmlns:a14="http://schemas.microsoft.com/office/drawing/2010/main" val="956251" mc:Ignorable=""/>
    </a:accent4>
    <a:accent5>
      <a:srgbClr xmlns:mc="http://schemas.openxmlformats.org/markup-compatibility/2006" xmlns:a14="http://schemas.microsoft.com/office/drawing/2010/main" val="918485" mc:Ignorable=""/>
    </a:accent5>
    <a:accent6>
      <a:srgbClr xmlns:mc="http://schemas.openxmlformats.org/markup-compatibility/2006" xmlns:a14="http://schemas.microsoft.com/office/drawing/2010/main" val="855D5D" mc:Ignorable=""/>
    </a:accent6>
    <a:hlink>
      <a:srgbClr xmlns:mc="http://schemas.openxmlformats.org/markup-compatibility/2006" xmlns:a14="http://schemas.microsoft.com/office/drawing/2010/main" val="CC9900" mc:Ignorable=""/>
    </a:hlink>
    <a:folHlink>
      <a:srgbClr xmlns:mc="http://schemas.openxmlformats.org/markup-compatibility/2006" xmlns:a14="http://schemas.microsoft.com/office/drawing/2010/main" val="96A9A9" mc:Ignorable=""/>
    </a:folHlink>
  </a:clrScheme>
</a:themeOverride>
</file>

<file path=ppt/theme/themeOverride1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696464" mc:Ignorable=""/>
    </a:dk2>
    <a:lt2>
      <a:srgbClr xmlns:mc="http://schemas.openxmlformats.org/markup-compatibility/2006" xmlns:a14="http://schemas.microsoft.com/office/drawing/2010/main" val="E9E5DC" mc:Ignorable=""/>
    </a:lt2>
    <a:accent1>
      <a:srgbClr xmlns:mc="http://schemas.openxmlformats.org/markup-compatibility/2006" xmlns:a14="http://schemas.microsoft.com/office/drawing/2010/main" val="D34817" mc:Ignorable=""/>
    </a:accent1>
    <a:accent2>
      <a:srgbClr xmlns:mc="http://schemas.openxmlformats.org/markup-compatibility/2006" xmlns:a14="http://schemas.microsoft.com/office/drawing/2010/main" val="9B2D1F" mc:Ignorable=""/>
    </a:accent2>
    <a:accent3>
      <a:srgbClr xmlns:mc="http://schemas.openxmlformats.org/markup-compatibility/2006" xmlns:a14="http://schemas.microsoft.com/office/drawing/2010/main" val="A28E6A" mc:Ignorable=""/>
    </a:accent3>
    <a:accent4>
      <a:srgbClr xmlns:mc="http://schemas.openxmlformats.org/markup-compatibility/2006" xmlns:a14="http://schemas.microsoft.com/office/drawing/2010/main" val="956251" mc:Ignorable=""/>
    </a:accent4>
    <a:accent5>
      <a:srgbClr xmlns:mc="http://schemas.openxmlformats.org/markup-compatibility/2006" xmlns:a14="http://schemas.microsoft.com/office/drawing/2010/main" val="918485" mc:Ignorable=""/>
    </a:accent5>
    <a:accent6>
      <a:srgbClr xmlns:mc="http://schemas.openxmlformats.org/markup-compatibility/2006" xmlns:a14="http://schemas.microsoft.com/office/drawing/2010/main" val="855D5D" mc:Ignorable=""/>
    </a:accent6>
    <a:hlink>
      <a:srgbClr xmlns:mc="http://schemas.openxmlformats.org/markup-compatibility/2006" xmlns:a14="http://schemas.microsoft.com/office/drawing/2010/main" val="CC9900" mc:Ignorable=""/>
    </a:hlink>
    <a:folHlink>
      <a:srgbClr xmlns:mc="http://schemas.openxmlformats.org/markup-compatibility/2006" xmlns:a14="http://schemas.microsoft.com/office/drawing/2010/main" val="96A9A9" mc:Ignorable=""/>
    </a:folHlink>
  </a:clrScheme>
</a:themeOverride>
</file>

<file path=ppt/theme/themeOverride12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696464" mc:Ignorable=""/>
    </a:dk2>
    <a:lt2>
      <a:srgbClr xmlns:mc="http://schemas.openxmlformats.org/markup-compatibility/2006" xmlns:a14="http://schemas.microsoft.com/office/drawing/2010/main" val="E9E5DC" mc:Ignorable=""/>
    </a:lt2>
    <a:accent1>
      <a:srgbClr xmlns:mc="http://schemas.openxmlformats.org/markup-compatibility/2006" xmlns:a14="http://schemas.microsoft.com/office/drawing/2010/main" val="D34817" mc:Ignorable=""/>
    </a:accent1>
    <a:accent2>
      <a:srgbClr xmlns:mc="http://schemas.openxmlformats.org/markup-compatibility/2006" xmlns:a14="http://schemas.microsoft.com/office/drawing/2010/main" val="9B2D1F" mc:Ignorable=""/>
    </a:accent2>
    <a:accent3>
      <a:srgbClr xmlns:mc="http://schemas.openxmlformats.org/markup-compatibility/2006" xmlns:a14="http://schemas.microsoft.com/office/drawing/2010/main" val="A28E6A" mc:Ignorable=""/>
    </a:accent3>
    <a:accent4>
      <a:srgbClr xmlns:mc="http://schemas.openxmlformats.org/markup-compatibility/2006" xmlns:a14="http://schemas.microsoft.com/office/drawing/2010/main" val="956251" mc:Ignorable=""/>
    </a:accent4>
    <a:accent5>
      <a:srgbClr xmlns:mc="http://schemas.openxmlformats.org/markup-compatibility/2006" xmlns:a14="http://schemas.microsoft.com/office/drawing/2010/main" val="918485" mc:Ignorable=""/>
    </a:accent5>
    <a:accent6>
      <a:srgbClr xmlns:mc="http://schemas.openxmlformats.org/markup-compatibility/2006" xmlns:a14="http://schemas.microsoft.com/office/drawing/2010/main" val="855D5D" mc:Ignorable=""/>
    </a:accent6>
    <a:hlink>
      <a:srgbClr xmlns:mc="http://schemas.openxmlformats.org/markup-compatibility/2006" xmlns:a14="http://schemas.microsoft.com/office/drawing/2010/main" val="CC9900" mc:Ignorable=""/>
    </a:hlink>
    <a:folHlink>
      <a:srgbClr xmlns:mc="http://schemas.openxmlformats.org/markup-compatibility/2006" xmlns:a14="http://schemas.microsoft.com/office/drawing/2010/main" val="96A9A9" mc:Ignorable=""/>
    </a:folHlink>
  </a:clrScheme>
</a:themeOverride>
</file>

<file path=ppt/theme/themeOverride2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696464" mc:Ignorable=""/>
    </a:dk2>
    <a:lt2>
      <a:srgbClr xmlns:mc="http://schemas.openxmlformats.org/markup-compatibility/2006" xmlns:a14="http://schemas.microsoft.com/office/drawing/2010/main" val="E9E5DC" mc:Ignorable=""/>
    </a:lt2>
    <a:accent1>
      <a:srgbClr xmlns:mc="http://schemas.openxmlformats.org/markup-compatibility/2006" xmlns:a14="http://schemas.microsoft.com/office/drawing/2010/main" val="D34817" mc:Ignorable=""/>
    </a:accent1>
    <a:accent2>
      <a:srgbClr xmlns:mc="http://schemas.openxmlformats.org/markup-compatibility/2006" xmlns:a14="http://schemas.microsoft.com/office/drawing/2010/main" val="9B2D1F" mc:Ignorable=""/>
    </a:accent2>
    <a:accent3>
      <a:srgbClr xmlns:mc="http://schemas.openxmlformats.org/markup-compatibility/2006" xmlns:a14="http://schemas.microsoft.com/office/drawing/2010/main" val="A28E6A" mc:Ignorable=""/>
    </a:accent3>
    <a:accent4>
      <a:srgbClr xmlns:mc="http://schemas.openxmlformats.org/markup-compatibility/2006" xmlns:a14="http://schemas.microsoft.com/office/drawing/2010/main" val="956251" mc:Ignorable=""/>
    </a:accent4>
    <a:accent5>
      <a:srgbClr xmlns:mc="http://schemas.openxmlformats.org/markup-compatibility/2006" xmlns:a14="http://schemas.microsoft.com/office/drawing/2010/main" val="918485" mc:Ignorable=""/>
    </a:accent5>
    <a:accent6>
      <a:srgbClr xmlns:mc="http://schemas.openxmlformats.org/markup-compatibility/2006" xmlns:a14="http://schemas.microsoft.com/office/drawing/2010/main" val="855D5D" mc:Ignorable=""/>
    </a:accent6>
    <a:hlink>
      <a:srgbClr xmlns:mc="http://schemas.openxmlformats.org/markup-compatibility/2006" xmlns:a14="http://schemas.microsoft.com/office/drawing/2010/main" val="CC9900" mc:Ignorable=""/>
    </a:hlink>
    <a:folHlink>
      <a:srgbClr xmlns:mc="http://schemas.openxmlformats.org/markup-compatibility/2006" xmlns:a14="http://schemas.microsoft.com/office/drawing/2010/main" val="96A9A9" mc:Ignorable=""/>
    </a:folHlink>
  </a:clrScheme>
</a:themeOverride>
</file>

<file path=ppt/theme/themeOverride3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696464" mc:Ignorable=""/>
    </a:dk2>
    <a:lt2>
      <a:srgbClr xmlns:mc="http://schemas.openxmlformats.org/markup-compatibility/2006" xmlns:a14="http://schemas.microsoft.com/office/drawing/2010/main" val="E9E5DC" mc:Ignorable=""/>
    </a:lt2>
    <a:accent1>
      <a:srgbClr xmlns:mc="http://schemas.openxmlformats.org/markup-compatibility/2006" xmlns:a14="http://schemas.microsoft.com/office/drawing/2010/main" val="D34817" mc:Ignorable=""/>
    </a:accent1>
    <a:accent2>
      <a:srgbClr xmlns:mc="http://schemas.openxmlformats.org/markup-compatibility/2006" xmlns:a14="http://schemas.microsoft.com/office/drawing/2010/main" val="9B2D1F" mc:Ignorable=""/>
    </a:accent2>
    <a:accent3>
      <a:srgbClr xmlns:mc="http://schemas.openxmlformats.org/markup-compatibility/2006" xmlns:a14="http://schemas.microsoft.com/office/drawing/2010/main" val="A28E6A" mc:Ignorable=""/>
    </a:accent3>
    <a:accent4>
      <a:srgbClr xmlns:mc="http://schemas.openxmlformats.org/markup-compatibility/2006" xmlns:a14="http://schemas.microsoft.com/office/drawing/2010/main" val="956251" mc:Ignorable=""/>
    </a:accent4>
    <a:accent5>
      <a:srgbClr xmlns:mc="http://schemas.openxmlformats.org/markup-compatibility/2006" xmlns:a14="http://schemas.microsoft.com/office/drawing/2010/main" val="918485" mc:Ignorable=""/>
    </a:accent5>
    <a:accent6>
      <a:srgbClr xmlns:mc="http://schemas.openxmlformats.org/markup-compatibility/2006" xmlns:a14="http://schemas.microsoft.com/office/drawing/2010/main" val="855D5D" mc:Ignorable=""/>
    </a:accent6>
    <a:hlink>
      <a:srgbClr xmlns:mc="http://schemas.openxmlformats.org/markup-compatibility/2006" xmlns:a14="http://schemas.microsoft.com/office/drawing/2010/main" val="CC9900" mc:Ignorable=""/>
    </a:hlink>
    <a:folHlink>
      <a:srgbClr xmlns:mc="http://schemas.openxmlformats.org/markup-compatibility/2006" xmlns:a14="http://schemas.microsoft.com/office/drawing/2010/main" val="96A9A9" mc:Ignorable=""/>
    </a:folHlink>
  </a:clrScheme>
</a:themeOverride>
</file>

<file path=ppt/theme/themeOverride4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696464" mc:Ignorable=""/>
    </a:dk2>
    <a:lt2>
      <a:srgbClr xmlns:mc="http://schemas.openxmlformats.org/markup-compatibility/2006" xmlns:a14="http://schemas.microsoft.com/office/drawing/2010/main" val="E9E5DC" mc:Ignorable=""/>
    </a:lt2>
    <a:accent1>
      <a:srgbClr xmlns:mc="http://schemas.openxmlformats.org/markup-compatibility/2006" xmlns:a14="http://schemas.microsoft.com/office/drawing/2010/main" val="D34817" mc:Ignorable=""/>
    </a:accent1>
    <a:accent2>
      <a:srgbClr xmlns:mc="http://schemas.openxmlformats.org/markup-compatibility/2006" xmlns:a14="http://schemas.microsoft.com/office/drawing/2010/main" val="9B2D1F" mc:Ignorable=""/>
    </a:accent2>
    <a:accent3>
      <a:srgbClr xmlns:mc="http://schemas.openxmlformats.org/markup-compatibility/2006" xmlns:a14="http://schemas.microsoft.com/office/drawing/2010/main" val="A28E6A" mc:Ignorable=""/>
    </a:accent3>
    <a:accent4>
      <a:srgbClr xmlns:mc="http://schemas.openxmlformats.org/markup-compatibility/2006" xmlns:a14="http://schemas.microsoft.com/office/drawing/2010/main" val="956251" mc:Ignorable=""/>
    </a:accent4>
    <a:accent5>
      <a:srgbClr xmlns:mc="http://schemas.openxmlformats.org/markup-compatibility/2006" xmlns:a14="http://schemas.microsoft.com/office/drawing/2010/main" val="918485" mc:Ignorable=""/>
    </a:accent5>
    <a:accent6>
      <a:srgbClr xmlns:mc="http://schemas.openxmlformats.org/markup-compatibility/2006" xmlns:a14="http://schemas.microsoft.com/office/drawing/2010/main" val="855D5D" mc:Ignorable=""/>
    </a:accent6>
    <a:hlink>
      <a:srgbClr xmlns:mc="http://schemas.openxmlformats.org/markup-compatibility/2006" xmlns:a14="http://schemas.microsoft.com/office/drawing/2010/main" val="CC9900" mc:Ignorable=""/>
    </a:hlink>
    <a:folHlink>
      <a:srgbClr xmlns:mc="http://schemas.openxmlformats.org/markup-compatibility/2006" xmlns:a14="http://schemas.microsoft.com/office/drawing/2010/main" val="96A9A9" mc:Ignorable=""/>
    </a:folHlink>
  </a:clrScheme>
</a:themeOverride>
</file>

<file path=ppt/theme/themeOverride5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696464" mc:Ignorable=""/>
    </a:dk2>
    <a:lt2>
      <a:srgbClr xmlns:mc="http://schemas.openxmlformats.org/markup-compatibility/2006" xmlns:a14="http://schemas.microsoft.com/office/drawing/2010/main" val="E9E5DC" mc:Ignorable=""/>
    </a:lt2>
    <a:accent1>
      <a:srgbClr xmlns:mc="http://schemas.openxmlformats.org/markup-compatibility/2006" xmlns:a14="http://schemas.microsoft.com/office/drawing/2010/main" val="D34817" mc:Ignorable=""/>
    </a:accent1>
    <a:accent2>
      <a:srgbClr xmlns:mc="http://schemas.openxmlformats.org/markup-compatibility/2006" xmlns:a14="http://schemas.microsoft.com/office/drawing/2010/main" val="9B2D1F" mc:Ignorable=""/>
    </a:accent2>
    <a:accent3>
      <a:srgbClr xmlns:mc="http://schemas.openxmlformats.org/markup-compatibility/2006" xmlns:a14="http://schemas.microsoft.com/office/drawing/2010/main" val="A28E6A" mc:Ignorable=""/>
    </a:accent3>
    <a:accent4>
      <a:srgbClr xmlns:mc="http://schemas.openxmlformats.org/markup-compatibility/2006" xmlns:a14="http://schemas.microsoft.com/office/drawing/2010/main" val="956251" mc:Ignorable=""/>
    </a:accent4>
    <a:accent5>
      <a:srgbClr xmlns:mc="http://schemas.openxmlformats.org/markup-compatibility/2006" xmlns:a14="http://schemas.microsoft.com/office/drawing/2010/main" val="918485" mc:Ignorable=""/>
    </a:accent5>
    <a:accent6>
      <a:srgbClr xmlns:mc="http://schemas.openxmlformats.org/markup-compatibility/2006" xmlns:a14="http://schemas.microsoft.com/office/drawing/2010/main" val="855D5D" mc:Ignorable=""/>
    </a:accent6>
    <a:hlink>
      <a:srgbClr xmlns:mc="http://schemas.openxmlformats.org/markup-compatibility/2006" xmlns:a14="http://schemas.microsoft.com/office/drawing/2010/main" val="CC9900" mc:Ignorable=""/>
    </a:hlink>
    <a:folHlink>
      <a:srgbClr xmlns:mc="http://schemas.openxmlformats.org/markup-compatibility/2006" xmlns:a14="http://schemas.microsoft.com/office/drawing/2010/main" val="96A9A9" mc:Ignorable=""/>
    </a:folHlink>
  </a:clrScheme>
</a:themeOverride>
</file>

<file path=ppt/theme/themeOverride6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696464" mc:Ignorable=""/>
    </a:dk2>
    <a:lt2>
      <a:srgbClr xmlns:mc="http://schemas.openxmlformats.org/markup-compatibility/2006" xmlns:a14="http://schemas.microsoft.com/office/drawing/2010/main" val="E9E5DC" mc:Ignorable=""/>
    </a:lt2>
    <a:accent1>
      <a:srgbClr xmlns:mc="http://schemas.openxmlformats.org/markup-compatibility/2006" xmlns:a14="http://schemas.microsoft.com/office/drawing/2010/main" val="D34817" mc:Ignorable=""/>
    </a:accent1>
    <a:accent2>
      <a:srgbClr xmlns:mc="http://schemas.openxmlformats.org/markup-compatibility/2006" xmlns:a14="http://schemas.microsoft.com/office/drawing/2010/main" val="9B2D1F" mc:Ignorable=""/>
    </a:accent2>
    <a:accent3>
      <a:srgbClr xmlns:mc="http://schemas.openxmlformats.org/markup-compatibility/2006" xmlns:a14="http://schemas.microsoft.com/office/drawing/2010/main" val="A28E6A" mc:Ignorable=""/>
    </a:accent3>
    <a:accent4>
      <a:srgbClr xmlns:mc="http://schemas.openxmlformats.org/markup-compatibility/2006" xmlns:a14="http://schemas.microsoft.com/office/drawing/2010/main" val="956251" mc:Ignorable=""/>
    </a:accent4>
    <a:accent5>
      <a:srgbClr xmlns:mc="http://schemas.openxmlformats.org/markup-compatibility/2006" xmlns:a14="http://schemas.microsoft.com/office/drawing/2010/main" val="918485" mc:Ignorable=""/>
    </a:accent5>
    <a:accent6>
      <a:srgbClr xmlns:mc="http://schemas.openxmlformats.org/markup-compatibility/2006" xmlns:a14="http://schemas.microsoft.com/office/drawing/2010/main" val="855D5D" mc:Ignorable=""/>
    </a:accent6>
    <a:hlink>
      <a:srgbClr xmlns:mc="http://schemas.openxmlformats.org/markup-compatibility/2006" xmlns:a14="http://schemas.microsoft.com/office/drawing/2010/main" val="CC9900" mc:Ignorable=""/>
    </a:hlink>
    <a:folHlink>
      <a:srgbClr xmlns:mc="http://schemas.openxmlformats.org/markup-compatibility/2006" xmlns:a14="http://schemas.microsoft.com/office/drawing/2010/main" val="96A9A9" mc:Ignorable=""/>
    </a:folHlink>
  </a:clrScheme>
</a:themeOverride>
</file>

<file path=ppt/theme/themeOverride7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696464" mc:Ignorable=""/>
    </a:dk2>
    <a:lt2>
      <a:srgbClr xmlns:mc="http://schemas.openxmlformats.org/markup-compatibility/2006" xmlns:a14="http://schemas.microsoft.com/office/drawing/2010/main" val="E9E5DC" mc:Ignorable=""/>
    </a:lt2>
    <a:accent1>
      <a:srgbClr xmlns:mc="http://schemas.openxmlformats.org/markup-compatibility/2006" xmlns:a14="http://schemas.microsoft.com/office/drawing/2010/main" val="D34817" mc:Ignorable=""/>
    </a:accent1>
    <a:accent2>
      <a:srgbClr xmlns:mc="http://schemas.openxmlformats.org/markup-compatibility/2006" xmlns:a14="http://schemas.microsoft.com/office/drawing/2010/main" val="9B2D1F" mc:Ignorable=""/>
    </a:accent2>
    <a:accent3>
      <a:srgbClr xmlns:mc="http://schemas.openxmlformats.org/markup-compatibility/2006" xmlns:a14="http://schemas.microsoft.com/office/drawing/2010/main" val="A28E6A" mc:Ignorable=""/>
    </a:accent3>
    <a:accent4>
      <a:srgbClr xmlns:mc="http://schemas.openxmlformats.org/markup-compatibility/2006" xmlns:a14="http://schemas.microsoft.com/office/drawing/2010/main" val="956251" mc:Ignorable=""/>
    </a:accent4>
    <a:accent5>
      <a:srgbClr xmlns:mc="http://schemas.openxmlformats.org/markup-compatibility/2006" xmlns:a14="http://schemas.microsoft.com/office/drawing/2010/main" val="918485" mc:Ignorable=""/>
    </a:accent5>
    <a:accent6>
      <a:srgbClr xmlns:mc="http://schemas.openxmlformats.org/markup-compatibility/2006" xmlns:a14="http://schemas.microsoft.com/office/drawing/2010/main" val="855D5D" mc:Ignorable=""/>
    </a:accent6>
    <a:hlink>
      <a:srgbClr xmlns:mc="http://schemas.openxmlformats.org/markup-compatibility/2006" xmlns:a14="http://schemas.microsoft.com/office/drawing/2010/main" val="CC9900" mc:Ignorable=""/>
    </a:hlink>
    <a:folHlink>
      <a:srgbClr xmlns:mc="http://schemas.openxmlformats.org/markup-compatibility/2006" xmlns:a14="http://schemas.microsoft.com/office/drawing/2010/main" val="96A9A9" mc:Ignorable=""/>
    </a:folHlink>
  </a:clrScheme>
</a:themeOverride>
</file>

<file path=ppt/theme/themeOverride8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696464" mc:Ignorable=""/>
    </a:dk2>
    <a:lt2>
      <a:srgbClr xmlns:mc="http://schemas.openxmlformats.org/markup-compatibility/2006" xmlns:a14="http://schemas.microsoft.com/office/drawing/2010/main" val="E9E5DC" mc:Ignorable=""/>
    </a:lt2>
    <a:accent1>
      <a:srgbClr xmlns:mc="http://schemas.openxmlformats.org/markup-compatibility/2006" xmlns:a14="http://schemas.microsoft.com/office/drawing/2010/main" val="D34817" mc:Ignorable=""/>
    </a:accent1>
    <a:accent2>
      <a:srgbClr xmlns:mc="http://schemas.openxmlformats.org/markup-compatibility/2006" xmlns:a14="http://schemas.microsoft.com/office/drawing/2010/main" val="9B2D1F" mc:Ignorable=""/>
    </a:accent2>
    <a:accent3>
      <a:srgbClr xmlns:mc="http://schemas.openxmlformats.org/markup-compatibility/2006" xmlns:a14="http://schemas.microsoft.com/office/drawing/2010/main" val="A28E6A" mc:Ignorable=""/>
    </a:accent3>
    <a:accent4>
      <a:srgbClr xmlns:mc="http://schemas.openxmlformats.org/markup-compatibility/2006" xmlns:a14="http://schemas.microsoft.com/office/drawing/2010/main" val="956251" mc:Ignorable=""/>
    </a:accent4>
    <a:accent5>
      <a:srgbClr xmlns:mc="http://schemas.openxmlformats.org/markup-compatibility/2006" xmlns:a14="http://schemas.microsoft.com/office/drawing/2010/main" val="918485" mc:Ignorable=""/>
    </a:accent5>
    <a:accent6>
      <a:srgbClr xmlns:mc="http://schemas.openxmlformats.org/markup-compatibility/2006" xmlns:a14="http://schemas.microsoft.com/office/drawing/2010/main" val="855D5D" mc:Ignorable=""/>
    </a:accent6>
    <a:hlink>
      <a:srgbClr xmlns:mc="http://schemas.openxmlformats.org/markup-compatibility/2006" xmlns:a14="http://schemas.microsoft.com/office/drawing/2010/main" val="CC9900" mc:Ignorable=""/>
    </a:hlink>
    <a:folHlink>
      <a:srgbClr xmlns:mc="http://schemas.openxmlformats.org/markup-compatibility/2006" xmlns:a14="http://schemas.microsoft.com/office/drawing/2010/main" val="96A9A9" mc:Ignorable=""/>
    </a:folHlink>
  </a:clrScheme>
</a:themeOverride>
</file>

<file path=ppt/theme/themeOverride9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xmlns:mc="http://schemas.openxmlformats.org/markup-compatibility/2006" xmlns:a14="http://schemas.microsoft.com/office/drawing/2010/main" val="696464" mc:Ignorable=""/>
    </a:dk2>
    <a:lt2>
      <a:srgbClr xmlns:mc="http://schemas.openxmlformats.org/markup-compatibility/2006" xmlns:a14="http://schemas.microsoft.com/office/drawing/2010/main" val="E9E5DC" mc:Ignorable=""/>
    </a:lt2>
    <a:accent1>
      <a:srgbClr xmlns:mc="http://schemas.openxmlformats.org/markup-compatibility/2006" xmlns:a14="http://schemas.microsoft.com/office/drawing/2010/main" val="D34817" mc:Ignorable=""/>
    </a:accent1>
    <a:accent2>
      <a:srgbClr xmlns:mc="http://schemas.openxmlformats.org/markup-compatibility/2006" xmlns:a14="http://schemas.microsoft.com/office/drawing/2010/main" val="9B2D1F" mc:Ignorable=""/>
    </a:accent2>
    <a:accent3>
      <a:srgbClr xmlns:mc="http://schemas.openxmlformats.org/markup-compatibility/2006" xmlns:a14="http://schemas.microsoft.com/office/drawing/2010/main" val="A28E6A" mc:Ignorable=""/>
    </a:accent3>
    <a:accent4>
      <a:srgbClr xmlns:mc="http://schemas.openxmlformats.org/markup-compatibility/2006" xmlns:a14="http://schemas.microsoft.com/office/drawing/2010/main" val="956251" mc:Ignorable=""/>
    </a:accent4>
    <a:accent5>
      <a:srgbClr xmlns:mc="http://schemas.openxmlformats.org/markup-compatibility/2006" xmlns:a14="http://schemas.microsoft.com/office/drawing/2010/main" val="918485" mc:Ignorable=""/>
    </a:accent5>
    <a:accent6>
      <a:srgbClr xmlns:mc="http://schemas.openxmlformats.org/markup-compatibility/2006" xmlns:a14="http://schemas.microsoft.com/office/drawing/2010/main" val="855D5D" mc:Ignorable=""/>
    </a:accent6>
    <a:hlink>
      <a:srgbClr xmlns:mc="http://schemas.openxmlformats.org/markup-compatibility/2006" xmlns:a14="http://schemas.microsoft.com/office/drawing/2010/main" val="CC9900" mc:Ignorable=""/>
    </a:hlink>
    <a:folHlink>
      <a:srgbClr xmlns:mc="http://schemas.openxmlformats.org/markup-compatibility/2006" xmlns:a14="http://schemas.microsoft.com/office/drawing/2010/main" val="96A9A9" mc:Ignorable="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477</TotalTime>
  <Words>1702</Words>
  <Application>Microsoft Office PowerPoint</Application>
  <PresentationFormat>On-screen Show (4:3)</PresentationFormat>
  <Paragraphs>237</Paragraphs>
  <Slides>39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Clarity</vt:lpstr>
      <vt:lpstr>اَلْمَوَانِعُ مِنْ مَعْرِفَةِ اللهِ</vt:lpstr>
      <vt:lpstr>اَلْمَوَانِعُ مِنْ مَعْرِفَةِ اللهِ</vt:lpstr>
      <vt:lpstr>Kenapa Tidak Mengenal Allah?</vt:lpstr>
      <vt:lpstr>Kenapa Bersikeras?</vt:lpstr>
      <vt:lpstr>Dua Penyakit</vt:lpstr>
      <vt:lpstr>مَرَضُ الشَّهْوَةِ</vt:lpstr>
      <vt:lpstr>Perumpamaan dalam Al-Qur’an</vt:lpstr>
      <vt:lpstr>Fasik = Munafik</vt:lpstr>
      <vt:lpstr>5 Hewan Perusak (Fawasiq)</vt:lpstr>
      <vt:lpstr>Ciri-ciri Fasik (2:27)</vt:lpstr>
      <vt:lpstr>Tidak Mendapat Hidayah</vt:lpstr>
      <vt:lpstr>مَرَضُ الشَّهْوَةِ</vt:lpstr>
      <vt:lpstr>Sombong </vt:lpstr>
      <vt:lpstr>Selalu Ingkar karena Sombong</vt:lpstr>
      <vt:lpstr>مَرَضُ الشَّهْوَةِ</vt:lpstr>
      <vt:lpstr>Kezhaliman </vt:lpstr>
      <vt:lpstr>Macam-macam Permintaan</vt:lpstr>
      <vt:lpstr>مَرَضُ الشَّهْوَةِ</vt:lpstr>
      <vt:lpstr>Alasan Dusta</vt:lpstr>
      <vt:lpstr>Pendusta tidak Mendapat Hidayah</vt:lpstr>
      <vt:lpstr>مَرَضُ الشَّهْوَةِ</vt:lpstr>
      <vt:lpstr>Koleksi Dosa</vt:lpstr>
      <vt:lpstr>مَرَضُ الشُّبْهَةِ</vt:lpstr>
      <vt:lpstr>2:118 Permintaan yang Berulang</vt:lpstr>
      <vt:lpstr>Keterlaluan Bodohnya</vt:lpstr>
      <vt:lpstr>Mengenal Dirinya</vt:lpstr>
      <vt:lpstr>مَرَضُ الشُّبْهَةِ</vt:lpstr>
      <vt:lpstr>Tiga Kelompok Manusia</vt:lpstr>
      <vt:lpstr>Mayoritas Umat Islam</vt:lpstr>
      <vt:lpstr>مَرَضُ الشُّبْهَةِ</vt:lpstr>
      <vt:lpstr>Proses Penyimpangan (5:13)</vt:lpstr>
      <vt:lpstr>Selalu Berkhianat</vt:lpstr>
      <vt:lpstr>مَرَضُ الشُّبْهَةِ</vt:lpstr>
      <vt:lpstr>Tidak Memfungsikan Potensinya</vt:lpstr>
      <vt:lpstr>Mana yang Lebih Berat?</vt:lpstr>
      <vt:lpstr>Obatnya </vt:lpstr>
      <vt:lpstr>Tantangan dari Allah (22:73)</vt:lpstr>
      <vt:lpstr>Mengatasi Tantangan</vt:lpstr>
      <vt:lpstr>MANUSIA ITU LEMAH</vt:lpstr>
    </vt:vector>
  </TitlesOfParts>
  <Company>Staff Departemen Kaderisasi Partai Keadilan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أَهَمِّيَّةُ مَعْرِفَةِ اللهِ</dc:title>
  <dc:creator>مشفع أحمد رحيم قاسم</dc:creator>
  <cp:lastModifiedBy>User</cp:lastModifiedBy>
  <cp:revision>106</cp:revision>
  <dcterms:created xsi:type="dcterms:W3CDTF">1999-04-08T02:27:07Z</dcterms:created>
  <dcterms:modified xsi:type="dcterms:W3CDTF">2010-03-31T15:21:02Z</dcterms:modified>
</cp:coreProperties>
</file>