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99" r:id="rId2"/>
    <p:sldId id="259" r:id="rId3"/>
    <p:sldId id="261" r:id="rId4"/>
    <p:sldId id="262" r:id="rId5"/>
    <p:sldId id="265" r:id="rId6"/>
    <p:sldId id="266" r:id="rId7"/>
    <p:sldId id="283" r:id="rId8"/>
    <p:sldId id="284" r:id="rId9"/>
    <p:sldId id="304" r:id="rId10"/>
    <p:sldId id="271" r:id="rId11"/>
    <p:sldId id="272" r:id="rId12"/>
    <p:sldId id="302" r:id="rId13"/>
    <p:sldId id="303" r:id="rId14"/>
    <p:sldId id="305" r:id="rId15"/>
    <p:sldId id="285" r:id="rId16"/>
    <p:sldId id="274" r:id="rId17"/>
    <p:sldId id="290" r:id="rId18"/>
    <p:sldId id="291" r:id="rId19"/>
    <p:sldId id="306" r:id="rId20"/>
    <p:sldId id="277" r:id="rId21"/>
    <p:sldId id="278" r:id="rId22"/>
    <p:sldId id="292" r:id="rId23"/>
    <p:sldId id="293" r:id="rId24"/>
    <p:sldId id="294" r:id="rId25"/>
    <p:sldId id="280" r:id="rId26"/>
    <p:sldId id="281" r:id="rId27"/>
    <p:sldId id="307" r:id="rId28"/>
    <p:sldId id="308" r:id="rId29"/>
    <p:sldId id="309" r:id="rId30"/>
    <p:sldId id="310" r:id="rId31"/>
    <p:sldId id="295" r:id="rId32"/>
    <p:sldId id="311" r:id="rId33"/>
    <p:sldId id="312" r:id="rId34"/>
    <p:sldId id="300" r:id="rId35"/>
    <p:sldId id="301" r:id="rId36"/>
    <p:sldId id="313" r:id="rId37"/>
    <p:sldId id="296" r:id="rId38"/>
    <p:sldId id="297" r:id="rId39"/>
    <p:sldId id="298" r:id="rId40"/>
    <p:sldId id="314" r:id="rId41"/>
    <p:sldId id="315" r:id="rId42"/>
    <p:sldId id="316" r:id="rId43"/>
  </p:sldIdLst>
  <p:sldSz cx="9144000" cy="6858000" type="screen4x3"/>
  <p:notesSz cx="9144000" cy="6858000"/>
  <p:defaultTextStyle>
    <a:defPPr>
      <a:defRPr lang="ar-SA"/>
    </a:defPPr>
    <a:lvl1pPr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1pPr>
    <a:lvl2pPr marL="4572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2pPr>
    <a:lvl3pPr marL="9144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3pPr>
    <a:lvl4pPr marL="13716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4pPr>
    <a:lvl5pPr marL="18288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0000CC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4" d="100"/>
          <a:sy n="64" d="100"/>
        </p:scale>
        <p:origin x="-12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fld id="{FDFCE8B1-9C21-470F-BF7F-2A56F56B5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9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F7129-3B35-47BA-8168-AAC557C864E9}" type="datetimeFigureOut">
              <a:rPr lang="en-US" smtClean="0"/>
              <a:t>4/2/2010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62FD3-FE3F-42D7-ACC9-A940E478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7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6CDE-1C60-45F4-97CB-FB84BF01A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Keajaiban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Ciptaan</a:t>
            </a:r>
            <a:r>
              <a:rPr lang="en-US" baseline="0" dirty="0" smtClean="0"/>
              <a:t> Allah – </a:t>
            </a:r>
            <a:r>
              <a:rPr lang="en-US" baseline="0" dirty="0" err="1" smtClean="0"/>
              <a:t>Harun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Yahya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0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6CDE-1C60-45F4-97CB-FB84BF01A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Tafsir</a:t>
            </a:r>
            <a:r>
              <a:rPr lang="en-US" dirty="0" smtClean="0"/>
              <a:t> </a:t>
            </a:r>
            <a:r>
              <a:rPr lang="en-US" dirty="0" err="1" smtClean="0"/>
              <a:t>Ath-Thabari</a:t>
            </a:r>
            <a:r>
              <a:rPr lang="en-US" baseline="0" dirty="0" smtClean="0"/>
              <a:t> 12:67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2FD3-FE3F-42D7-ACC9-A940E47878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20DAC-3043-4216-AD49-D43CDDF42D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A4D81-2454-4BA9-BE2D-2498130EDE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3F9E9-CE90-4456-81FC-5C45EC399F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5DEB7-DF60-45A8-8138-3B093E53B0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57201"/>
            <a:ext cx="7772400" cy="12954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DCD21-F533-4E67-863F-A03308E49C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647541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865DE-09AB-401C-8FCD-E4C59E47DB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A4DC5-98B0-4CA2-9E2C-BB317DB4E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8384A-E75E-4E93-A263-10B319842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AA0AE-3261-4829-B8AF-89AF817299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1389-E43D-4A18-A805-F6E7CD0AE4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A8545-688F-4337-9788-B2B48831F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>
              <a:defRPr/>
            </a:pPr>
            <a:fld id="{5EA31A68-8BD9-451F-9D1E-2231BD02A8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3.xml"/><Relationship Id="rId7" Type="http://schemas.openxmlformats.org/officeDocument/2006/relationships/slide" Target="slide3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5.xml"/><Relationship Id="rId5" Type="http://schemas.openxmlformats.org/officeDocument/2006/relationships/slide" Target="slide16.xml"/><Relationship Id="rId4" Type="http://schemas.openxmlformats.org/officeDocument/2006/relationships/slide" Target="slide5.xml"/><Relationship Id="rId9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ar-SA" sz="11500" dirty="0">
                <a:cs typeface="Traditional Arabic" pitchFamily="2" charset="-78"/>
              </a:rPr>
              <a:t>تَوْحِيْدُ اللهِ</a:t>
            </a:r>
            <a:endParaRPr lang="en-US" sz="11500" dirty="0">
              <a:cs typeface="Traditional Arabic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Mengesakan</a:t>
            </a:r>
            <a:r>
              <a:rPr lang="en-US" sz="4800" dirty="0" smtClean="0"/>
              <a:t> Allah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77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Traditional Arabic" pitchFamily="2" charset="-78"/>
              </a:rPr>
              <a:t>رُبُوْبِيَّةُ اللهِ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7526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2</a:t>
            </a:r>
          </a:p>
          <a:p>
            <a:pPr algn="ctr"/>
            <a:r>
              <a:rPr lang="ar-SA" sz="9600" dirty="0">
                <a:cs typeface="Traditional Arabic" pitchFamily="2" charset="-78"/>
              </a:rPr>
              <a:t>رَازِقًا </a:t>
            </a:r>
            <a:endParaRPr lang="en-US" sz="9600" dirty="0" smtClean="0">
              <a:cs typeface="Traditional Arabic" pitchFamily="2" charset="-78"/>
            </a:endParaRPr>
          </a:p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Goudy Stout" pitchFamily="18" charset="0"/>
              </a:rPr>
              <a:t>Pemberi</a:t>
            </a:r>
            <a:r>
              <a:rPr lang="en-US" sz="3600" dirty="0" smtClean="0">
                <a:solidFill>
                  <a:schemeClr val="tx2"/>
                </a:solidFill>
                <a:latin typeface="Goudy Stout" pitchFamily="18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Goudy Stout" pitchFamily="18" charset="0"/>
              </a:rPr>
              <a:t>Rizki</a:t>
            </a:r>
            <a:endParaRPr lang="en-US" sz="36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6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Memelihara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Traditional Arabic" pitchFamily="2" charset="-78"/>
              </a:rPr>
              <a:t>Arti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Rabb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kedua</a:t>
            </a:r>
            <a:r>
              <a:rPr lang="en-US" dirty="0" smtClean="0">
                <a:cs typeface="Traditional Arabic" pitchFamily="2" charset="-78"/>
              </a:rPr>
              <a:t>: PEMBERI RIZKI (</a:t>
            </a:r>
            <a:r>
              <a:rPr lang="en-US" dirty="0" err="1" smtClean="0">
                <a:cs typeface="Traditional Arabic" pitchFamily="2" charset="-78"/>
              </a:rPr>
              <a:t>Raziq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r>
              <a:rPr lang="en-US" dirty="0" err="1" smtClean="0">
                <a:cs typeface="Traditional Arabic" pitchFamily="2" charset="-78"/>
              </a:rPr>
              <a:t>Bukan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hanya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mencipta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saja</a:t>
            </a:r>
            <a:r>
              <a:rPr lang="en-US" dirty="0" smtClean="0">
                <a:cs typeface="Traditional Arabic" pitchFamily="2" charset="-78"/>
              </a:rPr>
              <a:t>, Allah pun </a:t>
            </a:r>
            <a:r>
              <a:rPr lang="en-US" dirty="0" err="1" smtClean="0">
                <a:cs typeface="Traditional Arabic" pitchFamily="2" charset="-78"/>
              </a:rPr>
              <a:t>memelihara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semesta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memberikan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rizki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semua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makhlukNya</a:t>
            </a:r>
            <a:endParaRPr lang="en-US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ar-SA" sz="4000" b="1" dirty="0">
                <a:cs typeface="Traditional Arabic" pitchFamily="2" charset="-78"/>
              </a:rPr>
              <a:t>وَمَا مِنْ دَابَّةٍ فِي الْأَرْضِ إِلَّا عَلَى اللَّهِ رِزْقُهَا وَيَعْلَمُ مُسْتَقَرَّهَا وَمُسْتَوْدَعَهَا كُلٌّ فِي كِتَابٍ </a:t>
            </a:r>
            <a:r>
              <a:rPr lang="ar-SA" sz="4000" b="1" dirty="0" smtClean="0">
                <a:cs typeface="Traditional Arabic" pitchFamily="2" charset="-78"/>
              </a:rPr>
              <a:t>مُبِينٍ</a:t>
            </a:r>
            <a:endParaRPr lang="en-US" sz="40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dirty="0">
                <a:cs typeface="Traditional Arabic" pitchFamily="2" charset="-78"/>
              </a:rPr>
              <a:t>Dan </a:t>
            </a:r>
            <a:r>
              <a:rPr lang="en-US" dirty="0" err="1">
                <a:cs typeface="Traditional Arabic" pitchFamily="2" charset="-78"/>
              </a:rPr>
              <a:t>tidak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ada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suatu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binatang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melata</a:t>
            </a:r>
            <a:r>
              <a:rPr lang="en-US" dirty="0">
                <a:cs typeface="Traditional Arabic" pitchFamily="2" charset="-78"/>
              </a:rPr>
              <a:t> pun di </a:t>
            </a:r>
            <a:r>
              <a:rPr lang="en-US" dirty="0" err="1">
                <a:cs typeface="Traditional Arabic" pitchFamily="2" charset="-78"/>
              </a:rPr>
              <a:t>bumi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melainkan</a:t>
            </a:r>
            <a:r>
              <a:rPr lang="en-US" dirty="0">
                <a:cs typeface="Traditional Arabic" pitchFamily="2" charset="-78"/>
              </a:rPr>
              <a:t> Allah-</a:t>
            </a:r>
            <a:r>
              <a:rPr lang="en-US" dirty="0" err="1">
                <a:cs typeface="Traditional Arabic" pitchFamily="2" charset="-78"/>
              </a:rPr>
              <a:t>lah</a:t>
            </a:r>
            <a:r>
              <a:rPr lang="en-US" dirty="0">
                <a:cs typeface="Traditional Arabic" pitchFamily="2" charset="-78"/>
              </a:rPr>
              <a:t> yang </a:t>
            </a:r>
            <a:r>
              <a:rPr lang="en-US" dirty="0" err="1">
                <a:cs typeface="Traditional Arabic" pitchFamily="2" charset="-78"/>
              </a:rPr>
              <a:t>memberi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rezekinya</a:t>
            </a:r>
            <a:r>
              <a:rPr lang="en-US" dirty="0">
                <a:cs typeface="Traditional Arabic" pitchFamily="2" charset="-78"/>
              </a:rPr>
              <a:t>, </a:t>
            </a:r>
            <a:r>
              <a:rPr lang="en-US" dirty="0" err="1">
                <a:cs typeface="Traditional Arabic" pitchFamily="2" charset="-78"/>
              </a:rPr>
              <a:t>dan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Dia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mengetahui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tempat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berdiam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binatang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itu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dan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tempat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penyimpanannya</a:t>
            </a:r>
            <a:r>
              <a:rPr lang="en-US" dirty="0">
                <a:cs typeface="Traditional Arabic" pitchFamily="2" charset="-78"/>
              </a:rPr>
              <a:t>. </a:t>
            </a:r>
            <a:r>
              <a:rPr lang="en-US" dirty="0" err="1">
                <a:cs typeface="Traditional Arabic" pitchFamily="2" charset="-78"/>
              </a:rPr>
              <a:t>Semuanya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tertulis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dalam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kitab</a:t>
            </a:r>
            <a:r>
              <a:rPr lang="en-US" dirty="0">
                <a:cs typeface="Traditional Arabic" pitchFamily="2" charset="-78"/>
              </a:rPr>
              <a:t> yang </a:t>
            </a:r>
            <a:r>
              <a:rPr lang="en-US" dirty="0" err="1">
                <a:cs typeface="Traditional Arabic" pitchFamily="2" charset="-78"/>
              </a:rPr>
              <a:t>nyata</a:t>
            </a:r>
            <a:r>
              <a:rPr lang="en-US" dirty="0">
                <a:cs typeface="Traditional Arabic" pitchFamily="2" charset="-78"/>
              </a:rPr>
              <a:t> (</a:t>
            </a:r>
            <a:r>
              <a:rPr lang="en-US" dirty="0" err="1">
                <a:cs typeface="Traditional Arabic" pitchFamily="2" charset="-78"/>
              </a:rPr>
              <a:t>Lohmahfuz</a:t>
            </a:r>
            <a:r>
              <a:rPr lang="en-US" dirty="0" smtClean="0">
                <a:cs typeface="Traditional Arabic" pitchFamily="2" charset="-78"/>
              </a:rPr>
              <a:t>). (11:6)</a:t>
            </a:r>
            <a:endParaRPr lang="en-US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307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Takut</a:t>
            </a:r>
            <a:r>
              <a:rPr lang="en-US" dirty="0" smtClean="0"/>
              <a:t> </a:t>
            </a:r>
            <a:r>
              <a:rPr lang="en-US" dirty="0" err="1" smtClean="0"/>
              <a:t>Kelaparan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r>
              <a:rPr lang="en-US" dirty="0" smtClean="0">
                <a:cs typeface="Traditional Arabic" pitchFamily="2" charset="-78"/>
              </a:rPr>
              <a:t>Di </a:t>
            </a:r>
            <a:r>
              <a:rPr lang="en-US" dirty="0" err="1" smtClean="0">
                <a:cs typeface="Traditional Arabic" pitchFamily="2" charset="-78"/>
              </a:rPr>
              <a:t>masa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jahiliyah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dulu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ada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membunuh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anak-anak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takut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kemiskinan</a:t>
            </a:r>
            <a:endParaRPr lang="en-US" dirty="0" smtClean="0">
              <a:cs typeface="Traditional Arabic" pitchFamily="2" charset="-78"/>
            </a:endParaRPr>
          </a:p>
          <a:p>
            <a:r>
              <a:rPr lang="en-US" dirty="0" smtClean="0">
                <a:cs typeface="Traditional Arabic" pitchFamily="2" charset="-78"/>
              </a:rPr>
              <a:t>Allah </a:t>
            </a:r>
            <a:r>
              <a:rPr lang="en-US" dirty="0" err="1" smtClean="0">
                <a:cs typeface="Traditional Arabic" pitchFamily="2" charset="-78"/>
              </a:rPr>
              <a:t>melarangnya</a:t>
            </a:r>
            <a:r>
              <a:rPr lang="en-US" dirty="0" smtClean="0">
                <a:cs typeface="Traditional Arabic" pitchFamily="2" charset="-78"/>
              </a:rPr>
              <a:t> (6:151, 17:31)</a:t>
            </a:r>
          </a:p>
          <a:p>
            <a:pPr indent="0" algn="ctr">
              <a:buNone/>
            </a:pPr>
            <a:r>
              <a:rPr lang="ar-SA" sz="4000" b="1" dirty="0">
                <a:cs typeface="Traditional Arabic" pitchFamily="2" charset="-78"/>
              </a:rPr>
              <a:t>وَلَا تَقْتُلُوا أَوْلَادَكُمْ مِنْ إ</a:t>
            </a:r>
            <a:r>
              <a:rPr lang="ar-SA" sz="4000" b="1" u="sng" dirty="0">
                <a:cs typeface="Traditional Arabic" pitchFamily="2" charset="-78"/>
              </a:rPr>
              <a:t>ِمْلَاقٍ</a:t>
            </a:r>
            <a:r>
              <a:rPr lang="ar-SA" sz="4000" b="1" dirty="0">
                <a:cs typeface="Traditional Arabic" pitchFamily="2" charset="-78"/>
              </a:rPr>
              <a:t> نَحْنُ </a:t>
            </a:r>
            <a:r>
              <a:rPr lang="ar-SA" sz="4000" b="1" u="sng" dirty="0">
                <a:cs typeface="Traditional Arabic" pitchFamily="2" charset="-78"/>
              </a:rPr>
              <a:t>نَرْزُقُكُمْ</a:t>
            </a:r>
            <a:r>
              <a:rPr lang="ar-SA" sz="4000" b="1" dirty="0">
                <a:cs typeface="Traditional Arabic" pitchFamily="2" charset="-78"/>
              </a:rPr>
              <a:t> </a:t>
            </a:r>
            <a:r>
              <a:rPr lang="ar-SA" sz="4000" b="1" u="sng" dirty="0">
                <a:cs typeface="Traditional Arabic" pitchFamily="2" charset="-78"/>
              </a:rPr>
              <a:t>وَإِيَّاهُمْ</a:t>
            </a:r>
            <a:endParaRPr lang="en-US" sz="4000" u="sng" dirty="0">
              <a:cs typeface="Traditional Arabic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3657600"/>
            <a:ext cx="167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kemiskinan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4682908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rizki</a:t>
            </a:r>
            <a:r>
              <a:rPr lang="en-US" dirty="0" smtClean="0"/>
              <a:t> </a:t>
            </a:r>
            <a:r>
              <a:rPr lang="en-US" dirty="0" err="1" smtClean="0"/>
              <a:t>kepadamu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797" y="5562600"/>
            <a:ext cx="469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rizki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(</a:t>
            </a:r>
            <a:r>
              <a:rPr lang="en-US" dirty="0" err="1" smtClean="0"/>
              <a:t>anak-anak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3581400"/>
            <a:ext cx="381000" cy="1101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5814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2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Berbagai</a:t>
            </a:r>
            <a:r>
              <a:rPr lang="en-US" dirty="0" smtClean="0"/>
              <a:t> Cara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Rizki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Ada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(</a:t>
            </a:r>
            <a:r>
              <a:rPr lang="en-US" dirty="0" err="1" smtClean="0"/>
              <a:t>burung</a:t>
            </a:r>
            <a:r>
              <a:rPr lang="en-US" dirty="0" smtClean="0"/>
              <a:t>), </a:t>
            </a:r>
            <a:r>
              <a:rPr lang="en-US" dirty="0" err="1" smtClean="0"/>
              <a:t>rizkinya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air</a:t>
            </a:r>
          </a:p>
          <a:p>
            <a:r>
              <a:rPr lang="en-US" dirty="0" smtClean="0"/>
              <a:t>Ada </a:t>
            </a:r>
            <a:r>
              <a:rPr lang="en-US" dirty="0" err="1" smtClean="0"/>
              <a:t>hewan</a:t>
            </a:r>
            <a:r>
              <a:rPr lang="en-US" dirty="0" smtClean="0"/>
              <a:t> air, </a:t>
            </a:r>
            <a:r>
              <a:rPr lang="en-US" dirty="0" err="1" smtClean="0"/>
              <a:t>rizkinya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udara</a:t>
            </a:r>
            <a:endParaRPr lang="en-US" dirty="0" smtClean="0"/>
          </a:p>
          <a:p>
            <a:r>
              <a:rPr lang="en-US" dirty="0" smtClean="0"/>
              <a:t>Ada </a:t>
            </a:r>
            <a:r>
              <a:rPr lang="en-US" dirty="0" err="1" smtClean="0"/>
              <a:t>hewan</a:t>
            </a:r>
            <a:r>
              <a:rPr lang="en-US" dirty="0" smtClean="0"/>
              <a:t> yang </a:t>
            </a:r>
            <a:r>
              <a:rPr lang="en-US" dirty="0" err="1" smtClean="0"/>
              <a:t>buta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kelaparan</a:t>
            </a:r>
            <a:endParaRPr lang="en-US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?</a:t>
            </a:r>
          </a:p>
          <a:p>
            <a:pPr indent="0" algn="ctr">
              <a:buNone/>
            </a:pPr>
            <a:r>
              <a:rPr lang="ar-SA" sz="4400" b="1" dirty="0">
                <a:cs typeface="Traditional Arabic" pitchFamily="2" charset="-78"/>
              </a:rPr>
              <a:t>هُوَ الَّذِي خَلَقَ </a:t>
            </a:r>
            <a:r>
              <a:rPr lang="ar-SA" sz="4400" b="1" dirty="0">
                <a:solidFill>
                  <a:srgbClr xmlns:mc="http://schemas.openxmlformats.org/markup-compatibility/2006" xmlns:a14="http://schemas.microsoft.com/office/drawing/2010/main" val="0000CC" mc:Ignorable=""/>
                </a:solidFill>
                <a:cs typeface="Traditional Arabic" pitchFamily="2" charset="-78"/>
              </a:rPr>
              <a:t>لَكُم</a:t>
            </a:r>
            <a:r>
              <a:rPr lang="ar-SA" sz="4400" b="1" dirty="0">
                <a:cs typeface="Traditional Arabic" pitchFamily="2" charset="-78"/>
              </a:rPr>
              <a:t>ْ مَا فِي الْأَرْضِ جَمِيعًا </a:t>
            </a:r>
            <a:r>
              <a:rPr lang="en-US" sz="4400" b="1" dirty="0" smtClean="0">
                <a:cs typeface="Traditional Arabic" pitchFamily="2" charset="-78"/>
              </a:rPr>
              <a:t> 2:29</a:t>
            </a:r>
            <a:endParaRPr lang="en-US" sz="4400" dirty="0" smtClean="0">
              <a:cs typeface="Traditional Arabic" pitchFamily="2" charset="-78"/>
            </a:endParaRPr>
          </a:p>
          <a:p>
            <a:r>
              <a:rPr lang="en-US" dirty="0" err="1" smtClean="0"/>
              <a:t>Rizki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mana-mana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endParaRPr lang="en-US" dirty="0" smtClean="0"/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kelaparan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0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Allah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kaya (</a:t>
            </a:r>
            <a:r>
              <a:rPr lang="en-US" dirty="0" err="1" smtClean="0"/>
              <a:t>rizkinya</a:t>
            </a:r>
            <a:r>
              <a:rPr lang="en-US" dirty="0" smtClean="0"/>
              <a:t> </a:t>
            </a:r>
            <a:r>
              <a:rPr lang="en-US" dirty="0" err="1" smtClean="0"/>
              <a:t>berlebih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faqir</a:t>
            </a:r>
            <a:r>
              <a:rPr lang="en-US" dirty="0" smtClean="0"/>
              <a:t> (</a:t>
            </a:r>
            <a:r>
              <a:rPr lang="en-US" dirty="0" err="1" smtClean="0"/>
              <a:t>rizkinya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)</a:t>
            </a:r>
          </a:p>
          <a:p>
            <a:pPr marL="342900" indent="-342900"/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: </a:t>
            </a:r>
            <a:r>
              <a:rPr lang="en-US" dirty="0" err="1" smtClean="0"/>
              <a:t>bersyukur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kaya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sombong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kikir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bersabar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faqir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membenci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kaya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lain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borjuis</a:t>
            </a:r>
            <a:r>
              <a:rPr lang="en-US" dirty="0" smtClean="0"/>
              <a:t>)</a:t>
            </a:r>
          </a:p>
          <a:p>
            <a:pPr marL="342900" indent="-342900"/>
            <a:r>
              <a:rPr lang="en-US" dirty="0" smtClean="0"/>
              <a:t>Di </a:t>
            </a:r>
            <a:r>
              <a:rPr lang="en-US" dirty="0" err="1" smtClean="0"/>
              <a:t>sinilah</a:t>
            </a:r>
            <a:r>
              <a:rPr lang="en-US" dirty="0" smtClean="0"/>
              <a:t> Islam </a:t>
            </a:r>
            <a:r>
              <a:rPr lang="en-US" dirty="0" err="1" smtClean="0"/>
              <a:t>mensyari’atkan</a:t>
            </a:r>
            <a:r>
              <a:rPr lang="en-US" dirty="0" smtClean="0"/>
              <a:t> zakat, </a:t>
            </a:r>
            <a:r>
              <a:rPr lang="en-US" dirty="0" err="1" smtClean="0"/>
              <a:t>infaq</a:t>
            </a:r>
            <a:r>
              <a:rPr lang="en-US" dirty="0" smtClean="0"/>
              <a:t>, </a:t>
            </a:r>
            <a:r>
              <a:rPr lang="en-US" dirty="0" err="1" smtClean="0"/>
              <a:t>shadaqah</a:t>
            </a:r>
            <a:endParaRPr lang="en-US" dirty="0" smtClean="0"/>
          </a:p>
          <a:p>
            <a:pPr marL="342900" indent="-342900"/>
            <a:r>
              <a:rPr lang="en-US" dirty="0" err="1" smtClean="0"/>
              <a:t>Penguasa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Islam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marL="571500" indent="-571500"/>
            <a:r>
              <a:rPr lang="en-US" sz="3900" b="1" dirty="0" smtClean="0">
                <a:cs typeface="Traditional Arabic" pitchFamily="2" charset="-78"/>
              </a:rPr>
              <a:t>59:7</a:t>
            </a:r>
            <a:r>
              <a:rPr lang="ar-SA" sz="3900" b="1" dirty="0" smtClean="0">
                <a:cs typeface="Traditional Arabic" pitchFamily="2" charset="-78"/>
              </a:rPr>
              <a:t> </a:t>
            </a:r>
            <a:r>
              <a:rPr lang="ar-SA" sz="3900" b="1" dirty="0">
                <a:cs typeface="Traditional Arabic" pitchFamily="2" charset="-78"/>
              </a:rPr>
              <a:t>كَيْ لَا يَكُونَ دُولَةً بَيْنَ الْأَغْنِيَاءِ مِنْكُمْ </a:t>
            </a:r>
            <a:endParaRPr lang="en-US" sz="3900" b="1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(</a:t>
            </a:r>
            <a:r>
              <a:rPr lang="en-US" dirty="0" err="1" smtClean="0"/>
              <a:t>pemerataan</a:t>
            </a:r>
            <a:r>
              <a:rPr lang="en-US" dirty="0" smtClean="0"/>
              <a:t>) agar </a:t>
            </a:r>
            <a:r>
              <a:rPr lang="en-US" dirty="0" err="1" smtClean="0"/>
              <a:t>kemakmuran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5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Dukun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Kalau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yakin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bahwa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itu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Raziq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tentu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segala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keperluannya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dimintakan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</a:t>
            </a:r>
            <a:r>
              <a:rPr lang="en-US" dirty="0" smtClean="0">
                <a:cs typeface="Traditional Arabic" pitchFamily="2" charset="-78"/>
              </a:rPr>
              <a:t> Allah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Bukan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dukun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atau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gunung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atau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kuburan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atau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lainnya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rangka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minta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pesugihan</a:t>
            </a:r>
            <a:r>
              <a:rPr lang="en-US" dirty="0" smtClean="0">
                <a:cs typeface="Traditional Arabic" pitchFamily="2" charset="-78"/>
              </a:rPr>
              <a:t> (kaya)</a:t>
            </a: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40:60 </a:t>
            </a:r>
            <a:r>
              <a:rPr lang="en-US" dirty="0" err="1" smtClean="0">
                <a:cs typeface="Traditional Arabic" pitchFamily="2" charset="-78"/>
              </a:rPr>
              <a:t>berdoalah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kepadaKu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niscaya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Aku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mengabulkannya</a:t>
            </a:r>
            <a:endParaRPr lang="en-US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ar-SA" sz="5400" b="1" dirty="0">
                <a:cs typeface="Traditional Arabic" pitchFamily="2" charset="-78"/>
              </a:rPr>
              <a:t>وَاللَّهُ خَيْرُ </a:t>
            </a:r>
            <a:r>
              <a:rPr lang="ar-SA" sz="5400" b="1" dirty="0" smtClean="0">
                <a:cs typeface="Traditional Arabic" pitchFamily="2" charset="-78"/>
              </a:rPr>
              <a:t>الرَّازِقِينَ</a:t>
            </a:r>
            <a:endParaRPr lang="en-US" sz="54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dirty="0" err="1">
                <a:cs typeface="Traditional Arabic" pitchFamily="2" charset="-78"/>
              </a:rPr>
              <a:t>dan</a:t>
            </a:r>
            <a:r>
              <a:rPr lang="en-US" dirty="0">
                <a:cs typeface="Traditional Arabic" pitchFamily="2" charset="-78"/>
              </a:rPr>
              <a:t> Allah </a:t>
            </a:r>
            <a:r>
              <a:rPr lang="en-US" dirty="0" err="1">
                <a:cs typeface="Traditional Arabic" pitchFamily="2" charset="-78"/>
              </a:rPr>
              <a:t>Sebaik-baik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Pemberi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rezeki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smtClean="0">
                <a:cs typeface="Traditional Arabic" pitchFamily="2" charset="-78"/>
              </a:rPr>
              <a:t>(62:11)</a:t>
            </a:r>
            <a:endParaRPr lang="en-US" dirty="0" smtClean="0">
              <a:cs typeface="Traditional Arabic" pitchFamily="2" charset="-78"/>
            </a:endParaRP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6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Traditional Arabic" pitchFamily="2" charset="-78"/>
              </a:rPr>
              <a:t>رُبُوْبِيَّةُ اللهِ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8288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3</a:t>
            </a:r>
          </a:p>
          <a:p>
            <a:pPr algn="ctr"/>
            <a:r>
              <a:rPr lang="ar-SA" sz="9600" dirty="0" smtClean="0">
                <a:cs typeface="Traditional Arabic" pitchFamily="2" charset="-78"/>
              </a:rPr>
              <a:t>مَالِكًا </a:t>
            </a:r>
            <a:endParaRPr lang="en-US" sz="9600" dirty="0" smtClean="0">
              <a:cs typeface="Traditional Arabic" pitchFamily="2" charset="-78"/>
            </a:endParaRPr>
          </a:p>
          <a:p>
            <a:pPr algn="ctr"/>
            <a:r>
              <a:rPr lang="en-US" sz="4400" dirty="0" err="1" smtClean="0">
                <a:solidFill>
                  <a:schemeClr val="tx2"/>
                </a:solidFill>
                <a:latin typeface="Goudy Stout" pitchFamily="18" charset="0"/>
              </a:rPr>
              <a:t>pemilik</a:t>
            </a:r>
            <a:endParaRPr lang="en-US" sz="44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2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Pemilik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800" dirty="0" err="1" smtClean="0"/>
              <a:t>Arti</a:t>
            </a:r>
            <a:r>
              <a:rPr lang="en-US" sz="2800" dirty="0" smtClean="0"/>
              <a:t> </a:t>
            </a:r>
            <a:r>
              <a:rPr lang="en-US" sz="2800" dirty="0" err="1" smtClean="0"/>
              <a:t>Rabb</a:t>
            </a:r>
            <a:r>
              <a:rPr lang="en-US" sz="2800" dirty="0" smtClean="0"/>
              <a:t> yang </a:t>
            </a:r>
            <a:r>
              <a:rPr lang="en-US" sz="2800" dirty="0" err="1" smtClean="0"/>
              <a:t>ketiga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PEMILIK</a:t>
            </a:r>
          </a:p>
          <a:p>
            <a:pPr marL="342900" indent="-342900"/>
            <a:r>
              <a:rPr lang="en-US" sz="2800" dirty="0" smtClean="0"/>
              <a:t>Allah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menciptakan</a:t>
            </a:r>
            <a:r>
              <a:rPr lang="en-US" sz="2800" dirty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memelihara</a:t>
            </a:r>
            <a:r>
              <a:rPr lang="en-US" sz="2800" dirty="0" smtClean="0"/>
              <a:t> </a:t>
            </a:r>
            <a:r>
              <a:rPr lang="en-US" sz="2800" dirty="0" err="1" smtClean="0"/>
              <a:t>alam</a:t>
            </a:r>
            <a:r>
              <a:rPr lang="en-US" sz="2800" dirty="0" smtClean="0"/>
              <a:t> </a:t>
            </a:r>
            <a:r>
              <a:rPr lang="en-US" sz="2800" dirty="0" err="1" smtClean="0"/>
              <a:t>semesta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Allah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satu-satunya</a:t>
            </a:r>
            <a:r>
              <a:rPr lang="en-US" sz="2800" dirty="0" smtClean="0"/>
              <a:t> </a:t>
            </a:r>
            <a:r>
              <a:rPr lang="en-US" sz="2800" dirty="0" err="1" smtClean="0"/>
              <a:t>Pemilik</a:t>
            </a:r>
            <a:r>
              <a:rPr lang="en-US" sz="2800" dirty="0" smtClean="0"/>
              <a:t> </a:t>
            </a:r>
            <a:r>
              <a:rPr lang="en-US" sz="2800" dirty="0" err="1" smtClean="0"/>
              <a:t>alam</a:t>
            </a:r>
            <a:r>
              <a:rPr lang="en-US" sz="2800" dirty="0" smtClean="0"/>
              <a:t> </a:t>
            </a:r>
            <a:r>
              <a:rPr lang="en-US" sz="2800" dirty="0" err="1" smtClean="0"/>
              <a:t>semesta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endParaRPr lang="en-US" sz="2800" dirty="0" smtClean="0"/>
          </a:p>
          <a:p>
            <a:pPr marL="342900" indent="-342900"/>
            <a:r>
              <a:rPr lang="en-US" sz="2800" dirty="0" smtClean="0"/>
              <a:t>2:284 </a:t>
            </a:r>
            <a:r>
              <a:rPr lang="en-US" sz="2800" dirty="0" err="1" smtClean="0"/>
              <a:t>milik</a:t>
            </a:r>
            <a:r>
              <a:rPr lang="en-US" sz="2800" dirty="0" smtClean="0"/>
              <a:t> Allah-</a:t>
            </a:r>
            <a:r>
              <a:rPr lang="en-US" sz="2800" dirty="0" err="1" smtClean="0"/>
              <a:t>lah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di </a:t>
            </a:r>
            <a:r>
              <a:rPr lang="en-US" sz="2800" dirty="0" err="1" smtClean="0"/>
              <a:t>langit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di </a:t>
            </a:r>
            <a:r>
              <a:rPr lang="en-US" sz="2800" dirty="0" err="1" smtClean="0"/>
              <a:t>bumi</a:t>
            </a:r>
            <a:endParaRPr lang="en-US" sz="2800" dirty="0" smtClean="0"/>
          </a:p>
          <a:p>
            <a:pPr marL="342900" indent="-342900"/>
            <a:r>
              <a:rPr lang="en-US" sz="2800" dirty="0" smtClean="0"/>
              <a:t>1:4 </a:t>
            </a:r>
            <a:r>
              <a:rPr lang="en-US" sz="2800" dirty="0" err="1" smtClean="0"/>
              <a:t>Pemilik</a:t>
            </a:r>
            <a:r>
              <a:rPr lang="en-US" sz="2800" dirty="0" smtClean="0"/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</a:t>
            </a:r>
            <a:r>
              <a:rPr lang="en-US" sz="2800" dirty="0" err="1" smtClean="0"/>
              <a:t>pembalasan</a:t>
            </a:r>
            <a:endParaRPr lang="en-US" sz="2800" dirty="0" smtClean="0"/>
          </a:p>
          <a:p>
            <a:pPr marL="342900" indent="-342900"/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miliki</a:t>
            </a:r>
            <a:r>
              <a:rPr lang="en-US" sz="2800" dirty="0" smtClean="0"/>
              <a:t> </a:t>
            </a:r>
            <a:r>
              <a:rPr lang="en-US" sz="2800" dirty="0" err="1" smtClean="0"/>
              <a:t>hakikatnya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milik</a:t>
            </a:r>
            <a:r>
              <a:rPr lang="en-US" sz="2800" dirty="0" smtClean="0"/>
              <a:t> Allah</a:t>
            </a:r>
          </a:p>
          <a:p>
            <a:pPr indent="0"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  </a:t>
            </a:r>
            <a:r>
              <a:rPr lang="en-US" sz="2800" dirty="0" err="1" smtClean="0">
                <a:sym typeface="Wingdings" pitchFamily="2" charset="2"/>
              </a:rPr>
              <a:t>mesti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digunakan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sesuai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dengan</a:t>
            </a:r>
            <a:r>
              <a:rPr lang="en-US" sz="2800" dirty="0" smtClean="0">
                <a:sym typeface="Wingdings" pitchFamily="2" charset="2"/>
              </a:rPr>
              <a:t> 	  	      </a:t>
            </a:r>
            <a:r>
              <a:rPr lang="en-US" sz="2800" dirty="0" err="1" smtClean="0">
                <a:sym typeface="Wingdings" pitchFamily="2" charset="2"/>
              </a:rPr>
              <a:t>keinginan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Pemiliknya</a:t>
            </a:r>
            <a:endParaRPr lang="en-US" sz="28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926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Hak</a:t>
            </a:r>
            <a:r>
              <a:rPr lang="en-US" dirty="0" smtClean="0"/>
              <a:t> Allah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semua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milik</a:t>
            </a:r>
            <a:r>
              <a:rPr lang="en-US" dirty="0" smtClean="0">
                <a:cs typeface="Traditional Arabic" pitchFamily="2" charset="-78"/>
              </a:rPr>
              <a:t> Allah,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terserah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Kehendak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untuk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memberikan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siapa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saja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atau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mengambilnya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siapa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saja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Inilah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kesadaran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seorang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mu’min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ketika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mendapat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musibah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sehingga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mengucapkan</a:t>
            </a:r>
            <a:r>
              <a:rPr lang="en-US" dirty="0" smtClean="0">
                <a:cs typeface="Traditional Arabic" pitchFamily="2" charset="-78"/>
              </a:rPr>
              <a:t> (2:156):</a:t>
            </a:r>
          </a:p>
          <a:p>
            <a:pPr indent="0" algn="ctr">
              <a:buNone/>
            </a:pPr>
            <a:r>
              <a:rPr lang="ar-SA" sz="4800" b="1" dirty="0">
                <a:cs typeface="Traditional Arabic" pitchFamily="2" charset="-78"/>
              </a:rPr>
              <a:t>إِنَّا لِلَّهِ وَإِنَّا إِلَيْهِ رَاجِعُونَ </a:t>
            </a:r>
            <a:endParaRPr lang="en-US" sz="4800" dirty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Jika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kita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menyadari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hal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endParaRPr lang="en-US" dirty="0" smtClean="0">
              <a:cs typeface="Traditional Arabic" pitchFamily="2" charset="-78"/>
            </a:endParaRPr>
          </a:p>
          <a:p>
            <a:pPr marL="800100" lvl="1" indent="-342900"/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sombong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ketika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diberi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oleh</a:t>
            </a:r>
            <a:r>
              <a:rPr lang="en-US" dirty="0" smtClean="0">
                <a:cs typeface="Traditional Arabic" pitchFamily="2" charset="-78"/>
              </a:rPr>
              <a:t> Allah </a:t>
            </a:r>
          </a:p>
          <a:p>
            <a:pPr marL="800100" lvl="1" indent="-342900"/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putus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asa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jika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kehilangan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sesuatu</a:t>
            </a:r>
            <a:r>
              <a:rPr lang="en-US" dirty="0" smtClean="0">
                <a:cs typeface="Traditional Arabic" pitchFamily="2" charset="-78"/>
              </a:rPr>
              <a:t> (57:22-23)</a:t>
            </a:r>
            <a:endParaRPr lang="en-US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77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Kesopanan</a:t>
            </a:r>
            <a:r>
              <a:rPr lang="en-US" dirty="0" smtClean="0"/>
              <a:t> Allah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Allah,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memerintahkan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hambaNya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berinfaq</a:t>
            </a:r>
            <a:r>
              <a:rPr lang="en-US" dirty="0" smtClean="0"/>
              <a:t>,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sopan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Seakan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hambaNya</a:t>
            </a:r>
            <a:r>
              <a:rPr lang="en-US" dirty="0" smtClean="0"/>
              <a:t>,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meminjam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pPr marL="342900" indent="-342900"/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(57:11):</a:t>
            </a:r>
          </a:p>
          <a:p>
            <a:pPr indent="0" algn="ctr">
              <a:buNone/>
            </a:pPr>
            <a:r>
              <a:rPr lang="ar-SA" sz="3600" b="1" dirty="0">
                <a:cs typeface="Traditional Arabic" pitchFamily="2" charset="-78"/>
              </a:rPr>
              <a:t>مَنْ ذَا الَّذِي يُقْرِضُ اللَّهَ قَرْضًا حَسَنًا فَيُضَاعِفَهُ لَهُ وَلَهُ أَجْرٌ </a:t>
            </a:r>
            <a:r>
              <a:rPr lang="ar-SA" sz="3600" b="1" dirty="0" smtClean="0">
                <a:cs typeface="Traditional Arabic" pitchFamily="2" charset="-78"/>
              </a:rPr>
              <a:t>كَرِيمٌ</a:t>
            </a:r>
            <a:endParaRPr lang="en-US" sz="3600" b="1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balasan</a:t>
            </a:r>
            <a:r>
              <a:rPr lang="en-US" dirty="0" smtClean="0"/>
              <a:t> yang </a:t>
            </a:r>
            <a:r>
              <a:rPr lang="en-US" dirty="0" err="1" smtClean="0"/>
              <a:t>berlipatganda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700 kali </a:t>
            </a:r>
            <a:r>
              <a:rPr lang="en-US" dirty="0" err="1" smtClean="0"/>
              <a:t>lipat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(2:261)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6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8000" dirty="0">
                <a:cs typeface="Traditional Arabic" pitchFamily="2" charset="-78"/>
                <a:hlinkClick r:id="rId3" action="ppaction://hlinksldjump"/>
              </a:rPr>
              <a:t>تَوْحِيْدُ اللهِ</a:t>
            </a:r>
            <a:endParaRPr lang="en-US" sz="8000" dirty="0" smtClean="0">
              <a:cs typeface="Traditional Arabic" pitchFamily="2" charset="-78"/>
              <a:hlinkClick r:id="rId3" action="ppaction://hlinksldjump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239000" y="3429000"/>
            <a:ext cx="1905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4800" dirty="0">
                <a:solidFill>
                  <a:schemeClr val="tx2"/>
                </a:solidFill>
                <a:cs typeface="Traditional Arabic" pitchFamily="2" charset="-78"/>
              </a:rPr>
              <a:t>رُبُوْبِيَّةُ اللهِ</a:t>
            </a:r>
            <a:endParaRPr lang="en-US" sz="72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175760" y="3581400"/>
            <a:ext cx="161544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4000" dirty="0">
                <a:solidFill>
                  <a:schemeClr val="tx2"/>
                </a:solidFill>
                <a:cs typeface="Traditional Arabic" pitchFamily="2" charset="-78"/>
              </a:rPr>
              <a:t>مُلْكِيَّةُ اللهِ</a:t>
            </a:r>
            <a:endParaRPr lang="en-US" sz="60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101840" y="2514600"/>
            <a:ext cx="289560" cy="1371600"/>
            <a:chOff x="7101840" y="2514600"/>
            <a:chExt cx="289560" cy="1371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101840" y="25146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7239000" y="2514600"/>
              <a:ext cx="1524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101840" y="3886200"/>
            <a:ext cx="289560" cy="1409700"/>
            <a:chOff x="7101840" y="3886200"/>
            <a:chExt cx="289560" cy="14097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7101840" y="52959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239000" y="3886200"/>
              <a:ext cx="152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7178040" y="3886200"/>
            <a:ext cx="365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730240" y="2514600"/>
            <a:ext cx="441960" cy="2781300"/>
            <a:chOff x="4267200" y="2514600"/>
            <a:chExt cx="441960" cy="2781300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4572000" y="25146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419600" y="2514600"/>
              <a:ext cx="1524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4572000" y="52959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419600" y="3886200"/>
              <a:ext cx="152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267200" y="3886200"/>
              <a:ext cx="365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19800" y="2187714"/>
            <a:ext cx="1028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4400" dirty="0">
                <a:solidFill>
                  <a:schemeClr val="tx2"/>
                </a:solidFill>
                <a:cs typeface="Traditional Arabic" pitchFamily="2" charset="-78"/>
              </a:rPr>
              <a:t>خَالِقًا</a:t>
            </a:r>
            <a:endParaRPr lang="en-US" sz="44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6" name="Rectangl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943600" y="3429000"/>
            <a:ext cx="1143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4400" dirty="0">
                <a:solidFill>
                  <a:schemeClr val="tx2"/>
                </a:solidFill>
                <a:cs typeface="Traditional Arabic" pitchFamily="2" charset="-78"/>
              </a:rPr>
              <a:t>رَازِقًا</a:t>
            </a:r>
            <a:endParaRPr lang="en-US" sz="44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8" name="Rectangle 37">
            <a:hlinkClick r:id="rId6" action="ppaction://hlinksldjump"/>
          </p:cNvPr>
          <p:cNvSpPr/>
          <p:nvPr/>
        </p:nvSpPr>
        <p:spPr>
          <a:xfrm>
            <a:off x="6016643" y="4953000"/>
            <a:ext cx="10886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4400" dirty="0">
                <a:solidFill>
                  <a:schemeClr val="tx2"/>
                </a:solidFill>
                <a:cs typeface="Traditional Arabic" pitchFamily="2" charset="-78"/>
              </a:rPr>
              <a:t>مَالِكًا</a:t>
            </a:r>
            <a:endParaRPr lang="en-US" sz="44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39" name="Rectangle 38">
            <a:hlinkClick r:id="rId7" action="ppaction://hlinksldjump"/>
          </p:cNvPr>
          <p:cNvSpPr/>
          <p:nvPr/>
        </p:nvSpPr>
        <p:spPr>
          <a:xfrm>
            <a:off x="0" y="3505200"/>
            <a:ext cx="1752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4400" dirty="0">
                <a:solidFill>
                  <a:schemeClr val="tx2"/>
                </a:solidFill>
                <a:cs typeface="Traditional Arabic" pitchFamily="2" charset="-78"/>
              </a:rPr>
              <a:t>إِلَهًا مَعْبُوْدًا</a:t>
            </a:r>
            <a:endParaRPr lang="en-US" sz="66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23" name="Rectangle 6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905000" y="3581400"/>
            <a:ext cx="838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4400" dirty="0" smtClean="0">
                <a:solidFill>
                  <a:schemeClr val="tx2"/>
                </a:solidFill>
                <a:cs typeface="Traditional Arabic" pitchFamily="2" charset="-78"/>
              </a:rPr>
              <a:t>غَايَةً</a:t>
            </a:r>
            <a:endParaRPr lang="en-US" sz="66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038600" y="2492514"/>
            <a:ext cx="289560" cy="1371600"/>
            <a:chOff x="7101840" y="2514600"/>
            <a:chExt cx="289560" cy="1371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101840" y="25146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239000" y="2514600"/>
              <a:ext cx="1524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038600" y="3864114"/>
            <a:ext cx="289560" cy="1409700"/>
            <a:chOff x="7101840" y="3886200"/>
            <a:chExt cx="289560" cy="140970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7101840" y="52959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7239000" y="3886200"/>
              <a:ext cx="152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4114800" y="3864114"/>
            <a:ext cx="365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743200" y="2492514"/>
            <a:ext cx="441960" cy="2781300"/>
            <a:chOff x="4267200" y="2514600"/>
            <a:chExt cx="441960" cy="2781300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4572000" y="25146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419600" y="2514600"/>
              <a:ext cx="1524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4572000" y="5295900"/>
              <a:ext cx="137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419600" y="3886200"/>
              <a:ext cx="152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267200" y="3886200"/>
              <a:ext cx="365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956560" y="2165628"/>
            <a:ext cx="1028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4400" dirty="0" smtClean="0">
                <a:solidFill>
                  <a:schemeClr val="tx2"/>
                </a:solidFill>
                <a:cs typeface="Traditional Arabic" pitchFamily="2" charset="-78"/>
              </a:rPr>
              <a:t>وَلِيًّا</a:t>
            </a:r>
            <a:endParaRPr lang="en-US" sz="44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48" name="Rectangl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80360" y="3429000"/>
            <a:ext cx="123444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sz="4000" dirty="0" smtClean="0">
                <a:solidFill>
                  <a:schemeClr val="tx2"/>
                </a:solidFill>
                <a:cs typeface="Traditional Arabic" pitchFamily="2" charset="-78"/>
              </a:rPr>
              <a:t>حَاكِمًا</a:t>
            </a:r>
            <a:endParaRPr lang="en-US" sz="40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sp>
        <p:nvSpPr>
          <p:cNvPr id="49" name="Rectangle 48">
            <a:hlinkClick r:id="rId9" action="ppaction://hlinksldjump"/>
          </p:cNvPr>
          <p:cNvSpPr/>
          <p:nvPr/>
        </p:nvSpPr>
        <p:spPr>
          <a:xfrm>
            <a:off x="3156984" y="4930914"/>
            <a:ext cx="8851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4400" dirty="0" smtClean="0">
                <a:solidFill>
                  <a:schemeClr val="tx2"/>
                </a:solidFill>
                <a:cs typeface="Traditional Arabic" pitchFamily="2" charset="-78"/>
              </a:rPr>
              <a:t>آمِرًا</a:t>
            </a:r>
            <a:endParaRPr lang="en-US" sz="4400" dirty="0">
              <a:solidFill>
                <a:schemeClr val="tx2"/>
              </a:solidFill>
              <a:cs typeface="Traditional Arabic" pitchFamily="2" charset="-78"/>
            </a:endParaRPr>
          </a:p>
        </p:txBody>
      </p:sp>
      <p:cxnSp>
        <p:nvCxnSpPr>
          <p:cNvPr id="50" name="Straight Connector 49"/>
          <p:cNvCxnSpPr>
            <a:stCxn id="39" idx="3"/>
          </p:cNvCxnSpPr>
          <p:nvPr/>
        </p:nvCxnSpPr>
        <p:spPr>
          <a:xfrm flipV="1">
            <a:off x="1752600" y="3886201"/>
            <a:ext cx="213360" cy="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  <p:bldP spid="34" grpId="0"/>
      <p:bldP spid="36" grpId="0"/>
      <p:bldP spid="38" grpId="0"/>
      <p:bldP spid="39" grpId="0"/>
      <p:bldP spid="23" grpId="0"/>
      <p:bldP spid="47" grpId="0"/>
      <p:bldP spid="48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 smtClean="0">
                <a:cs typeface="Traditional Arabic" pitchFamily="2" charset="-78"/>
              </a:rPr>
              <a:t>مُلْكِيَّةُ اللهِ</a:t>
            </a:r>
            <a:endParaRPr lang="en-US" sz="9600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8288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1</a:t>
            </a:r>
          </a:p>
          <a:p>
            <a:pPr algn="ctr"/>
            <a:r>
              <a:rPr lang="en-US" sz="9600" dirty="0" smtClean="0">
                <a:cs typeface="Traditional Arabic" pitchFamily="2" charset="-78"/>
              </a:rPr>
              <a:t> </a:t>
            </a:r>
            <a:r>
              <a:rPr lang="ar-SA" sz="9600" dirty="0">
                <a:cs typeface="Traditional Arabic" pitchFamily="2" charset="-78"/>
              </a:rPr>
              <a:t>وَلِيًّا</a:t>
            </a:r>
            <a:endParaRPr lang="en-US" sz="9600" dirty="0">
              <a:cs typeface="Traditional Arabic" pitchFamily="2" charset="-78"/>
            </a:endParaRPr>
          </a:p>
          <a:p>
            <a:pPr algn="ctr"/>
            <a:r>
              <a:rPr lang="en-US" sz="4000" dirty="0" err="1" smtClean="0">
                <a:solidFill>
                  <a:schemeClr val="tx2"/>
                </a:solidFill>
                <a:latin typeface="Goudy Stout" pitchFamily="18" charset="0"/>
              </a:rPr>
              <a:t>pelindung</a:t>
            </a:r>
            <a:endParaRPr lang="en-US" sz="48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6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sz="6000" b="1" dirty="0">
                <a:cs typeface="Traditional Arabic" pitchFamily="2" charset="-78"/>
              </a:rPr>
              <a:t>مُلْكِيَّةُ </a:t>
            </a:r>
            <a:r>
              <a:rPr lang="ar-SA" sz="6000" b="1" dirty="0" smtClean="0">
                <a:cs typeface="Traditional Arabic" pitchFamily="2" charset="-78"/>
              </a:rPr>
              <a:t>اللهِ</a:t>
            </a:r>
            <a:r>
              <a:rPr lang="en-US" sz="6000" b="1" dirty="0" smtClean="0">
                <a:cs typeface="Traditional Arabic" pitchFamily="2" charset="-78"/>
              </a:rPr>
              <a:t> </a:t>
            </a:r>
            <a:r>
              <a:rPr lang="en-US" dirty="0" smtClean="0">
                <a:cs typeface="Traditional Arabic" pitchFamily="2" charset="-78"/>
              </a:rPr>
              <a:t>Allah </a:t>
            </a:r>
            <a:r>
              <a:rPr lang="en-US" dirty="0" err="1" smtClean="0">
                <a:cs typeface="Traditional Arabic" pitchFamily="2" charset="-78"/>
              </a:rPr>
              <a:t>sebagai</a:t>
            </a:r>
            <a:r>
              <a:rPr lang="en-US" dirty="0" smtClean="0">
                <a:cs typeface="Traditional Arabic" pitchFamily="2" charset="-78"/>
              </a:rPr>
              <a:t> Raja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Traditional Arabic" pitchFamily="2" charset="-78"/>
              </a:rPr>
              <a:t>Allah </a:t>
            </a:r>
            <a:r>
              <a:rPr lang="en-US" sz="2800" dirty="0" smtClean="0">
                <a:cs typeface="Traditional Arabic" pitchFamily="2" charset="-78"/>
              </a:rPr>
              <a:t>SWT </a:t>
            </a:r>
            <a:r>
              <a:rPr lang="en-US" sz="2800" dirty="0" err="1" smtClean="0">
                <a:cs typeface="Traditional Arabic" pitchFamily="2" charset="-78"/>
              </a:rPr>
              <a:t>adalah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Rabb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menciptakan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memelihara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dan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memiliki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alam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semesta</a:t>
            </a:r>
            <a:endParaRPr lang="en-US" sz="2800" dirty="0" smtClean="0">
              <a:cs typeface="Traditional Arabic" pitchFamily="2" charset="-78"/>
            </a:endParaRPr>
          </a:p>
          <a:p>
            <a:r>
              <a:rPr lang="en-US" sz="2800" dirty="0" err="1" smtClean="0">
                <a:cs typeface="Traditional Arabic" pitchFamily="2" charset="-78"/>
              </a:rPr>
              <a:t>Oleh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karena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itu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wajar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kalau</a:t>
            </a:r>
            <a:r>
              <a:rPr lang="en-US" sz="2800" dirty="0" smtClean="0">
                <a:cs typeface="Traditional Arabic" pitchFamily="2" charset="-78"/>
              </a:rPr>
              <a:t> Allah </a:t>
            </a:r>
            <a:r>
              <a:rPr lang="en-US" sz="2800" dirty="0" err="1" smtClean="0">
                <a:cs typeface="Traditional Arabic" pitchFamily="2" charset="-78"/>
              </a:rPr>
              <a:t>adalah</a:t>
            </a:r>
            <a:r>
              <a:rPr lang="en-US" sz="2800" dirty="0" smtClean="0">
                <a:cs typeface="Traditional Arabic" pitchFamily="2" charset="-78"/>
              </a:rPr>
              <a:t> Raja </a:t>
            </a:r>
            <a:r>
              <a:rPr lang="en-US" sz="2800" dirty="0" err="1" smtClean="0">
                <a:cs typeface="Traditional Arabic" pitchFamily="2" charset="-78"/>
              </a:rPr>
              <a:t>dan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Penguasa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alam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semesta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ini</a:t>
            </a:r>
            <a:r>
              <a:rPr lang="en-US" sz="2800" dirty="0" smtClean="0">
                <a:cs typeface="Traditional Arabic" pitchFamily="2" charset="-78"/>
              </a:rPr>
              <a:t> (35:13)</a:t>
            </a:r>
          </a:p>
          <a:p>
            <a:endParaRPr lang="en-US" sz="2800" dirty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ar-SA" sz="4800" b="1" dirty="0">
                <a:cs typeface="Traditional Arabic" pitchFamily="2" charset="-78"/>
              </a:rPr>
              <a:t>ذَلِكُمُ اللَّهُ رَبُّكُمْ لَهُ </a:t>
            </a:r>
            <a:r>
              <a:rPr lang="ar-SA" sz="4800" b="1" dirty="0" smtClean="0">
                <a:cs typeface="Traditional Arabic" pitchFamily="2" charset="-78"/>
              </a:rPr>
              <a:t>الْمُلْكُ</a:t>
            </a:r>
            <a:endParaRPr lang="en-US" sz="48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sz="2000" dirty="0">
                <a:cs typeface="Traditional Arabic" pitchFamily="2" charset="-78"/>
              </a:rPr>
              <a:t>Yang (</a:t>
            </a:r>
            <a:r>
              <a:rPr lang="en-US" sz="2000" dirty="0" err="1">
                <a:cs typeface="Traditional Arabic" pitchFamily="2" charset="-78"/>
              </a:rPr>
              <a:t>berbuat</a:t>
            </a:r>
            <a:r>
              <a:rPr lang="en-US" sz="2000" dirty="0">
                <a:cs typeface="Traditional Arabic" pitchFamily="2" charset="-78"/>
              </a:rPr>
              <a:t>) </a:t>
            </a:r>
            <a:r>
              <a:rPr lang="en-US" sz="2000" dirty="0" err="1">
                <a:cs typeface="Traditional Arabic" pitchFamily="2" charset="-78"/>
              </a:rPr>
              <a:t>demikian</a:t>
            </a:r>
            <a:r>
              <a:rPr lang="en-US" sz="2000" dirty="0">
                <a:cs typeface="Traditional Arabic" pitchFamily="2" charset="-78"/>
              </a:rPr>
              <a:t> Allah </a:t>
            </a:r>
            <a:r>
              <a:rPr lang="en-US" sz="2000" dirty="0" err="1">
                <a:cs typeface="Traditional Arabic" pitchFamily="2" charset="-78"/>
              </a:rPr>
              <a:t>Tuhanmu</a:t>
            </a:r>
            <a:r>
              <a:rPr lang="en-US" sz="2000" dirty="0">
                <a:cs typeface="Traditional Arabic" pitchFamily="2" charset="-78"/>
              </a:rPr>
              <a:t>, </a:t>
            </a:r>
            <a:r>
              <a:rPr lang="en-US" sz="2000" dirty="0" err="1">
                <a:cs typeface="Traditional Arabic" pitchFamily="2" charset="-78"/>
              </a:rPr>
              <a:t>kepunyaan-Nya</a:t>
            </a:r>
            <a:r>
              <a:rPr lang="en-US" sz="2000" dirty="0">
                <a:cs typeface="Traditional Arabic" pitchFamily="2" charset="-78"/>
              </a:rPr>
              <a:t> </a:t>
            </a:r>
            <a:r>
              <a:rPr lang="en-US" sz="2000" dirty="0" err="1">
                <a:cs typeface="Traditional Arabic" pitchFamily="2" charset="-78"/>
              </a:rPr>
              <a:t>lah</a:t>
            </a:r>
            <a:r>
              <a:rPr lang="en-US" sz="2000" dirty="0">
                <a:cs typeface="Traditional Arabic" pitchFamily="2" charset="-78"/>
              </a:rPr>
              <a:t> </a:t>
            </a:r>
            <a:r>
              <a:rPr lang="en-US" sz="2000" dirty="0" err="1" smtClean="0">
                <a:cs typeface="Traditional Arabic" pitchFamily="2" charset="-78"/>
              </a:rPr>
              <a:t>kerajaan</a:t>
            </a:r>
            <a:r>
              <a:rPr lang="en-US" sz="2000" dirty="0" smtClean="0">
                <a:cs typeface="Traditional Arabic" pitchFamily="2" charset="-78"/>
              </a:rPr>
              <a:t> </a:t>
            </a:r>
            <a:endParaRPr lang="en-US" sz="2000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234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Raja yang </a:t>
            </a:r>
            <a:r>
              <a:rPr lang="en-US" dirty="0" err="1" smtClean="0"/>
              <a:t>Berkuasa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Sebagai</a:t>
            </a:r>
            <a:r>
              <a:rPr lang="en-US" sz="2800" dirty="0" smtClean="0"/>
              <a:t> Raja, Allah </a:t>
            </a:r>
            <a:r>
              <a:rPr lang="en-US" sz="2800" dirty="0" err="1" smtClean="0"/>
              <a:t>adalah</a:t>
            </a:r>
            <a:endParaRPr lang="en-US" sz="2800" dirty="0" smtClean="0"/>
          </a:p>
          <a:p>
            <a:pPr marL="274320" indent="-457200">
              <a:buFont typeface="+mj-lt"/>
              <a:buAutoNum type="arabicPeriod"/>
            </a:pPr>
            <a:r>
              <a:rPr lang="en-US" sz="2800" dirty="0" smtClean="0"/>
              <a:t>WALI (</a:t>
            </a:r>
            <a:r>
              <a:rPr lang="en-US" sz="2800" dirty="0" err="1" smtClean="0"/>
              <a:t>pelindung</a:t>
            </a:r>
            <a:r>
              <a:rPr lang="en-US" sz="2800" dirty="0" smtClean="0"/>
              <a:t>, </a:t>
            </a:r>
            <a:r>
              <a:rPr lang="en-US" sz="2800" dirty="0" err="1" smtClean="0"/>
              <a:t>pemimpin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penolong</a:t>
            </a:r>
            <a:r>
              <a:rPr lang="en-US" sz="2800" dirty="0" smtClean="0"/>
              <a:t>)</a:t>
            </a:r>
          </a:p>
          <a:p>
            <a:pPr marL="274320" indent="-457200">
              <a:buFont typeface="+mj-lt"/>
              <a:buAutoNum type="arabicPeriod"/>
            </a:pPr>
            <a:r>
              <a:rPr lang="en-US" sz="2800" dirty="0" smtClean="0"/>
              <a:t>HAKIM (</a:t>
            </a:r>
            <a:r>
              <a:rPr lang="en-US" sz="2800" dirty="0" err="1" smtClean="0"/>
              <a:t>pembuat</a:t>
            </a:r>
            <a:r>
              <a:rPr lang="en-US" sz="2800" dirty="0" smtClean="0"/>
              <a:t> </a:t>
            </a:r>
            <a:r>
              <a:rPr lang="en-US" sz="2800" dirty="0" err="1" smtClean="0"/>
              <a:t>hukum</a:t>
            </a:r>
            <a:r>
              <a:rPr lang="en-US" sz="2800" dirty="0" smtClean="0"/>
              <a:t>)</a:t>
            </a:r>
          </a:p>
          <a:p>
            <a:pPr marL="274320" indent="-457200">
              <a:buFont typeface="+mj-lt"/>
              <a:buAutoNum type="arabicPeriod"/>
            </a:pPr>
            <a:r>
              <a:rPr lang="en-US" sz="2800" dirty="0" smtClean="0"/>
              <a:t>AMIR (</a:t>
            </a:r>
            <a:r>
              <a:rPr lang="en-US" sz="2800" dirty="0" err="1" smtClean="0"/>
              <a:t>Pemerintah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Ketiga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di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hak</a:t>
            </a:r>
            <a:r>
              <a:rPr lang="en-US" sz="2800" dirty="0" smtClean="0"/>
              <a:t> Allah </a:t>
            </a:r>
            <a:r>
              <a:rPr lang="en-US" sz="2800" dirty="0" err="1" smtClean="0"/>
              <a:t>saja</a:t>
            </a:r>
            <a:endParaRPr lang="en-US" sz="2800" dirty="0" smtClean="0"/>
          </a:p>
          <a:p>
            <a:r>
              <a:rPr lang="en-US" sz="2800" dirty="0" err="1" smtClean="0"/>
              <a:t>Apabila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makhluk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mengaku</a:t>
            </a:r>
            <a:r>
              <a:rPr lang="en-US" sz="2800" dirty="0" smtClean="0"/>
              <a:t> </a:t>
            </a:r>
            <a:r>
              <a:rPr lang="en-US" sz="2800" dirty="0" err="1" smtClean="0"/>
              <a:t>dirinya</a:t>
            </a:r>
            <a:r>
              <a:rPr lang="en-US" sz="2800" dirty="0" smtClean="0"/>
              <a:t> </a:t>
            </a:r>
            <a:r>
              <a:rPr lang="en-US" sz="2800" dirty="0" err="1" smtClean="0"/>
              <a:t>berhak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di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izin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Allah (</a:t>
            </a:r>
            <a:r>
              <a:rPr lang="en-US" sz="2800" dirty="0" err="1" smtClean="0"/>
              <a:t>sesuai</a:t>
            </a:r>
            <a:r>
              <a:rPr lang="en-US" sz="2800" dirty="0" smtClean="0"/>
              <a:t> Al-Qur’an </a:t>
            </a:r>
            <a:r>
              <a:rPr lang="en-US" sz="2800" dirty="0" err="1" smtClean="0"/>
              <a:t>dan</a:t>
            </a:r>
            <a:r>
              <a:rPr lang="en-US" sz="2800" dirty="0" smtClean="0"/>
              <a:t> As-</a:t>
            </a:r>
            <a:r>
              <a:rPr lang="en-US" sz="2800" dirty="0" err="1" smtClean="0"/>
              <a:t>Sunnah</a:t>
            </a:r>
            <a:r>
              <a:rPr lang="en-US" sz="2800" dirty="0" smtClean="0"/>
              <a:t>)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</a:t>
            </a:r>
            <a:r>
              <a:rPr lang="en-US" sz="2800" dirty="0" err="1" smtClean="0"/>
              <a:t>mensejajarkan</a:t>
            </a:r>
            <a:r>
              <a:rPr lang="en-US" sz="2800" dirty="0" smtClean="0"/>
              <a:t> </a:t>
            </a:r>
            <a:r>
              <a:rPr lang="en-US" sz="2800" dirty="0" err="1" smtClean="0"/>
              <a:t>diri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Allah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655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Wali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pelindung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penolong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endParaRPr lang="en-US" dirty="0" smtClean="0"/>
          </a:p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perwalian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pembeda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mu’min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kafir</a:t>
            </a:r>
            <a:r>
              <a:rPr lang="en-US" dirty="0" smtClean="0"/>
              <a:t> (2:257)</a:t>
            </a:r>
          </a:p>
          <a:p>
            <a:pPr lvl="1"/>
            <a:r>
              <a:rPr lang="en-US" dirty="0" smtClean="0"/>
              <a:t>Allah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wali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orang-orang </a:t>
            </a:r>
            <a:r>
              <a:rPr lang="en-US" dirty="0" err="1" smtClean="0"/>
              <a:t>beriman</a:t>
            </a:r>
            <a:endParaRPr lang="en-US" dirty="0" smtClean="0"/>
          </a:p>
          <a:p>
            <a:pPr lvl="1"/>
            <a:r>
              <a:rPr lang="en-US" dirty="0" err="1" smtClean="0"/>
              <a:t>Wali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orang-orang </a:t>
            </a:r>
            <a:r>
              <a:rPr lang="en-US" dirty="0" err="1" smtClean="0"/>
              <a:t>kafir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thaghut</a:t>
            </a:r>
            <a:r>
              <a:rPr lang="en-US" dirty="0" smtClean="0"/>
              <a:t> (</a:t>
            </a:r>
            <a:r>
              <a:rPr lang="en-US" dirty="0" err="1" smtClean="0"/>
              <a:t>setan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taghut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setan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penolong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pelindung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hakikatnya</a:t>
            </a:r>
            <a:r>
              <a:rPr lang="en-US" dirty="0" smtClean="0"/>
              <a:t> orang-orang </a:t>
            </a:r>
            <a:r>
              <a:rPr lang="en-US" dirty="0" err="1" smtClean="0"/>
              <a:t>kafir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wali</a:t>
            </a:r>
            <a:r>
              <a:rPr lang="en-US" dirty="0" smtClean="0"/>
              <a:t> (47:11)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diizinkan</a:t>
            </a:r>
            <a:r>
              <a:rPr lang="en-US" dirty="0" smtClean="0"/>
              <a:t> Allah SWT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wali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SAW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Mu’min</a:t>
            </a:r>
            <a:r>
              <a:rPr lang="en-US" dirty="0" smtClean="0"/>
              <a:t> (yang </a:t>
            </a:r>
            <a:r>
              <a:rPr lang="en-US" dirty="0" err="1" smtClean="0"/>
              <a:t>memenuhi</a:t>
            </a:r>
            <a:r>
              <a:rPr lang="en-US" dirty="0" smtClean="0"/>
              <a:t> 3 </a:t>
            </a:r>
            <a:r>
              <a:rPr lang="en-US" dirty="0" err="1" smtClean="0"/>
              <a:t>syarat</a:t>
            </a:r>
            <a:r>
              <a:rPr lang="en-US" dirty="0" smtClean="0"/>
              <a:t>) 5:55</a:t>
            </a:r>
          </a:p>
          <a:p>
            <a:pPr lvl="1"/>
            <a:r>
              <a:rPr lang="sv-SE" dirty="0"/>
              <a:t>yang mendirikan salat dan </a:t>
            </a:r>
            <a:endParaRPr lang="sv-SE" dirty="0" smtClean="0"/>
          </a:p>
          <a:p>
            <a:pPr lvl="1"/>
            <a:r>
              <a:rPr lang="sv-SE" dirty="0" smtClean="0"/>
              <a:t>menunaikan </a:t>
            </a:r>
            <a:r>
              <a:rPr lang="sv-SE" dirty="0"/>
              <a:t>zakat, </a:t>
            </a:r>
            <a:endParaRPr lang="sv-SE" dirty="0" smtClean="0"/>
          </a:p>
          <a:p>
            <a:pPr lvl="1"/>
            <a:r>
              <a:rPr lang="sv-SE" dirty="0" smtClean="0"/>
              <a:t>seraya mereka </a:t>
            </a:r>
            <a:r>
              <a:rPr lang="sv-SE" dirty="0"/>
              <a:t>tunduk (kepada Allah).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4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 </a:t>
            </a:r>
            <a:r>
              <a:rPr lang="en-US" dirty="0" err="1" smtClean="0"/>
              <a:t>Kafir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Wali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5:51 secara tegas melarang orang-orang beriman menjadikan orang-orang Yahudi dan Nasrani sebagai wali</a:t>
            </a:r>
          </a:p>
          <a:p>
            <a:r>
              <a:rPr lang="de-DE" dirty="0" smtClean="0"/>
              <a:t>„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orang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.”</a:t>
            </a:r>
          </a:p>
          <a:p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digolongkan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zhalim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mendatangkan</a:t>
            </a:r>
            <a:r>
              <a:rPr lang="en-US" dirty="0" smtClean="0"/>
              <a:t> </a:t>
            </a:r>
            <a:r>
              <a:rPr lang="en-US" dirty="0" err="1" smtClean="0"/>
              <a:t>hidayah</a:t>
            </a:r>
            <a:endParaRPr lang="en-US" dirty="0" smtClean="0"/>
          </a:p>
          <a:p>
            <a:r>
              <a:rPr lang="en-US" dirty="0" smtClean="0"/>
              <a:t>3:118 </a:t>
            </a:r>
            <a:r>
              <a:rPr lang="en-US" i="1" dirty="0" smtClean="0"/>
              <a:t>“</a:t>
            </a:r>
            <a:r>
              <a:rPr lang="en-US" i="1" dirty="0" err="1"/>
              <a:t>Hai</a:t>
            </a:r>
            <a:r>
              <a:rPr lang="en-US" i="1" dirty="0"/>
              <a:t> orang-orang yang </a:t>
            </a:r>
            <a:r>
              <a:rPr lang="en-US" i="1" dirty="0" err="1"/>
              <a:t>beriman</a:t>
            </a:r>
            <a:r>
              <a:rPr lang="en-US" i="1" dirty="0"/>
              <a:t>, </a:t>
            </a:r>
            <a:r>
              <a:rPr lang="en-US" i="1" dirty="0" err="1"/>
              <a:t>janganlah</a:t>
            </a:r>
            <a:r>
              <a:rPr lang="en-US" i="1" dirty="0"/>
              <a:t> </a:t>
            </a:r>
            <a:r>
              <a:rPr lang="en-US" i="1" dirty="0" err="1"/>
              <a:t>kamu</a:t>
            </a:r>
            <a:r>
              <a:rPr lang="en-US" i="1" dirty="0"/>
              <a:t> </a:t>
            </a:r>
            <a:r>
              <a:rPr lang="en-US" i="1" dirty="0" err="1"/>
              <a:t>ambil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</a:t>
            </a:r>
            <a:r>
              <a:rPr lang="en-US" i="1" dirty="0" err="1"/>
              <a:t>teman</a:t>
            </a:r>
            <a:r>
              <a:rPr lang="en-US" i="1" dirty="0"/>
              <a:t> </a:t>
            </a:r>
            <a:r>
              <a:rPr lang="en-US" i="1" dirty="0" err="1"/>
              <a:t>kepercayaanmu</a:t>
            </a:r>
            <a:r>
              <a:rPr lang="en-US" i="1" dirty="0"/>
              <a:t> orang-orang yang di </a:t>
            </a:r>
            <a:r>
              <a:rPr lang="en-US" i="1" dirty="0" err="1"/>
              <a:t>luar</a:t>
            </a:r>
            <a:r>
              <a:rPr lang="en-US" i="1" dirty="0"/>
              <a:t> </a:t>
            </a:r>
            <a:r>
              <a:rPr lang="en-US" i="1" dirty="0" err="1"/>
              <a:t>kalanganmu</a:t>
            </a:r>
            <a:r>
              <a:rPr lang="en-US" i="1" dirty="0"/>
              <a:t> (</a:t>
            </a:r>
            <a:r>
              <a:rPr lang="en-US" i="1" dirty="0" err="1"/>
              <a:t>karena</a:t>
            </a:r>
            <a:r>
              <a:rPr lang="en-US" i="1" dirty="0"/>
              <a:t>) </a:t>
            </a:r>
            <a:r>
              <a:rPr lang="en-US" i="1" dirty="0" err="1"/>
              <a:t>mereka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henti-hentinya</a:t>
            </a:r>
            <a:r>
              <a:rPr lang="en-US" i="1" dirty="0"/>
              <a:t> (</a:t>
            </a:r>
            <a:r>
              <a:rPr lang="en-US" i="1" dirty="0" err="1"/>
              <a:t>menimbulkan</a:t>
            </a:r>
            <a:r>
              <a:rPr lang="en-US" i="1" dirty="0"/>
              <a:t>) </a:t>
            </a:r>
            <a:r>
              <a:rPr lang="en-US" i="1" dirty="0" err="1"/>
              <a:t>kemudaratan</a:t>
            </a:r>
            <a:r>
              <a:rPr lang="en-US" i="1" dirty="0"/>
              <a:t> </a:t>
            </a:r>
            <a:r>
              <a:rPr lang="en-US" i="1" dirty="0" err="1"/>
              <a:t>bagimu</a:t>
            </a:r>
            <a:r>
              <a:rPr lang="en-US" i="1" dirty="0"/>
              <a:t>. </a:t>
            </a:r>
            <a:r>
              <a:rPr lang="en-US" i="1" dirty="0" err="1"/>
              <a:t>Mereka</a:t>
            </a:r>
            <a:r>
              <a:rPr lang="en-US" i="1" dirty="0"/>
              <a:t> </a:t>
            </a:r>
            <a:r>
              <a:rPr lang="en-US" i="1" dirty="0" err="1"/>
              <a:t>menyukai</a:t>
            </a:r>
            <a:r>
              <a:rPr lang="en-US" i="1" dirty="0"/>
              <a:t> </a:t>
            </a:r>
            <a:r>
              <a:rPr lang="en-US" i="1" dirty="0" err="1"/>
              <a:t>apa</a:t>
            </a:r>
            <a:r>
              <a:rPr lang="en-US" i="1" dirty="0"/>
              <a:t> yang </a:t>
            </a:r>
            <a:r>
              <a:rPr lang="en-US" i="1" dirty="0" err="1"/>
              <a:t>menyusahkan</a:t>
            </a:r>
            <a:r>
              <a:rPr lang="en-US" i="1" dirty="0"/>
              <a:t> </a:t>
            </a:r>
            <a:r>
              <a:rPr lang="en-US" i="1" dirty="0" err="1"/>
              <a:t>kamu</a:t>
            </a:r>
            <a:r>
              <a:rPr lang="en-US" i="1" dirty="0"/>
              <a:t>. </a:t>
            </a:r>
            <a:r>
              <a:rPr lang="en-US" i="1" dirty="0" err="1"/>
              <a:t>Telah</a:t>
            </a:r>
            <a:r>
              <a:rPr lang="en-US" i="1" dirty="0"/>
              <a:t> </a:t>
            </a:r>
            <a:r>
              <a:rPr lang="en-US" i="1" dirty="0" err="1"/>
              <a:t>nyata</a:t>
            </a:r>
            <a:r>
              <a:rPr lang="en-US" i="1" dirty="0"/>
              <a:t> </a:t>
            </a:r>
            <a:r>
              <a:rPr lang="en-US" i="1" dirty="0" err="1"/>
              <a:t>kebencian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mulut</a:t>
            </a:r>
            <a:r>
              <a:rPr lang="en-US" i="1" dirty="0"/>
              <a:t> </a:t>
            </a:r>
            <a:r>
              <a:rPr lang="en-US" i="1" dirty="0" err="1"/>
              <a:t>mereka</a:t>
            </a:r>
            <a:r>
              <a:rPr lang="en-US" i="1" dirty="0"/>
              <a:t>,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apa</a:t>
            </a:r>
            <a:r>
              <a:rPr lang="en-US" i="1" dirty="0"/>
              <a:t> yang </a:t>
            </a:r>
            <a:r>
              <a:rPr lang="en-US" i="1" dirty="0" err="1"/>
              <a:t>disembunyikan</a:t>
            </a:r>
            <a:r>
              <a:rPr lang="en-US" i="1" dirty="0"/>
              <a:t> </a:t>
            </a:r>
            <a:r>
              <a:rPr lang="en-US" i="1" dirty="0" err="1"/>
              <a:t>oleh</a:t>
            </a:r>
            <a:r>
              <a:rPr lang="en-US" i="1" dirty="0"/>
              <a:t> </a:t>
            </a:r>
            <a:r>
              <a:rPr lang="en-US" i="1" dirty="0" err="1"/>
              <a:t>hati</a:t>
            </a:r>
            <a:r>
              <a:rPr lang="en-US" i="1" dirty="0"/>
              <a:t> </a:t>
            </a:r>
            <a:r>
              <a:rPr lang="en-US" i="1" dirty="0" err="1"/>
              <a:t>mereka</a:t>
            </a:r>
            <a:r>
              <a:rPr lang="en-US" i="1" dirty="0"/>
              <a:t> </a:t>
            </a:r>
            <a:r>
              <a:rPr lang="en-US" i="1" dirty="0" err="1"/>
              <a:t>lebih</a:t>
            </a:r>
            <a:r>
              <a:rPr lang="en-US" i="1" dirty="0"/>
              <a:t> </a:t>
            </a:r>
            <a:r>
              <a:rPr lang="en-US" i="1" dirty="0" err="1"/>
              <a:t>besar</a:t>
            </a:r>
            <a:r>
              <a:rPr lang="en-US" i="1" dirty="0"/>
              <a:t> </a:t>
            </a:r>
            <a:r>
              <a:rPr lang="en-US" i="1" dirty="0" err="1"/>
              <a:t>lagi</a:t>
            </a:r>
            <a:r>
              <a:rPr lang="en-US" i="1" dirty="0"/>
              <a:t>. </a:t>
            </a:r>
            <a:r>
              <a:rPr lang="en-US" i="1" dirty="0" err="1"/>
              <a:t>Sungguh</a:t>
            </a:r>
            <a:r>
              <a:rPr lang="en-US" i="1" dirty="0"/>
              <a:t> </a:t>
            </a:r>
            <a:r>
              <a:rPr lang="en-US" i="1" dirty="0" err="1"/>
              <a:t>telah</a:t>
            </a:r>
            <a:r>
              <a:rPr lang="en-US" i="1" dirty="0"/>
              <a:t> Kami </a:t>
            </a:r>
            <a:r>
              <a:rPr lang="en-US" i="1" dirty="0" err="1"/>
              <a:t>terangkan</a:t>
            </a:r>
            <a:r>
              <a:rPr lang="en-US" i="1" dirty="0"/>
              <a:t> </a:t>
            </a:r>
            <a:r>
              <a:rPr lang="en-US" i="1" dirty="0" err="1"/>
              <a:t>kepadamu</a:t>
            </a:r>
            <a:r>
              <a:rPr lang="en-US" i="1" dirty="0"/>
              <a:t> </a:t>
            </a:r>
            <a:r>
              <a:rPr lang="en-US" i="1" dirty="0" err="1"/>
              <a:t>ayat-ayat</a:t>
            </a:r>
            <a:r>
              <a:rPr lang="en-US" i="1" dirty="0"/>
              <a:t> (Kami), </a:t>
            </a:r>
            <a:r>
              <a:rPr lang="en-US" i="1" dirty="0" err="1"/>
              <a:t>jika</a:t>
            </a:r>
            <a:r>
              <a:rPr lang="en-US" i="1" dirty="0"/>
              <a:t> </a:t>
            </a:r>
            <a:r>
              <a:rPr lang="en-US" i="1" dirty="0" err="1"/>
              <a:t>kamu</a:t>
            </a:r>
            <a:r>
              <a:rPr lang="en-US" i="1" dirty="0"/>
              <a:t> </a:t>
            </a:r>
            <a:r>
              <a:rPr lang="en-US" i="1" dirty="0" err="1" smtClean="0"/>
              <a:t>memahaminya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085697" y="6396335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Traditional Arabic" pitchFamily="2" charset="-78"/>
              </a:rPr>
              <a:t>مُلْكِيَّةُ اللهِ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2</a:t>
            </a:r>
          </a:p>
          <a:p>
            <a:pPr algn="ctr" rtl="1"/>
            <a:r>
              <a:rPr lang="ar-SA" sz="9600" dirty="0">
                <a:cs typeface="Traditional Arabic" pitchFamily="2" charset="-78"/>
              </a:rPr>
              <a:t>حَاكِمًا </a:t>
            </a:r>
            <a:endParaRPr lang="en-US" sz="9600" dirty="0" smtClean="0">
              <a:cs typeface="Traditional Arabic" pitchFamily="2" charset="-78"/>
            </a:endParaRPr>
          </a:p>
          <a:p>
            <a:pPr algn="ctr" rtl="1"/>
            <a:r>
              <a:rPr lang="en-US" sz="3200" dirty="0" err="1" smtClean="0">
                <a:solidFill>
                  <a:schemeClr val="tx2"/>
                </a:solidFill>
                <a:latin typeface="Goudy Stout" pitchFamily="18" charset="0"/>
              </a:rPr>
              <a:t>Pembuat</a:t>
            </a:r>
            <a:r>
              <a:rPr lang="en-US" sz="3200" dirty="0" smtClean="0">
                <a:solidFill>
                  <a:schemeClr val="tx2"/>
                </a:solidFill>
                <a:latin typeface="Goudy Stout" pitchFamily="18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Goudy Stout" pitchFamily="18" charset="0"/>
              </a:rPr>
              <a:t>hukum</a:t>
            </a:r>
            <a:endParaRPr lang="en-US" sz="44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9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HAKIM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dirty="0" smtClean="0">
                <a:cs typeface="Traditional Arabic" pitchFamily="2" charset="-78"/>
              </a:rPr>
              <a:t>Allah SWT </a:t>
            </a:r>
            <a:r>
              <a:rPr lang="en-US" sz="2800" dirty="0" err="1" smtClean="0">
                <a:cs typeface="Traditional Arabic" pitchFamily="2" charset="-78"/>
              </a:rPr>
              <a:t>adalah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satu-satunya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berhak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membuat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hukum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untuk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makhlukNya</a:t>
            </a:r>
            <a:endParaRPr lang="en-US" sz="2800" dirty="0" smtClean="0">
              <a:cs typeface="Traditional Arabic" pitchFamily="2" charset="-78"/>
            </a:endParaRPr>
          </a:p>
          <a:p>
            <a:pPr marL="342900" indent="-342900"/>
            <a:r>
              <a:rPr lang="en-US" sz="2800" dirty="0" err="1" smtClean="0">
                <a:cs typeface="Traditional Arabic" pitchFamily="2" charset="-78"/>
              </a:rPr>
              <a:t>Karena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Dialah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Pencipta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mereka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Pemelihara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mereka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Pemilik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mereka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wali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mereka</a:t>
            </a:r>
            <a:endParaRPr lang="en-US" sz="2800" dirty="0" smtClean="0">
              <a:cs typeface="Traditional Arabic" pitchFamily="2" charset="-78"/>
            </a:endParaRPr>
          </a:p>
          <a:p>
            <a:pPr marL="342900" indent="-342900"/>
            <a:r>
              <a:rPr lang="en-US" sz="2800" dirty="0" err="1" smtClean="0">
                <a:cs typeface="Traditional Arabic" pitchFamily="2" charset="-78"/>
              </a:rPr>
              <a:t>Dialah</a:t>
            </a:r>
            <a:r>
              <a:rPr lang="en-US" sz="2800" dirty="0" smtClean="0">
                <a:cs typeface="Traditional Arabic" pitchFamily="2" charset="-78"/>
              </a:rPr>
              <a:t> yang paling </a:t>
            </a:r>
            <a:r>
              <a:rPr lang="en-US" sz="2800" dirty="0" err="1" smtClean="0">
                <a:cs typeface="Traditional Arabic" pitchFamily="2" charset="-78"/>
              </a:rPr>
              <a:t>mengetahui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apa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baik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buruk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untuk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makhlukNya</a:t>
            </a:r>
            <a:endParaRPr lang="en-US" sz="2800" dirty="0" smtClean="0">
              <a:cs typeface="Traditional Arabic" pitchFamily="2" charset="-78"/>
            </a:endParaRPr>
          </a:p>
          <a:p>
            <a:pPr marL="342900" indent="-342900"/>
            <a:r>
              <a:rPr lang="en-US" sz="2800" dirty="0" err="1" smtClean="0">
                <a:cs typeface="Traditional Arabic" pitchFamily="2" charset="-78"/>
              </a:rPr>
              <a:t>Berarti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apa</a:t>
            </a:r>
            <a:r>
              <a:rPr lang="en-US" sz="2800" dirty="0" smtClean="0">
                <a:cs typeface="Traditional Arabic" pitchFamily="2" charset="-78"/>
              </a:rPr>
              <a:t> yang Allah </a:t>
            </a:r>
            <a:r>
              <a:rPr lang="en-US" sz="2800" dirty="0" err="1" smtClean="0">
                <a:cs typeface="Traditional Arabic" pitchFamily="2" charset="-78"/>
              </a:rPr>
              <a:t>perintahkan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pastilah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sesuatu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baik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apa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dilarangNya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pastilah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sesuatu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buruk</a:t>
            </a:r>
            <a:r>
              <a:rPr lang="en-US" sz="2800" dirty="0" smtClean="0">
                <a:cs typeface="Traditional Arabic" pitchFamily="2" charset="-78"/>
              </a:rPr>
              <a:t> (7:157)</a:t>
            </a:r>
          </a:p>
          <a:p>
            <a:pPr indent="0" algn="ctr">
              <a:buNone/>
            </a:pPr>
            <a:r>
              <a:rPr lang="ar-SA" sz="2800" b="1" dirty="0">
                <a:cs typeface="Traditional Arabic" pitchFamily="2" charset="-78"/>
              </a:rPr>
              <a:t>يَأْمُرُهُمْ بِالْمَعْرُوفِ وَيَنْهَاهُمْ عَنِ الْمُنْكَرِ وَيُحِلُّ لَهُمُ الطَّيِّبَاتِ وَيُحَرِّمُ عَلَيْهِمُ الْخَبَائِثَ </a:t>
            </a:r>
            <a:endParaRPr lang="en-US" sz="2800" b="1" dirty="0" smtClean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73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hukum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bersandar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Allah, </a:t>
            </a:r>
            <a:r>
              <a:rPr lang="en-US" dirty="0" err="1" smtClean="0"/>
              <a:t>pastilah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yang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paling </a:t>
            </a:r>
            <a:r>
              <a:rPr lang="en-US" dirty="0" err="1" smtClean="0"/>
              <a:t>menonjol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perasaan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sayang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benci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penciptanya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pun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794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Hukum</a:t>
            </a:r>
            <a:r>
              <a:rPr lang="en-US" dirty="0" smtClean="0"/>
              <a:t> Allah </a:t>
            </a:r>
            <a:r>
              <a:rPr lang="en-US" dirty="0" err="1" smtClean="0"/>
              <a:t>adalah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5:50 Allah </a:t>
            </a:r>
            <a:r>
              <a:rPr lang="en-US" dirty="0" err="1" smtClean="0"/>
              <a:t>menantang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, </a:t>
            </a:r>
            <a:r>
              <a:rPr lang="en-US" dirty="0" err="1" smtClean="0"/>
              <a:t>manakah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r>
              <a:rPr lang="en-US" dirty="0" smtClean="0"/>
              <a:t>: </a:t>
            </a:r>
            <a:r>
              <a:rPr lang="en-US" dirty="0" err="1" smtClean="0"/>
              <a:t>hukum</a:t>
            </a:r>
            <a:r>
              <a:rPr lang="en-US" dirty="0" smtClean="0"/>
              <a:t> Allah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jahiliyah</a:t>
            </a:r>
            <a:r>
              <a:rPr lang="en-US" dirty="0" smtClean="0"/>
              <a:t>?</a:t>
            </a:r>
          </a:p>
          <a:p>
            <a:r>
              <a:rPr lang="en-US" dirty="0" smtClean="0"/>
              <a:t>6:152 </a:t>
            </a:r>
            <a:r>
              <a:rPr lang="ar-SA" dirty="0"/>
              <a:t>وَإِذَا قُلْتُمْ فَاعْدِلُوا وَلَوْ كَانَ ذَا </a:t>
            </a:r>
            <a:r>
              <a:rPr lang="ar-SA" dirty="0" smtClean="0"/>
              <a:t>قُرْبَى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dipengaruhi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rasa </a:t>
            </a:r>
            <a:r>
              <a:rPr lang="en-US" dirty="0" err="1" smtClean="0">
                <a:sym typeface="Wingdings" pitchFamily="2" charset="2"/>
              </a:rPr>
              <a:t>cinta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karena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hubungan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kekerabatan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kasus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Wanita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Makhzum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mencuri</a:t>
            </a:r>
            <a:r>
              <a:rPr lang="en-US" dirty="0" smtClean="0">
                <a:sym typeface="Wingdings" pitchFamily="2" charset="2"/>
              </a:rPr>
              <a:t>. Agar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dipotong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tangannya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minta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Usamah</a:t>
            </a:r>
            <a:r>
              <a:rPr lang="en-US" dirty="0" smtClean="0">
                <a:sym typeface="Wingdings" pitchFamily="2" charset="2"/>
              </a:rPr>
              <a:t> bin </a:t>
            </a:r>
            <a:r>
              <a:rPr lang="en-US" dirty="0" err="1" smtClean="0">
                <a:sym typeface="Wingdings" pitchFamily="2" charset="2"/>
              </a:rPr>
              <a:t>Zaid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negosiasi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Rasul</a:t>
            </a:r>
            <a:r>
              <a:rPr lang="en-US" dirty="0" smtClean="0">
                <a:sym typeface="Wingdings" pitchFamily="2" charset="2"/>
              </a:rPr>
              <a:t> SAW. </a:t>
            </a:r>
            <a:r>
              <a:rPr lang="en-US" dirty="0" err="1" smtClean="0">
                <a:sym typeface="Wingdings" pitchFamily="2" charset="2"/>
              </a:rPr>
              <a:t>Beliau</a:t>
            </a:r>
            <a:r>
              <a:rPr lang="en-US" dirty="0" smtClean="0">
                <a:sym typeface="Wingdings" pitchFamily="2" charset="2"/>
              </a:rPr>
              <a:t> SAW </a:t>
            </a:r>
            <a:r>
              <a:rPr lang="en-US" dirty="0" err="1" smtClean="0">
                <a:sym typeface="Wingdings" pitchFamily="2" charset="2"/>
              </a:rPr>
              <a:t>marah</a:t>
            </a:r>
            <a:r>
              <a:rPr lang="en-US" dirty="0" smtClean="0">
                <a:sym typeface="Wingdings" pitchFamily="2" charset="2"/>
              </a:rPr>
              <a:t>. “</a:t>
            </a:r>
            <a:r>
              <a:rPr lang="en-US" dirty="0" err="1" smtClean="0">
                <a:sym typeface="Wingdings" pitchFamily="2" charset="2"/>
              </a:rPr>
              <a:t>Kalau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Fathimah</a:t>
            </a:r>
            <a:r>
              <a:rPr lang="en-US" dirty="0" smtClean="0">
                <a:sym typeface="Wingdings" pitchFamily="2" charset="2"/>
              </a:rPr>
              <a:t> bin Muhammad </a:t>
            </a:r>
            <a:r>
              <a:rPr lang="en-US" dirty="0" err="1" smtClean="0">
                <a:sym typeface="Wingdings" pitchFamily="2" charset="2"/>
              </a:rPr>
              <a:t>mencuri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aku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memotong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tangannya</a:t>
            </a:r>
            <a:r>
              <a:rPr lang="en-US" dirty="0" smtClean="0">
                <a:sym typeface="Wingdings" pitchFamily="2" charset="2"/>
              </a:rPr>
              <a:t>.”</a:t>
            </a:r>
          </a:p>
          <a:p>
            <a:r>
              <a:rPr lang="en-US" dirty="0" smtClean="0">
                <a:sym typeface="Wingdings" pitchFamily="2" charset="2"/>
              </a:rPr>
              <a:t>5:8 </a:t>
            </a:r>
            <a:r>
              <a:rPr lang="ar-SA" b="1" dirty="0"/>
              <a:t>وَلَا يَجْرِمَنَّكُمْ شَنَآَنُ قَوْمٍ عَلَى أَلَّا تَعْدِلُوا اعْدِلُوا هُوَ أَقْرَبُ </a:t>
            </a:r>
            <a:r>
              <a:rPr lang="ar-SA" b="1" dirty="0" smtClean="0"/>
              <a:t>لِلتَّقْوَى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dipengaruhi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rasa </a:t>
            </a:r>
            <a:r>
              <a:rPr lang="en-US" dirty="0" err="1" smtClean="0">
                <a:sym typeface="Wingdings" pitchFamily="2" charset="2"/>
              </a:rPr>
              <a:t>benci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Kisah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baju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Khalifah</a:t>
            </a:r>
            <a:r>
              <a:rPr lang="en-US" dirty="0" smtClean="0">
                <a:sym typeface="Wingdings" pitchFamily="2" charset="2"/>
              </a:rPr>
              <a:t> Ali </a:t>
            </a:r>
            <a:r>
              <a:rPr lang="en-US" dirty="0" err="1" smtClean="0">
                <a:sym typeface="Wingdings" pitchFamily="2" charset="2"/>
              </a:rPr>
              <a:t>ra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ditemukan</a:t>
            </a:r>
            <a:r>
              <a:rPr lang="en-US" dirty="0" smtClean="0">
                <a:sym typeface="Wingdings" pitchFamily="2" charset="2"/>
              </a:rPr>
              <a:t> di </a:t>
            </a:r>
            <a:r>
              <a:rPr lang="en-US" dirty="0" err="1" smtClean="0">
                <a:sym typeface="Wingdings" pitchFamily="2" charset="2"/>
              </a:rPr>
              <a:t>tangan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seorang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Nasrani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Kemudian</a:t>
            </a:r>
            <a:r>
              <a:rPr lang="en-US" dirty="0" smtClean="0">
                <a:sym typeface="Wingdings" pitchFamily="2" charset="2"/>
              </a:rPr>
              <a:t> Ali </a:t>
            </a:r>
            <a:r>
              <a:rPr lang="en-US" dirty="0" err="1" smtClean="0">
                <a:sym typeface="Wingdings" pitchFamily="2" charset="2"/>
              </a:rPr>
              <a:t>mengadukan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hakim (</a:t>
            </a:r>
            <a:r>
              <a:rPr lang="en-US" dirty="0" err="1" smtClean="0">
                <a:sym typeface="Wingdings" pitchFamily="2" charset="2"/>
              </a:rPr>
              <a:t>Syuraih</a:t>
            </a:r>
            <a:r>
              <a:rPr lang="en-US" dirty="0" smtClean="0">
                <a:sym typeface="Wingdings" pitchFamily="2" charset="2"/>
              </a:rPr>
              <a:t>), </a:t>
            </a:r>
            <a:r>
              <a:rPr lang="en-US" dirty="0" err="1" smtClean="0">
                <a:sym typeface="Wingdings" pitchFamily="2" charset="2"/>
              </a:rPr>
              <a:t>tapi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bukti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Akhirnya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ditetapkan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sebagai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miliki</a:t>
            </a:r>
            <a:r>
              <a:rPr lang="en-US" dirty="0" smtClean="0">
                <a:sym typeface="Wingdings" pitchFamily="2" charset="2"/>
              </a:rPr>
              <a:t> orang </a:t>
            </a:r>
            <a:r>
              <a:rPr lang="en-US" dirty="0" err="1" smtClean="0">
                <a:sym typeface="Wingdings" pitchFamily="2" charset="2"/>
              </a:rPr>
              <a:t>Nasrani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tadi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berapa</a:t>
            </a:r>
            <a:r>
              <a:rPr lang="en-US" dirty="0" smtClean="0">
                <a:sym typeface="Wingdings" pitchFamily="2" charset="2"/>
              </a:rPr>
              <a:t> lama </a:t>
            </a:r>
            <a:r>
              <a:rPr lang="en-US" dirty="0" err="1" smtClean="0">
                <a:sym typeface="Wingdings" pitchFamily="2" charset="2"/>
              </a:rPr>
              <a:t>dia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berkata</a:t>
            </a:r>
            <a:r>
              <a:rPr lang="en-US" dirty="0">
                <a:sym typeface="Wingdings" pitchFamily="2" charset="2"/>
              </a:rPr>
              <a:t>:</a:t>
            </a: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2875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dirty="0"/>
              <a:t>'</a:t>
            </a:r>
            <a:r>
              <a:rPr lang="en-US" sz="2800" dirty="0" err="1"/>
              <a:t>Aku</a:t>
            </a:r>
            <a:r>
              <a:rPr lang="en-US" sz="2800" dirty="0"/>
              <a:t> </a:t>
            </a:r>
            <a:r>
              <a:rPr lang="en-US" sz="2800" dirty="0" err="1"/>
              <a:t>bersaksi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hukum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nabi</a:t>
            </a:r>
            <a:r>
              <a:rPr lang="en-US" sz="2800" dirty="0"/>
              <a:t>, </a:t>
            </a:r>
            <a:r>
              <a:rPr lang="en-US" sz="2800" dirty="0" err="1" smtClean="0"/>
              <a:t>Amirul</a:t>
            </a:r>
            <a:r>
              <a:rPr lang="en-US" sz="2800" dirty="0" smtClean="0"/>
              <a:t> </a:t>
            </a:r>
            <a:r>
              <a:rPr lang="en-US" sz="2800" dirty="0" err="1"/>
              <a:t>Mukminin</a:t>
            </a:r>
            <a:r>
              <a:rPr lang="en-US" sz="2800" dirty="0"/>
              <a:t> </a:t>
            </a:r>
            <a:r>
              <a:rPr lang="en-US" sz="2800" dirty="0" err="1"/>
              <a:t>mengajukan</a:t>
            </a:r>
            <a:r>
              <a:rPr lang="en-US" sz="2800" dirty="0"/>
              <a:t> </a:t>
            </a:r>
            <a:r>
              <a:rPr lang="en-US" sz="2800" dirty="0" err="1"/>
              <a:t>diriku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majelis</a:t>
            </a:r>
            <a:r>
              <a:rPr lang="en-US" sz="2800" dirty="0"/>
              <a:t> hakim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majelis</a:t>
            </a:r>
            <a:r>
              <a:rPr lang="en-US" sz="2800" dirty="0"/>
              <a:t> </a:t>
            </a:r>
            <a:r>
              <a:rPr lang="en-US" sz="2800" dirty="0" smtClean="0"/>
              <a:t>hakim </a:t>
            </a:r>
            <a:r>
              <a:rPr lang="en-US" sz="2800" dirty="0" err="1" smtClean="0"/>
              <a:t>memutuskan</a:t>
            </a:r>
            <a:r>
              <a:rPr lang="en-US" sz="2800" dirty="0" smtClean="0"/>
              <a:t> </a:t>
            </a:r>
            <a:r>
              <a:rPr lang="en-US" sz="2800" dirty="0" err="1"/>
              <a:t>hukum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dirinya</a:t>
            </a:r>
            <a:r>
              <a:rPr lang="en-US" sz="2800" dirty="0"/>
              <a:t>. </a:t>
            </a:r>
            <a:r>
              <a:rPr lang="en-US" sz="2800" dirty="0" err="1"/>
              <a:t>Aku</a:t>
            </a:r>
            <a:r>
              <a:rPr lang="en-US" sz="2800" dirty="0"/>
              <a:t> </a:t>
            </a:r>
            <a:r>
              <a:rPr lang="en-US" sz="2800" dirty="0" err="1"/>
              <a:t>bersaksi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tiada</a:t>
            </a:r>
            <a:r>
              <a:rPr lang="en-US" sz="2800" dirty="0"/>
              <a:t> </a:t>
            </a:r>
            <a:r>
              <a:rPr lang="en-US" sz="2800" dirty="0" err="1"/>
              <a:t>ilah</a:t>
            </a:r>
            <a:r>
              <a:rPr lang="en-US" sz="2800" dirty="0"/>
              <a:t> yang </a:t>
            </a:r>
            <a:r>
              <a:rPr lang="en-US" sz="2800" dirty="0" err="1"/>
              <a:t>berhak</a:t>
            </a:r>
            <a:r>
              <a:rPr lang="en-US" sz="2800" dirty="0"/>
              <a:t> </a:t>
            </a:r>
            <a:r>
              <a:rPr lang="en-US" sz="2800" dirty="0" err="1" smtClean="0"/>
              <a:t>disembah</a:t>
            </a:r>
            <a:r>
              <a:rPr lang="en-US" sz="2800" dirty="0" smtClean="0"/>
              <a:t> </a:t>
            </a:r>
            <a:r>
              <a:rPr lang="en-US" sz="2800" dirty="0" err="1"/>
              <a:t>kecuali</a:t>
            </a:r>
            <a:r>
              <a:rPr lang="en-US" sz="2800" dirty="0"/>
              <a:t> Allah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aku</a:t>
            </a:r>
            <a:r>
              <a:rPr lang="en-US" sz="2800" dirty="0"/>
              <a:t> </a:t>
            </a:r>
            <a:r>
              <a:rPr lang="en-US" sz="2800" dirty="0" err="1"/>
              <a:t>bersaksi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Muhammad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hamba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utusanNya</a:t>
            </a:r>
            <a:r>
              <a:rPr lang="en-US" sz="2800" dirty="0"/>
              <a:t>. Demi Allah, </a:t>
            </a:r>
            <a:r>
              <a:rPr lang="en-US" sz="2800" dirty="0" err="1"/>
              <a:t>baju</a:t>
            </a:r>
            <a:r>
              <a:rPr lang="en-US" sz="2800" dirty="0"/>
              <a:t> </a:t>
            </a:r>
            <a:r>
              <a:rPr lang="en-US" sz="2800" dirty="0" err="1"/>
              <a:t>perang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milikmu</a:t>
            </a:r>
            <a:r>
              <a:rPr lang="en-US" sz="2800" dirty="0"/>
              <a:t> </a:t>
            </a:r>
            <a:r>
              <a:rPr lang="en-US" sz="2800" dirty="0" err="1"/>
              <a:t>wahai</a:t>
            </a:r>
            <a:r>
              <a:rPr lang="en-US" sz="2800" dirty="0"/>
              <a:t> </a:t>
            </a:r>
            <a:r>
              <a:rPr lang="en-US" sz="2800" dirty="0" err="1"/>
              <a:t>Amirul</a:t>
            </a:r>
            <a:r>
              <a:rPr lang="en-US" sz="2800" dirty="0"/>
              <a:t> </a:t>
            </a:r>
            <a:r>
              <a:rPr lang="en-US" sz="2800" dirty="0" err="1" smtClean="0"/>
              <a:t>Mukminin</a:t>
            </a:r>
            <a:r>
              <a:rPr lang="en-US" sz="2800" dirty="0"/>
              <a:t>, </a:t>
            </a:r>
            <a:r>
              <a:rPr lang="en-US" sz="2800" dirty="0" err="1"/>
              <a:t>aku</a:t>
            </a:r>
            <a:r>
              <a:rPr lang="en-US" sz="2800" dirty="0"/>
              <a:t> </a:t>
            </a:r>
            <a:r>
              <a:rPr lang="en-US" sz="2800" dirty="0" err="1"/>
              <a:t>mengikuti</a:t>
            </a:r>
            <a:r>
              <a:rPr lang="en-US" sz="2800" dirty="0"/>
              <a:t> </a:t>
            </a:r>
            <a:r>
              <a:rPr lang="en-US" sz="2800" dirty="0" err="1"/>
              <a:t>pasukan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engkau</a:t>
            </a:r>
            <a:r>
              <a:rPr lang="en-US" sz="2800" dirty="0"/>
              <a:t> </a:t>
            </a:r>
            <a:r>
              <a:rPr lang="en-US" sz="2800" dirty="0" err="1"/>
              <a:t>berangkat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peperangan</a:t>
            </a:r>
            <a:r>
              <a:rPr lang="en-US" sz="2800" dirty="0"/>
              <a:t> </a:t>
            </a:r>
            <a:r>
              <a:rPr lang="en-US" sz="2800" dirty="0" err="1" smtClean="0"/>
              <a:t>Shiffin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/>
              <a:t>mengendarai</a:t>
            </a:r>
            <a:r>
              <a:rPr lang="en-US" sz="2800" dirty="0"/>
              <a:t> </a:t>
            </a:r>
            <a:r>
              <a:rPr lang="en-US" sz="2800" dirty="0" err="1"/>
              <a:t>untamu</a:t>
            </a:r>
            <a:r>
              <a:rPr lang="en-US" sz="2800" dirty="0"/>
              <a:t> yang </a:t>
            </a:r>
            <a:r>
              <a:rPr lang="en-US" sz="2800" dirty="0" err="1"/>
              <a:t>berwarna</a:t>
            </a:r>
            <a:r>
              <a:rPr lang="en-US" sz="2800" dirty="0"/>
              <a:t> </a:t>
            </a:r>
            <a:r>
              <a:rPr lang="en-US" sz="2800" dirty="0" err="1"/>
              <a:t>abu-abu</a:t>
            </a:r>
            <a:r>
              <a:rPr lang="en-US" sz="2800" dirty="0"/>
              <a:t>. ' </a:t>
            </a:r>
          </a:p>
          <a:p>
            <a:pPr marL="342900" indent="-342900"/>
            <a:r>
              <a:rPr lang="en-US" sz="2800" dirty="0"/>
              <a:t>Ali </a:t>
            </a:r>
            <a:r>
              <a:rPr lang="en-US" sz="2800" dirty="0" err="1"/>
              <a:t>berkata</a:t>
            </a:r>
            <a:r>
              <a:rPr lang="en-US" sz="2800" dirty="0"/>
              <a:t>, '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engkau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 Islam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ambillah</a:t>
            </a:r>
            <a:r>
              <a:rPr lang="en-US" sz="2800" dirty="0"/>
              <a:t> </a:t>
            </a:r>
            <a:r>
              <a:rPr lang="en-US" sz="2800" dirty="0" err="1"/>
              <a:t>baju</a:t>
            </a:r>
            <a:r>
              <a:rPr lang="en-US" sz="2800" dirty="0"/>
              <a:t> </a:t>
            </a:r>
            <a:r>
              <a:rPr lang="en-US" sz="2800" dirty="0" err="1" smtClean="0"/>
              <a:t>perang</a:t>
            </a:r>
            <a:r>
              <a:rPr lang="en-US" sz="2800" dirty="0" smtClean="0"/>
              <a:t> </a:t>
            </a:r>
            <a:r>
              <a:rPr lang="en-US" sz="2800" dirty="0" err="1"/>
              <a:t>itu</a:t>
            </a:r>
            <a:r>
              <a:rPr lang="en-US" sz="2800" dirty="0"/>
              <a:t>.'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lelaki</a:t>
            </a:r>
            <a:r>
              <a:rPr lang="en-US" sz="2800" dirty="0"/>
              <a:t> </a:t>
            </a:r>
            <a:r>
              <a:rPr lang="en-US" sz="2800" dirty="0" err="1"/>
              <a:t>itupun</a:t>
            </a:r>
            <a:r>
              <a:rPr lang="en-US" sz="2800" dirty="0"/>
              <a:t> </a:t>
            </a:r>
            <a:r>
              <a:rPr lang="en-US" sz="2800" dirty="0" err="1"/>
              <a:t>membawanya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kudanya</a:t>
            </a:r>
            <a:r>
              <a:rPr lang="en-US" sz="28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42286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Tauhid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Tauhid</a:t>
            </a:r>
            <a:r>
              <a:rPr lang="en-US" sz="3200" dirty="0" smtClean="0"/>
              <a:t> RUBUBIYYAH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Tauhid</a:t>
            </a:r>
            <a:r>
              <a:rPr lang="en-US" sz="3200" dirty="0" smtClean="0"/>
              <a:t> MULKIYYAH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Tauhid</a:t>
            </a:r>
            <a:r>
              <a:rPr lang="en-US" sz="3200" dirty="0" smtClean="0"/>
              <a:t> ULUHIYYAH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Tauhid</a:t>
            </a:r>
            <a:r>
              <a:rPr lang="en-US" sz="3200" dirty="0" smtClean="0"/>
              <a:t> ASMA WASH-SHIFAT</a:t>
            </a:r>
          </a:p>
          <a:p>
            <a:pPr indent="0">
              <a:buNone/>
            </a:pPr>
            <a:endParaRPr lang="en-US" sz="3200" dirty="0"/>
          </a:p>
          <a:p>
            <a:pPr marL="514350" indent="-514350"/>
            <a:r>
              <a:rPr lang="en-US" sz="3200" dirty="0" err="1" smtClean="0"/>
              <a:t>Tauhid</a:t>
            </a:r>
            <a:r>
              <a:rPr lang="en-US" sz="3200" dirty="0" smtClean="0"/>
              <a:t> </a:t>
            </a:r>
            <a:r>
              <a:rPr lang="en-US" sz="3200" dirty="0" err="1" smtClean="0"/>
              <a:t>mulkiyyah</a:t>
            </a:r>
            <a:r>
              <a:rPr lang="en-US" sz="3200" dirty="0" smtClean="0"/>
              <a:t> </a:t>
            </a:r>
            <a:r>
              <a:rPr lang="en-US" sz="3200" dirty="0" err="1" smtClean="0"/>
              <a:t>biasanya</a:t>
            </a:r>
            <a:r>
              <a:rPr lang="en-US" sz="3200" dirty="0" smtClean="0"/>
              <a:t> </a:t>
            </a:r>
            <a:r>
              <a:rPr lang="en-US" sz="3200" dirty="0" err="1" smtClean="0"/>
              <a:t>dimasukkan</a:t>
            </a:r>
            <a:r>
              <a:rPr lang="en-US" sz="3200" dirty="0" smtClean="0"/>
              <a:t> </a:t>
            </a:r>
            <a:r>
              <a:rPr lang="en-US" sz="3200" dirty="0" err="1" smtClean="0"/>
              <a:t>kedalam</a:t>
            </a:r>
            <a:r>
              <a:rPr lang="en-US" sz="3200" dirty="0" smtClean="0"/>
              <a:t> </a:t>
            </a:r>
            <a:r>
              <a:rPr lang="en-US" sz="3200" dirty="0" err="1" smtClean="0"/>
              <a:t>tauhid</a:t>
            </a:r>
            <a:r>
              <a:rPr lang="en-US" sz="3200" dirty="0" smtClean="0"/>
              <a:t> </a:t>
            </a:r>
            <a:r>
              <a:rPr lang="en-US" sz="3200" dirty="0" err="1" smtClean="0"/>
              <a:t>uluhiyyah</a:t>
            </a:r>
            <a:r>
              <a:rPr lang="en-US" sz="3200" dirty="0" smtClean="0"/>
              <a:t>,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kadang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dirty="0" err="1" smtClean="0"/>
              <a:t>tiga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77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raditional Arabic" pitchFamily="2" charset="-78"/>
              </a:rPr>
              <a:t>Allah </a:t>
            </a:r>
            <a:r>
              <a:rPr lang="en-US" dirty="0" err="1" smtClean="0">
                <a:cs typeface="Traditional Arabic" pitchFamily="2" charset="-78"/>
              </a:rPr>
              <a:t>menegaskan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sangat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jelas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bahwa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menentukan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hukum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hanya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milik</a:t>
            </a:r>
            <a:r>
              <a:rPr lang="en-US" dirty="0" smtClean="0">
                <a:cs typeface="Traditional Arabic" pitchFamily="2" charset="-78"/>
              </a:rPr>
              <a:t> Allah (6:57, 12:40,67)</a:t>
            </a:r>
          </a:p>
          <a:p>
            <a:pPr indent="0" algn="ctr">
              <a:buNone/>
            </a:pPr>
            <a:r>
              <a:rPr lang="ar-SA" sz="6600" b="1" dirty="0">
                <a:cs typeface="Traditional Arabic" pitchFamily="2" charset="-78"/>
              </a:rPr>
              <a:t> إِنِ الْحُكْمُ إِلَّا </a:t>
            </a:r>
            <a:r>
              <a:rPr lang="ar-SA" sz="6600" b="1" dirty="0" smtClean="0">
                <a:cs typeface="Traditional Arabic" pitchFamily="2" charset="-78"/>
              </a:rPr>
              <a:t>لِلَّهِ</a:t>
            </a:r>
            <a:endParaRPr lang="en-US" sz="66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dirty="0" err="1">
                <a:cs typeface="Traditional Arabic" pitchFamily="2" charset="-78"/>
              </a:rPr>
              <a:t>Menetapkan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hukum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itu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hanyalah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hak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smtClean="0">
                <a:cs typeface="Traditional Arabic" pitchFamily="2" charset="-78"/>
              </a:rPr>
              <a:t>Allah</a:t>
            </a:r>
          </a:p>
          <a:p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ketetapan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hukum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kecuali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bagi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bukan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selainNya</a:t>
            </a:r>
            <a:endParaRPr lang="en-US" dirty="0" smtClean="0">
              <a:cs typeface="Traditional Arabic" pitchFamily="2" charset="-78"/>
            </a:endParaRPr>
          </a:p>
          <a:p>
            <a:r>
              <a:rPr lang="en-US" dirty="0" smtClean="0">
                <a:cs typeface="Traditional Arabic" pitchFamily="2" charset="-78"/>
              </a:rPr>
              <a:t>Allah </a:t>
            </a:r>
            <a:r>
              <a:rPr lang="en-US" dirty="0" err="1" smtClean="0">
                <a:cs typeface="Traditional Arabic" pitchFamily="2" charset="-78"/>
              </a:rPr>
              <a:t>menghukumi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makhlukNya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sesuai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kehendakNya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kemudian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melaksanakan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hukumNya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menetapkannya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tanpa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adanya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dapat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menolaknya</a:t>
            </a:r>
            <a:endParaRPr lang="en-US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2638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Berhukum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Allah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dirty="0" err="1" smtClean="0">
                <a:cs typeface="Traditional Arabic" pitchFamily="2" charset="-78"/>
              </a:rPr>
              <a:t>Karena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hak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menentukan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hukum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itu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hanya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milik</a:t>
            </a:r>
            <a:r>
              <a:rPr lang="en-US" sz="2800" dirty="0" smtClean="0">
                <a:cs typeface="Traditional Arabic" pitchFamily="2" charset="-78"/>
              </a:rPr>
              <a:t> Allah, </a:t>
            </a:r>
            <a:r>
              <a:rPr lang="en-US" sz="2800" dirty="0" err="1" smtClean="0">
                <a:cs typeface="Traditional Arabic" pitchFamily="2" charset="-78"/>
              </a:rPr>
              <a:t>maka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bagi</a:t>
            </a:r>
            <a:r>
              <a:rPr lang="en-US" sz="2800" dirty="0" smtClean="0">
                <a:cs typeface="Traditional Arabic" pitchFamily="2" charset="-78"/>
              </a:rPr>
              <a:t> yang </a:t>
            </a:r>
            <a:r>
              <a:rPr lang="en-US" sz="2800" dirty="0" err="1" smtClean="0">
                <a:cs typeface="Traditional Arabic" pitchFamily="2" charset="-78"/>
              </a:rPr>
              <a:t>tidak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mengikutinya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dapat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digolongkan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kedalam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tiga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kategori</a:t>
            </a:r>
            <a:endParaRPr lang="en-US" sz="2800" dirty="0" smtClean="0">
              <a:cs typeface="Traditional Arabic" pitchFamily="2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cs typeface="Traditional Arabic" pitchFamily="2" charset="-78"/>
              </a:rPr>
              <a:t>KAFIR (5:44): </a:t>
            </a:r>
            <a:r>
              <a:rPr lang="en-US" sz="2800" dirty="0" err="1" smtClean="0">
                <a:cs typeface="Traditional Arabic" pitchFamily="2" charset="-78"/>
              </a:rPr>
              <a:t>jika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menolak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hukum</a:t>
            </a:r>
            <a:r>
              <a:rPr lang="en-US" sz="2800" dirty="0" smtClean="0">
                <a:cs typeface="Traditional Arabic" pitchFamily="2" charset="-78"/>
              </a:rPr>
              <a:t> Allah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cs typeface="Traditional Arabic" pitchFamily="2" charset="-78"/>
              </a:rPr>
              <a:t>ZHALIM (5:45): </a:t>
            </a:r>
            <a:r>
              <a:rPr lang="en-US" sz="2800" dirty="0" err="1" smtClean="0">
                <a:cs typeface="Traditional Arabic" pitchFamily="2" charset="-78"/>
              </a:rPr>
              <a:t>menerima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hukum</a:t>
            </a:r>
            <a:r>
              <a:rPr lang="en-US" sz="2800" dirty="0" smtClean="0">
                <a:cs typeface="Traditional Arabic" pitchFamily="2" charset="-78"/>
              </a:rPr>
              <a:t> Allah, </a:t>
            </a:r>
            <a:r>
              <a:rPr lang="en-US" sz="2800" dirty="0" err="1" smtClean="0">
                <a:cs typeface="Traditional Arabic" pitchFamily="2" charset="-78"/>
              </a:rPr>
              <a:t>tapi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tidak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dilaksanakan</a:t>
            </a:r>
            <a:r>
              <a:rPr lang="en-US" sz="2800" dirty="0" smtClean="0">
                <a:cs typeface="Traditional Arabic" pitchFamily="2" charset="-78"/>
              </a:rPr>
              <a:t>, yang </a:t>
            </a:r>
            <a:r>
              <a:rPr lang="en-US" sz="2800" dirty="0" err="1" smtClean="0">
                <a:cs typeface="Traditional Arabic" pitchFamily="2" charset="-78"/>
              </a:rPr>
              <a:t>dilaksanakan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hukum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lainnya</a:t>
            </a:r>
            <a:endParaRPr lang="en-US" sz="2800" dirty="0" smtClean="0">
              <a:cs typeface="Traditional Arabic" pitchFamily="2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cs typeface="Traditional Arabic" pitchFamily="2" charset="-78"/>
              </a:rPr>
              <a:t>FASIQ (</a:t>
            </a:r>
            <a:r>
              <a:rPr lang="en-US" sz="2800" dirty="0" smtClean="0">
                <a:cs typeface="Traditional Arabic" pitchFamily="2" charset="-78"/>
              </a:rPr>
              <a:t>5:47): </a:t>
            </a:r>
            <a:r>
              <a:rPr lang="en-US" sz="2800" dirty="0" err="1" smtClean="0">
                <a:cs typeface="Traditional Arabic" pitchFamily="2" charset="-78"/>
              </a:rPr>
              <a:t>melaksanakan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>
                <a:cs typeface="Traditional Arabic" pitchFamily="2" charset="-78"/>
              </a:rPr>
              <a:t>hukum</a:t>
            </a:r>
            <a:r>
              <a:rPr lang="en-US" sz="2800" dirty="0">
                <a:cs typeface="Traditional Arabic" pitchFamily="2" charset="-78"/>
              </a:rPr>
              <a:t> </a:t>
            </a:r>
            <a:r>
              <a:rPr lang="en-US" sz="2800" dirty="0" smtClean="0">
                <a:cs typeface="Traditional Arabic" pitchFamily="2" charset="-78"/>
              </a:rPr>
              <a:t>Allah, </a:t>
            </a:r>
            <a:r>
              <a:rPr lang="en-US" sz="2800" dirty="0" err="1">
                <a:cs typeface="Traditional Arabic" pitchFamily="2" charset="-78"/>
              </a:rPr>
              <a:t>tapi</a:t>
            </a:r>
            <a:r>
              <a:rPr lang="en-US" sz="2800" dirty="0">
                <a:cs typeface="Traditional Arabic" pitchFamily="2" charset="-78"/>
              </a:rPr>
              <a:t> </a:t>
            </a:r>
            <a:r>
              <a:rPr lang="en-US" sz="2800" dirty="0" err="1">
                <a:cs typeface="Traditional Arabic" pitchFamily="2" charset="-78"/>
              </a:rPr>
              <a:t>banyak</a:t>
            </a:r>
            <a:r>
              <a:rPr lang="en-US" sz="2800" dirty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dilanggar</a:t>
            </a:r>
            <a:endParaRPr lang="en-US" sz="2800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135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Bertahkim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600" dirty="0" smtClean="0">
                <a:cs typeface="Traditional Arabic" pitchFamily="2" charset="-78"/>
              </a:rPr>
              <a:t>Al-Qur’an </a:t>
            </a:r>
            <a:r>
              <a:rPr lang="en-US" sz="2600" dirty="0" err="1" smtClean="0">
                <a:cs typeface="Traditional Arabic" pitchFamily="2" charset="-78"/>
              </a:rPr>
              <a:t>menyebutkan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dua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ayat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berkaitan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dengan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tahkim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kepada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manusia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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berarti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ini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termasuk</a:t>
            </a:r>
            <a:r>
              <a:rPr lang="en-US" sz="2600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sz="2600" dirty="0" err="1" smtClean="0">
                <a:cs typeface="Traditional Arabic" pitchFamily="2" charset="-78"/>
                <a:sym typeface="Wingdings" pitchFamily="2" charset="2"/>
              </a:rPr>
              <a:t>syari’at</a:t>
            </a:r>
            <a:endParaRPr lang="en-US" sz="2600" dirty="0" smtClean="0">
              <a:cs typeface="Traditional Arabic" pitchFamily="2" charset="-78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 err="1" smtClean="0">
                <a:cs typeface="Traditional Arabic" pitchFamily="2" charset="-78"/>
              </a:rPr>
              <a:t>Menyelesaikan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perselisihan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keluarga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dengan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menunjuk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hakam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dari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pihak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suami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dan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hakam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dari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pihak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istri</a:t>
            </a:r>
            <a:r>
              <a:rPr lang="en-US" sz="2600" dirty="0" smtClean="0">
                <a:cs typeface="Traditional Arabic" pitchFamily="2" charset="-78"/>
              </a:rPr>
              <a:t>. </a:t>
            </a:r>
            <a:r>
              <a:rPr lang="en-US" sz="2600" dirty="0" err="1" smtClean="0">
                <a:cs typeface="Traditional Arabic" pitchFamily="2" charset="-78"/>
              </a:rPr>
              <a:t>Keputusan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diserahkan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kepada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keduanya</a:t>
            </a:r>
            <a:r>
              <a:rPr lang="en-US" sz="2600" dirty="0" smtClean="0">
                <a:cs typeface="Traditional Arabic" pitchFamily="2" charset="-78"/>
              </a:rPr>
              <a:t> (4:35) </a:t>
            </a:r>
            <a:r>
              <a:rPr lang="ar-SA" sz="2600" b="1" dirty="0">
                <a:cs typeface="Traditional Arabic" pitchFamily="2" charset="-78"/>
              </a:rPr>
              <a:t>فَابْعَثُوا حَكَمًا مِنْ أَهْلِهِ وَحَكَمًا مِنْ أَهْلِهَا </a:t>
            </a:r>
            <a:endParaRPr lang="en-US" sz="2600" dirty="0" smtClean="0">
              <a:cs typeface="Traditional Arabic" pitchFamily="2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 err="1" smtClean="0">
                <a:cs typeface="Traditional Arabic" pitchFamily="2" charset="-78"/>
              </a:rPr>
              <a:t>Menentukan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denda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bagi</a:t>
            </a:r>
            <a:r>
              <a:rPr lang="en-US" sz="2600" dirty="0" smtClean="0">
                <a:cs typeface="Traditional Arabic" pitchFamily="2" charset="-78"/>
              </a:rPr>
              <a:t> yang </a:t>
            </a:r>
            <a:r>
              <a:rPr lang="en-US" sz="2600" dirty="0" err="1" smtClean="0">
                <a:cs typeface="Traditional Arabic" pitchFamily="2" charset="-78"/>
              </a:rPr>
              <a:t>membunuh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binatang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buruan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saat</a:t>
            </a:r>
            <a:r>
              <a:rPr lang="en-US" sz="2600" dirty="0" smtClean="0">
                <a:cs typeface="Traditional Arabic" pitchFamily="2" charset="-78"/>
              </a:rPr>
              <a:t> ihram </a:t>
            </a:r>
            <a:r>
              <a:rPr lang="en-US" sz="2600" dirty="0" err="1" smtClean="0">
                <a:cs typeface="Traditional Arabic" pitchFamily="2" charset="-78"/>
              </a:rPr>
              <a:t>diputuskan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oleh</a:t>
            </a:r>
            <a:r>
              <a:rPr lang="en-US" sz="2600" dirty="0" smtClean="0">
                <a:cs typeface="Traditional Arabic" pitchFamily="2" charset="-78"/>
              </a:rPr>
              <a:t> </a:t>
            </a:r>
            <a:r>
              <a:rPr lang="en-US" sz="2600" dirty="0" err="1" smtClean="0">
                <a:cs typeface="Traditional Arabic" pitchFamily="2" charset="-78"/>
              </a:rPr>
              <a:t>dua</a:t>
            </a:r>
            <a:r>
              <a:rPr lang="en-US" sz="2600" dirty="0" smtClean="0">
                <a:cs typeface="Traditional Arabic" pitchFamily="2" charset="-78"/>
              </a:rPr>
              <a:t> orang </a:t>
            </a:r>
            <a:r>
              <a:rPr lang="en-US" sz="2600" dirty="0" err="1" smtClean="0">
                <a:cs typeface="Traditional Arabic" pitchFamily="2" charset="-78"/>
              </a:rPr>
              <a:t>adil</a:t>
            </a:r>
            <a:r>
              <a:rPr lang="en-US" sz="2600" dirty="0" smtClean="0">
                <a:cs typeface="Traditional Arabic" pitchFamily="2" charset="-78"/>
              </a:rPr>
              <a:t> yang </a:t>
            </a:r>
            <a:r>
              <a:rPr lang="en-US" sz="2600" dirty="0" err="1" smtClean="0">
                <a:cs typeface="Traditional Arabic" pitchFamily="2" charset="-78"/>
              </a:rPr>
              <a:t>ditunjuk</a:t>
            </a:r>
            <a:r>
              <a:rPr lang="en-US" sz="2600" dirty="0" smtClean="0">
                <a:cs typeface="Traditional Arabic" pitchFamily="2" charset="-78"/>
              </a:rPr>
              <a:t> (5:95) </a:t>
            </a:r>
            <a:r>
              <a:rPr lang="ar-SA" sz="2600" b="1" dirty="0">
                <a:cs typeface="Traditional Arabic" pitchFamily="2" charset="-78"/>
              </a:rPr>
              <a:t>يَحْكُمُ بِهِ ذَوَا عَدْلٍ مِنْكُمْ</a:t>
            </a:r>
            <a:endParaRPr lang="en-US" sz="2600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6015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Ada </a:t>
            </a:r>
            <a:r>
              <a:rPr lang="en-US" dirty="0" err="1" smtClean="0"/>
              <a:t>Pilihan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Sikap</a:t>
            </a:r>
            <a:r>
              <a:rPr lang="en-US" dirty="0" smtClean="0"/>
              <a:t> orang </a:t>
            </a:r>
            <a:r>
              <a:rPr lang="en-US" dirty="0" err="1" smtClean="0"/>
              <a:t>berimana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Allah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lain (33:36)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ganjalan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ketetapan</a:t>
            </a:r>
            <a:r>
              <a:rPr lang="en-US" dirty="0" smtClean="0"/>
              <a:t> Allah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RasulNya</a:t>
            </a:r>
            <a:r>
              <a:rPr lang="en-US" dirty="0" smtClean="0"/>
              <a:t> (4:65)</a:t>
            </a:r>
          </a:p>
          <a:p>
            <a:pPr lvl="1"/>
            <a:r>
              <a:rPr lang="en-US" dirty="0" err="1" smtClean="0"/>
              <a:t>Ayat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sengketa</a:t>
            </a:r>
            <a:r>
              <a:rPr lang="en-US" dirty="0" smtClean="0"/>
              <a:t> air yang </a:t>
            </a:r>
            <a:r>
              <a:rPr lang="en-US" dirty="0" err="1" smtClean="0"/>
              <a:t>mengalir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kebun</a:t>
            </a:r>
            <a:r>
              <a:rPr lang="en-US" dirty="0" smtClean="0"/>
              <a:t> di Al-Harrah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Zubair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Anshar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Badar</a:t>
            </a:r>
            <a:r>
              <a:rPr lang="en-US" dirty="0" smtClean="0"/>
              <a:t>. </a:t>
            </a:r>
            <a:r>
              <a:rPr lang="en-US" dirty="0" err="1" smtClean="0"/>
              <a:t>Semula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memihak</a:t>
            </a:r>
            <a:r>
              <a:rPr lang="en-US" dirty="0" smtClean="0"/>
              <a:t> </a:t>
            </a:r>
            <a:r>
              <a:rPr lang="en-US" dirty="0" err="1" smtClean="0"/>
              <a:t>Anshar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orang </a:t>
            </a:r>
            <a:r>
              <a:rPr lang="en-US" dirty="0" err="1" smtClean="0"/>
              <a:t>Anshar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tanggap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menuduh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berpihak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Zubair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keponakannya</a:t>
            </a:r>
            <a:r>
              <a:rPr lang="en-US" dirty="0" smtClean="0"/>
              <a:t>.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marah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jelas-jelas</a:t>
            </a:r>
            <a:r>
              <a:rPr lang="en-US" dirty="0" smtClean="0"/>
              <a:t> </a:t>
            </a:r>
            <a:r>
              <a:rPr lang="en-US" dirty="0" err="1" smtClean="0"/>
              <a:t>memihak</a:t>
            </a:r>
            <a:r>
              <a:rPr lang="en-US" dirty="0" smtClean="0"/>
              <a:t> </a:t>
            </a:r>
            <a:r>
              <a:rPr lang="en-US" dirty="0" err="1" smtClean="0"/>
              <a:t>Zubair</a:t>
            </a:r>
            <a:endParaRPr lang="en-US" dirty="0" smtClean="0"/>
          </a:p>
          <a:p>
            <a:pPr lvl="1"/>
            <a:r>
              <a:rPr lang="en-US" dirty="0" err="1" smtClean="0"/>
              <a:t>Sebab</a:t>
            </a:r>
            <a:r>
              <a:rPr lang="en-US" dirty="0" smtClean="0"/>
              <a:t> lain: </a:t>
            </a:r>
            <a:r>
              <a:rPr lang="en-US" dirty="0" err="1" smtClean="0"/>
              <a:t>dua</a:t>
            </a:r>
            <a:r>
              <a:rPr lang="en-US" dirty="0" smtClean="0"/>
              <a:t> orang yang </a:t>
            </a:r>
            <a:r>
              <a:rPr lang="en-US" dirty="0" err="1" smtClean="0"/>
              <a:t>bersengketa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mengadukan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diputuskan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kalah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mengadukan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Abu </a:t>
            </a:r>
            <a:r>
              <a:rPr lang="en-US" dirty="0" err="1" smtClean="0"/>
              <a:t>Bakar</a:t>
            </a:r>
            <a:r>
              <a:rPr lang="en-US" dirty="0" smtClean="0"/>
              <a:t>.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mengadukan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Umar, </a:t>
            </a:r>
            <a:r>
              <a:rPr lang="en-US" dirty="0" err="1" smtClean="0"/>
              <a:t>lalu</a:t>
            </a:r>
            <a:r>
              <a:rPr lang="en-US" dirty="0" smtClean="0"/>
              <a:t> Umar </a:t>
            </a:r>
            <a:r>
              <a:rPr lang="en-US" dirty="0" err="1" smtClean="0"/>
              <a:t>memenggal</a:t>
            </a:r>
            <a:r>
              <a:rPr lang="en-US" dirty="0" smtClean="0"/>
              <a:t> </a:t>
            </a:r>
            <a:r>
              <a:rPr lang="en-US" dirty="0" err="1" smtClean="0"/>
              <a:t>leher</a:t>
            </a:r>
            <a:r>
              <a:rPr lang="en-US" dirty="0" smtClean="0"/>
              <a:t> orang yang </a:t>
            </a:r>
            <a:r>
              <a:rPr lang="en-US" dirty="0" err="1" smtClean="0"/>
              <a:t>menolak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Abu </a:t>
            </a:r>
            <a:r>
              <a:rPr lang="en-US" dirty="0" err="1" smtClean="0"/>
              <a:t>Bakar</a:t>
            </a:r>
            <a:endParaRPr lang="en-US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99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Traditional Arabic" pitchFamily="2" charset="-78"/>
              </a:rPr>
              <a:t>مُلْكِيَّةُ اللهِ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3</a:t>
            </a:r>
          </a:p>
          <a:p>
            <a:pPr algn="ctr" rtl="1"/>
            <a:r>
              <a:rPr lang="ar-SA" sz="9600" dirty="0">
                <a:cs typeface="Traditional Arabic" pitchFamily="2" charset="-78"/>
              </a:rPr>
              <a:t>آمِرًا</a:t>
            </a:r>
            <a:endParaRPr lang="en-US" sz="9600" dirty="0" smtClean="0">
              <a:cs typeface="Traditional Arabic" pitchFamily="2" charset="-78"/>
            </a:endParaRPr>
          </a:p>
          <a:p>
            <a:pPr algn="ctr" rtl="1"/>
            <a:r>
              <a:rPr lang="en-US" sz="3200" dirty="0" err="1" smtClean="0">
                <a:solidFill>
                  <a:schemeClr val="tx2"/>
                </a:solidFill>
                <a:latin typeface="Goudy Stout" pitchFamily="18" charset="0"/>
              </a:rPr>
              <a:t>Pemerintah</a:t>
            </a:r>
            <a:endParaRPr lang="en-US" sz="44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9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itu</a:t>
            </a:r>
            <a:r>
              <a:rPr lang="en-US" dirty="0" smtClean="0">
                <a:cs typeface="Traditional Arabic" pitchFamily="2" charset="-78"/>
              </a:rPr>
              <a:t> Raja,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adalah</a:t>
            </a:r>
            <a:r>
              <a:rPr lang="en-US" dirty="0" smtClean="0">
                <a:cs typeface="Traditional Arabic" pitchFamily="2" charset="-78"/>
              </a:rPr>
              <a:t> AMIR (</a:t>
            </a:r>
            <a:r>
              <a:rPr lang="en-US" dirty="0" err="1" smtClean="0">
                <a:cs typeface="Traditional Arabic" pitchFamily="2" charset="-78"/>
              </a:rPr>
              <a:t>Pemerintah</a:t>
            </a:r>
            <a:r>
              <a:rPr lang="en-US" dirty="0" smtClean="0">
                <a:cs typeface="Traditional Arabic" pitchFamily="2" charset="-78"/>
              </a:rPr>
              <a:t> = yang </a:t>
            </a:r>
            <a:r>
              <a:rPr lang="en-US" dirty="0" err="1" smtClean="0">
                <a:cs typeface="Traditional Arabic" pitchFamily="2" charset="-78"/>
              </a:rPr>
              <a:t>memiliki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wewenang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untuk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memerintah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7:54 </a:t>
            </a:r>
            <a:r>
              <a:rPr lang="ar-SA" sz="3600" b="1" dirty="0">
                <a:cs typeface="Traditional Arabic" pitchFamily="2" charset="-78"/>
              </a:rPr>
              <a:t>أَلَا لَهُ الْخَلْقُ </a:t>
            </a:r>
            <a:r>
              <a:rPr lang="ar-SA" sz="3600" b="1" dirty="0" smtClean="0">
                <a:cs typeface="Traditional Arabic" pitchFamily="2" charset="-78"/>
              </a:rPr>
              <a:t>وَالْأَمْرُ</a:t>
            </a:r>
            <a:r>
              <a:rPr lang="en-US" sz="3600" b="1" dirty="0" smtClean="0">
                <a:cs typeface="Traditional Arabic" pitchFamily="2" charset="-78"/>
              </a:rPr>
              <a:t> </a:t>
            </a:r>
            <a:r>
              <a:rPr lang="en-US" dirty="0" smtClean="0">
                <a:cs typeface="Traditional Arabic" pitchFamily="2" charset="-78"/>
              </a:rPr>
              <a:t>(</a:t>
            </a:r>
            <a:r>
              <a:rPr lang="en-US" dirty="0" err="1">
                <a:cs typeface="Traditional Arabic" pitchFamily="2" charset="-78"/>
              </a:rPr>
              <a:t>Ingatlah</a:t>
            </a:r>
            <a:r>
              <a:rPr lang="en-US" dirty="0">
                <a:cs typeface="Traditional Arabic" pitchFamily="2" charset="-78"/>
              </a:rPr>
              <a:t>, </a:t>
            </a:r>
            <a:r>
              <a:rPr lang="en-US" dirty="0" err="1">
                <a:cs typeface="Traditional Arabic" pitchFamily="2" charset="-78"/>
              </a:rPr>
              <a:t>menciptakan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dan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memerintah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hanyalah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hak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smtClean="0">
                <a:cs typeface="Traditional Arabic" pitchFamily="2" charset="-78"/>
              </a:rPr>
              <a:t>Allah)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Semua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perintahNya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wajib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dilaksanakan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kalau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hukumannya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bagi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melaksanakan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pahalanya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Sikap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mu’min</a:t>
            </a:r>
            <a:r>
              <a:rPr lang="en-US" dirty="0" smtClean="0">
                <a:cs typeface="Traditional Arabic" pitchFamily="2" charset="-78"/>
              </a:rPr>
              <a:t>: </a:t>
            </a:r>
            <a:r>
              <a:rPr lang="ar-SA" b="1" dirty="0">
                <a:cs typeface="Traditional Arabic" pitchFamily="2" charset="-78"/>
              </a:rPr>
              <a:t>سَمِعْنَا </a:t>
            </a:r>
            <a:r>
              <a:rPr lang="ar-SA" b="1" dirty="0" smtClean="0">
                <a:cs typeface="Traditional Arabic" pitchFamily="2" charset="-78"/>
              </a:rPr>
              <a:t>وَأَطَعْنَا</a:t>
            </a:r>
            <a:r>
              <a:rPr lang="en-US" dirty="0" smtClean="0">
                <a:cs typeface="Traditional Arabic" pitchFamily="2" charset="-78"/>
              </a:rPr>
              <a:t> (24:51) </a:t>
            </a:r>
            <a:r>
              <a:rPr lang="en-US" dirty="0" err="1" smtClean="0">
                <a:cs typeface="Traditional Arabic" pitchFamily="2" charset="-78"/>
              </a:rPr>
              <a:t>meskipun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berat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Sikap</a:t>
            </a:r>
            <a:r>
              <a:rPr lang="en-US" dirty="0" smtClean="0">
                <a:cs typeface="Traditional Arabic" pitchFamily="2" charset="-78"/>
              </a:rPr>
              <a:t> orang </a:t>
            </a:r>
            <a:r>
              <a:rPr lang="en-US" dirty="0" err="1" smtClean="0">
                <a:cs typeface="Traditional Arabic" pitchFamily="2" charset="-78"/>
              </a:rPr>
              <a:t>kafir</a:t>
            </a:r>
            <a:r>
              <a:rPr lang="en-US" dirty="0" smtClean="0">
                <a:cs typeface="Traditional Arabic" pitchFamily="2" charset="-78"/>
              </a:rPr>
              <a:t>: </a:t>
            </a:r>
            <a:r>
              <a:rPr lang="ar-SA" b="1" dirty="0">
                <a:cs typeface="Traditional Arabic" pitchFamily="2" charset="-78"/>
              </a:rPr>
              <a:t>سَمِعْنَا </a:t>
            </a:r>
            <a:r>
              <a:rPr lang="ar-SA" b="1" dirty="0" smtClean="0">
                <a:cs typeface="Traditional Arabic" pitchFamily="2" charset="-78"/>
              </a:rPr>
              <a:t>وَعَصَيْنَا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dirty="0" smtClean="0">
                <a:cs typeface="Traditional Arabic" pitchFamily="2" charset="-78"/>
              </a:rPr>
              <a:t>(2:93, 4:56)</a:t>
            </a:r>
            <a:endParaRPr lang="en-US" dirty="0" smtClean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608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5400" b="1" dirty="0">
                <a:cs typeface="Traditional Arabic" pitchFamily="2" charset="-78"/>
              </a:rPr>
              <a:t>انْفِرُوا خِفَافًا وَثِقَالًا</a:t>
            </a:r>
            <a:endParaRPr lang="en-US" sz="5400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9:41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berjihad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ringan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endParaRPr lang="en-US" dirty="0" smtClean="0"/>
          </a:p>
          <a:p>
            <a:r>
              <a:rPr lang="en-US" dirty="0" smtClean="0"/>
              <a:t>Abu </a:t>
            </a:r>
            <a:r>
              <a:rPr lang="en-US" dirty="0" err="1" smtClean="0"/>
              <a:t>Thalhah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berperang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, Abu </a:t>
            </a:r>
            <a:r>
              <a:rPr lang="en-US" dirty="0" err="1" smtClean="0"/>
              <a:t>Bakar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Umar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usianya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tua</a:t>
            </a:r>
            <a:r>
              <a:rPr lang="en-US" dirty="0" smtClean="0"/>
              <a:t> di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Utsman</a:t>
            </a:r>
            <a:r>
              <a:rPr lang="en-US" dirty="0" smtClean="0"/>
              <a:t>,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berperang</a:t>
            </a:r>
            <a:endParaRPr lang="en-US" dirty="0" smtClean="0"/>
          </a:p>
          <a:p>
            <a:r>
              <a:rPr lang="en-US" dirty="0" err="1" smtClean="0"/>
              <a:t>Anak-anaknya</a:t>
            </a:r>
            <a:r>
              <a:rPr lang="en-US" dirty="0" smtClean="0"/>
              <a:t> </a:t>
            </a:r>
            <a:r>
              <a:rPr lang="en-US" dirty="0" err="1" smtClean="0"/>
              <a:t>mencegahnya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sambil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>, “</a:t>
            </a:r>
            <a:r>
              <a:rPr lang="en-US" dirty="0" err="1" smtClean="0"/>
              <a:t>Tua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; Allah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.”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berangkat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syahid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12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raditional Arabic" pitchFamily="2" charset="-78"/>
              </a:rPr>
              <a:t>Allah </a:t>
            </a:r>
            <a:r>
              <a:rPr lang="en-US" dirty="0" err="1" smtClean="0">
                <a:cs typeface="Traditional Arabic" pitchFamily="2" charset="-78"/>
              </a:rPr>
              <a:t>sebagai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Tujuan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ar-SA" dirty="0">
                <a:cs typeface="Traditional Arabic" pitchFamily="2" charset="-78"/>
              </a:rPr>
              <a:t>غَايَةً</a:t>
            </a:r>
            <a:r>
              <a:rPr lang="en-US" dirty="0" smtClean="0">
                <a:cs typeface="Traditional Arabic" pitchFamily="2" charset="-7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raditional Arabic" pitchFamily="2" charset="-78"/>
              </a:rPr>
              <a:t>Orang yang </a:t>
            </a:r>
            <a:r>
              <a:rPr lang="en-US" dirty="0" err="1" smtClean="0">
                <a:cs typeface="Traditional Arabic" pitchFamily="2" charset="-78"/>
              </a:rPr>
              <a:t>menjadi</a:t>
            </a:r>
            <a:r>
              <a:rPr lang="en-US" dirty="0" err="1" smtClean="0">
                <a:cs typeface="Traditional Arabic" pitchFamily="2" charset="-78"/>
              </a:rPr>
              <a:t>kan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sebagai</a:t>
            </a:r>
            <a:r>
              <a:rPr lang="en-US" dirty="0" smtClean="0">
                <a:cs typeface="Traditional Arabic" pitchFamily="2" charset="-78"/>
              </a:rPr>
              <a:t> Raja yang </a:t>
            </a:r>
            <a:r>
              <a:rPr lang="en-US" dirty="0" err="1" smtClean="0">
                <a:cs typeface="Traditional Arabic" pitchFamily="2" charset="-78"/>
              </a:rPr>
              <a:t>dimintai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perlindungan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pertolonganNya</a:t>
            </a:r>
            <a:r>
              <a:rPr lang="en-US" dirty="0" smtClean="0">
                <a:cs typeface="Traditional Arabic" pitchFamily="2" charset="-78"/>
              </a:rPr>
              <a:t>, Raja yang </a:t>
            </a:r>
            <a:r>
              <a:rPr lang="en-US" dirty="0" err="1" smtClean="0">
                <a:cs typeface="Traditional Arabic" pitchFamily="2" charset="-78"/>
              </a:rPr>
              <a:t>hukum-hukumNya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dilaksanakan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Raja yang </a:t>
            </a:r>
            <a:r>
              <a:rPr lang="en-US" dirty="0" err="1" smtClean="0">
                <a:cs typeface="Traditional Arabic" pitchFamily="2" charset="-78"/>
              </a:rPr>
              <a:t>ditaati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perintah-perintahNya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pastilah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menjadikan</a:t>
            </a:r>
            <a:r>
              <a:rPr lang="en-US" dirty="0" smtClean="0">
                <a:cs typeface="Traditional Arabic" pitchFamily="2" charset="-78"/>
              </a:rPr>
              <a:t> ALLAH SEBAGAI TUJUAN AKHIR SEGALA AMALNYA</a:t>
            </a:r>
          </a:p>
          <a:p>
            <a:r>
              <a:rPr lang="en-US" dirty="0" err="1" smtClean="0">
                <a:cs typeface="Traditional Arabic" pitchFamily="2" charset="-78"/>
              </a:rPr>
              <a:t>Kalau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demikian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melaksanakan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semboyan</a:t>
            </a:r>
            <a:r>
              <a:rPr lang="en-US" dirty="0" smtClean="0">
                <a:cs typeface="Traditional Arabic" pitchFamily="2" charset="-78"/>
              </a:rPr>
              <a:t>:</a:t>
            </a:r>
            <a:endParaRPr lang="ar-SA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sz="6600" b="1" dirty="0" smtClean="0">
                <a:cs typeface="Traditional Arabic" pitchFamily="2" charset="-78"/>
              </a:rPr>
              <a:t> </a:t>
            </a:r>
            <a:r>
              <a:rPr lang="ar-SA" sz="6600" b="1" dirty="0" smtClean="0">
                <a:cs typeface="Traditional Arabic" pitchFamily="2" charset="-78"/>
              </a:rPr>
              <a:t>الله </a:t>
            </a:r>
            <a:r>
              <a:rPr lang="ar-SA" sz="6600" b="1" dirty="0" smtClean="0">
                <a:solidFill>
                  <a:schemeClr val="tx2"/>
                </a:solidFill>
                <a:cs typeface="Traditional Arabic" pitchFamily="2" charset="-78"/>
              </a:rPr>
              <a:t>غاَايَتُنَا</a:t>
            </a:r>
            <a:endParaRPr lang="en-US" sz="6600" b="1" dirty="0" smtClean="0">
              <a:solidFill>
                <a:schemeClr val="tx2"/>
              </a:solidFill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sz="3200" dirty="0" smtClean="0">
                <a:solidFill>
                  <a:schemeClr val="tx2"/>
                </a:solidFill>
                <a:cs typeface="Traditional Arabic" pitchFamily="2" charset="-78"/>
              </a:rPr>
              <a:t>Allah </a:t>
            </a:r>
            <a:r>
              <a:rPr lang="en-US" sz="3200" dirty="0" err="1" smtClean="0">
                <a:solidFill>
                  <a:schemeClr val="tx2"/>
                </a:solidFill>
                <a:cs typeface="Traditional Arabic" pitchFamily="2" charset="-78"/>
              </a:rPr>
              <a:t>Tujuan</a:t>
            </a:r>
            <a:r>
              <a:rPr lang="en-US" sz="3200" dirty="0" smtClean="0">
                <a:solidFill>
                  <a:schemeClr val="tx2"/>
                </a:solidFill>
                <a:cs typeface="Traditional Arabic" pitchFamily="2" charset="-78"/>
              </a:rPr>
              <a:t> Kami</a:t>
            </a: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9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r>
              <a:rPr lang="ar-SA" sz="4400" b="1" dirty="0">
                <a:cs typeface="Traditional Arabic" pitchFamily="2" charset="-78"/>
              </a:rPr>
              <a:t>إِنَّ صَلَاتِي وَنُسُكِي وَمَحْيَايَ وَمَمَاتِي لِلَّهِ رَبِّ الْعَالَمِينَ</a:t>
            </a:r>
            <a:endParaRPr lang="en-US" sz="4400" dirty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dirty="0"/>
              <a:t>"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salat</a:t>
            </a:r>
            <a:r>
              <a:rPr lang="en-US" dirty="0"/>
              <a:t>, </a:t>
            </a:r>
            <a:r>
              <a:rPr lang="en-US" dirty="0" err="1"/>
              <a:t>ibadah</a:t>
            </a:r>
            <a:r>
              <a:rPr lang="en-US" dirty="0"/>
              <a:t>,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matiku</a:t>
            </a:r>
            <a:r>
              <a:rPr lang="en-US" dirty="0"/>
              <a:t> </a:t>
            </a:r>
            <a:r>
              <a:rPr lang="en-US" dirty="0" err="1"/>
              <a:t>hanyalah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Allah,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semesta</a:t>
            </a:r>
            <a:r>
              <a:rPr lang="en-US" dirty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smtClean="0">
                <a:cs typeface="Traditional Arabic" pitchFamily="2" charset="-78"/>
              </a:rPr>
              <a:t>(6:162)</a:t>
            </a:r>
            <a:endParaRPr lang="en-US" dirty="0" smtClean="0">
              <a:cs typeface="Traditional Arabic" pitchFamily="2" charset="-78"/>
            </a:endParaRPr>
          </a:p>
          <a:p>
            <a:pPr indent="0" algn="ctr">
              <a:buNone/>
            </a:pPr>
            <a:endParaRPr lang="en-US" dirty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ar-SA" sz="4800" b="1" dirty="0">
                <a:cs typeface="Traditional Arabic" pitchFamily="2" charset="-78"/>
              </a:rPr>
              <a:t>فَفِرُّوا إِلَى </a:t>
            </a:r>
            <a:r>
              <a:rPr lang="ar-SA" sz="4800" b="1" dirty="0" smtClean="0">
                <a:cs typeface="Traditional Arabic" pitchFamily="2" charset="-78"/>
              </a:rPr>
              <a:t>اللَّهِ</a:t>
            </a:r>
            <a:endParaRPr lang="en-US" sz="48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segeralah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(</a:t>
            </a:r>
            <a:r>
              <a:rPr lang="en-US" dirty="0" err="1"/>
              <a:t>menaati</a:t>
            </a:r>
            <a:r>
              <a:rPr lang="en-US" dirty="0"/>
              <a:t>) Allah. </a:t>
            </a:r>
            <a:r>
              <a:rPr lang="en-US" b="1" dirty="0" smtClean="0">
                <a:cs typeface="Traditional Arabic" pitchFamily="2" charset="-78"/>
              </a:rPr>
              <a:t>(51:50)</a:t>
            </a:r>
            <a:endParaRPr lang="en-US" i="1" dirty="0">
              <a:cs typeface="Traditional Arabic" pitchFamily="2" charset="-78"/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ILAH YANG DISEMBAH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kita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beriman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sesuai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tuntutan-tuntutan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tauhid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Rububiyah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hingga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Mulkiyyah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serta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menjadikan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sebagai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tujuan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akhir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kita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kita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telah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membersihkan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iman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kita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sebersih-bersihnya</a:t>
            </a:r>
            <a:endParaRPr lang="en-US" dirty="0" smtClean="0">
              <a:cs typeface="Traditional Arabic" pitchFamily="2" charset="-78"/>
            </a:endParaRPr>
          </a:p>
          <a:p>
            <a:pPr marL="457200" indent="-457200"/>
            <a:r>
              <a:rPr lang="en-US" dirty="0" smtClean="0">
                <a:cs typeface="Traditional Arabic" pitchFamily="2" charset="-78"/>
              </a:rPr>
              <a:t>Kita </a:t>
            </a:r>
            <a:r>
              <a:rPr lang="en-US" dirty="0" err="1" smtClean="0">
                <a:cs typeface="Traditional Arabic" pitchFamily="2" charset="-78"/>
              </a:rPr>
              <a:t>menjadikan</a:t>
            </a:r>
            <a:r>
              <a:rPr lang="en-US" dirty="0" smtClean="0">
                <a:cs typeface="Traditional Arabic" pitchFamily="2" charset="-78"/>
              </a:rPr>
              <a:t> Allah </a:t>
            </a:r>
            <a:r>
              <a:rPr lang="en-US" dirty="0" err="1" smtClean="0">
                <a:cs typeface="Traditional Arabic" pitchFamily="2" charset="-78"/>
              </a:rPr>
              <a:t>sebagai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satu-satunya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Ilah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disembah</a:t>
            </a:r>
            <a:r>
              <a:rPr lang="en-US" dirty="0" smtClean="0">
                <a:cs typeface="Traditional Arabic" pitchFamily="2" charset="-78"/>
              </a:rPr>
              <a:t> (114:3)</a:t>
            </a:r>
          </a:p>
          <a:p>
            <a:pPr marL="457200" indent="-457200"/>
            <a:r>
              <a:rPr lang="en-US" dirty="0" err="1" smtClean="0">
                <a:cs typeface="Traditional Arabic" pitchFamily="2" charset="-78"/>
              </a:rPr>
              <a:t>Itulah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tuntutan</a:t>
            </a:r>
            <a:r>
              <a:rPr lang="en-US" dirty="0" smtClean="0">
                <a:cs typeface="Traditional Arabic" pitchFamily="2" charset="-78"/>
              </a:rPr>
              <a:t> TAUHID ULUHIYYAH</a:t>
            </a:r>
          </a:p>
          <a:p>
            <a:pPr marL="457200" indent="-457200"/>
            <a:r>
              <a:rPr lang="en-US" dirty="0" smtClean="0">
                <a:cs typeface="Traditional Arabic" pitchFamily="2" charset="-78"/>
              </a:rPr>
              <a:t>Orang </a:t>
            </a:r>
            <a:r>
              <a:rPr lang="en-US" dirty="0" err="1" smtClean="0">
                <a:cs typeface="Traditional Arabic" pitchFamily="2" charset="-78"/>
              </a:rPr>
              <a:t>kafir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Quraisy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mengimani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rububiyyah</a:t>
            </a:r>
            <a:r>
              <a:rPr lang="en-US" dirty="0" smtClean="0">
                <a:cs typeface="Traditional Arabic" pitchFamily="2" charset="-78"/>
              </a:rPr>
              <a:t> Allah (29:61,63)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penuh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keyakinan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tapi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mengimani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mulkiyah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uluhiyah</a:t>
            </a:r>
            <a:r>
              <a:rPr lang="en-US" dirty="0" smtClean="0">
                <a:cs typeface="Traditional Arabic" pitchFamily="2" charset="-78"/>
              </a:rPr>
              <a:t> Allah </a:t>
            </a:r>
          </a:p>
        </p:txBody>
      </p:sp>
    </p:spTree>
    <p:extLst>
      <p:ext uri="{BB962C8B-B14F-4D97-AF65-F5344CB8AC3E}">
        <p14:creationId xmlns:p14="http://schemas.microsoft.com/office/powerpoint/2010/main" val="270944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Tauhid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An-Naas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r" rtl="1"/>
            <a:r>
              <a:rPr lang="ar-SA" sz="4800" b="1" dirty="0">
                <a:cs typeface="Traditional Arabic" pitchFamily="2" charset="-78"/>
              </a:rPr>
              <a:t>قُلْ أَعُوذُ </a:t>
            </a:r>
            <a:r>
              <a:rPr lang="ar-SA" sz="4800" b="1" dirty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بِرَبِّ</a:t>
            </a:r>
            <a:r>
              <a:rPr lang="ar-SA" sz="4800" b="1" dirty="0">
                <a:cs typeface="Traditional Arabic" pitchFamily="2" charset="-78"/>
              </a:rPr>
              <a:t> النَّاسِ (1</a:t>
            </a:r>
            <a:r>
              <a:rPr lang="ar-SA" sz="4800" b="1" dirty="0" smtClean="0">
                <a:cs typeface="Traditional Arabic" pitchFamily="2" charset="-78"/>
              </a:rPr>
              <a:t>)</a:t>
            </a:r>
            <a:r>
              <a:rPr lang="en-US" sz="4800" b="1" dirty="0" smtClean="0">
                <a:cs typeface="Traditional Arabic" pitchFamily="2" charset="-78"/>
              </a:rPr>
              <a:t> ←</a:t>
            </a:r>
            <a:r>
              <a:rPr lang="ar-SA" sz="4800" dirty="0" smtClean="0">
                <a:solidFill>
                  <a:schemeClr val="tx2"/>
                </a:solidFill>
                <a:cs typeface="Traditional Arabic" pitchFamily="2" charset="-78"/>
              </a:rPr>
              <a:t>تَوْحِيْدُ الرُّبُوْبِيَّةِ</a:t>
            </a:r>
            <a:endParaRPr lang="en-US" sz="4800" b="1" dirty="0" smtClean="0">
              <a:cs typeface="Traditional Arabic" pitchFamily="2" charset="-78"/>
            </a:endParaRPr>
          </a:p>
          <a:p>
            <a:pPr marL="342900" indent="-342900" algn="r" rtl="1"/>
            <a:r>
              <a:rPr lang="ar-SA" sz="4800" b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مَلِكِ</a:t>
            </a:r>
            <a:r>
              <a:rPr lang="ar-SA" sz="4800" b="1" dirty="0" smtClean="0">
                <a:cs typeface="Traditional Arabic" pitchFamily="2" charset="-78"/>
              </a:rPr>
              <a:t> </a:t>
            </a:r>
            <a:r>
              <a:rPr lang="ar-SA" sz="4800" b="1" dirty="0">
                <a:cs typeface="Traditional Arabic" pitchFamily="2" charset="-78"/>
              </a:rPr>
              <a:t>النَّاسِ (2</a:t>
            </a:r>
            <a:r>
              <a:rPr lang="ar-SA" sz="4800" b="1" dirty="0" smtClean="0">
                <a:cs typeface="Traditional Arabic" pitchFamily="2" charset="-78"/>
              </a:rPr>
              <a:t>)  </a:t>
            </a:r>
            <a:r>
              <a:rPr lang="en-US" sz="4800" b="1" dirty="0" smtClean="0">
                <a:cs typeface="Traditional Arabic" pitchFamily="2" charset="-78"/>
              </a:rPr>
              <a:t>←</a:t>
            </a:r>
            <a:r>
              <a:rPr lang="ar-SA" sz="4800" b="1" dirty="0" smtClean="0">
                <a:cs typeface="Traditional Arabic" pitchFamily="2" charset="-78"/>
              </a:rPr>
              <a:t> </a:t>
            </a:r>
            <a:r>
              <a:rPr lang="ar-SA" sz="4800" dirty="0">
                <a:solidFill>
                  <a:schemeClr val="tx2"/>
                </a:solidFill>
                <a:cs typeface="Traditional Arabic" pitchFamily="2" charset="-78"/>
              </a:rPr>
              <a:t>تَوْحِيْدُ </a:t>
            </a:r>
            <a:r>
              <a:rPr lang="ar-SA" sz="4800" dirty="0" smtClean="0">
                <a:solidFill>
                  <a:schemeClr val="tx2"/>
                </a:solidFill>
                <a:cs typeface="Traditional Arabic" pitchFamily="2" charset="-78"/>
              </a:rPr>
              <a:t>الْمُلْكِيَّةِ</a:t>
            </a:r>
            <a:endParaRPr lang="en-US" sz="4800" b="1" dirty="0" smtClean="0">
              <a:cs typeface="Traditional Arabic" pitchFamily="2" charset="-78"/>
            </a:endParaRPr>
          </a:p>
          <a:p>
            <a:pPr marL="342900" indent="-342900" algn="r" rtl="1"/>
            <a:r>
              <a:rPr lang="ar-SA" sz="4800" b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إِلَهِ</a:t>
            </a:r>
            <a:r>
              <a:rPr lang="ar-SA" sz="4800" b="1" dirty="0" smtClean="0">
                <a:cs typeface="Traditional Arabic" pitchFamily="2" charset="-78"/>
              </a:rPr>
              <a:t> النَّاسِ (3</a:t>
            </a:r>
            <a:r>
              <a:rPr lang="ar-SA" sz="4800" b="1" dirty="0">
                <a:cs typeface="Traditional Arabic" pitchFamily="2" charset="-78"/>
              </a:rPr>
              <a:t> )  </a:t>
            </a:r>
            <a:r>
              <a:rPr lang="en-US" sz="4800" b="1" dirty="0">
                <a:cs typeface="Traditional Arabic" pitchFamily="2" charset="-78"/>
              </a:rPr>
              <a:t>←</a:t>
            </a:r>
            <a:r>
              <a:rPr lang="ar-SA" sz="4800" b="1" dirty="0">
                <a:cs typeface="Traditional Arabic" pitchFamily="2" charset="-78"/>
              </a:rPr>
              <a:t> </a:t>
            </a:r>
            <a:r>
              <a:rPr lang="ar-SA" sz="4800" dirty="0">
                <a:solidFill>
                  <a:schemeClr val="tx2"/>
                </a:solidFill>
                <a:cs typeface="Traditional Arabic" pitchFamily="2" charset="-78"/>
              </a:rPr>
              <a:t>تَوْحِيْدُ </a:t>
            </a:r>
            <a:r>
              <a:rPr lang="ar-SA" sz="4800" dirty="0" smtClean="0">
                <a:solidFill>
                  <a:schemeClr val="tx2"/>
                </a:solidFill>
                <a:cs typeface="Traditional Arabic" pitchFamily="2" charset="-78"/>
              </a:rPr>
              <a:t>الأُلُوْهِيَّةِ</a:t>
            </a:r>
          </a:p>
          <a:p>
            <a:pPr indent="0" algn="l">
              <a:buNone/>
            </a:pPr>
            <a:endParaRPr lang="en-US" sz="3600" dirty="0" smtClean="0">
              <a:solidFill>
                <a:schemeClr val="tx2"/>
              </a:solidFill>
              <a:cs typeface="Traditional Arabic" pitchFamily="2" charset="-78"/>
            </a:endParaRPr>
          </a:p>
          <a:p>
            <a:pPr marL="342900" indent="-342900" algn="l"/>
            <a:r>
              <a:rPr lang="en-US" sz="3000" dirty="0" err="1" smtClean="0">
                <a:cs typeface="Traditional Arabic" pitchFamily="2" charset="-78"/>
              </a:rPr>
              <a:t>Dalam</a:t>
            </a:r>
            <a:r>
              <a:rPr lang="en-US" sz="3000" dirty="0" smtClean="0">
                <a:cs typeface="Traditional Arabic" pitchFamily="2" charset="-78"/>
              </a:rPr>
              <a:t> </a:t>
            </a:r>
            <a:r>
              <a:rPr lang="en-US" sz="3000" dirty="0" err="1" smtClean="0">
                <a:cs typeface="Traditional Arabic" pitchFamily="2" charset="-78"/>
              </a:rPr>
              <a:t>materi</a:t>
            </a:r>
            <a:r>
              <a:rPr lang="en-US" sz="3000" dirty="0" smtClean="0">
                <a:cs typeface="Traditional Arabic" pitchFamily="2" charset="-78"/>
              </a:rPr>
              <a:t> </a:t>
            </a:r>
            <a:r>
              <a:rPr lang="en-US" sz="3000" dirty="0" err="1" smtClean="0">
                <a:cs typeface="Traditional Arabic" pitchFamily="2" charset="-78"/>
              </a:rPr>
              <a:t>ini</a:t>
            </a:r>
            <a:r>
              <a:rPr lang="en-US" sz="3000" dirty="0" smtClean="0">
                <a:cs typeface="Traditional Arabic" pitchFamily="2" charset="-78"/>
              </a:rPr>
              <a:t> </a:t>
            </a:r>
            <a:r>
              <a:rPr lang="en-US" sz="3000" dirty="0" err="1" smtClean="0">
                <a:cs typeface="Traditional Arabic" pitchFamily="2" charset="-78"/>
              </a:rPr>
              <a:t>hanya</a:t>
            </a:r>
            <a:r>
              <a:rPr lang="en-US" sz="3000" dirty="0" smtClean="0">
                <a:cs typeface="Traditional Arabic" pitchFamily="2" charset="-78"/>
              </a:rPr>
              <a:t> </a:t>
            </a:r>
            <a:r>
              <a:rPr lang="en-US" sz="3000" dirty="0" err="1" smtClean="0">
                <a:cs typeface="Traditional Arabic" pitchFamily="2" charset="-78"/>
              </a:rPr>
              <a:t>dibahas</a:t>
            </a:r>
            <a:r>
              <a:rPr lang="en-US" sz="3000" dirty="0" smtClean="0">
                <a:cs typeface="Traditional Arabic" pitchFamily="2" charset="-78"/>
              </a:rPr>
              <a:t> 3 </a:t>
            </a:r>
            <a:r>
              <a:rPr lang="en-US" sz="3000" dirty="0" err="1" smtClean="0">
                <a:cs typeface="Traditional Arabic" pitchFamily="2" charset="-78"/>
              </a:rPr>
              <a:t>tauhid</a:t>
            </a:r>
            <a:r>
              <a:rPr lang="en-US" sz="3000" dirty="0" smtClean="0">
                <a:cs typeface="Traditional Arabic" pitchFamily="2" charset="-78"/>
              </a:rPr>
              <a:t> </a:t>
            </a:r>
            <a:r>
              <a:rPr lang="en-US" sz="3000" dirty="0" err="1" smtClean="0">
                <a:cs typeface="Traditional Arabic" pitchFamily="2" charset="-78"/>
              </a:rPr>
              <a:t>ini</a:t>
            </a:r>
            <a:endParaRPr lang="en-US" sz="3000" dirty="0" smtClean="0">
              <a:cs typeface="Traditional Arabic" pitchFamily="2" charset="-78"/>
            </a:endParaRPr>
          </a:p>
          <a:p>
            <a:pPr marL="342900" indent="-342900" algn="l"/>
            <a:r>
              <a:rPr lang="en-US" sz="3000" dirty="0" err="1" smtClean="0">
                <a:cs typeface="Traditional Arabic" pitchFamily="2" charset="-78"/>
              </a:rPr>
              <a:t>Tauhid</a:t>
            </a:r>
            <a:r>
              <a:rPr lang="en-US" sz="3000" dirty="0" smtClean="0">
                <a:cs typeface="Traditional Arabic" pitchFamily="2" charset="-78"/>
              </a:rPr>
              <a:t> </a:t>
            </a:r>
            <a:r>
              <a:rPr lang="en-US" sz="3000" dirty="0" err="1" smtClean="0">
                <a:cs typeface="Traditional Arabic" pitchFamily="2" charset="-78"/>
              </a:rPr>
              <a:t>asma</a:t>
            </a:r>
            <a:r>
              <a:rPr lang="en-US" sz="3000" dirty="0" smtClean="0">
                <a:cs typeface="Traditional Arabic" pitchFamily="2" charset="-78"/>
              </a:rPr>
              <a:t> wash-</a:t>
            </a:r>
            <a:r>
              <a:rPr lang="en-US" sz="3000" dirty="0" err="1" smtClean="0">
                <a:cs typeface="Traditional Arabic" pitchFamily="2" charset="-78"/>
              </a:rPr>
              <a:t>shifat</a:t>
            </a:r>
            <a:r>
              <a:rPr lang="en-US" sz="3000" dirty="0" smtClean="0">
                <a:cs typeface="Traditional Arabic" pitchFamily="2" charset="-78"/>
              </a:rPr>
              <a:t> </a:t>
            </a:r>
            <a:r>
              <a:rPr lang="en-US" sz="3000" dirty="0" err="1" smtClean="0">
                <a:cs typeface="Traditional Arabic" pitchFamily="2" charset="-78"/>
              </a:rPr>
              <a:t>akan</a:t>
            </a:r>
            <a:r>
              <a:rPr lang="en-US" sz="3000" dirty="0" smtClean="0">
                <a:cs typeface="Traditional Arabic" pitchFamily="2" charset="-78"/>
              </a:rPr>
              <a:t> </a:t>
            </a:r>
            <a:r>
              <a:rPr lang="en-US" sz="3000" dirty="0" err="1" smtClean="0">
                <a:cs typeface="Traditional Arabic" pitchFamily="2" charset="-78"/>
              </a:rPr>
              <a:t>dibahas</a:t>
            </a:r>
            <a:r>
              <a:rPr lang="en-US" sz="3000" dirty="0" smtClean="0">
                <a:cs typeface="Traditional Arabic" pitchFamily="2" charset="-78"/>
              </a:rPr>
              <a:t> di </a:t>
            </a:r>
            <a:r>
              <a:rPr lang="en-US" sz="3000" dirty="0" err="1" smtClean="0">
                <a:cs typeface="Traditional Arabic" pitchFamily="2" charset="-78"/>
              </a:rPr>
              <a:t>materi</a:t>
            </a:r>
            <a:r>
              <a:rPr lang="en-US" sz="3000" dirty="0" smtClean="0">
                <a:cs typeface="Traditional Arabic" pitchFamily="2" charset="-78"/>
              </a:rPr>
              <a:t> </a:t>
            </a:r>
            <a:r>
              <a:rPr lang="en-US" sz="3000" dirty="0" err="1" smtClean="0">
                <a:cs typeface="Traditional Arabic" pitchFamily="2" charset="-78"/>
              </a:rPr>
              <a:t>setelah</a:t>
            </a:r>
            <a:r>
              <a:rPr lang="en-US" sz="3000" dirty="0" smtClean="0">
                <a:cs typeface="Traditional Arabic" pitchFamily="2" charset="-78"/>
              </a:rPr>
              <a:t> </a:t>
            </a:r>
            <a:r>
              <a:rPr lang="en-US" sz="3000" dirty="0" err="1" smtClean="0">
                <a:cs typeface="Traditional Arabic" pitchFamily="2" charset="-78"/>
              </a:rPr>
              <a:t>ini</a:t>
            </a:r>
            <a:r>
              <a:rPr lang="en-US" sz="3000" dirty="0" smtClean="0">
                <a:cs typeface="Traditional Arabic" pitchFamily="2" charset="-78"/>
              </a:rPr>
              <a:t>: </a:t>
            </a:r>
            <a:r>
              <a:rPr lang="en-US" sz="30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“Al-</a:t>
            </a:r>
            <a:r>
              <a:rPr lang="en-US" sz="3000" dirty="0" err="1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Hayatu</a:t>
            </a:r>
            <a:r>
              <a:rPr lang="en-US" sz="30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 fi </a:t>
            </a:r>
            <a:r>
              <a:rPr lang="en-US" sz="3000" dirty="0" err="1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Zhilalit</a:t>
            </a:r>
            <a:r>
              <a:rPr lang="en-US" sz="30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 </a:t>
            </a:r>
            <a:r>
              <a:rPr lang="en-US" sz="3000" dirty="0" err="1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Tauhid</a:t>
            </a:r>
            <a:r>
              <a:rPr lang="en-US" sz="3000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”</a:t>
            </a:r>
            <a:endParaRPr lang="en-US" sz="3000" dirty="0">
              <a:solidFill>
                <a:srgbClr xmlns:mc="http://schemas.openxmlformats.org/markup-compatibility/2006" xmlns:a14="http://schemas.microsoft.com/office/drawing/2010/main" val="C00000" mc:Ignorable=""/>
              </a:solidFill>
              <a:cs typeface="Traditional Arabic" pitchFamily="2" charset="-78"/>
            </a:endParaRP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933297" y="6248400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4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Jawabannya</a:t>
            </a:r>
            <a:r>
              <a:rPr lang="en-US" dirty="0" smtClean="0"/>
              <a:t>… ALLAH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r>
              <a:rPr lang="en-US" dirty="0" err="1" smtClean="0">
                <a:cs typeface="Traditional Arabic" pitchFamily="2" charset="-78"/>
              </a:rPr>
              <a:t>Kalau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ditanya</a:t>
            </a:r>
            <a:endParaRPr lang="en-US" dirty="0" smtClean="0">
              <a:cs typeface="Traditional Arabic" pitchFamily="2" charset="-78"/>
            </a:endParaRPr>
          </a:p>
          <a:p>
            <a:pPr lvl="1"/>
            <a:r>
              <a:rPr lang="en-US" dirty="0">
                <a:cs typeface="Traditional Arabic" pitchFamily="2" charset="-78"/>
              </a:rPr>
              <a:t>"</a:t>
            </a:r>
            <a:r>
              <a:rPr lang="en-US" dirty="0" err="1">
                <a:cs typeface="Traditional Arabic" pitchFamily="2" charset="-78"/>
              </a:rPr>
              <a:t>Siapakah</a:t>
            </a:r>
            <a:r>
              <a:rPr lang="en-US" dirty="0">
                <a:cs typeface="Traditional Arabic" pitchFamily="2" charset="-78"/>
              </a:rPr>
              <a:t> yang </a:t>
            </a:r>
            <a:r>
              <a:rPr lang="en-US" dirty="0" err="1">
                <a:cs typeface="Traditional Arabic" pitchFamily="2" charset="-78"/>
              </a:rPr>
              <a:t>menjadikan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langit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dan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bumi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dan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menundukkan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matahari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dan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bulan</a:t>
            </a:r>
            <a:r>
              <a:rPr lang="en-US" dirty="0" smtClean="0">
                <a:cs typeface="Traditional Arabic" pitchFamily="2" charset="-78"/>
              </a:rPr>
              <a:t>?“</a:t>
            </a:r>
          </a:p>
          <a:p>
            <a:pPr lvl="1"/>
            <a:r>
              <a:rPr lang="en-US" dirty="0">
                <a:cs typeface="Traditional Arabic" pitchFamily="2" charset="-78"/>
              </a:rPr>
              <a:t>"</a:t>
            </a:r>
            <a:r>
              <a:rPr lang="en-US" dirty="0" err="1">
                <a:cs typeface="Traditional Arabic" pitchFamily="2" charset="-78"/>
              </a:rPr>
              <a:t>Siapakah</a:t>
            </a:r>
            <a:r>
              <a:rPr lang="en-US" dirty="0">
                <a:cs typeface="Traditional Arabic" pitchFamily="2" charset="-78"/>
              </a:rPr>
              <a:t> yang </a:t>
            </a:r>
            <a:r>
              <a:rPr lang="en-US" dirty="0" err="1">
                <a:cs typeface="Traditional Arabic" pitchFamily="2" charset="-78"/>
              </a:rPr>
              <a:t>menurunkan</a:t>
            </a:r>
            <a:r>
              <a:rPr lang="en-US" dirty="0">
                <a:cs typeface="Traditional Arabic" pitchFamily="2" charset="-78"/>
              </a:rPr>
              <a:t> air </a:t>
            </a:r>
            <a:r>
              <a:rPr lang="en-US" dirty="0" err="1">
                <a:cs typeface="Traditional Arabic" pitchFamily="2" charset="-78"/>
              </a:rPr>
              <a:t>dari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langit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lalu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menghidupkan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dengan</a:t>
            </a:r>
            <a:r>
              <a:rPr lang="en-US" dirty="0">
                <a:cs typeface="Traditional Arabic" pitchFamily="2" charset="-78"/>
              </a:rPr>
              <a:t> air </a:t>
            </a:r>
            <a:r>
              <a:rPr lang="en-US" dirty="0" err="1">
                <a:cs typeface="Traditional Arabic" pitchFamily="2" charset="-78"/>
              </a:rPr>
              <a:t>itu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bumi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sesudah</a:t>
            </a:r>
            <a:r>
              <a:rPr lang="en-US" dirty="0">
                <a:cs typeface="Traditional Arabic" pitchFamily="2" charset="-78"/>
              </a:rPr>
              <a:t> </a:t>
            </a:r>
            <a:r>
              <a:rPr lang="en-US" dirty="0" err="1">
                <a:cs typeface="Traditional Arabic" pitchFamily="2" charset="-78"/>
              </a:rPr>
              <a:t>matinya</a:t>
            </a:r>
            <a:r>
              <a:rPr lang="en-US" dirty="0" smtClean="0">
                <a:cs typeface="Traditional Arabic" pitchFamily="2" charset="-78"/>
              </a:rPr>
              <a:t>?“</a:t>
            </a:r>
          </a:p>
          <a:p>
            <a:pPr lvl="1"/>
            <a:endParaRPr lang="en-US" dirty="0">
              <a:cs typeface="Traditional Arabic" pitchFamily="2" charset="-78"/>
            </a:endParaRPr>
          </a:p>
          <a:p>
            <a:pPr marL="274320" lvl="1" indent="0" algn="ctr">
              <a:buNone/>
            </a:pPr>
            <a:r>
              <a:rPr lang="ar-SA" sz="6600" b="1" dirty="0">
                <a:cs typeface="Traditional Arabic" pitchFamily="2" charset="-78"/>
              </a:rPr>
              <a:t>لَيَقُولُنَّ اللَّهُ</a:t>
            </a:r>
            <a:endParaRPr lang="en-US" sz="6600" dirty="0">
              <a:cs typeface="Traditional Arabic" pitchFamily="2" charset="-78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15000" y="3733800"/>
            <a:ext cx="457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29038" y="4895671"/>
            <a:ext cx="3124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Lam </a:t>
            </a:r>
            <a:r>
              <a:rPr lang="en-US" b="1" dirty="0" err="1" smtClean="0"/>
              <a:t>taukid</a:t>
            </a:r>
            <a:r>
              <a:rPr lang="en-US" b="1" dirty="0" smtClean="0"/>
              <a:t> </a:t>
            </a:r>
            <a:r>
              <a:rPr lang="en-US" dirty="0" smtClean="0"/>
              <a:t>(lam yang </a:t>
            </a:r>
          </a:p>
          <a:p>
            <a:pPr algn="l" rtl="0"/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endParaRPr lang="en-US" dirty="0"/>
          </a:p>
          <a:p>
            <a:pPr algn="l" rtl="0"/>
            <a:r>
              <a:rPr lang="en-US" dirty="0" err="1"/>
              <a:t>m</a:t>
            </a:r>
            <a:r>
              <a:rPr lang="en-US" dirty="0" err="1" smtClean="0"/>
              <a:t>emberi</a:t>
            </a:r>
            <a:r>
              <a:rPr lang="en-US" dirty="0" smtClean="0"/>
              <a:t> </a:t>
            </a:r>
            <a:r>
              <a:rPr lang="en-US" dirty="0" err="1" smtClean="0"/>
              <a:t>penekanan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6172200" y="4229100"/>
            <a:ext cx="228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19600" y="3886200"/>
            <a:ext cx="457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90020" y="4381500"/>
            <a:ext cx="429580" cy="722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41935" y="5103573"/>
            <a:ext cx="183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Nun </a:t>
            </a:r>
            <a:r>
              <a:rPr lang="en-US" b="1" dirty="0" err="1"/>
              <a:t>taukid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6167735"/>
            <a:ext cx="7664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err="1" smtClean="0"/>
              <a:t>Diapit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penekanan</a:t>
            </a:r>
            <a:r>
              <a:rPr lang="en-US" dirty="0" smtClean="0"/>
              <a:t>, </a:t>
            </a:r>
            <a:r>
              <a:rPr lang="en-US" dirty="0" err="1" smtClean="0"/>
              <a:t>maksudnya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KEPASTIAN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5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Tapi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 err="1" smtClean="0"/>
              <a:t>Mereka</a:t>
            </a:r>
            <a:r>
              <a:rPr lang="en-US" sz="3200" dirty="0" smtClean="0"/>
              <a:t> </a:t>
            </a:r>
            <a:r>
              <a:rPr lang="en-US" sz="3200" dirty="0" err="1" smtClean="0"/>
              <a:t>berpaling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jalan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benar</a:t>
            </a:r>
            <a:endParaRPr lang="en-US" sz="3200" dirty="0" smtClean="0"/>
          </a:p>
          <a:p>
            <a:pPr marL="342900" indent="-342900"/>
            <a:r>
              <a:rPr lang="en-US" sz="3200" dirty="0" err="1" smtClean="0"/>
              <a:t>Kebanyakan</a:t>
            </a:r>
            <a:r>
              <a:rPr lang="en-US" sz="3200" dirty="0" smtClean="0"/>
              <a:t> </a:t>
            </a:r>
            <a:r>
              <a:rPr lang="en-US" sz="3200" dirty="0" err="1" smtClean="0"/>
              <a:t>mereka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memahaminya</a:t>
            </a:r>
            <a:endParaRPr lang="en-US" sz="3200" dirty="0" smtClean="0"/>
          </a:p>
          <a:p>
            <a:pPr marL="342900" indent="-342900"/>
            <a:r>
              <a:rPr lang="en-US" sz="3200" dirty="0" err="1" smtClean="0"/>
              <a:t>Jangan</a:t>
            </a:r>
            <a:r>
              <a:rPr lang="en-US" sz="3200" dirty="0" smtClean="0"/>
              <a:t> </a:t>
            </a:r>
            <a:r>
              <a:rPr lang="en-US" sz="3200" dirty="0" err="1" smtClean="0"/>
              <a:t>sampai</a:t>
            </a:r>
            <a:r>
              <a:rPr lang="en-US" sz="3200" dirty="0" smtClean="0"/>
              <a:t> </a:t>
            </a:r>
            <a:r>
              <a:rPr lang="en-US" sz="3200" dirty="0" err="1" smtClean="0"/>
              <a:t>kembali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keimanan</a:t>
            </a:r>
            <a:r>
              <a:rPr lang="en-US" sz="3200" dirty="0" smtClean="0"/>
              <a:t> orang-orang </a:t>
            </a:r>
            <a:r>
              <a:rPr lang="en-US" sz="3200" dirty="0" err="1" smtClean="0"/>
              <a:t>Quraisy</a:t>
            </a:r>
            <a:r>
              <a:rPr lang="en-US" sz="3200" dirty="0" smtClean="0"/>
              <a:t> </a:t>
            </a:r>
            <a:r>
              <a:rPr lang="en-US" sz="3200" dirty="0" err="1" smtClean="0"/>
              <a:t>bahkan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buruk</a:t>
            </a:r>
            <a:r>
              <a:rPr lang="en-US" sz="3200" dirty="0" smtClean="0"/>
              <a:t> </a:t>
            </a:r>
            <a:r>
              <a:rPr lang="en-US" sz="3200" dirty="0" err="1" smtClean="0"/>
              <a:t>lagi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39848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Tauhid</a:t>
            </a:r>
            <a:r>
              <a:rPr lang="en-US" dirty="0" smtClean="0"/>
              <a:t> yang </a:t>
            </a:r>
            <a:r>
              <a:rPr lang="en-US" dirty="0" err="1" smtClean="0"/>
              <a:t>Murni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/>
              <a:t>Berpeganglah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TAUHID YANG MURNI</a:t>
            </a:r>
          </a:p>
          <a:p>
            <a:pPr marL="342900" indent="-342900"/>
            <a:endParaRPr lang="en-US" dirty="0"/>
          </a:p>
          <a:p>
            <a:pPr indent="0" algn="ctr">
              <a:buNone/>
            </a:pPr>
            <a:r>
              <a:rPr lang="ar-SA" sz="4300" b="1" dirty="0">
                <a:cs typeface="Traditional Arabic" pitchFamily="2" charset="-78"/>
              </a:rPr>
              <a:t>وَمَا أُمِرُوا إِلَّا لِيَعْبُدُوا اللَّهَ مُخْلِصِينَ لَهُ الدِّينَ حُنَفَاءَ</a:t>
            </a:r>
            <a:endParaRPr lang="en-US" sz="4300" b="1" dirty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disuruh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menyembah</a:t>
            </a:r>
            <a:r>
              <a:rPr lang="en-US" dirty="0"/>
              <a:t> Allah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memurnikan</a:t>
            </a:r>
            <a:r>
              <a:rPr lang="en-US" dirty="0"/>
              <a:t> </a:t>
            </a:r>
            <a:r>
              <a:rPr lang="en-US" dirty="0" err="1"/>
              <a:t>ketaatan</a:t>
            </a:r>
            <a:r>
              <a:rPr lang="en-US" dirty="0"/>
              <a:t> </a:t>
            </a:r>
            <a:r>
              <a:rPr lang="en-US" dirty="0" err="1"/>
              <a:t>kepada-Nya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(</a:t>
            </a:r>
            <a:r>
              <a:rPr lang="en-US" dirty="0" err="1"/>
              <a:t>menjalankan</a:t>
            </a:r>
            <a:r>
              <a:rPr lang="en-US" dirty="0"/>
              <a:t>) agama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(98:5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8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09675"/>
          </a:xfrm>
        </p:spPr>
        <p:txBody>
          <a:bodyPr>
            <a:noAutofit/>
          </a:bodyPr>
          <a:lstStyle/>
          <a:p>
            <a:pPr algn="ctr"/>
            <a:r>
              <a:rPr lang="ar-SA" sz="7200" dirty="0" smtClean="0">
                <a:cs typeface="Traditional Arabic" pitchFamily="2" charset="-78"/>
              </a:rPr>
              <a:t>رُبُوْبِيَّةُ اللهِ</a:t>
            </a:r>
            <a:endParaRPr lang="en-US" sz="9600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050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1</a:t>
            </a:r>
          </a:p>
          <a:p>
            <a:pPr algn="ctr"/>
            <a:r>
              <a:rPr lang="ar-SA" sz="9600" dirty="0" smtClean="0">
                <a:cs typeface="Traditional Arabic" pitchFamily="2" charset="-78"/>
              </a:rPr>
              <a:t>خَالِقًا </a:t>
            </a:r>
            <a:endParaRPr lang="en-US" sz="9600" dirty="0" smtClean="0">
              <a:cs typeface="Traditional Arabic" pitchFamily="2" charset="-78"/>
            </a:endParaRPr>
          </a:p>
          <a:p>
            <a:pPr algn="ctr"/>
            <a:r>
              <a:rPr lang="en-US" sz="4000" dirty="0" err="1" smtClean="0">
                <a:latin typeface="Goudy Stout" pitchFamily="18" charset="0"/>
              </a:rPr>
              <a:t>Pencipta</a:t>
            </a:r>
            <a:endParaRPr lang="en-US" sz="40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8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Rabb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Rabb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selalu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diterjemahkan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dengan</a:t>
            </a:r>
            <a:r>
              <a:rPr lang="en-US" dirty="0" smtClean="0">
                <a:cs typeface="Traditional Arabic" pitchFamily="2" charset="-78"/>
              </a:rPr>
              <a:t> “</a:t>
            </a:r>
            <a:r>
              <a:rPr lang="en-US" dirty="0" err="1" smtClean="0">
                <a:cs typeface="Traditional Arabic" pitchFamily="2" charset="-78"/>
              </a:rPr>
              <a:t>Tuhan</a:t>
            </a:r>
            <a:r>
              <a:rPr lang="en-US" dirty="0" smtClean="0">
                <a:cs typeface="Traditional Arabic" pitchFamily="2" charset="-78"/>
              </a:rPr>
              <a:t>”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Penerjemahan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sering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menghilangkan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kandungan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makna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sebenarnya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smtClean="0">
                <a:cs typeface="Traditional Arabic" pitchFamily="2" charset="-78"/>
              </a:rPr>
              <a:t>Ada </a:t>
            </a:r>
            <a:r>
              <a:rPr lang="en-US" dirty="0" err="1" smtClean="0">
                <a:cs typeface="Traditional Arabic" pitchFamily="2" charset="-78"/>
              </a:rPr>
              <a:t>tiga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makna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Rabb</a:t>
            </a:r>
            <a:endParaRPr lang="en-US" dirty="0" smtClean="0">
              <a:cs typeface="Traditional Arabic" pitchFamily="2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Pencipta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Khaliq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Pemberi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rizki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Raziq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cs typeface="Traditional Arabic" pitchFamily="2" charset="-78"/>
              </a:rPr>
              <a:t>Pemilik</a:t>
            </a:r>
            <a:r>
              <a:rPr lang="en-US" dirty="0" smtClean="0">
                <a:cs typeface="Traditional Arabic" pitchFamily="2" charset="-78"/>
              </a:rPr>
              <a:t> (Malik)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8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Pencipta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Rabb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: PENCIPTA (</a:t>
            </a:r>
            <a:r>
              <a:rPr lang="en-US" dirty="0" err="1" smtClean="0"/>
              <a:t>Khaliq</a:t>
            </a:r>
            <a:r>
              <a:rPr lang="en-US" dirty="0" smtClean="0"/>
              <a:t>)</a:t>
            </a:r>
          </a:p>
          <a:p>
            <a:pPr marL="342900" indent="-342900"/>
            <a:r>
              <a:rPr lang="en-US" dirty="0" smtClean="0"/>
              <a:t>Allah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(6:102)</a:t>
            </a:r>
          </a:p>
          <a:p>
            <a:pPr indent="0" algn="ctr">
              <a:buNone/>
            </a:pPr>
            <a:r>
              <a:rPr lang="ar-SA" sz="4400" b="1" dirty="0">
                <a:cs typeface="Traditional Arabic" pitchFamily="2" charset="-78"/>
              </a:rPr>
              <a:t>خَالِقُ كُلِّ شَيْءٍ</a:t>
            </a:r>
            <a:endParaRPr lang="en-US" sz="4400" dirty="0"/>
          </a:p>
          <a:p>
            <a:pPr marL="342900" indent="-342900"/>
            <a:r>
              <a:rPr lang="en-US" dirty="0" err="1" smtClean="0"/>
              <a:t>Menciptakan</a:t>
            </a:r>
            <a:r>
              <a:rPr lang="en-US" dirty="0" smtClean="0"/>
              <a:t> yang </a:t>
            </a:r>
          </a:p>
          <a:p>
            <a:pPr marL="800100" lvl="1" indent="-342900"/>
            <a:r>
              <a:rPr lang="en-US" sz="1800" dirty="0" err="1" smtClean="0"/>
              <a:t>Telah</a:t>
            </a:r>
            <a:r>
              <a:rPr lang="en-US" sz="1800" dirty="0" smtClean="0"/>
              <a:t> </a:t>
            </a:r>
            <a:r>
              <a:rPr lang="en-US" sz="1800" dirty="0" err="1" smtClean="0"/>
              <a:t>tiada</a:t>
            </a:r>
            <a:endParaRPr lang="en-US" sz="1800" dirty="0" smtClean="0"/>
          </a:p>
          <a:p>
            <a:pPr marL="800100" lvl="1" indent="-342900"/>
            <a:r>
              <a:rPr lang="en-US" sz="1800" dirty="0" err="1" smtClean="0"/>
              <a:t>Sekarang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endParaRPr lang="en-US" sz="1800" dirty="0" smtClean="0"/>
          </a:p>
          <a:p>
            <a:pPr marL="800100" lvl="1" indent="-342900"/>
            <a:r>
              <a:rPr lang="en-US" sz="1800" dirty="0" smtClean="0"/>
              <a:t>Akan </a:t>
            </a:r>
            <a:r>
              <a:rPr lang="en-US" sz="1800" dirty="0" err="1" smtClean="0"/>
              <a:t>ada</a:t>
            </a:r>
            <a:endParaRPr lang="en-US" sz="1800" dirty="0" smtClean="0"/>
          </a:p>
          <a:p>
            <a:pPr marL="342900" indent="-342900"/>
            <a:r>
              <a:rPr lang="en-US" dirty="0" smtClean="0"/>
              <a:t>Allah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mencipta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tertolaklah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anggapan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bahwa</a:t>
            </a:r>
            <a:r>
              <a:rPr lang="en-US" dirty="0" smtClean="0">
                <a:sym typeface="Wingdings" pitchFamily="2" charset="2"/>
              </a:rPr>
              <a:t> Allah </a:t>
            </a:r>
            <a:r>
              <a:rPr lang="en-US" dirty="0" err="1" smtClean="0">
                <a:sym typeface="Wingdings" pitchFamily="2" charset="2"/>
              </a:rPr>
              <a:t>menciptakan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6 </a:t>
            </a:r>
            <a:r>
              <a:rPr lang="en-US" dirty="0" err="1" smtClean="0">
                <a:sym typeface="Wingdings" pitchFamily="2" charset="2"/>
              </a:rPr>
              <a:t>hari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Ahad</a:t>
            </a:r>
            <a:r>
              <a:rPr lang="en-US" dirty="0" smtClean="0">
                <a:sym typeface="Wingdings" pitchFamily="2" charset="2"/>
              </a:rPr>
              <a:t> – </a:t>
            </a:r>
            <a:r>
              <a:rPr lang="en-US" dirty="0" err="1" smtClean="0">
                <a:sym typeface="Wingdings" pitchFamily="2" charset="2"/>
              </a:rPr>
              <a:t>Jum’at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beristirahat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Sabtu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6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Langit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Proses </a:t>
            </a: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langit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Fushshilat</a:t>
            </a:r>
            <a:r>
              <a:rPr lang="en-US" dirty="0" smtClean="0"/>
              <a:t> (41:9-13) </a:t>
            </a:r>
            <a:r>
              <a:rPr lang="en-US" dirty="0" err="1" smtClean="0"/>
              <a:t>dan</a:t>
            </a:r>
            <a:r>
              <a:rPr lang="en-US" dirty="0" smtClean="0"/>
              <a:t> An-</a:t>
            </a:r>
            <a:r>
              <a:rPr lang="en-US" dirty="0" err="1" smtClean="0"/>
              <a:t>Nazi’at</a:t>
            </a:r>
            <a:r>
              <a:rPr lang="en-US" dirty="0" smtClean="0"/>
              <a:t> (79:27-33)</a:t>
            </a:r>
          </a:p>
          <a:p>
            <a:pPr marL="342900" indent="-342900"/>
            <a:r>
              <a:rPr lang="en-US" dirty="0" smtClean="0"/>
              <a:t>Ada </a:t>
            </a:r>
            <a:r>
              <a:rPr lang="en-US" dirty="0" err="1" smtClean="0"/>
              <a:t>tiga</a:t>
            </a:r>
            <a:r>
              <a:rPr lang="en-US" dirty="0" smtClean="0"/>
              <a:t> proses yang </a:t>
            </a:r>
            <a:r>
              <a:rPr lang="en-US" dirty="0" err="1" smtClean="0"/>
              <a:t>berurutan</a:t>
            </a:r>
            <a:r>
              <a:rPr lang="en-US" dirty="0" smtClean="0"/>
              <a:t>, yang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2 MASA (41:9-10)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langit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2 MASA (41:11-12)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Menyempurnakan</a:t>
            </a:r>
            <a:r>
              <a:rPr lang="en-US" dirty="0" smtClean="0"/>
              <a:t> </a:t>
            </a: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2 MASA (41:10, 79:30-33)</a:t>
            </a:r>
          </a:p>
          <a:p>
            <a:pPr marL="342900" indent="-342900"/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4 MASA (41:10)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9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6000" b="1" dirty="0">
                <a:cs typeface="Traditional Arabic" pitchFamily="2" charset="-78"/>
              </a:rPr>
              <a:t>أَفَلَا يَنْظُرُونَ إِلَى الْإِبِلِ كَيْفَ خُلِقَتْ</a:t>
            </a:r>
            <a:endParaRPr lang="en-US" sz="6000" dirty="0">
              <a:cs typeface="Traditional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 err="1" smtClean="0"/>
              <a:t>Unta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beradaptasi</a:t>
            </a:r>
            <a:r>
              <a:rPr lang="en-US" dirty="0" smtClean="0"/>
              <a:t> di </a:t>
            </a:r>
            <a:r>
              <a:rPr lang="en-US" dirty="0" err="1" smtClean="0"/>
              <a:t>padang</a:t>
            </a:r>
            <a:r>
              <a:rPr lang="en-US" dirty="0" smtClean="0"/>
              <a:t> </a:t>
            </a:r>
            <a:r>
              <a:rPr lang="en-US" dirty="0" err="1" smtClean="0"/>
              <a:t>pasir</a:t>
            </a:r>
            <a:endParaRPr lang="en-US" dirty="0" smtClean="0"/>
          </a:p>
          <a:p>
            <a:pPr marL="342900" indent="-342900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00CC" mc:Ignorable=""/>
                </a:solidFill>
              </a:rPr>
              <a:t>TANGKI AIR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tubuhnya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diminum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berhari-hari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minum</a:t>
            </a:r>
            <a:endParaRPr lang="en-US" dirty="0" smtClean="0"/>
          </a:p>
          <a:p>
            <a:pPr marL="342900" indent="-342900"/>
            <a:r>
              <a:rPr lang="en-US" dirty="0" err="1" smtClean="0">
                <a:solidFill>
                  <a:srgbClr xmlns:mc="http://schemas.openxmlformats.org/markup-compatibility/2006" xmlns:a14="http://schemas.microsoft.com/office/drawing/2010/main" val="0000CC" mc:Ignorable=""/>
                </a:solidFill>
              </a:rPr>
              <a:t>KULIT</a:t>
            </a:r>
            <a:r>
              <a:rPr lang="en-US" dirty="0" err="1" smtClean="0"/>
              <a:t>nya</a:t>
            </a:r>
            <a:r>
              <a:rPr lang="en-US" dirty="0" smtClean="0"/>
              <a:t> yang </a:t>
            </a:r>
            <a:r>
              <a:rPr lang="en-US" dirty="0" err="1" smtClean="0"/>
              <a:t>tebal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50</a:t>
            </a:r>
            <a:r>
              <a:rPr lang="en-US" baseline="30000" dirty="0" smtClean="0"/>
              <a:t>o</a:t>
            </a:r>
            <a:r>
              <a:rPr lang="en-US" dirty="0" smtClean="0"/>
              <a:t>C</a:t>
            </a:r>
          </a:p>
          <a:p>
            <a:pPr marL="342900" indent="-342900"/>
            <a:r>
              <a:rPr lang="fi-FI" dirty="0" smtClean="0">
                <a:solidFill>
                  <a:srgbClr xmlns:mc="http://schemas.openxmlformats.org/markup-compatibility/2006" xmlns:a14="http://schemas.microsoft.com/office/drawing/2010/main" val="0000CC" mc:Ignorable=""/>
                </a:solidFill>
              </a:rPr>
              <a:t>MULUT DAN BIBIR </a:t>
            </a:r>
            <a:r>
              <a:rPr lang="fi-FI" dirty="0" smtClean="0"/>
              <a:t>unta </a:t>
            </a:r>
            <a:r>
              <a:rPr lang="fi-FI" dirty="0"/>
              <a:t>sangat </a:t>
            </a:r>
            <a:r>
              <a:rPr lang="fi-FI" dirty="0" smtClean="0"/>
              <a:t>kuat sehingga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tumbuhan</a:t>
            </a:r>
            <a:r>
              <a:rPr lang="en-US" dirty="0"/>
              <a:t> </a:t>
            </a:r>
            <a:r>
              <a:rPr lang="en-US" dirty="0" err="1"/>
              <a:t>berduri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 smtClean="0"/>
              <a:t>kelaparannya</a:t>
            </a:r>
            <a:endParaRPr lang="en-US" dirty="0" smtClean="0"/>
          </a:p>
          <a:p>
            <a:pPr marL="342900" indent="-342900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00CC" mc:Ignorable=""/>
                </a:solidFill>
              </a:rPr>
              <a:t>KAKI </a:t>
            </a:r>
            <a:r>
              <a:rPr lang="en-US" dirty="0" err="1" smtClean="0"/>
              <a:t>unta</a:t>
            </a:r>
            <a:r>
              <a:rPr lang="en-US" dirty="0" smtClean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 smtClean="0"/>
              <a:t>sehingga</a:t>
            </a:r>
            <a:r>
              <a:rPr lang="en-US" dirty="0"/>
              <a:t>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unta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tenggelam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pasir</a:t>
            </a:r>
            <a:endParaRPr lang="en-US" dirty="0" smtClean="0"/>
          </a:p>
          <a:p>
            <a:pPr marL="342900" indent="-342900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00CC" mc:Ignorable=""/>
                </a:solidFill>
              </a:rPr>
              <a:t>KULIT DI BAWAH KAKI </a:t>
            </a:r>
            <a:r>
              <a:rPr lang="en-US" dirty="0" err="1" smtClean="0"/>
              <a:t>unta</a:t>
            </a:r>
            <a:r>
              <a:rPr lang="en-US" dirty="0" smtClean="0"/>
              <a:t> </a:t>
            </a:r>
            <a:r>
              <a:rPr lang="en-US" dirty="0" err="1" smtClean="0"/>
              <a:t>tebal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tapak</a:t>
            </a:r>
            <a:r>
              <a:rPr lang="en-US" dirty="0"/>
              <a:t> </a:t>
            </a:r>
            <a:r>
              <a:rPr lang="en-US" dirty="0" err="1"/>
              <a:t>kakinya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terbakar</a:t>
            </a:r>
            <a:endParaRPr lang="en-US" dirty="0" smtClean="0"/>
          </a:p>
          <a:p>
            <a:pPr marL="342900" indent="-342900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0000CC" mc:Ignorable=""/>
                </a:solidFill>
              </a:rPr>
              <a:t>DUA LAPIS BULU MATA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perangkap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unta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ribut</a:t>
            </a:r>
            <a:r>
              <a:rPr lang="en-US" dirty="0"/>
              <a:t> </a:t>
            </a:r>
            <a:r>
              <a:rPr lang="en-US" dirty="0" err="1" smtClean="0"/>
              <a:t>pasir</a:t>
            </a:r>
            <a:endParaRPr lang="en-US" dirty="0" smtClean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009497" y="6320135"/>
            <a:ext cx="105830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RASM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1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xmlns:mc="http://schemas.openxmlformats.org/markup-compatibility/2006" xmlns:a14="http://schemas.microsoft.com/office/drawing/2010/main" val="292934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D2533C" mc:Ignorable=""/>
      </a:dk2>
      <a:lt2>
        <a:srgbClr xmlns:mc="http://schemas.openxmlformats.org/markup-compatibility/2006" xmlns:a14="http://schemas.microsoft.com/office/drawing/2010/main" val="F3F2DC" mc:Ignorable=""/>
      </a:lt2>
      <a:accent1>
        <a:srgbClr xmlns:mc="http://schemas.openxmlformats.org/markup-compatibility/2006" xmlns:a14="http://schemas.microsoft.com/office/drawing/2010/main" val="93A299" mc:Ignorable=""/>
      </a:accent1>
      <a:accent2>
        <a:srgbClr xmlns:mc="http://schemas.openxmlformats.org/markup-compatibility/2006" xmlns:a14="http://schemas.microsoft.com/office/drawing/2010/main" val="AD8F67" mc:Ignorable=""/>
      </a:accent2>
      <a:accent3>
        <a:srgbClr xmlns:mc="http://schemas.openxmlformats.org/markup-compatibility/2006" xmlns:a14="http://schemas.microsoft.com/office/drawing/2010/main" val="726056" mc:Ignorable=""/>
      </a:accent3>
      <a:accent4>
        <a:srgbClr xmlns:mc="http://schemas.openxmlformats.org/markup-compatibility/2006" xmlns:a14="http://schemas.microsoft.com/office/drawing/2010/main" val="4C5A6A" mc:Ignorable=""/>
      </a:accent4>
      <a:accent5>
        <a:srgbClr xmlns:mc="http://schemas.openxmlformats.org/markup-compatibility/2006" xmlns:a14="http://schemas.microsoft.com/office/drawing/2010/main" val="808DA0" mc:Ignorable=""/>
      </a:accent5>
      <a:accent6>
        <a:srgbClr xmlns:mc="http://schemas.openxmlformats.org/markup-compatibility/2006" xmlns:a14="http://schemas.microsoft.com/office/drawing/2010/main" val="79463D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10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11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12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13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14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15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16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17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18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4E5B6F" mc:Ignorable=""/>
    </a:dk2>
    <a:lt2>
      <a:srgbClr xmlns:mc="http://schemas.openxmlformats.org/markup-compatibility/2006" xmlns:a14="http://schemas.microsoft.com/office/drawing/2010/main" val="D6ECFF" mc:Ignorable=""/>
    </a:lt2>
    <a:accent1>
      <a:srgbClr xmlns:mc="http://schemas.openxmlformats.org/markup-compatibility/2006" xmlns:a14="http://schemas.microsoft.com/office/drawing/2010/main" val="7FD13B" mc:Ignorable=""/>
    </a:accent1>
    <a:accent2>
      <a:srgbClr xmlns:mc="http://schemas.openxmlformats.org/markup-compatibility/2006" xmlns:a14="http://schemas.microsoft.com/office/drawing/2010/main" val="EA157A" mc:Ignorable=""/>
    </a:accent2>
    <a:accent3>
      <a:srgbClr xmlns:mc="http://schemas.openxmlformats.org/markup-compatibility/2006" xmlns:a14="http://schemas.microsoft.com/office/drawing/2010/main" val="FEB80A" mc:Ignorable=""/>
    </a:accent3>
    <a:accent4>
      <a:srgbClr xmlns:mc="http://schemas.openxmlformats.org/markup-compatibility/2006" xmlns:a14="http://schemas.microsoft.com/office/drawing/2010/main" val="00ADDC" mc:Ignorable=""/>
    </a:accent4>
    <a:accent5>
      <a:srgbClr xmlns:mc="http://schemas.openxmlformats.org/markup-compatibility/2006" xmlns:a14="http://schemas.microsoft.com/office/drawing/2010/main" val="738AC8" mc:Ignorable=""/>
    </a:accent5>
    <a:accent6>
      <a:srgbClr xmlns:mc="http://schemas.openxmlformats.org/markup-compatibility/2006" xmlns:a14="http://schemas.microsoft.com/office/drawing/2010/main" val="1AB39F" mc:Ignorable=""/>
    </a:accent6>
    <a:hlink>
      <a:srgbClr xmlns:mc="http://schemas.openxmlformats.org/markup-compatibility/2006" xmlns:a14="http://schemas.microsoft.com/office/drawing/2010/main" val="EB8803" mc:Ignorable=""/>
    </a:hlink>
    <a:folHlink>
      <a:srgbClr xmlns:mc="http://schemas.openxmlformats.org/markup-compatibility/2006" xmlns:a14="http://schemas.microsoft.com/office/drawing/2010/main" val="5F7791" mc:Ignorable=""/>
    </a:folHlink>
  </a:clrScheme>
</a:themeOverride>
</file>

<file path=ppt/theme/themeOverride19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4E5B6F" mc:Ignorable=""/>
    </a:dk2>
    <a:lt2>
      <a:srgbClr xmlns:mc="http://schemas.openxmlformats.org/markup-compatibility/2006" xmlns:a14="http://schemas.microsoft.com/office/drawing/2010/main" val="D6ECFF" mc:Ignorable=""/>
    </a:lt2>
    <a:accent1>
      <a:srgbClr xmlns:mc="http://schemas.openxmlformats.org/markup-compatibility/2006" xmlns:a14="http://schemas.microsoft.com/office/drawing/2010/main" val="7FD13B" mc:Ignorable=""/>
    </a:accent1>
    <a:accent2>
      <a:srgbClr xmlns:mc="http://schemas.openxmlformats.org/markup-compatibility/2006" xmlns:a14="http://schemas.microsoft.com/office/drawing/2010/main" val="EA157A" mc:Ignorable=""/>
    </a:accent2>
    <a:accent3>
      <a:srgbClr xmlns:mc="http://schemas.openxmlformats.org/markup-compatibility/2006" xmlns:a14="http://schemas.microsoft.com/office/drawing/2010/main" val="FEB80A" mc:Ignorable=""/>
    </a:accent3>
    <a:accent4>
      <a:srgbClr xmlns:mc="http://schemas.openxmlformats.org/markup-compatibility/2006" xmlns:a14="http://schemas.microsoft.com/office/drawing/2010/main" val="00ADDC" mc:Ignorable=""/>
    </a:accent4>
    <a:accent5>
      <a:srgbClr xmlns:mc="http://schemas.openxmlformats.org/markup-compatibility/2006" xmlns:a14="http://schemas.microsoft.com/office/drawing/2010/main" val="738AC8" mc:Ignorable=""/>
    </a:accent5>
    <a:accent6>
      <a:srgbClr xmlns:mc="http://schemas.openxmlformats.org/markup-compatibility/2006" xmlns:a14="http://schemas.microsoft.com/office/drawing/2010/main" val="1AB39F" mc:Ignorable=""/>
    </a:accent6>
    <a:hlink>
      <a:srgbClr xmlns:mc="http://schemas.openxmlformats.org/markup-compatibility/2006" xmlns:a14="http://schemas.microsoft.com/office/drawing/2010/main" val="EB8803" mc:Ignorable=""/>
    </a:hlink>
    <a:folHlink>
      <a:srgbClr xmlns:mc="http://schemas.openxmlformats.org/markup-compatibility/2006" xmlns:a14="http://schemas.microsoft.com/office/drawing/2010/main" val="5F7791" mc:Ignorable=""/>
    </a:folHlink>
  </a:clrScheme>
</a:themeOverride>
</file>

<file path=ppt/theme/themeOverride2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20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424456" mc:Ignorable=""/>
    </a:dk2>
    <a:lt2>
      <a:srgbClr xmlns:mc="http://schemas.openxmlformats.org/markup-compatibility/2006" xmlns:a14="http://schemas.microsoft.com/office/drawing/2010/main" val="DEDEDE" mc:Ignorable=""/>
    </a:lt2>
    <a:accent1>
      <a:srgbClr xmlns:mc="http://schemas.openxmlformats.org/markup-compatibility/2006" xmlns:a14="http://schemas.microsoft.com/office/drawing/2010/main" val="53548A" mc:Ignorable=""/>
    </a:accent1>
    <a:accent2>
      <a:srgbClr xmlns:mc="http://schemas.openxmlformats.org/markup-compatibility/2006" xmlns:a14="http://schemas.microsoft.com/office/drawing/2010/main" val="438086" mc:Ignorable=""/>
    </a:accent2>
    <a:accent3>
      <a:srgbClr xmlns:mc="http://schemas.openxmlformats.org/markup-compatibility/2006" xmlns:a14="http://schemas.microsoft.com/office/drawing/2010/main" val="A04DA3" mc:Ignorable=""/>
    </a:accent3>
    <a:accent4>
      <a:srgbClr xmlns:mc="http://schemas.openxmlformats.org/markup-compatibility/2006" xmlns:a14="http://schemas.microsoft.com/office/drawing/2010/main" val="C4652D" mc:Ignorable=""/>
    </a:accent4>
    <a:accent5>
      <a:srgbClr xmlns:mc="http://schemas.openxmlformats.org/markup-compatibility/2006" xmlns:a14="http://schemas.microsoft.com/office/drawing/2010/main" val="8B5D3D" mc:Ignorable=""/>
    </a:accent5>
    <a:accent6>
      <a:srgbClr xmlns:mc="http://schemas.openxmlformats.org/markup-compatibility/2006" xmlns:a14="http://schemas.microsoft.com/office/drawing/2010/main" val="5C92B5" mc:Ignorable=""/>
    </a:accent6>
    <a:hlink>
      <a:srgbClr xmlns:mc="http://schemas.openxmlformats.org/markup-compatibility/2006" xmlns:a14="http://schemas.microsoft.com/office/drawing/2010/main" val="67AFBD" mc:Ignorable=""/>
    </a:hlink>
    <a:folHlink>
      <a:srgbClr xmlns:mc="http://schemas.openxmlformats.org/markup-compatibility/2006" xmlns:a14="http://schemas.microsoft.com/office/drawing/2010/main" val="C2A874" mc:Ignorable=""/>
    </a:folHlink>
  </a:clrScheme>
</a:themeOverride>
</file>

<file path=ppt/theme/themeOverride2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424456" mc:Ignorable=""/>
    </a:dk2>
    <a:lt2>
      <a:srgbClr xmlns:mc="http://schemas.openxmlformats.org/markup-compatibility/2006" xmlns:a14="http://schemas.microsoft.com/office/drawing/2010/main" val="DEDEDE" mc:Ignorable=""/>
    </a:lt2>
    <a:accent1>
      <a:srgbClr xmlns:mc="http://schemas.openxmlformats.org/markup-compatibility/2006" xmlns:a14="http://schemas.microsoft.com/office/drawing/2010/main" val="53548A" mc:Ignorable=""/>
    </a:accent1>
    <a:accent2>
      <a:srgbClr xmlns:mc="http://schemas.openxmlformats.org/markup-compatibility/2006" xmlns:a14="http://schemas.microsoft.com/office/drawing/2010/main" val="438086" mc:Ignorable=""/>
    </a:accent2>
    <a:accent3>
      <a:srgbClr xmlns:mc="http://schemas.openxmlformats.org/markup-compatibility/2006" xmlns:a14="http://schemas.microsoft.com/office/drawing/2010/main" val="A04DA3" mc:Ignorable=""/>
    </a:accent3>
    <a:accent4>
      <a:srgbClr xmlns:mc="http://schemas.openxmlformats.org/markup-compatibility/2006" xmlns:a14="http://schemas.microsoft.com/office/drawing/2010/main" val="C4652D" mc:Ignorable=""/>
    </a:accent4>
    <a:accent5>
      <a:srgbClr xmlns:mc="http://schemas.openxmlformats.org/markup-compatibility/2006" xmlns:a14="http://schemas.microsoft.com/office/drawing/2010/main" val="8B5D3D" mc:Ignorable=""/>
    </a:accent5>
    <a:accent6>
      <a:srgbClr xmlns:mc="http://schemas.openxmlformats.org/markup-compatibility/2006" xmlns:a14="http://schemas.microsoft.com/office/drawing/2010/main" val="5C92B5" mc:Ignorable=""/>
    </a:accent6>
    <a:hlink>
      <a:srgbClr xmlns:mc="http://schemas.openxmlformats.org/markup-compatibility/2006" xmlns:a14="http://schemas.microsoft.com/office/drawing/2010/main" val="67AFBD" mc:Ignorable=""/>
    </a:hlink>
    <a:folHlink>
      <a:srgbClr xmlns:mc="http://schemas.openxmlformats.org/markup-compatibility/2006" xmlns:a14="http://schemas.microsoft.com/office/drawing/2010/main" val="C2A874" mc:Ignorable=""/>
    </a:folHlink>
  </a:clrScheme>
</a:themeOverride>
</file>

<file path=ppt/theme/themeOverride2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424456" mc:Ignorable=""/>
    </a:dk2>
    <a:lt2>
      <a:srgbClr xmlns:mc="http://schemas.openxmlformats.org/markup-compatibility/2006" xmlns:a14="http://schemas.microsoft.com/office/drawing/2010/main" val="DEDEDE" mc:Ignorable=""/>
    </a:lt2>
    <a:accent1>
      <a:srgbClr xmlns:mc="http://schemas.openxmlformats.org/markup-compatibility/2006" xmlns:a14="http://schemas.microsoft.com/office/drawing/2010/main" val="53548A" mc:Ignorable=""/>
    </a:accent1>
    <a:accent2>
      <a:srgbClr xmlns:mc="http://schemas.openxmlformats.org/markup-compatibility/2006" xmlns:a14="http://schemas.microsoft.com/office/drawing/2010/main" val="438086" mc:Ignorable=""/>
    </a:accent2>
    <a:accent3>
      <a:srgbClr xmlns:mc="http://schemas.openxmlformats.org/markup-compatibility/2006" xmlns:a14="http://schemas.microsoft.com/office/drawing/2010/main" val="A04DA3" mc:Ignorable=""/>
    </a:accent3>
    <a:accent4>
      <a:srgbClr xmlns:mc="http://schemas.openxmlformats.org/markup-compatibility/2006" xmlns:a14="http://schemas.microsoft.com/office/drawing/2010/main" val="C4652D" mc:Ignorable=""/>
    </a:accent4>
    <a:accent5>
      <a:srgbClr xmlns:mc="http://schemas.openxmlformats.org/markup-compatibility/2006" xmlns:a14="http://schemas.microsoft.com/office/drawing/2010/main" val="8B5D3D" mc:Ignorable=""/>
    </a:accent5>
    <a:accent6>
      <a:srgbClr xmlns:mc="http://schemas.openxmlformats.org/markup-compatibility/2006" xmlns:a14="http://schemas.microsoft.com/office/drawing/2010/main" val="5C92B5" mc:Ignorable=""/>
    </a:accent6>
    <a:hlink>
      <a:srgbClr xmlns:mc="http://schemas.openxmlformats.org/markup-compatibility/2006" xmlns:a14="http://schemas.microsoft.com/office/drawing/2010/main" val="67AFBD" mc:Ignorable=""/>
    </a:hlink>
    <a:folHlink>
      <a:srgbClr xmlns:mc="http://schemas.openxmlformats.org/markup-compatibility/2006" xmlns:a14="http://schemas.microsoft.com/office/drawing/2010/main" val="C2A874" mc:Ignorable=""/>
    </a:folHlink>
  </a:clrScheme>
</a:themeOverride>
</file>

<file path=ppt/theme/themeOverride23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424456" mc:Ignorable=""/>
    </a:dk2>
    <a:lt2>
      <a:srgbClr xmlns:mc="http://schemas.openxmlformats.org/markup-compatibility/2006" xmlns:a14="http://schemas.microsoft.com/office/drawing/2010/main" val="DEDEDE" mc:Ignorable=""/>
    </a:lt2>
    <a:accent1>
      <a:srgbClr xmlns:mc="http://schemas.openxmlformats.org/markup-compatibility/2006" xmlns:a14="http://schemas.microsoft.com/office/drawing/2010/main" val="53548A" mc:Ignorable=""/>
    </a:accent1>
    <a:accent2>
      <a:srgbClr xmlns:mc="http://schemas.openxmlformats.org/markup-compatibility/2006" xmlns:a14="http://schemas.microsoft.com/office/drawing/2010/main" val="438086" mc:Ignorable=""/>
    </a:accent2>
    <a:accent3>
      <a:srgbClr xmlns:mc="http://schemas.openxmlformats.org/markup-compatibility/2006" xmlns:a14="http://schemas.microsoft.com/office/drawing/2010/main" val="A04DA3" mc:Ignorable=""/>
    </a:accent3>
    <a:accent4>
      <a:srgbClr xmlns:mc="http://schemas.openxmlformats.org/markup-compatibility/2006" xmlns:a14="http://schemas.microsoft.com/office/drawing/2010/main" val="C4652D" mc:Ignorable=""/>
    </a:accent4>
    <a:accent5>
      <a:srgbClr xmlns:mc="http://schemas.openxmlformats.org/markup-compatibility/2006" xmlns:a14="http://schemas.microsoft.com/office/drawing/2010/main" val="8B5D3D" mc:Ignorable=""/>
    </a:accent5>
    <a:accent6>
      <a:srgbClr xmlns:mc="http://schemas.openxmlformats.org/markup-compatibility/2006" xmlns:a14="http://schemas.microsoft.com/office/drawing/2010/main" val="5C92B5" mc:Ignorable=""/>
    </a:accent6>
    <a:hlink>
      <a:srgbClr xmlns:mc="http://schemas.openxmlformats.org/markup-compatibility/2006" xmlns:a14="http://schemas.microsoft.com/office/drawing/2010/main" val="67AFBD" mc:Ignorable=""/>
    </a:hlink>
    <a:folHlink>
      <a:srgbClr xmlns:mc="http://schemas.openxmlformats.org/markup-compatibility/2006" xmlns:a14="http://schemas.microsoft.com/office/drawing/2010/main" val="C2A874" mc:Ignorable=""/>
    </a:folHlink>
  </a:clrScheme>
</a:themeOverride>
</file>

<file path=ppt/theme/themeOverride3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4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5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6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7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8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ppt/theme/themeOverride9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073E87" mc:Ignorable=""/>
    </a:dk2>
    <a:lt2>
      <a:srgbClr xmlns:mc="http://schemas.openxmlformats.org/markup-compatibility/2006" xmlns:a14="http://schemas.microsoft.com/office/drawing/2010/main" val="C6E7FC" mc:Ignorable=""/>
    </a:lt2>
    <a:accent1>
      <a:srgbClr xmlns:mc="http://schemas.openxmlformats.org/markup-compatibility/2006" xmlns:a14="http://schemas.microsoft.com/office/drawing/2010/main" val="31B6FD" mc:Ignorable=""/>
    </a:accent1>
    <a:accent2>
      <a:srgbClr xmlns:mc="http://schemas.openxmlformats.org/markup-compatibility/2006" xmlns:a14="http://schemas.microsoft.com/office/drawing/2010/main" val="4584D3" mc:Ignorable=""/>
    </a:accent2>
    <a:accent3>
      <a:srgbClr xmlns:mc="http://schemas.openxmlformats.org/markup-compatibility/2006" xmlns:a14="http://schemas.microsoft.com/office/drawing/2010/main" val="5BD078" mc:Ignorable=""/>
    </a:accent3>
    <a:accent4>
      <a:srgbClr xmlns:mc="http://schemas.openxmlformats.org/markup-compatibility/2006" xmlns:a14="http://schemas.microsoft.com/office/drawing/2010/main" val="A5D028" mc:Ignorable=""/>
    </a:accent4>
    <a:accent5>
      <a:srgbClr xmlns:mc="http://schemas.openxmlformats.org/markup-compatibility/2006" xmlns:a14="http://schemas.microsoft.com/office/drawing/2010/main" val="F5C040" mc:Ignorable=""/>
    </a:accent5>
    <a:accent6>
      <a:srgbClr xmlns:mc="http://schemas.openxmlformats.org/markup-compatibility/2006" xmlns:a14="http://schemas.microsoft.com/office/drawing/2010/main" val="05E0DB" mc:Ignorable=""/>
    </a:accent6>
    <a:hlink>
      <a:srgbClr xmlns:mc="http://schemas.openxmlformats.org/markup-compatibility/2006" xmlns:a14="http://schemas.microsoft.com/office/drawing/2010/main" val="0080FF" mc:Ignorable=""/>
    </a:hlink>
    <a:folHlink>
      <a:srgbClr xmlns:mc="http://schemas.openxmlformats.org/markup-compatibility/2006" xmlns:a14="http://schemas.microsoft.com/office/drawing/2010/main" val="5EAEFF" mc:Ignorable="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1633</TotalTime>
  <Words>2361</Words>
  <Application>Microsoft Office PowerPoint</Application>
  <PresentationFormat>On-screen Show (4:3)</PresentationFormat>
  <Paragraphs>268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Clarity</vt:lpstr>
      <vt:lpstr>تَوْحِيْدُ اللهِ</vt:lpstr>
      <vt:lpstr>تَوْحِيْدُ اللهِ</vt:lpstr>
      <vt:lpstr>Empat Macam Tauhid</vt:lpstr>
      <vt:lpstr>3 Tauhid dalam Surat An-Naas</vt:lpstr>
      <vt:lpstr>رُبُوْبِيَّةُ اللهِ</vt:lpstr>
      <vt:lpstr>Makna Rabb</vt:lpstr>
      <vt:lpstr>Pencipta</vt:lpstr>
      <vt:lpstr>Penciptaan Langit dan Bumi</vt:lpstr>
      <vt:lpstr>أَفَلَا يَنْظُرُونَ إِلَى الْإِبِلِ كَيْفَ خُلِقَتْ</vt:lpstr>
      <vt:lpstr>رُبُوْبِيَّةُ اللهِ</vt:lpstr>
      <vt:lpstr>Memelihara</vt:lpstr>
      <vt:lpstr>Jangan Takut Kelaparan</vt:lpstr>
      <vt:lpstr>Berbagai Cara Mendapatkan Rizki</vt:lpstr>
      <vt:lpstr>Masalah Distribusi</vt:lpstr>
      <vt:lpstr>Bukan ke Dukun</vt:lpstr>
      <vt:lpstr>رُبُوْبِيَّةُ اللهِ</vt:lpstr>
      <vt:lpstr>Pemilik</vt:lpstr>
      <vt:lpstr>Hak Allah untuk Memberi dan Mengambil</vt:lpstr>
      <vt:lpstr>Kesopanan Allah</vt:lpstr>
      <vt:lpstr>مُلْكِيَّةُ اللهِ</vt:lpstr>
      <vt:lpstr>مُلْكِيَّةُ اللهِ Allah sebagai Raja</vt:lpstr>
      <vt:lpstr>Raja yang Berkuasa</vt:lpstr>
      <vt:lpstr>WALI</vt:lpstr>
      <vt:lpstr>Orang Kafir Menjadi Wali?</vt:lpstr>
      <vt:lpstr>مُلْكِيَّةُ اللهِ</vt:lpstr>
      <vt:lpstr>HAKIM</vt:lpstr>
      <vt:lpstr>Keterbatasan Manusia</vt:lpstr>
      <vt:lpstr>Hukum Allah adalah yang Terbaik</vt:lpstr>
      <vt:lpstr>PowerPoint Presentation</vt:lpstr>
      <vt:lpstr>Hak Menentukan Hukum</vt:lpstr>
      <vt:lpstr>Tidak Berhukum dengan Hukum Allah</vt:lpstr>
      <vt:lpstr>Bertahkim Kepada Manusia</vt:lpstr>
      <vt:lpstr>Tidak Ada Pilihan Lain</vt:lpstr>
      <vt:lpstr>مُلْكِيَّةُ اللهِ</vt:lpstr>
      <vt:lpstr>AMIR</vt:lpstr>
      <vt:lpstr>انْفِرُوا خِفَافًا وَثِقَالًا</vt:lpstr>
      <vt:lpstr>Allah sebagai Tujuan (غَايَةً)</vt:lpstr>
      <vt:lpstr>PowerPoint Presentation</vt:lpstr>
      <vt:lpstr>ILAH YANG DISEMBAH</vt:lpstr>
      <vt:lpstr>Pasti Jawabannya… ALLAH</vt:lpstr>
      <vt:lpstr>Tapi…</vt:lpstr>
      <vt:lpstr>Tauhid yang Murni</vt:lpstr>
    </vt:vector>
  </TitlesOfParts>
  <Company>Staff Departemen Kaderisasi Partai Keadilan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أَهَمِّيَّةُ مَعْرِفَةِ اللهِ</dc:title>
  <dc:creator>مشفع أحمد رحيم قاسم</dc:creator>
  <cp:lastModifiedBy>User</cp:lastModifiedBy>
  <cp:revision>170</cp:revision>
  <dcterms:created xsi:type="dcterms:W3CDTF">1999-04-08T02:27:07Z</dcterms:created>
  <dcterms:modified xsi:type="dcterms:W3CDTF">2010-04-02T17:16:45Z</dcterms:modified>
</cp:coreProperties>
</file>