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5.xml" ContentType="application/vnd.openxmlformats-officedocument.themeOverr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4.xml" ContentType="application/vnd.openxmlformats-officedocument.themeOverr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Override13.xml" ContentType="application/vnd.openxmlformats-officedocument.themeOverr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Override10.xml" ContentType="application/vnd.openxmlformats-officedocument.themeOverr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heme/themeOverride26.xml" ContentType="application/vnd.openxmlformats-officedocument.themeOverr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22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41"/>
  </p:notesMasterIdLst>
  <p:handoutMasterIdLst>
    <p:handoutMasterId r:id="rId42"/>
  </p:handoutMasterIdLst>
  <p:sldIdLst>
    <p:sldId id="332" r:id="rId3"/>
    <p:sldId id="259" r:id="rId4"/>
    <p:sldId id="261" r:id="rId5"/>
    <p:sldId id="262" r:id="rId6"/>
    <p:sldId id="265" r:id="rId7"/>
    <p:sldId id="266" r:id="rId8"/>
    <p:sldId id="283" r:id="rId9"/>
    <p:sldId id="271" r:id="rId10"/>
    <p:sldId id="272" r:id="rId11"/>
    <p:sldId id="303" r:id="rId12"/>
    <p:sldId id="302" r:id="rId13"/>
    <p:sldId id="305" r:id="rId14"/>
    <p:sldId id="285" r:id="rId15"/>
    <p:sldId id="325" r:id="rId16"/>
    <p:sldId id="274" r:id="rId17"/>
    <p:sldId id="290" r:id="rId18"/>
    <p:sldId id="291" r:id="rId19"/>
    <p:sldId id="277" r:id="rId20"/>
    <p:sldId id="278" r:id="rId21"/>
    <p:sldId id="280" r:id="rId22"/>
    <p:sldId id="281" r:id="rId23"/>
    <p:sldId id="307" r:id="rId24"/>
    <p:sldId id="300" r:id="rId25"/>
    <p:sldId id="301" r:id="rId26"/>
    <p:sldId id="313" r:id="rId27"/>
    <p:sldId id="296" r:id="rId28"/>
    <p:sldId id="317" r:id="rId29"/>
    <p:sldId id="318" r:id="rId30"/>
    <p:sldId id="319" r:id="rId31"/>
    <p:sldId id="321" r:id="rId32"/>
    <p:sldId id="322" r:id="rId33"/>
    <p:sldId id="323" r:id="rId34"/>
    <p:sldId id="324" r:id="rId35"/>
    <p:sldId id="297" r:id="rId36"/>
    <p:sldId id="314" r:id="rId37"/>
    <p:sldId id="316" r:id="rId38"/>
    <p:sldId id="326" r:id="rId39"/>
    <p:sldId id="327" r:id="rId40"/>
  </p:sldIdLst>
  <p:sldSz cx="9144000" cy="6858000" type="screen4x3"/>
  <p:notesSz cx="9144000" cy="6858000"/>
  <p:defaultTextStyle>
    <a:defPPr>
      <a:defRPr lang="ar-SA"/>
    </a:defPPr>
    <a:lvl1pPr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1pPr>
    <a:lvl2pPr marL="4572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2pPr>
    <a:lvl3pPr marL="9144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3pPr>
    <a:lvl4pPr marL="13716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4pPr>
    <a:lvl5pPr marL="18288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78" autoAdjust="0"/>
    <p:restoredTop sz="90977" autoAdjust="0"/>
  </p:normalViewPr>
  <p:slideViewPr>
    <p:cSldViewPr>
      <p:cViewPr varScale="1">
        <p:scale>
          <a:sx n="46" d="100"/>
          <a:sy n="46" d="100"/>
        </p:scale>
        <p:origin x="-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fld id="{FDFCE8B1-9C21-470F-BF7F-2A56F56B5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2409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F7129-3B35-47BA-8168-AAC557C864E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62FD3-FE3F-42D7-ACC9-A940E47878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137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7488-CD4A-4528-AE91-6E9E57EEA8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849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7144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255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6CDE-1C60-45F4-97CB-FB84BF01AF6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7936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755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6CDE-1C60-45F4-97CB-FB84BF01AF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20DAC-3043-4216-AD49-D43CDDF42D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A4D81-2454-4BA9-BE2D-2498130EDE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3F9E9-CE90-4456-81FC-5C45EC399F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3C20DAC-3043-4216-AD49-D43CDDF42D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4A5DEB7-DF60-45A8-8138-3B093E53B0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BDCD21-F533-4E67-863F-A03308E49C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865DE-09AB-401C-8FCD-E4C59E47DB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81A4DC5-98B0-4CA2-9E2C-BB317DB4EB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DD8384A-E75E-4E93-A263-10B319842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7AA0AE-3261-4829-B8AF-89AF817299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8B1389-E43D-4A18-A805-F6E7CD0AE4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5DEB7-DF60-45A8-8138-3B093E53B0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665A8545-688F-4337-9788-B2B48831F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0A4D81-2454-4BA9-BE2D-2498130EDE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9B3F9E9-CE90-4456-81FC-5C45EC399F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57201"/>
            <a:ext cx="7772400" cy="12954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DCD21-F533-4E67-863F-A03308E49C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647541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865DE-09AB-401C-8FCD-E4C59E47DB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A4DC5-98B0-4CA2-9E2C-BB317DB4EB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8384A-E75E-4E93-A263-10B319842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AA0AE-3261-4829-B8AF-89AF817299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1389-E43D-4A18-A805-F6E7CD0AE4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A8545-688F-4337-9788-B2B48831F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A31A68-8BD9-451F-9D1E-2231BD02A8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5EA31A68-8BD9-451F-9D1E-2231BD02A8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23.xml"/><Relationship Id="rId3" Type="http://schemas.openxmlformats.org/officeDocument/2006/relationships/slide" Target="slide3.xml"/><Relationship Id="rId7" Type="http://schemas.openxmlformats.org/officeDocument/2006/relationships/slide" Target="slide34.xml"/><Relationship Id="rId12" Type="http://schemas.openxmlformats.org/officeDocument/2006/relationships/slide" Target="slide3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11" Type="http://schemas.openxmlformats.org/officeDocument/2006/relationships/slide" Target="slide26.xml"/><Relationship Id="rId5" Type="http://schemas.openxmlformats.org/officeDocument/2006/relationships/slide" Target="slide5.xml"/><Relationship Id="rId10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slide" Target="slide18.xml"/><Relationship Id="rId1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Text Box 2"/>
          <p:cNvSpPr txBox="1">
            <a:spLocks noChangeArrowheads="1"/>
          </p:cNvSpPr>
          <p:nvPr/>
        </p:nvSpPr>
        <p:spPr bwMode="auto">
          <a:xfrm>
            <a:off x="428596" y="2000240"/>
            <a:ext cx="8353425" cy="113877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spc="50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MA’IYYATULLAH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pc="50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(KESERTAAN ALLAH SWT)</a:t>
            </a:r>
            <a:endParaRPr lang="en-US" b="1" spc="50" dirty="0" smtClean="0">
              <a:ln w="1143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600515" name="Picture 3" descr="LIGHTB~1"/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4" cstate="print"/>
          <a:stretch>
            <a:fillRect/>
          </a:stretch>
        </p:blipFill>
        <p:spPr>
          <a:xfrm>
            <a:off x="357158" y="0"/>
            <a:ext cx="1857388" cy="1928802"/>
          </a:xfrm>
        </p:spPr>
      </p:pic>
      <p:pic>
        <p:nvPicPr>
          <p:cNvPr id="1600516" name="Picture 4" descr="LIGHTB~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1025" y="762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0517" name="Picture 5" descr="LIGHTB~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652963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0518" name="Picture 6" descr="LIGHTB~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3563" y="4695825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8" descr="الله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9925" y="3214686"/>
            <a:ext cx="1457325" cy="13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9" descr="الله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3071810"/>
            <a:ext cx="145732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0523" name="WordArt 11"/>
          <p:cNvSpPr>
            <a:spLocks noChangeArrowheads="1" noChangeShapeType="1" noTextEdit="1"/>
          </p:cNvSpPr>
          <p:nvPr/>
        </p:nvSpPr>
        <p:spPr bwMode="auto">
          <a:xfrm>
            <a:off x="642910" y="1928802"/>
            <a:ext cx="7929618" cy="24148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641"/>
              </a:avLst>
            </a:prstTxWarp>
          </a:bodyPr>
          <a:lstStyle/>
          <a:p>
            <a:pPr algn="ctr" rtl="0">
              <a:defRPr/>
            </a:pPr>
            <a:endParaRPr lang="ar-EG" sz="36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FF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effectLst>
                <a:glow rad="101600">
                  <a:schemeClr val="tx1">
                    <a:alpha val="60000"/>
                  </a:schemeClr>
                </a:glow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600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600514">
                                            <p:bg/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60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160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0514" grpId="0" build="allAtOnce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Luput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sekali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luput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pengawasan</a:t>
            </a:r>
            <a:r>
              <a:rPr lang="en-US" sz="2800" dirty="0" smtClean="0"/>
              <a:t> Allah</a:t>
            </a:r>
          </a:p>
          <a:p>
            <a:r>
              <a:rPr lang="en-US" sz="2800" dirty="0" smtClean="0"/>
              <a:t>3:29 </a:t>
            </a:r>
            <a:r>
              <a:rPr lang="en-US" sz="2800" dirty="0"/>
              <a:t>"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kamu</a:t>
            </a:r>
            <a:r>
              <a:rPr lang="en-US" sz="2800" dirty="0"/>
              <a:t> </a:t>
            </a:r>
            <a:r>
              <a:rPr lang="en-US" sz="2800" dirty="0" err="1"/>
              <a:t>menyembunyikan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hatimu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kamu</a:t>
            </a:r>
            <a:r>
              <a:rPr lang="en-US" sz="2800" dirty="0"/>
              <a:t> </a:t>
            </a:r>
            <a:r>
              <a:rPr lang="en-US" sz="2800" dirty="0" err="1"/>
              <a:t>melahirkannya</a:t>
            </a:r>
            <a:r>
              <a:rPr lang="en-US" sz="2800" dirty="0"/>
              <a:t>, </a:t>
            </a:r>
            <a:r>
              <a:rPr lang="en-US" sz="2800" dirty="0" err="1"/>
              <a:t>pasti</a:t>
            </a:r>
            <a:r>
              <a:rPr lang="en-US" sz="2800" dirty="0"/>
              <a:t> Allah </a:t>
            </a:r>
            <a:r>
              <a:rPr lang="en-US" sz="2800" dirty="0" err="1"/>
              <a:t>mengetahui</a:t>
            </a:r>
            <a:r>
              <a:rPr lang="en-US" sz="2800" dirty="0"/>
              <a:t>." </a:t>
            </a:r>
            <a:endParaRPr lang="en-US" sz="2800" dirty="0" smtClean="0"/>
          </a:p>
          <a:p>
            <a:r>
              <a:rPr lang="en-US" sz="2800" dirty="0" smtClean="0"/>
              <a:t>20:7 Allah </a:t>
            </a:r>
            <a:r>
              <a:rPr lang="en-US" sz="2800" dirty="0" err="1" smtClean="0"/>
              <a:t>mengetahui</a:t>
            </a:r>
            <a:r>
              <a:rPr lang="en-US" sz="2800" dirty="0" smtClean="0"/>
              <a:t> yang </a:t>
            </a:r>
            <a:r>
              <a:rPr lang="en-US" sz="2800" dirty="0" err="1" smtClean="0"/>
              <a:t>rahasia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tersembunyi</a:t>
            </a:r>
            <a:endParaRPr lang="en-US" sz="2800" dirty="0" smtClean="0"/>
          </a:p>
          <a:p>
            <a:r>
              <a:rPr lang="en-US" sz="2800" dirty="0" err="1" smtClean="0"/>
              <a:t>Ayat-ayat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jumlahnya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5216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Ayat yang Berat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cs typeface="Traditional Arabic" pitchFamily="2" charset="-78"/>
              </a:rPr>
              <a:t>Ketika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turun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surat</a:t>
            </a:r>
            <a:r>
              <a:rPr lang="en-US" dirty="0" smtClean="0">
                <a:cs typeface="Traditional Arabic" pitchFamily="2" charset="-78"/>
              </a:rPr>
              <a:t> 2:284 </a:t>
            </a:r>
            <a:r>
              <a:rPr lang="en-US" dirty="0" err="1" smtClean="0">
                <a:cs typeface="Traditional Arabic" pitchFamily="2" charset="-78"/>
              </a:rPr>
              <a:t>bahwa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menghisab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baik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dinyatakan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maupun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disembunyikan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para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sahabat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merasa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sekali</a:t>
            </a:r>
            <a:endParaRPr lang="en-US" dirty="0" smtClean="0">
              <a:cs typeface="Traditional Arabic" pitchFamily="2" charset="-78"/>
            </a:endParaRPr>
          </a:p>
          <a:p>
            <a:r>
              <a:rPr lang="en-US" dirty="0" err="1" smtClean="0">
                <a:cs typeface="Traditional Arabic" pitchFamily="2" charset="-78"/>
              </a:rPr>
              <a:t>Mereka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datang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menghadap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Rasulullah</a:t>
            </a:r>
            <a:r>
              <a:rPr lang="en-US" dirty="0" smtClean="0">
                <a:cs typeface="Traditional Arabic" pitchFamily="2" charset="-78"/>
              </a:rPr>
              <a:t> SAW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bersideku</a:t>
            </a:r>
            <a:r>
              <a:rPr lang="en-US" dirty="0" smtClean="0">
                <a:cs typeface="Traditional Arabic" pitchFamily="2" charset="-78"/>
              </a:rPr>
              <a:t> di </a:t>
            </a:r>
            <a:r>
              <a:rPr lang="en-US" dirty="0" err="1" smtClean="0">
                <a:cs typeface="Traditional Arabic" pitchFamily="2" charset="-78"/>
              </a:rPr>
              <a:t>atas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lutut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seraya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berkata</a:t>
            </a:r>
            <a:r>
              <a:rPr lang="en-US" dirty="0" smtClean="0">
                <a:cs typeface="Traditional Arabic" pitchFamily="2" charset="-78"/>
              </a:rPr>
              <a:t>, “</a:t>
            </a:r>
            <a:r>
              <a:rPr lang="en-US" dirty="0" err="1" smtClean="0">
                <a:cs typeface="Traditional Arabic" pitchFamily="2" charset="-78"/>
              </a:rPr>
              <a:t>Wahai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Rasulullah</a:t>
            </a:r>
            <a:r>
              <a:rPr lang="en-US" dirty="0" smtClean="0">
                <a:cs typeface="Traditional Arabic" pitchFamily="2" charset="-78"/>
              </a:rPr>
              <a:t>, kami </a:t>
            </a:r>
            <a:r>
              <a:rPr lang="en-US" dirty="0" err="1" smtClean="0">
                <a:cs typeface="Traditional Arabic" pitchFamily="2" charset="-78"/>
              </a:rPr>
              <a:t>telah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dibebani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amal-amal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memberatkan</a:t>
            </a:r>
            <a:r>
              <a:rPr lang="en-US" dirty="0" smtClean="0">
                <a:cs typeface="Traditional Arabic" pitchFamily="2" charset="-78"/>
              </a:rPr>
              <a:t> kami, </a:t>
            </a:r>
            <a:r>
              <a:rPr lang="en-US" dirty="0" err="1" smtClean="0">
                <a:cs typeface="Traditional Arabic" pitchFamily="2" charset="-78"/>
              </a:rPr>
              <a:t>yaitu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shalat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puasa</a:t>
            </a:r>
            <a:r>
              <a:rPr lang="en-US" dirty="0" smtClean="0">
                <a:cs typeface="Traditional Arabic" pitchFamily="2" charset="-78"/>
              </a:rPr>
              <a:t>, jihad,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sedekah</a:t>
            </a:r>
            <a:r>
              <a:rPr lang="en-US" dirty="0" smtClean="0">
                <a:cs typeface="Traditional Arabic" pitchFamily="2" charset="-78"/>
              </a:rPr>
              <a:t> (zakat), </a:t>
            </a:r>
            <a:r>
              <a:rPr lang="en-US" dirty="0" err="1" smtClean="0">
                <a:cs typeface="Traditional Arabic" pitchFamily="2" charset="-78"/>
              </a:rPr>
              <a:t>sedangkan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telah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diturunkan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kepadamu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ayat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ini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kami </a:t>
            </a:r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kuat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menyanggahnya</a:t>
            </a:r>
            <a:r>
              <a:rPr lang="en-US" dirty="0" smtClean="0">
                <a:cs typeface="Traditional Arabic" pitchFamily="2" charset="-78"/>
              </a:rPr>
              <a:t>.” </a:t>
            </a:r>
            <a:r>
              <a:rPr lang="en-US" dirty="0" err="1" smtClean="0">
                <a:cs typeface="Traditional Arabic" pitchFamily="2" charset="-78"/>
              </a:rPr>
              <a:t>Maka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Rasulullah</a:t>
            </a:r>
            <a:r>
              <a:rPr lang="en-US" dirty="0" smtClean="0">
                <a:cs typeface="Traditional Arabic" pitchFamily="2" charset="-78"/>
              </a:rPr>
              <a:t> SAW </a:t>
            </a:r>
            <a:r>
              <a:rPr lang="en-US" dirty="0" err="1" smtClean="0">
                <a:cs typeface="Traditional Arabic" pitchFamily="2" charset="-78"/>
              </a:rPr>
              <a:t>bersabda</a:t>
            </a:r>
            <a:r>
              <a:rPr lang="en-US" dirty="0" smtClean="0">
                <a:cs typeface="Traditional Arabic" pitchFamily="2" charset="-78"/>
              </a:rPr>
              <a:t>, </a:t>
            </a:r>
          </a:p>
          <a:p>
            <a:pPr indent="0" algn="ctr">
              <a:buNone/>
            </a:pPr>
            <a:r>
              <a:rPr lang="ar-SA" sz="2800" b="1" dirty="0" smtClean="0">
                <a:cs typeface="Traditional Arabic" pitchFamily="2" charset="-78"/>
              </a:rPr>
              <a:t>أَتُرِيدُونَ </a:t>
            </a:r>
            <a:r>
              <a:rPr lang="ar-SA" sz="2800" b="1" dirty="0">
                <a:cs typeface="Traditional Arabic" pitchFamily="2" charset="-78"/>
              </a:rPr>
              <a:t>أَنْ تَقُولُوا كَمَا قَالَ أَهْلُ الْكِتَابَيْنِ مِنْ قَبْلِكُمْ سَمِعْنَا وَعَصَيْنَا بَلْ قُولُوا سَمِعْنَا وَأَطَعْنَا غُفْرَانَكَ رَبَّنَا وَإِلَيْكَ الْمَصِيرُ قَالُوا سَمِعْنَا وَأَطَعْنَا غُفْرَانَكَ رَبَّنَا وَإِلَيْكَ الْمَصِيرُ</a:t>
            </a:r>
            <a:endParaRPr lang="en-US" sz="2800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47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err="1" smtClean="0"/>
              <a:t>Apakah</a:t>
            </a:r>
            <a:r>
              <a:rPr lang="en-US" dirty="0" smtClean="0"/>
              <a:t> kalian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kitab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kalian, ‘Kami </a:t>
            </a:r>
            <a:r>
              <a:rPr lang="en-US" dirty="0" err="1" smtClean="0"/>
              <a:t>dengar</a:t>
            </a:r>
            <a:r>
              <a:rPr lang="en-US" dirty="0" smtClean="0"/>
              <a:t>, kami </a:t>
            </a:r>
            <a:r>
              <a:rPr lang="en-US" dirty="0" err="1" smtClean="0"/>
              <a:t>menyalahinya</a:t>
            </a:r>
            <a:r>
              <a:rPr lang="en-US" dirty="0" smtClean="0"/>
              <a:t>.” Akan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katakanlah</a:t>
            </a:r>
            <a:r>
              <a:rPr lang="en-US" dirty="0" smtClean="0"/>
              <a:t>, </a:t>
            </a:r>
            <a:r>
              <a:rPr lang="en-US" dirty="0"/>
              <a:t>"Kami </a:t>
            </a:r>
            <a:r>
              <a:rPr lang="en-US" dirty="0" err="1"/>
              <a:t>dengar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kami </a:t>
            </a:r>
            <a:r>
              <a:rPr lang="en-US" dirty="0" err="1"/>
              <a:t>taat</a:t>
            </a:r>
            <a:r>
              <a:rPr lang="en-US" dirty="0"/>
              <a:t>". (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berdoa</a:t>
            </a:r>
            <a:r>
              <a:rPr lang="en-US" dirty="0"/>
              <a:t>): "</a:t>
            </a:r>
            <a:r>
              <a:rPr lang="en-US" dirty="0" err="1"/>
              <a:t>Ampunilah</a:t>
            </a:r>
            <a:r>
              <a:rPr lang="en-US" dirty="0"/>
              <a:t> kami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kami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Engkaulah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 smtClean="0"/>
              <a:t>".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mengatakan</a:t>
            </a:r>
            <a:r>
              <a:rPr lang="en-US" dirty="0" smtClean="0"/>
              <a:t>, </a:t>
            </a:r>
            <a:r>
              <a:rPr lang="en-US" dirty="0"/>
              <a:t>"Kami </a:t>
            </a:r>
            <a:r>
              <a:rPr lang="en-US" dirty="0" err="1"/>
              <a:t>dengar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kami </a:t>
            </a:r>
            <a:r>
              <a:rPr lang="en-US" dirty="0" err="1"/>
              <a:t>taat</a:t>
            </a:r>
            <a:r>
              <a:rPr lang="en-US" dirty="0"/>
              <a:t>". (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berdoa</a:t>
            </a:r>
            <a:r>
              <a:rPr lang="en-US" dirty="0"/>
              <a:t>): "</a:t>
            </a:r>
            <a:r>
              <a:rPr lang="en-US" dirty="0" err="1"/>
              <a:t>Ampunilah</a:t>
            </a:r>
            <a:r>
              <a:rPr lang="en-US" dirty="0"/>
              <a:t> kami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kami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Engkaulah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 smtClean="0"/>
              <a:t>".</a:t>
            </a:r>
          </a:p>
          <a:p>
            <a:pPr marL="342900" indent="-342900"/>
            <a:r>
              <a:rPr lang="en-US" dirty="0" err="1" smtClean="0"/>
              <a:t>Ucapan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diabadikan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Allah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ayat</a:t>
            </a:r>
            <a:r>
              <a:rPr lang="en-US" dirty="0" smtClean="0"/>
              <a:t> yang </a:t>
            </a:r>
            <a:r>
              <a:rPr lang="en-US" dirty="0" err="1" smtClean="0"/>
              <a:t>selanjutnya</a:t>
            </a:r>
            <a:r>
              <a:rPr lang="en-US" dirty="0" smtClean="0"/>
              <a:t> (2:285)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pujian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Allah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ayat</a:t>
            </a:r>
            <a:r>
              <a:rPr lang="en-US" dirty="0" smtClean="0"/>
              <a:t> 284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ayat</a:t>
            </a:r>
            <a:r>
              <a:rPr lang="en-US" dirty="0" smtClean="0"/>
              <a:t> 286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05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Polisi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Kalau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umat</a:t>
            </a:r>
            <a:r>
              <a:rPr lang="en-US" dirty="0" smtClean="0">
                <a:cs typeface="Traditional Arabic" pitchFamily="2" charset="-78"/>
              </a:rPr>
              <a:t> Islam </a:t>
            </a:r>
            <a:r>
              <a:rPr lang="en-US" dirty="0" err="1" smtClean="0">
                <a:cs typeface="Traditional Arabic" pitchFamily="2" charset="-78"/>
              </a:rPr>
              <a:t>benar-benar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menyadari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pengawasan</a:t>
            </a:r>
            <a:r>
              <a:rPr lang="en-US" dirty="0" smtClean="0">
                <a:cs typeface="Traditional Arabic" pitchFamily="2" charset="-78"/>
              </a:rPr>
              <a:t> Allah yang </a:t>
            </a:r>
            <a:r>
              <a:rPr lang="en-US" dirty="0" err="1" smtClean="0">
                <a:cs typeface="Traditional Arabic" pitchFamily="2" charset="-78"/>
              </a:rPr>
              <a:t>sangat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ketat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ini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tentu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diperlukan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banyak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polisi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Masing-masing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sudah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mengawasi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sendiri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Menurut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acuan</a:t>
            </a:r>
            <a:r>
              <a:rPr lang="en-US" dirty="0" smtClean="0">
                <a:cs typeface="Traditional Arabic" pitchFamily="2" charset="-78"/>
              </a:rPr>
              <a:t> PBB </a:t>
            </a:r>
            <a:r>
              <a:rPr lang="en-US" dirty="0" err="1" smtClean="0">
                <a:cs typeface="Traditional Arabic" pitchFamily="2" charset="-78"/>
              </a:rPr>
              <a:t>rasio</a:t>
            </a:r>
            <a:r>
              <a:rPr lang="en-US" dirty="0" smtClean="0">
                <a:cs typeface="Traditional Arabic" pitchFamily="2" charset="-78"/>
              </a:rPr>
              <a:t> ideal </a:t>
            </a:r>
            <a:r>
              <a:rPr lang="en-US" dirty="0" err="1" smtClean="0">
                <a:cs typeface="Traditional Arabic" pitchFamily="2" charset="-78"/>
              </a:rPr>
              <a:t>polisi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penduduk</a:t>
            </a:r>
            <a:r>
              <a:rPr lang="en-US" dirty="0" smtClean="0">
                <a:cs typeface="Traditional Arabic" pitchFamily="2" charset="-78"/>
              </a:rPr>
              <a:t> 1:300-400</a:t>
            </a:r>
          </a:p>
          <a:p>
            <a:pPr marL="342900" indent="-342900"/>
            <a:r>
              <a:rPr lang="en-US" dirty="0" smtClean="0">
                <a:cs typeface="Traditional Arabic" pitchFamily="2" charset="-78"/>
              </a:rPr>
              <a:t>Di Indonesia </a:t>
            </a:r>
            <a:r>
              <a:rPr lang="en-US" dirty="0" err="1" smtClean="0">
                <a:cs typeface="Traditional Arabic" pitchFamily="2" charset="-78"/>
              </a:rPr>
              <a:t>periode</a:t>
            </a:r>
            <a:r>
              <a:rPr lang="en-US" dirty="0" smtClean="0">
                <a:cs typeface="Traditional Arabic" pitchFamily="2" charset="-78"/>
              </a:rPr>
              <a:t> 2000-2005 </a:t>
            </a:r>
            <a:r>
              <a:rPr lang="en-US" dirty="0" err="1" smtClean="0">
                <a:cs typeface="Traditional Arabic" pitchFamily="2" charset="-78"/>
              </a:rPr>
              <a:t>rasionya</a:t>
            </a:r>
            <a:r>
              <a:rPr lang="en-US" dirty="0" smtClean="0">
                <a:cs typeface="Traditional Arabic" pitchFamily="2" charset="-78"/>
              </a:rPr>
              <a:t> 1:700, </a:t>
            </a:r>
            <a:r>
              <a:rPr lang="en-US" dirty="0" err="1" smtClean="0">
                <a:cs typeface="Traditional Arabic" pitchFamily="2" charset="-78"/>
              </a:rPr>
              <a:t>Jepang</a:t>
            </a:r>
            <a:r>
              <a:rPr lang="en-US" dirty="0" smtClean="0">
                <a:cs typeface="Traditional Arabic" pitchFamily="2" charset="-78"/>
              </a:rPr>
              <a:t> 1:520</a:t>
            </a: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Bukankah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banyaknya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polisi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karena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makin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banyak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kejahatan</a:t>
            </a:r>
            <a:r>
              <a:rPr lang="en-US" dirty="0" smtClean="0">
                <a:cs typeface="Traditional Arabic" pitchFamily="2" charset="-78"/>
              </a:rPr>
              <a:t>? </a:t>
            </a:r>
            <a:r>
              <a:rPr lang="en-US" dirty="0" err="1" smtClean="0">
                <a:cs typeface="Traditional Arabic" pitchFamily="2" charset="-78"/>
              </a:rPr>
              <a:t>Berarti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masyarakat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tambah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rusak</a:t>
            </a:r>
            <a:r>
              <a:rPr lang="en-US" dirty="0" smtClean="0">
                <a:cs typeface="Traditional Arabic" pitchFamily="2" charset="-7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41145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Tanda-tanda</a:t>
            </a:r>
            <a:r>
              <a:rPr lang="en-US" dirty="0" smtClean="0"/>
              <a:t> </a:t>
            </a:r>
            <a:r>
              <a:rPr lang="en-US" dirty="0" err="1" smtClean="0"/>
              <a:t>Kiamat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 algn="ctr">
              <a:buNone/>
            </a:pPr>
            <a:r>
              <a:rPr lang="ar-SA" sz="3900" b="1" dirty="0">
                <a:cs typeface="Traditional Arabic" pitchFamily="2" charset="-78"/>
              </a:rPr>
              <a:t>بَادِرُوا بِالْمَوْتِ سِتًّا إِمْرَةَ السُّفَهَاءِ </a:t>
            </a:r>
            <a:r>
              <a:rPr lang="ar-SA" sz="3900" b="1" dirty="0">
                <a:solidFill>
                  <a:srgbClr val="C00000"/>
                </a:solidFill>
                <a:cs typeface="Traditional Arabic" pitchFamily="2" charset="-78"/>
              </a:rPr>
              <a:t>وَكَثْرَةَ الشَّرْطِ </a:t>
            </a:r>
            <a:r>
              <a:rPr lang="ar-SA" sz="3900" b="1" dirty="0">
                <a:cs typeface="Traditional Arabic" pitchFamily="2" charset="-78"/>
              </a:rPr>
              <a:t>وَبَيْعَ الْحُكْمِ وَاسْتِخْفَافًا بِالدَّمِ وَقَطِيعَةَ الرَّحِمِ وَنَشْئًا يَتَّخِذُونَ الْقُرْآنَ مَزَامِيرَ يُقَدِّمُونَهُ يُغَنِّيهِمْ وَإِنْ كَانَ أَقَلَّ مِنْهُمْ فِقْهًا</a:t>
            </a:r>
            <a:endParaRPr lang="en-US" sz="3900" i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i="1" dirty="0" smtClean="0">
                <a:cs typeface="Traditional Arabic" pitchFamily="2" charset="-78"/>
              </a:rPr>
              <a:t>“</a:t>
            </a:r>
            <a:r>
              <a:rPr lang="en-US" i="1" dirty="0" err="1" smtClean="0">
                <a:cs typeface="Traditional Arabic" pitchFamily="2" charset="-78"/>
              </a:rPr>
              <a:t>Bersegeralah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kamu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melakukan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amal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shalih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sebelum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datang</a:t>
            </a:r>
            <a:r>
              <a:rPr lang="en-US" i="1" dirty="0">
                <a:cs typeface="Traditional Arabic" pitchFamily="2" charset="-78"/>
              </a:rPr>
              <a:t> 6 </a:t>
            </a:r>
            <a:r>
              <a:rPr lang="en-US" i="1" dirty="0" err="1">
                <a:cs typeface="Traditional Arabic" pitchFamily="2" charset="-78"/>
              </a:rPr>
              <a:t>perkara</a:t>
            </a:r>
            <a:r>
              <a:rPr lang="en-US" i="1" dirty="0">
                <a:cs typeface="Traditional Arabic" pitchFamily="2" charset="-78"/>
              </a:rPr>
              <a:t> : </a:t>
            </a:r>
            <a:r>
              <a:rPr lang="en-US" i="1" dirty="0" err="1">
                <a:cs typeface="Traditional Arabic" pitchFamily="2" charset="-78"/>
              </a:rPr>
              <a:t>pemerintahan</a:t>
            </a:r>
            <a:r>
              <a:rPr lang="en-US" i="1" dirty="0">
                <a:cs typeface="Traditional Arabic" pitchFamily="2" charset="-78"/>
              </a:rPr>
              <a:t> orang </a:t>
            </a:r>
            <a:r>
              <a:rPr lang="en-US" i="1" dirty="0" err="1">
                <a:cs typeface="Traditional Arabic" pitchFamily="2" charset="-78"/>
              </a:rPr>
              <a:t>orang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jahil</a:t>
            </a:r>
            <a:r>
              <a:rPr lang="en-US" i="1" dirty="0">
                <a:cs typeface="Traditional Arabic" pitchFamily="2" charset="-78"/>
              </a:rPr>
              <a:t>, </a:t>
            </a:r>
            <a:r>
              <a:rPr lang="en-US" b="1" i="1" dirty="0" err="1">
                <a:cs typeface="Traditional Arabic" pitchFamily="2" charset="-78"/>
              </a:rPr>
              <a:t>banyaknya</a:t>
            </a:r>
            <a:r>
              <a:rPr lang="en-US" b="1" i="1" dirty="0">
                <a:cs typeface="Traditional Arabic" pitchFamily="2" charset="-78"/>
              </a:rPr>
              <a:t> </a:t>
            </a:r>
            <a:r>
              <a:rPr lang="en-US" b="1" i="1" dirty="0" err="1" smtClean="0">
                <a:cs typeface="Traditional Arabic" pitchFamily="2" charset="-78"/>
              </a:rPr>
              <a:t>polisi</a:t>
            </a:r>
            <a:r>
              <a:rPr lang="en-US" b="1" i="1" dirty="0">
                <a:cs typeface="Traditional Arabic" pitchFamily="2" charset="-78"/>
              </a:rPr>
              <a:t>, </a:t>
            </a:r>
            <a:r>
              <a:rPr lang="en-US" i="1" dirty="0" err="1">
                <a:cs typeface="Traditional Arabic" pitchFamily="2" charset="-78"/>
              </a:rPr>
              <a:t>penjual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belian</a:t>
            </a:r>
            <a:r>
              <a:rPr lang="en-US" i="1" dirty="0">
                <a:cs typeface="Traditional Arabic" pitchFamily="2" charset="-78"/>
              </a:rPr>
              <a:t> HUKUM </a:t>
            </a:r>
            <a:r>
              <a:rPr lang="en-US" i="1" dirty="0" err="1">
                <a:cs typeface="Traditional Arabic" pitchFamily="2" charset="-78"/>
              </a:rPr>
              <a:t>atau</a:t>
            </a:r>
            <a:r>
              <a:rPr lang="en-US" i="1" dirty="0">
                <a:cs typeface="Traditional Arabic" pitchFamily="2" charset="-78"/>
              </a:rPr>
              <a:t> JABATAN, </a:t>
            </a:r>
            <a:r>
              <a:rPr lang="en-US" i="1" dirty="0" err="1">
                <a:cs typeface="Traditional Arabic" pitchFamily="2" charset="-78"/>
              </a:rPr>
              <a:t>memandang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remeh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terhadap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darah</a:t>
            </a:r>
            <a:r>
              <a:rPr lang="en-US" i="1" dirty="0">
                <a:cs typeface="Traditional Arabic" pitchFamily="2" charset="-78"/>
              </a:rPr>
              <a:t>, </a:t>
            </a:r>
            <a:r>
              <a:rPr lang="en-US" i="1" dirty="0" err="1">
                <a:cs typeface="Traditional Arabic" pitchFamily="2" charset="-78"/>
              </a:rPr>
              <a:t>pemutusan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silaturrahim</a:t>
            </a:r>
            <a:r>
              <a:rPr lang="en-US" i="1" dirty="0">
                <a:cs typeface="Traditional Arabic" pitchFamily="2" charset="-78"/>
              </a:rPr>
              <a:t>, </a:t>
            </a:r>
            <a:r>
              <a:rPr lang="en-US" i="1" dirty="0" err="1">
                <a:cs typeface="Traditional Arabic" pitchFamily="2" charset="-78"/>
              </a:rPr>
              <a:t>adanya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manusia</a:t>
            </a:r>
            <a:r>
              <a:rPr lang="en-US" i="1" dirty="0">
                <a:cs typeface="Traditional Arabic" pitchFamily="2" charset="-78"/>
              </a:rPr>
              <a:t> yang </a:t>
            </a:r>
            <a:r>
              <a:rPr lang="en-US" i="1" dirty="0" err="1">
                <a:cs typeface="Traditional Arabic" pitchFamily="2" charset="-78"/>
              </a:rPr>
              <a:t>menjadikan</a:t>
            </a:r>
            <a:r>
              <a:rPr lang="en-US" i="1" dirty="0">
                <a:cs typeface="Traditional Arabic" pitchFamily="2" charset="-78"/>
              </a:rPr>
              <a:t> al </a:t>
            </a:r>
            <a:r>
              <a:rPr lang="en-US" i="1" dirty="0" smtClean="0">
                <a:cs typeface="Traditional Arabic" pitchFamily="2" charset="-78"/>
              </a:rPr>
              <a:t>Qur’an </a:t>
            </a:r>
            <a:r>
              <a:rPr lang="en-US" i="1" dirty="0" err="1" smtClean="0">
                <a:cs typeface="Traditional Arabic" pitchFamily="2" charset="-78"/>
              </a:rPr>
              <a:t>sebagai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seruling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dimana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mereka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menunjuk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seorang</a:t>
            </a:r>
            <a:r>
              <a:rPr lang="en-US" i="1" dirty="0">
                <a:cs typeface="Traditional Arabic" pitchFamily="2" charset="-78"/>
              </a:rPr>
              <a:t> imam </a:t>
            </a:r>
            <a:r>
              <a:rPr lang="en-US" i="1" dirty="0" err="1">
                <a:cs typeface="Traditional Arabic" pitchFamily="2" charset="-78"/>
              </a:rPr>
              <a:t>untuk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sholat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jamaah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smtClean="0">
                <a:cs typeface="Traditional Arabic" pitchFamily="2" charset="-78"/>
              </a:rPr>
              <a:t>agar </a:t>
            </a:r>
            <a:r>
              <a:rPr lang="en-US" i="1" dirty="0" err="1">
                <a:cs typeface="Traditional Arabic" pitchFamily="2" charset="-78"/>
              </a:rPr>
              <a:t>ia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dapat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menyaksikan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keindahannya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dalam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membaca</a:t>
            </a:r>
            <a:r>
              <a:rPr lang="en-US" i="1" dirty="0">
                <a:cs typeface="Traditional Arabic" pitchFamily="2" charset="-78"/>
              </a:rPr>
              <a:t> Al </a:t>
            </a:r>
            <a:r>
              <a:rPr lang="en-US" i="1" dirty="0" err="1">
                <a:cs typeface="Traditional Arabic" pitchFamily="2" charset="-78"/>
              </a:rPr>
              <a:t>QUr'an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meskipun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ia</a:t>
            </a:r>
            <a:r>
              <a:rPr lang="en-US" i="1" dirty="0">
                <a:cs typeface="Traditional Arabic" pitchFamily="2" charset="-78"/>
              </a:rPr>
              <a:t> paling </a:t>
            </a:r>
            <a:r>
              <a:rPr lang="en-US" i="1" dirty="0" err="1">
                <a:cs typeface="Traditional Arabic" pitchFamily="2" charset="-78"/>
              </a:rPr>
              <a:t>sedikit</a:t>
            </a:r>
            <a:r>
              <a:rPr lang="en-US" i="1" dirty="0">
                <a:cs typeface="Traditional Arabic" pitchFamily="2" charset="-78"/>
              </a:rPr>
              <a:t> </a:t>
            </a:r>
            <a:r>
              <a:rPr lang="en-US" i="1" dirty="0" err="1">
                <a:cs typeface="Traditional Arabic" pitchFamily="2" charset="-78"/>
              </a:rPr>
              <a:t>ke-Faqihannya</a:t>
            </a:r>
            <a:r>
              <a:rPr lang="en-US" i="1" dirty="0" smtClean="0">
                <a:cs typeface="Traditional Arabic" pitchFamily="2" charset="-78"/>
              </a:rPr>
              <a:t>.</a:t>
            </a:r>
            <a:r>
              <a:rPr lang="en-US" dirty="0" smtClean="0">
                <a:cs typeface="Traditional Arabic" pitchFamily="2" charset="-78"/>
              </a:rPr>
              <a:t>" (</a:t>
            </a:r>
            <a:r>
              <a:rPr lang="en-US" dirty="0" err="1" smtClean="0">
                <a:cs typeface="Traditional Arabic" pitchFamily="2" charset="-78"/>
              </a:rPr>
              <a:t>Musnad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>
                <a:cs typeface="Traditional Arabic" pitchFamily="2" charset="-78"/>
              </a:rPr>
              <a:t>Ahmad, At </a:t>
            </a:r>
            <a:r>
              <a:rPr lang="en-US" dirty="0" err="1">
                <a:cs typeface="Traditional Arabic" pitchFamily="2" charset="-78"/>
              </a:rPr>
              <a:t>Thabrani</a:t>
            </a:r>
            <a:r>
              <a:rPr lang="en-US" dirty="0">
                <a:cs typeface="Traditional Arabic" pitchFamily="2" charset="-78"/>
              </a:rPr>
              <a:t>, Ash </a:t>
            </a:r>
            <a:r>
              <a:rPr lang="en-US" dirty="0" err="1" smtClean="0">
                <a:cs typeface="Traditional Arabic" pitchFamily="2" charset="-78"/>
              </a:rPr>
              <a:t>Shaihhah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AlBani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smtClean="0">
                <a:cs typeface="Traditional Arabic" pitchFamily="2" charset="-78"/>
              </a:rPr>
              <a:t>979)</a:t>
            </a:r>
            <a:endParaRPr lang="en-US" dirty="0">
              <a:cs typeface="Traditional Arabic" pitchFamily="2" charset="-78"/>
            </a:endParaRP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9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Traditional Arabic" pitchFamily="2" charset="-78"/>
              </a:rPr>
              <a:t>اَلْمُؤْمِنُ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8288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2</a:t>
            </a:r>
          </a:p>
          <a:p>
            <a:pPr algn="ctr"/>
            <a:r>
              <a:rPr lang="ar-SA" sz="9600" dirty="0">
                <a:cs typeface="Traditional Arabic" pitchFamily="2" charset="-78"/>
              </a:rPr>
              <a:t>إِحْسَانُ </a:t>
            </a:r>
            <a:r>
              <a:rPr lang="ar-SA" sz="9600" dirty="0" smtClean="0">
                <a:cs typeface="Traditional Arabic" pitchFamily="2" charset="-78"/>
              </a:rPr>
              <a:t>اللهِ</a:t>
            </a:r>
            <a:endParaRPr lang="en-US" sz="9600" dirty="0" smtClean="0">
              <a:cs typeface="Traditional Arabic" pitchFamily="2" charset="-78"/>
            </a:endParaRPr>
          </a:p>
          <a:p>
            <a:pPr algn="ctr"/>
            <a:r>
              <a:rPr lang="en-US" sz="3200" dirty="0" err="1" smtClean="0">
                <a:solidFill>
                  <a:schemeClr val="tx2"/>
                </a:solidFill>
                <a:latin typeface="Goudy Stout" pitchFamily="18" charset="0"/>
              </a:rPr>
              <a:t>Kebaikan</a:t>
            </a:r>
            <a:r>
              <a:rPr lang="en-US" sz="3200" dirty="0" smtClean="0">
                <a:solidFill>
                  <a:schemeClr val="tx2"/>
                </a:solidFill>
                <a:latin typeface="Goudy Stout" pitchFamily="18" charset="0"/>
              </a:rPr>
              <a:t> Allah</a:t>
            </a:r>
            <a:endParaRPr lang="en-US" sz="44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89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cs typeface="Traditional Arabic" pitchFamily="2" charset="-78"/>
              </a:rPr>
              <a:t>إِحْسَانُ </a:t>
            </a:r>
            <a:r>
              <a:rPr lang="ar-SA" b="1" dirty="0" smtClean="0">
                <a:cs typeface="Traditional Arabic" pitchFamily="2" charset="-78"/>
              </a:rPr>
              <a:t>اللهِ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sz="2400" b="1" dirty="0" err="1" smtClean="0">
                <a:latin typeface="Goudy Stout" pitchFamily="18" charset="0"/>
              </a:rPr>
              <a:t>Kebaikan</a:t>
            </a:r>
            <a:r>
              <a:rPr lang="en-US" sz="2400" b="1" dirty="0" smtClean="0">
                <a:latin typeface="Goudy Stout" pitchFamily="18" charset="0"/>
              </a:rPr>
              <a:t> </a:t>
            </a:r>
            <a:r>
              <a:rPr lang="en-US" sz="2400" b="1" dirty="0">
                <a:latin typeface="Goudy Stout" pitchFamily="18" charset="0"/>
              </a:rPr>
              <a:t>Allah</a:t>
            </a:r>
            <a:endParaRPr lang="en-US" sz="1400" b="1" dirty="0">
              <a:latin typeface="Goudy Stou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2800" dirty="0" err="1" smtClean="0"/>
              <a:t>Seorang</a:t>
            </a:r>
            <a:r>
              <a:rPr lang="en-US" sz="2800" dirty="0" smtClean="0"/>
              <a:t> </a:t>
            </a:r>
            <a:r>
              <a:rPr lang="en-US" sz="2800" dirty="0" err="1" smtClean="0"/>
              <a:t>mu’min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menyadari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kebaikan</a:t>
            </a:r>
            <a:r>
              <a:rPr lang="en-US" sz="2800" dirty="0" smtClean="0"/>
              <a:t> Allah SWT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makhlukNya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ni’mat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tak</a:t>
            </a:r>
            <a:r>
              <a:rPr lang="en-US" sz="2800" dirty="0" smtClean="0"/>
              <a:t> </a:t>
            </a:r>
            <a:r>
              <a:rPr lang="en-US" sz="2800" dirty="0" err="1" smtClean="0"/>
              <a:t>terhitung</a:t>
            </a:r>
            <a:r>
              <a:rPr lang="en-US" sz="2800" dirty="0" smtClean="0"/>
              <a:t> </a:t>
            </a:r>
            <a:r>
              <a:rPr lang="en-US" sz="2800" dirty="0" err="1" smtClean="0"/>
              <a:t>jumlahnya</a:t>
            </a:r>
            <a:r>
              <a:rPr lang="en-US" sz="2800" dirty="0" smtClean="0"/>
              <a:t> (14:34, 16:18, 108:1)</a:t>
            </a:r>
          </a:p>
          <a:p>
            <a:pPr marL="342900" indent="-342900"/>
            <a:r>
              <a:rPr lang="en-US" sz="2800" dirty="0" err="1" smtClean="0">
                <a:sym typeface="Wingdings" pitchFamily="2" charset="2"/>
              </a:rPr>
              <a:t>Ni’mat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itu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berupa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ni’mat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lahir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ataupun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batin</a:t>
            </a:r>
            <a:r>
              <a:rPr lang="en-US" sz="2800" dirty="0" smtClean="0">
                <a:sym typeface="Wingdings" pitchFamily="2" charset="2"/>
              </a:rPr>
              <a:t> (31:20)</a:t>
            </a:r>
          </a:p>
          <a:p>
            <a:pPr marL="342900" indent="-342900"/>
            <a:r>
              <a:rPr lang="en-US" sz="2800" dirty="0" err="1" smtClean="0">
                <a:sym typeface="Wingdings" pitchFamily="2" charset="2"/>
              </a:rPr>
              <a:t>Wajar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kalau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kita</a:t>
            </a:r>
            <a:r>
              <a:rPr lang="en-US" sz="2800" dirty="0" smtClean="0">
                <a:sym typeface="Wingdings" pitchFamily="2" charset="2"/>
              </a:rPr>
              <a:t> pun </a:t>
            </a:r>
            <a:r>
              <a:rPr lang="en-US" sz="2800" dirty="0" err="1" smtClean="0">
                <a:sym typeface="Wingdings" pitchFamily="2" charset="2"/>
              </a:rPr>
              <a:t>membalasNya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dengan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berbuat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baik</a:t>
            </a:r>
            <a:r>
              <a:rPr lang="en-US" sz="2800" dirty="0" smtClean="0">
                <a:sym typeface="Wingdings" pitchFamily="2" charset="2"/>
              </a:rPr>
              <a:t> pula (28:77)</a:t>
            </a:r>
          </a:p>
        </p:txBody>
      </p:sp>
    </p:spTree>
    <p:extLst>
      <p:ext uri="{BB962C8B-B14F-4D97-AF65-F5344CB8AC3E}">
        <p14:creationId xmlns:p14="http://schemas.microsoft.com/office/powerpoint/2010/main" xmlns="" val="6792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31 Kali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Sebanyak</a:t>
            </a:r>
            <a:r>
              <a:rPr lang="en-US" dirty="0" smtClean="0">
                <a:cs typeface="Traditional Arabic" pitchFamily="2" charset="-78"/>
              </a:rPr>
              <a:t> 31 kali Allah </a:t>
            </a:r>
            <a:r>
              <a:rPr lang="en-US" dirty="0" err="1" smtClean="0">
                <a:cs typeface="Traditional Arabic" pitchFamily="2" charset="-78"/>
              </a:rPr>
              <a:t>bertanya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kita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dalam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surat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Ar-Rahman</a:t>
            </a:r>
            <a:r>
              <a:rPr lang="en-US" dirty="0" smtClean="0">
                <a:cs typeface="Traditional Arabic" pitchFamily="2" charset="-78"/>
              </a:rPr>
              <a:t> (55): </a:t>
            </a:r>
            <a:r>
              <a:rPr lang="ar-SA" b="1" dirty="0" smtClean="0">
                <a:cs typeface="Traditional Arabic" pitchFamily="2" charset="-78"/>
              </a:rPr>
              <a:t> </a:t>
            </a:r>
            <a:r>
              <a:rPr lang="ar-SA" b="1" dirty="0">
                <a:cs typeface="Traditional Arabic" pitchFamily="2" charset="-78"/>
              </a:rPr>
              <a:t>فَبِأَيِّ آلاءِ رَبِّكُمَا </a:t>
            </a:r>
            <a:r>
              <a:rPr lang="ar-SA" b="1" dirty="0" smtClean="0">
                <a:cs typeface="Traditional Arabic" pitchFamily="2" charset="-78"/>
              </a:rPr>
              <a:t>تُكَذِّبَانِ</a:t>
            </a:r>
            <a:endParaRPr lang="en-US" b="1" dirty="0" smtClean="0">
              <a:cs typeface="Traditional Arabic" pitchFamily="2" charset="-78"/>
            </a:endParaRPr>
          </a:p>
          <a:p>
            <a:pPr marL="342900" indent="-342900"/>
            <a:r>
              <a:rPr lang="fi-FI" dirty="0">
                <a:cs typeface="Traditional Arabic" pitchFamily="2" charset="-78"/>
              </a:rPr>
              <a:t>Maka nikmat Tuhan kamu yang manakah yang kamu dustakan</a:t>
            </a:r>
            <a:r>
              <a:rPr lang="fi-FI" dirty="0" smtClean="0">
                <a:cs typeface="Traditional Arabic" pitchFamily="2" charset="-78"/>
              </a:rPr>
              <a:t>?</a:t>
            </a:r>
          </a:p>
          <a:p>
            <a:pPr marL="342900" indent="-342900"/>
            <a:r>
              <a:rPr lang="fi-FI" dirty="0" smtClean="0">
                <a:cs typeface="Traditional Arabic" pitchFamily="2" charset="-78"/>
              </a:rPr>
              <a:t>Maka kalangan jin menjawab:</a:t>
            </a:r>
          </a:p>
          <a:p>
            <a:pPr indent="0" algn="ctr">
              <a:buNone/>
            </a:pPr>
            <a:r>
              <a:rPr lang="ar-SA" sz="3200" b="1" dirty="0" smtClean="0">
                <a:cs typeface="Traditional Arabic" pitchFamily="2" charset="-78"/>
              </a:rPr>
              <a:t>اللهُمَّ، وَلاَ بِشَيْءٍ مِنْ آلاَئِكَ رَبَّنَا نُكَذِّبُ، فَلَكَ الْحَمْدُ</a:t>
            </a:r>
            <a:endParaRPr lang="en-US" sz="32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dirty="0" err="1" smtClean="0">
                <a:cs typeface="Traditional Arabic" pitchFamily="2" charset="-78"/>
              </a:rPr>
              <a:t>Ya</a:t>
            </a:r>
            <a:r>
              <a:rPr lang="en-US" dirty="0" smtClean="0">
                <a:cs typeface="Traditional Arabic" pitchFamily="2" charset="-78"/>
              </a:rPr>
              <a:t> Allah, </a:t>
            </a:r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sesuatu</a:t>
            </a:r>
            <a:r>
              <a:rPr lang="en-US" dirty="0" smtClean="0">
                <a:cs typeface="Traditional Arabic" pitchFamily="2" charset="-78"/>
              </a:rPr>
              <a:t> pun </a:t>
            </a:r>
            <a:r>
              <a:rPr lang="en-US" dirty="0" err="1" smtClean="0">
                <a:cs typeface="Traditional Arabic" pitchFamily="2" charset="-78"/>
              </a:rPr>
              <a:t>dari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ni’matMu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wahai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Tuhan</a:t>
            </a:r>
            <a:r>
              <a:rPr lang="en-US" dirty="0" smtClean="0">
                <a:cs typeface="Traditional Arabic" pitchFamily="2" charset="-78"/>
              </a:rPr>
              <a:t> Kami, yang kami </a:t>
            </a:r>
            <a:r>
              <a:rPr lang="en-US" dirty="0" err="1" smtClean="0">
                <a:cs typeface="Traditional Arabic" pitchFamily="2" charset="-78"/>
              </a:rPr>
              <a:t>dustakan</a:t>
            </a:r>
            <a:r>
              <a:rPr lang="en-US" dirty="0" smtClean="0">
                <a:cs typeface="Traditional Arabic" pitchFamily="2" charset="-78"/>
              </a:rPr>
              <a:t>; </a:t>
            </a:r>
            <a:r>
              <a:rPr lang="en-US" dirty="0" err="1" smtClean="0">
                <a:cs typeface="Traditional Arabic" pitchFamily="2" charset="-78"/>
              </a:rPr>
              <a:t>bagiMu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segala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puji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Ibnu</a:t>
            </a:r>
            <a:r>
              <a:rPr lang="en-US" dirty="0" smtClean="0">
                <a:cs typeface="Traditional Arabic" pitchFamily="2" charset="-78"/>
              </a:rPr>
              <a:t> Abbas </a:t>
            </a:r>
            <a:r>
              <a:rPr lang="en-US" dirty="0" err="1" smtClean="0">
                <a:cs typeface="Traditional Arabic" pitchFamily="2" charset="-78"/>
              </a:rPr>
              <a:t>menjawab</a:t>
            </a:r>
            <a:r>
              <a:rPr lang="en-US" dirty="0" smtClean="0">
                <a:cs typeface="Traditional Arabic" pitchFamily="2" charset="-78"/>
              </a:rPr>
              <a:t>:</a:t>
            </a:r>
          </a:p>
          <a:p>
            <a:pPr indent="0" algn="ctr">
              <a:buNone/>
            </a:pPr>
            <a:r>
              <a:rPr lang="ar-SA" sz="3200" b="1" dirty="0" smtClean="0">
                <a:cs typeface="Traditional Arabic" pitchFamily="2" charset="-78"/>
              </a:rPr>
              <a:t>لاَ بِأيَِّهَا يَا رَبِّ</a:t>
            </a:r>
            <a:endParaRPr lang="en-US" sz="32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sesuatu</a:t>
            </a:r>
            <a:r>
              <a:rPr lang="en-US" dirty="0" smtClean="0">
                <a:cs typeface="Traditional Arabic" pitchFamily="2" charset="-78"/>
              </a:rPr>
              <a:t> pun, </a:t>
            </a:r>
            <a:r>
              <a:rPr lang="en-US" dirty="0" err="1" smtClean="0">
                <a:cs typeface="Traditional Arabic" pitchFamily="2" charset="-78"/>
              </a:rPr>
              <a:t>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Rabb</a:t>
            </a:r>
            <a:endParaRPr lang="en-US" dirty="0">
              <a:cs typeface="Traditional Arabic" pitchFamily="2" charset="-78"/>
            </a:endParaRP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7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Traditional Arabic" pitchFamily="2" charset="-78"/>
              </a:rPr>
              <a:t>اَلْكَافِرُ</a:t>
            </a:r>
            <a:endParaRPr lang="en-US" sz="9600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8288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1</a:t>
            </a:r>
          </a:p>
          <a:p>
            <a:pPr algn="ctr"/>
            <a:r>
              <a:rPr lang="ar-SA" sz="9600" dirty="0">
                <a:cs typeface="Traditional Arabic" pitchFamily="2" charset="-78"/>
              </a:rPr>
              <a:t>كُفْرُ النِّعْمَةِ</a:t>
            </a:r>
            <a:endParaRPr lang="en-US" sz="9600" dirty="0">
              <a:cs typeface="Traditional Arabic" pitchFamily="2" charset="-78"/>
            </a:endParaRPr>
          </a:p>
          <a:p>
            <a:pPr algn="ctr"/>
            <a:r>
              <a:rPr lang="en-US" sz="2800" dirty="0" err="1" smtClean="0">
                <a:solidFill>
                  <a:schemeClr val="tx2"/>
                </a:solidFill>
                <a:latin typeface="Goudy Stout" pitchFamily="18" charset="0"/>
              </a:rPr>
              <a:t>Mengingkari</a:t>
            </a:r>
            <a:r>
              <a:rPr lang="en-US" sz="2800" dirty="0" smtClean="0">
                <a:solidFill>
                  <a:schemeClr val="tx2"/>
                </a:solidFill>
                <a:latin typeface="Goudy Stout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Goudy Stout" pitchFamily="18" charset="0"/>
              </a:rPr>
              <a:t>ni’mat</a:t>
            </a:r>
            <a:endParaRPr lang="en-US" sz="48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03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sz="6000" dirty="0">
                <a:cs typeface="Traditional Arabic" pitchFamily="2" charset="-78"/>
              </a:rPr>
              <a:t>كُفْرُ </a:t>
            </a:r>
            <a:r>
              <a:rPr lang="ar-SA" sz="6000" dirty="0" smtClean="0">
                <a:cs typeface="Traditional Arabic" pitchFamily="2" charset="-78"/>
              </a:rPr>
              <a:t>النِّعْمَةِ</a:t>
            </a:r>
            <a:r>
              <a:rPr lang="en-US" sz="2200" dirty="0" err="1" smtClean="0">
                <a:latin typeface="Goudy Stout" pitchFamily="18" charset="0"/>
              </a:rPr>
              <a:t>Mengingkari</a:t>
            </a:r>
            <a:r>
              <a:rPr lang="en-US" sz="2200" dirty="0" smtClean="0">
                <a:latin typeface="Goudy Stout" pitchFamily="18" charset="0"/>
              </a:rPr>
              <a:t> </a:t>
            </a:r>
            <a:r>
              <a:rPr lang="en-US" sz="2200" dirty="0" err="1">
                <a:latin typeface="Goudy Stout" pitchFamily="18" charset="0"/>
              </a:rPr>
              <a:t>ni’mat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>
                <a:cs typeface="Traditional Arabic" pitchFamily="2" charset="-78"/>
              </a:rPr>
              <a:t>Bagaimana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sikap</a:t>
            </a:r>
            <a:r>
              <a:rPr lang="en-US" sz="2800" dirty="0" smtClean="0">
                <a:cs typeface="Traditional Arabic" pitchFamily="2" charset="-78"/>
              </a:rPr>
              <a:t> orang </a:t>
            </a:r>
            <a:r>
              <a:rPr lang="en-US" sz="2800" dirty="0" err="1" smtClean="0">
                <a:cs typeface="Traditional Arabic" pitchFamily="2" charset="-78"/>
              </a:rPr>
              <a:t>kafir</a:t>
            </a:r>
            <a:r>
              <a:rPr lang="en-US" sz="2800" dirty="0" smtClean="0">
                <a:cs typeface="Traditional Arabic" pitchFamily="2" charset="-78"/>
              </a:rPr>
              <a:t>?</a:t>
            </a:r>
          </a:p>
          <a:p>
            <a:r>
              <a:rPr lang="en-US" sz="2800" dirty="0" err="1" smtClean="0">
                <a:cs typeface="Traditional Arabic" pitchFamily="2" charset="-78"/>
              </a:rPr>
              <a:t>Mereka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mengingkari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ni’mat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telah</a:t>
            </a:r>
            <a:r>
              <a:rPr lang="en-US" sz="2800" dirty="0" smtClean="0">
                <a:cs typeface="Traditional Arabic" pitchFamily="2" charset="-78"/>
              </a:rPr>
              <a:t> Allah </a:t>
            </a:r>
            <a:r>
              <a:rPr lang="en-US" sz="2800" dirty="0" err="1" smtClean="0">
                <a:cs typeface="Traditional Arabic" pitchFamily="2" charset="-78"/>
              </a:rPr>
              <a:t>berikan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kepada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mereka</a:t>
            </a:r>
            <a:endParaRPr lang="en-US" sz="2800" dirty="0" smtClean="0">
              <a:cs typeface="Traditional Arabic" pitchFamily="2" charset="-78"/>
            </a:endParaRPr>
          </a:p>
          <a:p>
            <a:r>
              <a:rPr lang="en-US" sz="2800" dirty="0" err="1" smtClean="0">
                <a:cs typeface="Traditional Arabic" pitchFamily="2" charset="-78"/>
              </a:rPr>
              <a:t>Merasa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bahwa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apa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dimiliki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itu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didapatkan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atas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jerih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payah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mereka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sendiri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murni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karena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ilmu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mereka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miliki</a:t>
            </a:r>
            <a:r>
              <a:rPr lang="en-US" sz="2800" dirty="0">
                <a:cs typeface="Traditional Arabic" pitchFamily="2" charset="-78"/>
              </a:rPr>
              <a:t> (39:49, </a:t>
            </a:r>
            <a:r>
              <a:rPr lang="en-US" sz="2800" dirty="0" smtClean="0">
                <a:cs typeface="Traditional Arabic" pitchFamily="2" charset="-78"/>
              </a:rPr>
              <a:t>28:78), </a:t>
            </a:r>
            <a:r>
              <a:rPr lang="en-US" sz="2800" dirty="0" err="1" smtClean="0">
                <a:cs typeface="Traditional Arabic" pitchFamily="2" charset="-78"/>
              </a:rPr>
              <a:t>tidak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ada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andil</a:t>
            </a:r>
            <a:r>
              <a:rPr lang="en-US" sz="2800" dirty="0">
                <a:cs typeface="Traditional Arabic" pitchFamily="2" charset="-78"/>
              </a:rPr>
              <a:t> Allah; </a:t>
            </a:r>
            <a:r>
              <a:rPr lang="en-US" sz="2800" dirty="0" err="1" smtClean="0">
                <a:cs typeface="Traditional Arabic" pitchFamily="2" charset="-78"/>
              </a:rPr>
              <a:t>padahal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>
                <a:cs typeface="Traditional Arabic" pitchFamily="2" charset="-78"/>
              </a:rPr>
              <a:t>ilmu</a:t>
            </a:r>
            <a:r>
              <a:rPr lang="en-US" sz="2800" dirty="0">
                <a:cs typeface="Traditional Arabic" pitchFamily="2" charset="-78"/>
              </a:rPr>
              <a:t> </a:t>
            </a:r>
            <a:r>
              <a:rPr lang="en-US" sz="2800" dirty="0" err="1">
                <a:cs typeface="Traditional Arabic" pitchFamily="2" charset="-78"/>
              </a:rPr>
              <a:t>mereka</a:t>
            </a:r>
            <a:r>
              <a:rPr lang="en-US" sz="2800" dirty="0">
                <a:cs typeface="Traditional Arabic" pitchFamily="2" charset="-78"/>
              </a:rPr>
              <a:t> pun </a:t>
            </a:r>
            <a:r>
              <a:rPr lang="en-US" sz="2800" dirty="0" err="1">
                <a:cs typeface="Traditional Arabic" pitchFamily="2" charset="-78"/>
              </a:rPr>
              <a:t>dari</a:t>
            </a:r>
            <a:r>
              <a:rPr lang="en-US" sz="2800" dirty="0">
                <a:cs typeface="Traditional Arabic" pitchFamily="2" charset="-78"/>
              </a:rPr>
              <a:t> </a:t>
            </a:r>
            <a:r>
              <a:rPr lang="en-US" sz="2800" dirty="0" smtClean="0">
                <a:cs typeface="Traditional Arabic" pitchFamily="2" charset="-78"/>
              </a:rPr>
              <a:t>Allah</a:t>
            </a:r>
          </a:p>
          <a:p>
            <a:r>
              <a:rPr lang="en-US" sz="2800" dirty="0" smtClean="0">
                <a:cs typeface="Traditional Arabic" pitchFamily="2" charset="-78"/>
              </a:rPr>
              <a:t>16:83 </a:t>
            </a:r>
            <a:r>
              <a:rPr lang="en-US" sz="2800" dirty="0" err="1" smtClean="0">
                <a:cs typeface="Traditional Arabic" pitchFamily="2" charset="-78"/>
              </a:rPr>
              <a:t>mereka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mengetahui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ni’mat</a:t>
            </a:r>
            <a:r>
              <a:rPr lang="en-US" sz="2800" dirty="0" smtClean="0">
                <a:cs typeface="Traditional Arabic" pitchFamily="2" charset="-78"/>
              </a:rPr>
              <a:t> Allah </a:t>
            </a:r>
            <a:r>
              <a:rPr lang="en-US" sz="2800" dirty="0" err="1" smtClean="0">
                <a:cs typeface="Traditional Arabic" pitchFamily="2" charset="-78"/>
              </a:rPr>
              <a:t>tapi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mengingkarinya</a:t>
            </a:r>
            <a:endParaRPr lang="en-US" sz="2800" dirty="0" smtClean="0">
              <a:cs typeface="Traditional Arabic" pitchFamily="2" charset="-78"/>
            </a:endParaRPr>
          </a:p>
          <a:p>
            <a:r>
              <a:rPr lang="en-US" sz="2800" dirty="0" smtClean="0">
                <a:cs typeface="Traditional Arabic" pitchFamily="2" charset="-78"/>
              </a:rPr>
              <a:t>16:112 </a:t>
            </a:r>
            <a:r>
              <a:rPr lang="en-US" sz="2800" dirty="0" err="1" smtClean="0">
                <a:cs typeface="Traditional Arabic" pitchFamily="2" charset="-78"/>
              </a:rPr>
              <a:t>contoh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umat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ingkar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terhadap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ni’mat</a:t>
            </a:r>
            <a:r>
              <a:rPr lang="en-US" sz="2800" dirty="0" smtClean="0">
                <a:cs typeface="Traditional Arabic" pitchFamily="2" charset="-78"/>
              </a:rPr>
              <a:t> Allah </a:t>
            </a:r>
            <a:r>
              <a:rPr lang="en-US" sz="2800" dirty="0" err="1" smtClean="0">
                <a:cs typeface="Traditional Arabic" pitchFamily="2" charset="-78"/>
              </a:rPr>
              <a:t>kemudian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diganti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dengan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pakaian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kelaparan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ketakutan</a:t>
            </a:r>
            <a:endParaRPr lang="en-US" sz="2800" dirty="0" smtClean="0">
              <a:cs typeface="Traditional Arabic" pitchFamily="2" charset="-78"/>
            </a:endParaRP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8085697" y="6396335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23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9600" dirty="0">
                <a:cs typeface="Traditional Arabic" pitchFamily="2" charset="-78"/>
              </a:rPr>
              <a:t>مَعِيَّةُ اللهِ</a:t>
            </a:r>
            <a:endParaRPr lang="en-US" sz="8000" dirty="0" smtClean="0">
              <a:cs typeface="Traditional Arabic" pitchFamily="2" charset="-78"/>
              <a:hlinkClick r:id="rId3" action="ppaction://hlinksldjump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696200" y="3429000"/>
            <a:ext cx="1409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4400" b="1" dirty="0">
                <a:solidFill>
                  <a:schemeClr val="tx2"/>
                </a:solidFill>
                <a:cs typeface="Traditional Arabic" pitchFamily="2" charset="-78"/>
              </a:rPr>
              <a:t>مَعِيَّةُ اللهِ</a:t>
            </a:r>
            <a:endParaRPr lang="en-US" sz="44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6150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419600" y="1828800"/>
            <a:ext cx="1219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مُرَاقَبَةُ </a:t>
            </a:r>
            <a:r>
              <a:rPr lang="ar-SA" sz="3200" dirty="0">
                <a:solidFill>
                  <a:schemeClr val="tx2"/>
                </a:solidFill>
                <a:cs typeface="Traditional Arabic" pitchFamily="2" charset="-78"/>
              </a:rPr>
              <a:t>اللهِ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644640" y="2514600"/>
            <a:ext cx="289560" cy="1371600"/>
            <a:chOff x="7101840" y="2514600"/>
            <a:chExt cx="289560" cy="1371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101840" y="25146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239000" y="2514600"/>
              <a:ext cx="1524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644640" y="3886200"/>
            <a:ext cx="289560" cy="1409700"/>
            <a:chOff x="7101840" y="3886200"/>
            <a:chExt cx="289560" cy="14097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7101840" y="52959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239000" y="3886200"/>
              <a:ext cx="152400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6918960" y="3886200"/>
            <a:ext cx="914400" cy="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753100" y="2187714"/>
            <a:ext cx="952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اَلْمُؤْمِنُ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8" name="Rectangle 37">
            <a:hlinkClick r:id="rId6" action="ppaction://hlinksldjump"/>
          </p:cNvPr>
          <p:cNvSpPr/>
          <p:nvPr/>
        </p:nvSpPr>
        <p:spPr>
          <a:xfrm>
            <a:off x="5786823" y="5029200"/>
            <a:ext cx="918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اَلْكَافِرُ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9" name="Rectangle 38">
            <a:hlinkClick r:id="rId7" action="ppaction://hlinksldjump"/>
          </p:cNvPr>
          <p:cNvSpPr/>
          <p:nvPr/>
        </p:nvSpPr>
        <p:spPr>
          <a:xfrm>
            <a:off x="152400" y="3733800"/>
            <a:ext cx="129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3600" b="1" dirty="0" smtClean="0">
                <a:solidFill>
                  <a:schemeClr val="tx2"/>
                </a:solidFill>
                <a:cs typeface="Traditional Arabic" pitchFamily="2" charset="-78"/>
              </a:rPr>
              <a:t>تَأْيِيْدُ اللهِ</a:t>
            </a:r>
            <a:endParaRPr lang="en-US" sz="36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23" name="Rectangle 6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38200" y="2057400"/>
            <a:ext cx="990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اَلْخَاصَّةُ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623560" y="2114550"/>
            <a:ext cx="152400" cy="476250"/>
            <a:chOff x="7101840" y="2514600"/>
            <a:chExt cx="289560" cy="1371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101840" y="25146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239000" y="2514600"/>
              <a:ext cx="1524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554979" y="2590800"/>
            <a:ext cx="231843" cy="587514"/>
            <a:chOff x="7101840" y="3886200"/>
            <a:chExt cx="289560" cy="1409700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7101840" y="52959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7239000" y="3886200"/>
              <a:ext cx="152400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5760720" y="2590800"/>
            <a:ext cx="9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948940" y="2318028"/>
            <a:ext cx="1242060" cy="57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طَاعَةُ اللهِ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48" name="Rectangle 3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495800" y="4648200"/>
            <a:ext cx="1371600" cy="54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كُفْرُ النِّعْمَةِ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49" name="Rectangle 48">
            <a:hlinkClick r:id="rId6" action="ppaction://hlinksldjump"/>
          </p:cNvPr>
          <p:cNvSpPr/>
          <p:nvPr/>
        </p:nvSpPr>
        <p:spPr>
          <a:xfrm>
            <a:off x="4933336" y="5663625"/>
            <a:ext cx="8578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اَلْغَفْلَةُ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51" name="Rectangl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858000" y="3276600"/>
            <a:ext cx="876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اَلْعَامَّةُ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52" name="Rectangl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858000" y="3962400"/>
            <a:ext cx="99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اَلْمُطْلَقَةُ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53" name="Rectangle 6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267200" y="2895600"/>
            <a:ext cx="138684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إِحْسَانُ </a:t>
            </a:r>
            <a:r>
              <a:rPr lang="ar-SA" sz="3200" dirty="0">
                <a:solidFill>
                  <a:schemeClr val="tx2"/>
                </a:solidFill>
                <a:cs typeface="Traditional Arabic" pitchFamily="2" charset="-78"/>
              </a:rPr>
              <a:t>اللهِ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grpSp>
        <p:nvGrpSpPr>
          <p:cNvPr id="8" name="Group 7"/>
          <p:cNvGrpSpPr/>
          <p:nvPr/>
        </p:nvGrpSpPr>
        <p:grpSpPr>
          <a:xfrm flipH="1">
            <a:off x="4122419" y="2136636"/>
            <a:ext cx="297181" cy="1063764"/>
            <a:chOff x="5707379" y="2266950"/>
            <a:chExt cx="297181" cy="1063764"/>
          </a:xfrm>
        </p:grpSpPr>
        <p:grpSp>
          <p:nvGrpSpPr>
            <p:cNvPr id="54" name="Group 53"/>
            <p:cNvGrpSpPr/>
            <p:nvPr/>
          </p:nvGrpSpPr>
          <p:grpSpPr>
            <a:xfrm>
              <a:off x="5775960" y="2266950"/>
              <a:ext cx="152400" cy="476250"/>
              <a:chOff x="7101840" y="2514600"/>
              <a:chExt cx="289560" cy="13716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7101840" y="2514600"/>
                <a:ext cx="1371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239000" y="2514600"/>
                <a:ext cx="152400" cy="1371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5707379" y="2743200"/>
              <a:ext cx="231843" cy="587514"/>
              <a:chOff x="7101840" y="3886200"/>
              <a:chExt cx="289560" cy="14097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7101840" y="5295900"/>
                <a:ext cx="1371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7239000" y="3886200"/>
                <a:ext cx="152400" cy="140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5913120" y="27432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775960" y="4879836"/>
            <a:ext cx="152400" cy="476250"/>
            <a:chOff x="7101840" y="2514600"/>
            <a:chExt cx="289560" cy="13716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7101840" y="25146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239000" y="2514600"/>
              <a:ext cx="1524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707379" y="5356086"/>
            <a:ext cx="231843" cy="587514"/>
            <a:chOff x="7101840" y="3886200"/>
            <a:chExt cx="289560" cy="1409700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7101840" y="52959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239000" y="3886200"/>
              <a:ext cx="152400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>
            <a:off x="5913120" y="5356086"/>
            <a:ext cx="9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 flipH="1">
            <a:off x="4351019" y="4953000"/>
            <a:ext cx="297181" cy="1063764"/>
            <a:chOff x="5707379" y="2266950"/>
            <a:chExt cx="297181" cy="1063764"/>
          </a:xfrm>
        </p:grpSpPr>
        <p:grpSp>
          <p:nvGrpSpPr>
            <p:cNvPr id="69" name="Group 68"/>
            <p:cNvGrpSpPr/>
            <p:nvPr/>
          </p:nvGrpSpPr>
          <p:grpSpPr>
            <a:xfrm>
              <a:off x="5775960" y="2266950"/>
              <a:ext cx="152400" cy="476250"/>
              <a:chOff x="7101840" y="2514600"/>
              <a:chExt cx="289560" cy="137160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7101840" y="2514600"/>
                <a:ext cx="1371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239000" y="2514600"/>
                <a:ext cx="152400" cy="1371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707379" y="2743200"/>
              <a:ext cx="231843" cy="587514"/>
              <a:chOff x="7101840" y="3886200"/>
              <a:chExt cx="289560" cy="14097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V="1">
                <a:off x="7101840" y="5295900"/>
                <a:ext cx="1371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39000" y="3886200"/>
                <a:ext cx="152400" cy="140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>
              <a:off x="5913120" y="27432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177540" y="5137428"/>
            <a:ext cx="1242060" cy="57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مَعْصِيَّةُ اللهِ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77" name="Rectangle 6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38200" y="2628900"/>
            <a:ext cx="990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اَلْمُقَيَّدَةُ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78" name="Rectangle 77">
            <a:hlinkClick r:id="rId12" action="ppaction://hlinksldjump"/>
          </p:cNvPr>
          <p:cNvSpPr/>
          <p:nvPr/>
        </p:nvSpPr>
        <p:spPr>
          <a:xfrm>
            <a:off x="152400" y="5003512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4000" b="1" dirty="0" smtClean="0">
                <a:solidFill>
                  <a:schemeClr val="tx2"/>
                </a:solidFill>
                <a:cs typeface="Traditional Arabic" pitchFamily="2" charset="-78"/>
              </a:rPr>
              <a:t>اَلْفَلاَحُ</a:t>
            </a:r>
            <a:endParaRPr lang="en-US" sz="40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79" name="Rectangle 6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767840" y="1828800"/>
            <a:ext cx="1219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اَلإِيْمَانُ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971800" y="2114550"/>
            <a:ext cx="152400" cy="476250"/>
            <a:chOff x="7101840" y="2514600"/>
            <a:chExt cx="289560" cy="13716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7101840" y="25146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239000" y="2514600"/>
              <a:ext cx="1524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903219" y="2590800"/>
            <a:ext cx="231843" cy="587514"/>
            <a:chOff x="7101840" y="3886200"/>
            <a:chExt cx="289560" cy="1409700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7101840" y="52959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7239000" y="3886200"/>
              <a:ext cx="152400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3108960" y="2590800"/>
            <a:ext cx="9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2038662" y="2895600"/>
            <a:ext cx="96361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اَلْعَمَلُ الصَّالِحُ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16280" y="2136636"/>
            <a:ext cx="1417320" cy="1063764"/>
            <a:chOff x="716280" y="2136636"/>
            <a:chExt cx="1417320" cy="1063764"/>
          </a:xfrm>
        </p:grpSpPr>
        <p:grpSp>
          <p:nvGrpSpPr>
            <p:cNvPr id="89" name="Group 88"/>
            <p:cNvGrpSpPr/>
            <p:nvPr/>
          </p:nvGrpSpPr>
          <p:grpSpPr>
            <a:xfrm flipH="1">
              <a:off x="1912619" y="2136636"/>
              <a:ext cx="152400" cy="476250"/>
              <a:chOff x="7101840" y="2514600"/>
              <a:chExt cx="289560" cy="1371600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7101840" y="2514600"/>
                <a:ext cx="1371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239000" y="2514600"/>
                <a:ext cx="152400" cy="1371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 flipH="1">
              <a:off x="1901757" y="2612886"/>
              <a:ext cx="231843" cy="587514"/>
              <a:chOff x="7101840" y="3886200"/>
              <a:chExt cx="289560" cy="1409700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 flipV="1">
                <a:off x="7101840" y="5295900"/>
                <a:ext cx="1371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7239000" y="3886200"/>
                <a:ext cx="152400" cy="140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 flipH="1">
              <a:off x="716280" y="2612886"/>
              <a:ext cx="1188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727523" y="2628900"/>
            <a:ext cx="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62000" y="4305300"/>
            <a:ext cx="0" cy="51435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  <p:bldP spid="34" grpId="0"/>
      <p:bldP spid="38" grpId="0"/>
      <p:bldP spid="39" grpId="0"/>
      <p:bldP spid="23" grpId="0"/>
      <p:bldP spid="47" grpId="0"/>
      <p:bldP spid="48" grpId="0"/>
      <p:bldP spid="49" grpId="0"/>
      <p:bldP spid="51" grpId="0"/>
      <p:bldP spid="52" grpId="0"/>
      <p:bldP spid="53" grpId="0"/>
      <p:bldP spid="76" grpId="0"/>
      <p:bldP spid="77" grpId="0"/>
      <p:bldP spid="78" grpId="0"/>
      <p:bldP spid="79" grpId="0"/>
      <p:bldP spid="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Traditional Arabic" pitchFamily="2" charset="-78"/>
              </a:rPr>
              <a:t>اَلْكَافِرُ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28813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2</a:t>
            </a:r>
          </a:p>
          <a:p>
            <a:pPr algn="ctr" rtl="1"/>
            <a:r>
              <a:rPr lang="ar-SA" sz="9600" dirty="0">
                <a:cs typeface="Traditional Arabic" pitchFamily="2" charset="-78"/>
              </a:rPr>
              <a:t>اَلْغَفْلَةُ</a:t>
            </a:r>
            <a:endParaRPr lang="en-US" sz="9600" dirty="0" smtClean="0">
              <a:cs typeface="Traditional Arabic" pitchFamily="2" charset="-78"/>
            </a:endParaRPr>
          </a:p>
          <a:p>
            <a:pPr algn="ctr" rtl="1"/>
            <a:r>
              <a:rPr lang="en-US" sz="3200" dirty="0" err="1" smtClean="0">
                <a:solidFill>
                  <a:schemeClr val="tx2"/>
                </a:solidFill>
                <a:latin typeface="Goudy Stout" pitchFamily="18" charset="0"/>
              </a:rPr>
              <a:t>lalai</a:t>
            </a:r>
            <a:endParaRPr lang="en-US" sz="44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25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>
                <a:cs typeface="Traditional Arabic" pitchFamily="2" charset="-78"/>
              </a:rPr>
              <a:t>اَلْغَفْلَةُ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sz="2800" b="1" dirty="0" err="1" smtClean="0">
                <a:latin typeface="Goudy Stout" pitchFamily="18" charset="0"/>
              </a:rPr>
              <a:t>lalAI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sz="2800" dirty="0" smtClean="0">
                <a:cs typeface="Traditional Arabic" pitchFamily="2" charset="-78"/>
              </a:rPr>
              <a:t>Orang </a:t>
            </a:r>
            <a:r>
              <a:rPr lang="en-US" sz="2800" dirty="0" err="1" smtClean="0">
                <a:cs typeface="Traditional Arabic" pitchFamily="2" charset="-78"/>
              </a:rPr>
              <a:t>kafir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juga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lalai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terhadap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peringatan</a:t>
            </a:r>
            <a:r>
              <a:rPr lang="en-US" sz="2800" dirty="0" smtClean="0">
                <a:cs typeface="Traditional Arabic" pitchFamily="2" charset="-78"/>
              </a:rPr>
              <a:t> Allah</a:t>
            </a:r>
          </a:p>
          <a:p>
            <a:pPr marL="342900" indent="-342900"/>
            <a:r>
              <a:rPr lang="en-US" sz="2800" dirty="0" smtClean="0">
                <a:cs typeface="Traditional Arabic" pitchFamily="2" charset="-78"/>
              </a:rPr>
              <a:t>Makin </a:t>
            </a:r>
            <a:r>
              <a:rPr lang="en-US" sz="2800" dirty="0" err="1" smtClean="0">
                <a:cs typeface="Traditional Arabic" pitchFamily="2" charset="-78"/>
              </a:rPr>
              <a:t>diberi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ni’mat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bukan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tambah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ingat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tapi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tambah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lalai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tambah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jauh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dari</a:t>
            </a:r>
            <a:r>
              <a:rPr lang="en-US" sz="2800" dirty="0" smtClean="0">
                <a:cs typeface="Traditional Arabic" pitchFamily="2" charset="-78"/>
              </a:rPr>
              <a:t> Allah</a:t>
            </a:r>
          </a:p>
          <a:p>
            <a:pPr marL="342900" indent="-342900"/>
            <a:r>
              <a:rPr lang="en-US" sz="2800" dirty="0" smtClean="0">
                <a:cs typeface="Traditional Arabic" pitchFamily="2" charset="-78"/>
              </a:rPr>
              <a:t>6:44 </a:t>
            </a:r>
            <a:r>
              <a:rPr lang="en-US" sz="2800" dirty="0" err="1" smtClean="0">
                <a:cs typeface="Traditional Arabic" pitchFamily="2" charset="-78"/>
              </a:rPr>
              <a:t>lalai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malah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dibuka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berbagai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pintu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kesenangan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tapi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disiksa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dengan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tiba-tiba</a:t>
            </a:r>
            <a:endParaRPr lang="en-US" sz="2800" dirty="0" smtClean="0">
              <a:cs typeface="Traditional Arabic" pitchFamily="2" charset="-78"/>
            </a:endParaRPr>
          </a:p>
          <a:p>
            <a:pPr marL="342900" indent="-342900"/>
            <a:r>
              <a:rPr lang="en-US" sz="2800" dirty="0" smtClean="0">
                <a:cs typeface="Traditional Arabic" pitchFamily="2" charset="-78"/>
              </a:rPr>
              <a:t>7:179 </a:t>
            </a:r>
            <a:r>
              <a:rPr lang="en-US" sz="2800" dirty="0" err="1" smtClean="0">
                <a:cs typeface="Traditional Arabic" pitchFamily="2" charset="-78"/>
              </a:rPr>
              <a:t>hati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mata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dan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telinganya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tidak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berfungsi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seperti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binatang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ternak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bahkan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lebih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buruk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lagi</a:t>
            </a:r>
            <a:endParaRPr lang="en-US" sz="2800" dirty="0" smtClean="0">
              <a:cs typeface="Traditional Arabic" pitchFamily="2" charset="-78"/>
            </a:endParaRPr>
          </a:p>
          <a:p>
            <a:pPr marL="342900" indent="-342900"/>
            <a:r>
              <a:rPr lang="en-US" sz="2800" dirty="0" err="1" smtClean="0">
                <a:cs typeface="Traditional Arabic" pitchFamily="2" charset="-78"/>
              </a:rPr>
              <a:t>Mereka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baru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menyadarinya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setelah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mati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seperti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dikatakan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oleh</a:t>
            </a:r>
            <a:r>
              <a:rPr lang="en-US" sz="2800" dirty="0" smtClean="0">
                <a:cs typeface="Traditional Arabic" pitchFamily="2" charset="-78"/>
              </a:rPr>
              <a:t> Amir </a:t>
            </a:r>
            <a:r>
              <a:rPr lang="en-US" sz="2800" dirty="0" err="1" smtClean="0">
                <a:cs typeface="Traditional Arabic" pitchFamily="2" charset="-78"/>
              </a:rPr>
              <a:t>Mu’minin</a:t>
            </a:r>
            <a:r>
              <a:rPr lang="en-US" sz="2800" dirty="0" smtClean="0">
                <a:cs typeface="Traditional Arabic" pitchFamily="2" charset="-78"/>
              </a:rPr>
              <a:t> Ali bin </a:t>
            </a:r>
            <a:r>
              <a:rPr lang="en-US" sz="2800" dirty="0" err="1" smtClean="0">
                <a:cs typeface="Traditional Arabic" pitchFamily="2" charset="-78"/>
              </a:rPr>
              <a:t>Abi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Thalib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ra</a:t>
            </a:r>
            <a:r>
              <a:rPr lang="en-US" sz="2800" dirty="0" smtClean="0">
                <a:cs typeface="Traditional Arabic" pitchFamily="2" charset="-78"/>
              </a:rPr>
              <a:t>: </a:t>
            </a:r>
            <a:r>
              <a:rPr lang="ar-SA" sz="2800" b="1" dirty="0" smtClean="0">
                <a:cs typeface="Traditional Arabic" pitchFamily="2" charset="-78"/>
              </a:rPr>
              <a:t>اَلنَّاسُ نِيَامٌ فَإِذَا مَاتُوا انْتَبَهُوْا</a:t>
            </a:r>
            <a:r>
              <a:rPr lang="en-US" sz="2800" b="1" dirty="0" smtClean="0">
                <a:cs typeface="Traditional Arabic" pitchFamily="2" charset="-78"/>
              </a:rPr>
              <a:t> </a:t>
            </a:r>
            <a:r>
              <a:rPr lang="en-US" sz="2800" dirty="0" smtClean="0">
                <a:cs typeface="Traditional Arabic" pitchFamily="2" charset="-78"/>
              </a:rPr>
              <a:t>(</a:t>
            </a:r>
            <a:r>
              <a:rPr lang="en-US" sz="2800" dirty="0" err="1" smtClean="0">
                <a:cs typeface="Traditional Arabic" pitchFamily="2" charset="-78"/>
              </a:rPr>
              <a:t>manusia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itu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tertidur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ketika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mati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baru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tersadar</a:t>
            </a:r>
            <a:r>
              <a:rPr lang="en-US" sz="2800" dirty="0" smtClean="0">
                <a:cs typeface="Traditional Arabic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327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>
                <a:cs typeface="Traditional Arabic" pitchFamily="2" charset="-78"/>
              </a:rPr>
              <a:t>مَعْصِيَّةُ اللهِ</a:t>
            </a:r>
            <a:endParaRPr lang="en-US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orang-orang </a:t>
            </a:r>
            <a:r>
              <a:rPr lang="en-US" dirty="0" err="1" smtClean="0"/>
              <a:t>kafir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(</a:t>
            </a:r>
            <a:r>
              <a:rPr lang="en-US" dirty="0" err="1" smtClean="0"/>
              <a:t>ingkar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ni’mat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lalai</a:t>
            </a:r>
            <a:r>
              <a:rPr lang="en-US" dirty="0" smtClean="0"/>
              <a:t>) </a:t>
            </a:r>
            <a:r>
              <a:rPr lang="en-US" dirty="0" err="1" smtClean="0"/>
              <a:t>inilah</a:t>
            </a:r>
            <a:r>
              <a:rPr lang="en-US" dirty="0" smtClean="0"/>
              <a:t> 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berma’siyat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SWT (</a:t>
            </a:r>
            <a:r>
              <a:rPr lang="ar-SA" dirty="0">
                <a:cs typeface="Traditional Arabic" pitchFamily="2" charset="-78"/>
              </a:rPr>
              <a:t>مَعْصِيَّةُ اللهِ</a:t>
            </a:r>
            <a:r>
              <a:rPr lang="en-US" dirty="0" smtClean="0"/>
              <a:t>)</a:t>
            </a:r>
          </a:p>
          <a:p>
            <a:pPr marL="342900" indent="-342900"/>
            <a:r>
              <a:rPr lang="en-US" dirty="0" smtClean="0"/>
              <a:t>Kita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terpesona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serba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(3:196-197)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endParaRPr lang="en-US" dirty="0" smtClean="0"/>
          </a:p>
          <a:p>
            <a:pPr marL="342900" indent="-342900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terpesona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harta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berlimpah</a:t>
            </a:r>
            <a:r>
              <a:rPr lang="en-US" dirty="0" smtClean="0"/>
              <a:t> (28:79)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pahala</a:t>
            </a:r>
            <a:r>
              <a:rPr lang="en-US" dirty="0" smtClean="0"/>
              <a:t> Allah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orang-orang </a:t>
            </a:r>
            <a:r>
              <a:rPr lang="en-US" dirty="0" err="1" smtClean="0"/>
              <a:t>sholeh</a:t>
            </a:r>
            <a:r>
              <a:rPr lang="en-US" dirty="0" smtClean="0"/>
              <a:t> (28:80)</a:t>
            </a:r>
          </a:p>
          <a:p>
            <a:pPr marL="342900" indent="-342900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terpesona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kedudukan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mapan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Allah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menghancurkannya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menggantinya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(6:6)</a:t>
            </a: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8009497" y="6320135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79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 smtClean="0">
                <a:cs typeface="Traditional Arabic" pitchFamily="2" charset="-78"/>
              </a:rPr>
              <a:t>طَاعَةُ اللهِ</a:t>
            </a:r>
            <a:endParaRPr lang="en-US" sz="7200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28813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3</a:t>
            </a:r>
          </a:p>
          <a:p>
            <a:pPr algn="ctr"/>
            <a:r>
              <a:rPr lang="ar-SA" sz="9600" dirty="0">
                <a:cs typeface="Traditional Arabic" pitchFamily="2" charset="-78"/>
              </a:rPr>
              <a:t>اَلإِيْمَانُ</a:t>
            </a:r>
            <a:endParaRPr lang="en-US" sz="9600" dirty="0">
              <a:cs typeface="Traditional Arabic" pitchFamily="2" charset="-78"/>
            </a:endParaRPr>
          </a:p>
          <a:p>
            <a:pPr algn="ctr" rtl="1"/>
            <a:r>
              <a:rPr lang="en-US" sz="3200" dirty="0" smtClean="0">
                <a:solidFill>
                  <a:schemeClr val="tx2"/>
                </a:solidFill>
                <a:latin typeface="Goudy Stout" pitchFamily="18" charset="0"/>
              </a:rPr>
              <a:t>IMAN</a:t>
            </a:r>
            <a:endParaRPr lang="en-US" sz="44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86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cs typeface="Traditional Arabic" pitchFamily="2" charset="-78"/>
              </a:rPr>
              <a:t>طَاعَةُ اللهِ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>
                <a:cs typeface="Traditional Arabic" pitchFamily="2" charset="-78"/>
              </a:rPr>
              <a:t>Orang </a:t>
            </a:r>
            <a:r>
              <a:rPr lang="en-US" dirty="0" err="1" smtClean="0">
                <a:cs typeface="Traditional Arabic" pitchFamily="2" charset="-78"/>
              </a:rPr>
              <a:t>beriman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menyadari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pengawasan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kebaikan</a:t>
            </a:r>
            <a:r>
              <a:rPr lang="en-US" dirty="0" smtClean="0">
                <a:cs typeface="Traditional Arabic" pitchFamily="2" charset="-78"/>
              </a:rPr>
              <a:t> Allah, </a:t>
            </a:r>
            <a:r>
              <a:rPr lang="en-US" dirty="0" err="1" smtClean="0">
                <a:cs typeface="Traditional Arabic" pitchFamily="2" charset="-78"/>
              </a:rPr>
              <a:t>sehingga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taat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kepada</a:t>
            </a:r>
            <a:r>
              <a:rPr lang="en-US" dirty="0" smtClean="0">
                <a:cs typeface="Traditional Arabic" pitchFamily="2" charset="-78"/>
              </a:rPr>
              <a:t> Allah</a:t>
            </a: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Ketaatan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diwujudkan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cara</a:t>
            </a:r>
            <a:endParaRPr lang="en-US" dirty="0" smtClean="0">
              <a:cs typeface="Traditional Arabic" pitchFamily="2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cs typeface="Traditional Arabic" pitchFamily="2" charset="-78"/>
              </a:rPr>
              <a:t>Meningkatkan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keimanannya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kepada</a:t>
            </a:r>
            <a:r>
              <a:rPr lang="en-US" dirty="0" smtClean="0">
                <a:cs typeface="Traditional Arabic" pitchFamily="2" charset="-78"/>
              </a:rPr>
              <a:t> Allah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cs typeface="Traditional Arabic" pitchFamily="2" charset="-78"/>
              </a:rPr>
              <a:t>Beramal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sholeh</a:t>
            </a:r>
            <a:endParaRPr lang="en-US" dirty="0" smtClean="0">
              <a:cs typeface="Traditional Arabic" pitchFamily="2" charset="-78"/>
            </a:endParaRPr>
          </a:p>
          <a:p>
            <a:pPr marL="457200" indent="-457200"/>
            <a:r>
              <a:rPr lang="en-US" dirty="0" smtClean="0">
                <a:cs typeface="Traditional Arabic" pitchFamily="2" charset="-78"/>
              </a:rPr>
              <a:t>108:1 </a:t>
            </a:r>
            <a:r>
              <a:rPr lang="en-US" dirty="0" err="1" smtClean="0">
                <a:cs typeface="Traditional Arabic" pitchFamily="2" charset="-78"/>
              </a:rPr>
              <a:t>ni’mat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banyak</a:t>
            </a:r>
            <a:r>
              <a:rPr lang="en-US" dirty="0" smtClean="0">
                <a:cs typeface="Traditional Arabic" pitchFamily="2" charset="-78"/>
              </a:rPr>
              <a:t> (al-</a:t>
            </a:r>
            <a:r>
              <a:rPr lang="en-US" dirty="0" err="1" smtClean="0">
                <a:cs typeface="Traditional Arabic" pitchFamily="2" charset="-78"/>
              </a:rPr>
              <a:t>kautsar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457200" indent="-457200"/>
            <a:r>
              <a:rPr lang="en-US" dirty="0" smtClean="0">
                <a:cs typeface="Traditional Arabic" pitchFamily="2" charset="-78"/>
              </a:rPr>
              <a:t>108:2</a:t>
            </a:r>
          </a:p>
          <a:p>
            <a:pPr marL="914400" lvl="1" indent="-457200"/>
            <a:r>
              <a:rPr lang="ar-SA" sz="2800" b="1" dirty="0" smtClean="0"/>
              <a:t>فَصَلِّ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amal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sholeh</a:t>
            </a:r>
            <a:endParaRPr lang="en-US" sz="2800" b="1" dirty="0" smtClean="0"/>
          </a:p>
          <a:p>
            <a:pPr marL="914400" lvl="1" indent="-457200"/>
            <a:r>
              <a:rPr lang="ar-SA" sz="2800" b="1" dirty="0" smtClean="0"/>
              <a:t> </a:t>
            </a:r>
            <a:r>
              <a:rPr lang="ar-SA" sz="2800" b="1" dirty="0"/>
              <a:t>لِرَبِّكَ </a:t>
            </a:r>
            <a:r>
              <a:rPr lang="en-US" sz="2800" b="1" dirty="0" err="1" smtClean="0"/>
              <a:t>iman</a:t>
            </a:r>
            <a:endParaRPr lang="en-US" sz="2800" b="1" dirty="0" smtClean="0"/>
          </a:p>
          <a:p>
            <a:pPr marL="914400" lvl="1" indent="-457200"/>
            <a:r>
              <a:rPr lang="ar-SA" sz="2800" b="1" dirty="0" smtClean="0"/>
              <a:t>وَانْحَرْ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amal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sholeh</a:t>
            </a:r>
            <a:endParaRPr lang="en-US" sz="2800" dirty="0" smtClean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60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5400" b="1" dirty="0" smtClean="0">
                <a:cs typeface="Traditional Arabic" pitchFamily="2" charset="-78"/>
              </a:rPr>
              <a:t>اَلإِيْمَانُ</a:t>
            </a:r>
            <a:r>
              <a:rPr lang="en-US" sz="5400" b="1" dirty="0" smtClean="0">
                <a:cs typeface="Traditional Arabic" pitchFamily="2" charset="-78"/>
              </a:rPr>
              <a:t> </a:t>
            </a:r>
            <a:r>
              <a:rPr lang="en-US" sz="3200" b="1" dirty="0" smtClean="0">
                <a:latin typeface="Goudy Stout" pitchFamily="18" charset="0"/>
              </a:rPr>
              <a:t>IMAN</a:t>
            </a:r>
            <a:endParaRPr lang="en-US" sz="2000" b="1" dirty="0">
              <a:latin typeface="Goudy Stou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Al-Qur’an (8:2-3, 4:65) </a:t>
            </a:r>
            <a:r>
              <a:rPr lang="en-US" dirty="0" err="1" smtClean="0"/>
              <a:t>dan</a:t>
            </a:r>
            <a:r>
              <a:rPr lang="en-US" dirty="0" smtClean="0"/>
              <a:t> As-</a:t>
            </a:r>
            <a:r>
              <a:rPr lang="en-US" dirty="0" err="1" smtClean="0"/>
              <a:t>Sunnah</a:t>
            </a:r>
            <a:r>
              <a:rPr lang="en-US" dirty="0" smtClean="0"/>
              <a:t>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ciri-ciri</a:t>
            </a:r>
            <a:r>
              <a:rPr lang="en-US" dirty="0" smtClean="0"/>
              <a:t> KESEMPURNAAN IMAN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Allah </a:t>
            </a:r>
            <a:r>
              <a:rPr lang="en-US" dirty="0" err="1"/>
              <a:t>gemetarlah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 smtClean="0"/>
              <a:t>mereka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/>
              <a:t>dibacakan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ayat-ayat-Nya</a:t>
            </a:r>
            <a:r>
              <a:rPr lang="en-US" dirty="0"/>
              <a:t> </a:t>
            </a:r>
            <a:r>
              <a:rPr lang="en-US" dirty="0" err="1"/>
              <a:t>bertambahlah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(</a:t>
            </a:r>
            <a:r>
              <a:rPr lang="en-US" dirty="0" err="1" smtClean="0"/>
              <a:t>karenanya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/>
              <a:t>Tuhan-lah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bertawakal</a:t>
            </a:r>
            <a:r>
              <a:rPr lang="en-US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orang-orang yang </a:t>
            </a:r>
            <a:r>
              <a:rPr lang="en-US" dirty="0" err="1"/>
              <a:t>mendirikan</a:t>
            </a:r>
            <a:r>
              <a:rPr lang="en-US" dirty="0"/>
              <a:t> </a:t>
            </a:r>
            <a:r>
              <a:rPr lang="en-US" dirty="0" err="1"/>
              <a:t>salat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yang </a:t>
            </a:r>
            <a:r>
              <a:rPr lang="en-US" dirty="0" err="1"/>
              <a:t>menafkahkan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rezeki</a:t>
            </a:r>
            <a:r>
              <a:rPr lang="en-US" dirty="0"/>
              <a:t> yang Kami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 smtClean="0"/>
              <a:t>mereka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hakim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perkara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perselisihkan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keberatan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putusan</a:t>
            </a:r>
            <a:r>
              <a:rPr lang="en-US" dirty="0"/>
              <a:t> yang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berikan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sepenuhnya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59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As-</a:t>
            </a:r>
            <a:r>
              <a:rPr lang="en-US" dirty="0" err="1" smtClean="0"/>
              <a:t>Sunnah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cs typeface="Traditional Arabic" pitchFamily="2" charset="-78"/>
              </a:rPr>
              <a:t>Mencintai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saudaranya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seperti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mencinta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dirinya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ar-SA" sz="3200" b="1" dirty="0" smtClean="0">
                <a:cs typeface="Traditional Arabic" pitchFamily="2" charset="-78"/>
              </a:rPr>
              <a:t>لَا يُؤْمِنُ أَحَدُكُمْ حَتَّى يُحِبَّ لِأَخِيهِ مَا يُحِبُّ لِنَفْسِه</a:t>
            </a:r>
            <a:r>
              <a:rPr lang="ar-SA" dirty="0" smtClean="0">
                <a:cs typeface="Traditional Arabic" pitchFamily="2" charset="-78"/>
              </a:rPr>
              <a:t>ِ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cs typeface="Traditional Arabic" pitchFamily="2" charset="-78"/>
              </a:rPr>
              <a:t>Mencintai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Rasul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lebih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mencintai</a:t>
            </a:r>
            <a:r>
              <a:rPr lang="en-US" dirty="0" smtClean="0">
                <a:cs typeface="Traditional Arabic" pitchFamily="2" charset="-78"/>
              </a:rPr>
              <a:t> orang </a:t>
            </a:r>
            <a:r>
              <a:rPr lang="en-US" dirty="0" err="1" smtClean="0">
                <a:cs typeface="Traditional Arabic" pitchFamily="2" charset="-78"/>
              </a:rPr>
              <a:t>tua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anaknya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ar-SA" sz="3200" b="1" dirty="0">
                <a:cs typeface="Traditional Arabic" pitchFamily="2" charset="-78"/>
              </a:rPr>
              <a:t>لَا يُؤْمِنُ أَحَدُكُمْ حَتَّى أَكُونَ أَحَبَّ إِلَيْهِ مِنْ وَالِدِهِ </a:t>
            </a:r>
            <a:r>
              <a:rPr lang="ar-SA" sz="3200" b="1" dirty="0" smtClean="0">
                <a:cs typeface="Traditional Arabic" pitchFamily="2" charset="-78"/>
              </a:rPr>
              <a:t>وَوَلَدِهِ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cs typeface="Traditional Arabic" pitchFamily="2" charset="-78"/>
              </a:rPr>
              <a:t>Menjadikan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hawa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nafsunya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mengikuti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apa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telah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diturunkan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Rasul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ar-SA" sz="3200" b="1" dirty="0">
                <a:cs typeface="Traditional Arabic" pitchFamily="2" charset="-78"/>
              </a:rPr>
              <a:t>لا يُؤْمِنُ أَحَدُكُمْ حَتَّى يَكُونَ هَوَاهُ تَبَعًا لِمَا جِئْتُ بِه</a:t>
            </a:r>
            <a:r>
              <a:rPr lang="ar-SA" b="1" dirty="0">
                <a:cs typeface="Traditional Arabic" pitchFamily="2" charset="-78"/>
              </a:rPr>
              <a:t>ِ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45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Traditional Arabic" pitchFamily="2" charset="-78"/>
              </a:rPr>
              <a:t>طَاعَةُ اللهِ</a:t>
            </a:r>
            <a:endParaRPr lang="en-US" sz="7200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28813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4</a:t>
            </a:r>
          </a:p>
          <a:p>
            <a:pPr algn="ctr"/>
            <a:r>
              <a:rPr lang="ar-SA" sz="9600" dirty="0">
                <a:cs typeface="Traditional Arabic" pitchFamily="2" charset="-78"/>
              </a:rPr>
              <a:t>اَلْعَمَلُ الصَّالِحُ</a:t>
            </a:r>
            <a:endParaRPr lang="en-US" sz="9600" dirty="0">
              <a:cs typeface="Traditional Arabic" pitchFamily="2" charset="-78"/>
            </a:endParaRPr>
          </a:p>
          <a:p>
            <a:pPr algn="ctr" rtl="1"/>
            <a:r>
              <a:rPr lang="en-US" sz="3200" dirty="0" smtClean="0">
                <a:solidFill>
                  <a:schemeClr val="tx2"/>
                </a:solidFill>
                <a:latin typeface="Goudy Stout" pitchFamily="18" charset="0"/>
              </a:rPr>
              <a:t>AMAL SHOLEH</a:t>
            </a:r>
            <a:endParaRPr lang="en-US" sz="44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9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cs typeface="Traditional Arabic" pitchFamily="2" charset="-78"/>
              </a:rPr>
              <a:t>اَلْعَمَلُ </a:t>
            </a:r>
            <a:r>
              <a:rPr lang="ar-SA" b="1" dirty="0" smtClean="0">
                <a:cs typeface="Traditional Arabic" pitchFamily="2" charset="-78"/>
              </a:rPr>
              <a:t>الصَّالِحُ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sz="2800" b="1" dirty="0" smtClean="0">
                <a:latin typeface="Goudy Stout" pitchFamily="18" charset="0"/>
              </a:rPr>
              <a:t>AMAL </a:t>
            </a:r>
            <a:r>
              <a:rPr lang="en-US" sz="2800" b="1" dirty="0">
                <a:latin typeface="Goudy Stout" pitchFamily="18" charset="0"/>
              </a:rPr>
              <a:t>SHOLEH</a:t>
            </a:r>
            <a:endParaRPr lang="en-US" sz="1400" b="1" dirty="0">
              <a:latin typeface="Goudy Stou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800" dirty="0" err="1" smtClean="0">
                <a:cs typeface="Traditional Arabic" pitchFamily="2" charset="-78"/>
              </a:rPr>
              <a:t>Amal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sholeh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adalah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semua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amal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diridhoi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oleh</a:t>
            </a:r>
            <a:r>
              <a:rPr lang="en-US" sz="2800" dirty="0" smtClean="0">
                <a:cs typeface="Traditional Arabic" pitchFamily="2" charset="-78"/>
              </a:rPr>
              <a:t> Allah, </a:t>
            </a:r>
            <a:r>
              <a:rPr lang="en-US" sz="2800" dirty="0" err="1" smtClean="0">
                <a:cs typeface="Traditional Arabic" pitchFamily="2" charset="-78"/>
              </a:rPr>
              <a:t>baik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berupa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perkataan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maupun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perbuatan</a:t>
            </a:r>
            <a:endParaRPr lang="en-US" sz="2800" dirty="0" smtClean="0">
              <a:cs typeface="Traditional Arabic" pitchFamily="2" charset="-78"/>
            </a:endParaRPr>
          </a:p>
          <a:p>
            <a:pPr marL="342900" indent="-342900"/>
            <a:r>
              <a:rPr lang="en-US" sz="2800" dirty="0" err="1" smtClean="0">
                <a:cs typeface="Traditional Arabic" pitchFamily="2" charset="-78"/>
              </a:rPr>
              <a:t>Perkataan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baik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perbuatan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sholeh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naik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kepada</a:t>
            </a:r>
            <a:r>
              <a:rPr lang="en-US" sz="2800" dirty="0" smtClean="0">
                <a:cs typeface="Traditional Arabic" pitchFamily="2" charset="-78"/>
              </a:rPr>
              <a:t> Allah (35:10)</a:t>
            </a:r>
          </a:p>
          <a:p>
            <a:pPr marL="342900" indent="-342900"/>
            <a:r>
              <a:rPr lang="en-US" sz="2800" dirty="0" err="1" smtClean="0">
                <a:cs typeface="Traditional Arabic" pitchFamily="2" charset="-78"/>
              </a:rPr>
              <a:t>Rasulullah</a:t>
            </a:r>
            <a:r>
              <a:rPr lang="en-US" sz="2800" dirty="0" smtClean="0">
                <a:cs typeface="Traditional Arabic" pitchFamily="2" charset="-78"/>
              </a:rPr>
              <a:t> SAW </a:t>
            </a:r>
            <a:r>
              <a:rPr lang="en-US" sz="2800" dirty="0" err="1" smtClean="0">
                <a:cs typeface="Traditional Arabic" pitchFamily="2" charset="-78"/>
              </a:rPr>
              <a:t>menyuruh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kita</a:t>
            </a:r>
            <a:r>
              <a:rPr lang="en-US" sz="2800" dirty="0" smtClean="0">
                <a:cs typeface="Traditional Arabic" pitchFamily="2" charset="-78"/>
              </a:rPr>
              <a:t> agar </a:t>
            </a:r>
            <a:r>
              <a:rPr lang="en-US" sz="2800" dirty="0" err="1" smtClean="0">
                <a:cs typeface="Traditional Arabic" pitchFamily="2" charset="-78"/>
              </a:rPr>
              <a:t>bertakwa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kepada</a:t>
            </a:r>
            <a:r>
              <a:rPr lang="en-US" sz="2800" dirty="0" smtClean="0">
                <a:cs typeface="Traditional Arabic" pitchFamily="2" charset="-78"/>
              </a:rPr>
              <a:t> Allah </a:t>
            </a:r>
            <a:r>
              <a:rPr lang="en-US" sz="2800" dirty="0" err="1" smtClean="0">
                <a:cs typeface="Traditional Arabic" pitchFamily="2" charset="-78"/>
              </a:rPr>
              <a:t>meskipun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dengan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separo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biji</a:t>
            </a:r>
            <a:r>
              <a:rPr lang="en-US" sz="2800" dirty="0" smtClean="0">
                <a:cs typeface="Traditional Arabic" pitchFamily="2" charset="-78"/>
              </a:rPr>
              <a:t> korma </a:t>
            </a:r>
            <a:r>
              <a:rPr lang="en-US" sz="2800" dirty="0" err="1" smtClean="0">
                <a:cs typeface="Traditional Arabic" pitchFamily="2" charset="-78"/>
              </a:rPr>
              <a:t>atau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dengan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perkataan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baik</a:t>
            </a:r>
            <a:r>
              <a:rPr lang="en-US" sz="2800" dirty="0" smtClean="0">
                <a:cs typeface="Traditional Arabic" pitchFamily="2" charset="-78"/>
              </a:rPr>
              <a:t> (</a:t>
            </a:r>
            <a:r>
              <a:rPr lang="ar-SA" sz="2800" b="1" dirty="0">
                <a:cs typeface="Traditional Arabic" pitchFamily="2" charset="-78"/>
              </a:rPr>
              <a:t>اتَّقُوا النَّارَ وَلَوْ بِشِقِّ تَمْرَةٍ، وَلَوْ بِكَلِمَةٍ طَيِّبَةٍ</a:t>
            </a:r>
            <a:r>
              <a:rPr lang="en-US" sz="2800" dirty="0" smtClean="0">
                <a:cs typeface="Traditional Arabic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343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 smtClean="0">
                <a:cs typeface="Traditional Arabic" pitchFamily="2" charset="-78"/>
              </a:rPr>
              <a:t>Iqamatud-Dien</a:t>
            </a:r>
            <a:endParaRPr lang="en-US" sz="5400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cs typeface="Traditional Arabic" pitchFamily="2" charset="-78"/>
              </a:rPr>
              <a:t>Termasuk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amal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sholeh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menegakkan</a:t>
            </a:r>
            <a:r>
              <a:rPr lang="en-US" dirty="0" smtClean="0">
                <a:cs typeface="Traditional Arabic" pitchFamily="2" charset="-78"/>
              </a:rPr>
              <a:t> agama (</a:t>
            </a:r>
            <a:r>
              <a:rPr lang="ar-SA" dirty="0" smtClean="0">
                <a:cs typeface="Traditional Arabic" pitchFamily="2" charset="-78"/>
              </a:rPr>
              <a:t>إِقَامَةُ الدِّيْنِ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r>
              <a:rPr lang="en-US" dirty="0" err="1" smtClean="0">
                <a:cs typeface="Traditional Arabic" pitchFamily="2" charset="-78"/>
              </a:rPr>
              <a:t>Ini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sudah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banyak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dilupakan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oleh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umat</a:t>
            </a:r>
            <a:r>
              <a:rPr lang="en-US" dirty="0" smtClean="0">
                <a:cs typeface="Traditional Arabic" pitchFamily="2" charset="-78"/>
              </a:rPr>
              <a:t> Islam</a:t>
            </a:r>
          </a:p>
          <a:p>
            <a:r>
              <a:rPr lang="en-US" dirty="0" err="1" smtClean="0">
                <a:cs typeface="Traditional Arabic" pitchFamily="2" charset="-78"/>
              </a:rPr>
              <a:t>Padahal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ini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diwasiatkan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oleh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kepada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kelima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Rasul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mendapatkan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gelar</a:t>
            </a:r>
            <a:r>
              <a:rPr lang="en-US" dirty="0" smtClean="0">
                <a:cs typeface="Traditional Arabic" pitchFamily="2" charset="-78"/>
              </a:rPr>
              <a:t> ULUL AZMI (42:13)</a:t>
            </a:r>
          </a:p>
          <a:p>
            <a:pPr indent="0" algn="ctr">
              <a:buNone/>
            </a:pPr>
            <a:r>
              <a:rPr lang="ar-SA" sz="3900" b="1" dirty="0" smtClean="0">
                <a:cs typeface="Traditional Arabic" pitchFamily="2" charset="-78"/>
              </a:rPr>
              <a:t>شَرَعَ لَكُمْ مِنَ الدِّينِ مَا وَصَّى بِهِ نُوحًا وَالَّذِي أَوْحَيْنَا إِلَيْكَ وَمَا وَصَّيْنَا بِهِ إِبْرَاهِيمَ وَمُوسَى وَعِيسَى أَنْ أَقِيمُوا الدِّينَ وَلَا تَتَفَرَّقُوا فِيه</a:t>
            </a:r>
            <a:r>
              <a:rPr lang="ar-SA" b="1" dirty="0" smtClean="0">
                <a:cs typeface="Traditional Arabic" pitchFamily="2" charset="-78"/>
              </a:rPr>
              <a:t>ِ</a:t>
            </a:r>
          </a:p>
          <a:p>
            <a:pPr indent="0" algn="ctr">
              <a:buNone/>
            </a:pPr>
            <a:r>
              <a:rPr lang="en-US" i="1" dirty="0" err="1" smtClean="0">
                <a:cs typeface="Traditional Arabic" pitchFamily="2" charset="-78"/>
              </a:rPr>
              <a:t>Dia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telah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mensyariatkan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kamu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tentang</a:t>
            </a:r>
            <a:r>
              <a:rPr lang="en-US" i="1" dirty="0" smtClean="0">
                <a:cs typeface="Traditional Arabic" pitchFamily="2" charset="-78"/>
              </a:rPr>
              <a:t> agama </a:t>
            </a:r>
            <a:r>
              <a:rPr lang="en-US" i="1" dirty="0" err="1" smtClean="0">
                <a:cs typeface="Traditional Arabic" pitchFamily="2" charset="-78"/>
              </a:rPr>
              <a:t>apa</a:t>
            </a:r>
            <a:r>
              <a:rPr lang="en-US" i="1" dirty="0" smtClean="0">
                <a:cs typeface="Traditional Arabic" pitchFamily="2" charset="-78"/>
              </a:rPr>
              <a:t> yang </a:t>
            </a:r>
            <a:r>
              <a:rPr lang="en-US" i="1" dirty="0" err="1" smtClean="0">
                <a:cs typeface="Traditional Arabic" pitchFamily="2" charset="-78"/>
              </a:rPr>
              <a:t>telah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diwasiatkan-Nya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kepada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Nuh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dan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apa</a:t>
            </a:r>
            <a:r>
              <a:rPr lang="en-US" i="1" dirty="0" smtClean="0">
                <a:cs typeface="Traditional Arabic" pitchFamily="2" charset="-78"/>
              </a:rPr>
              <a:t> yang </a:t>
            </a:r>
            <a:r>
              <a:rPr lang="en-US" i="1" dirty="0" err="1" smtClean="0">
                <a:cs typeface="Traditional Arabic" pitchFamily="2" charset="-78"/>
              </a:rPr>
              <a:t>telah</a:t>
            </a:r>
            <a:r>
              <a:rPr lang="en-US" i="1" dirty="0" smtClean="0">
                <a:cs typeface="Traditional Arabic" pitchFamily="2" charset="-78"/>
              </a:rPr>
              <a:t> Kami </a:t>
            </a:r>
            <a:r>
              <a:rPr lang="en-US" i="1" dirty="0" err="1" smtClean="0">
                <a:cs typeface="Traditional Arabic" pitchFamily="2" charset="-78"/>
              </a:rPr>
              <a:t>wahyukan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kepadamu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dan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apa</a:t>
            </a:r>
            <a:r>
              <a:rPr lang="en-US" i="1" dirty="0" smtClean="0">
                <a:cs typeface="Traditional Arabic" pitchFamily="2" charset="-78"/>
              </a:rPr>
              <a:t> yang </a:t>
            </a:r>
            <a:r>
              <a:rPr lang="en-US" i="1" dirty="0" err="1" smtClean="0">
                <a:cs typeface="Traditional Arabic" pitchFamily="2" charset="-78"/>
              </a:rPr>
              <a:t>telah</a:t>
            </a:r>
            <a:r>
              <a:rPr lang="en-US" i="1" dirty="0" smtClean="0">
                <a:cs typeface="Traditional Arabic" pitchFamily="2" charset="-78"/>
              </a:rPr>
              <a:t> Kami </a:t>
            </a:r>
            <a:r>
              <a:rPr lang="en-US" i="1" dirty="0" err="1" smtClean="0">
                <a:cs typeface="Traditional Arabic" pitchFamily="2" charset="-78"/>
              </a:rPr>
              <a:t>wasiatkan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kepada</a:t>
            </a:r>
            <a:r>
              <a:rPr lang="en-US" i="1" dirty="0" smtClean="0">
                <a:cs typeface="Traditional Arabic" pitchFamily="2" charset="-78"/>
              </a:rPr>
              <a:t> Ibrahim, Musa </a:t>
            </a:r>
            <a:r>
              <a:rPr lang="en-US" i="1" dirty="0" err="1" smtClean="0">
                <a:cs typeface="Traditional Arabic" pitchFamily="2" charset="-78"/>
              </a:rPr>
              <a:t>dan</a:t>
            </a:r>
            <a:r>
              <a:rPr lang="en-US" i="1" dirty="0" smtClean="0">
                <a:cs typeface="Traditional Arabic" pitchFamily="2" charset="-78"/>
              </a:rPr>
              <a:t> Isa </a:t>
            </a:r>
            <a:r>
              <a:rPr lang="en-US" i="1" dirty="0" err="1" smtClean="0">
                <a:cs typeface="Traditional Arabic" pitchFamily="2" charset="-78"/>
              </a:rPr>
              <a:t>yaitu</a:t>
            </a:r>
            <a:r>
              <a:rPr lang="en-US" i="1" dirty="0" smtClean="0">
                <a:cs typeface="Traditional Arabic" pitchFamily="2" charset="-78"/>
              </a:rPr>
              <a:t>: </a:t>
            </a:r>
            <a:r>
              <a:rPr lang="en-US" i="1" dirty="0" err="1" smtClean="0">
                <a:cs typeface="Traditional Arabic" pitchFamily="2" charset="-78"/>
              </a:rPr>
              <a:t>Tegakkanlah</a:t>
            </a:r>
            <a:r>
              <a:rPr lang="en-US" i="1" dirty="0" smtClean="0">
                <a:cs typeface="Traditional Arabic" pitchFamily="2" charset="-78"/>
              </a:rPr>
              <a:t> agama </a:t>
            </a:r>
            <a:r>
              <a:rPr lang="en-US" i="1" dirty="0" err="1" smtClean="0">
                <a:cs typeface="Traditional Arabic" pitchFamily="2" charset="-78"/>
              </a:rPr>
              <a:t>dan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janganlah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kamu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berpecah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belah</a:t>
            </a:r>
            <a:r>
              <a:rPr lang="en-US" i="1" dirty="0" smtClean="0">
                <a:cs typeface="Traditional Arabic" pitchFamily="2" charset="-78"/>
              </a:rPr>
              <a:t> </a:t>
            </a:r>
            <a:r>
              <a:rPr lang="en-US" i="1" dirty="0" err="1" smtClean="0">
                <a:cs typeface="Traditional Arabic" pitchFamily="2" charset="-78"/>
              </a:rPr>
              <a:t>tentangnya</a:t>
            </a:r>
            <a:r>
              <a:rPr lang="en-US" i="1" dirty="0" smtClean="0">
                <a:cs typeface="Traditional Arabic" pitchFamily="2" charset="-78"/>
              </a:rPr>
              <a:t>. </a:t>
            </a:r>
            <a:endParaRPr lang="en-US" i="1" dirty="0">
              <a:cs typeface="Traditional Arabic" pitchFamily="2" charset="-78"/>
            </a:endParaRP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12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z="4800" b="1" dirty="0" smtClean="0">
                <a:cs typeface="Traditional Arabic" pitchFamily="2" charset="-78"/>
              </a:rPr>
              <a:t>مَعِيَّةُ اللهِ</a:t>
            </a:r>
            <a:r>
              <a:rPr lang="en-US" sz="4800" b="1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Kesertaan</a:t>
            </a:r>
            <a:r>
              <a:rPr lang="en-US" dirty="0" smtClean="0">
                <a:cs typeface="Traditional Arabic" pitchFamily="2" charset="-78"/>
              </a:rPr>
              <a:t> Allah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dirty="0" err="1" smtClean="0"/>
              <a:t>Inti</a:t>
            </a:r>
            <a:r>
              <a:rPr lang="en-US" sz="3200" dirty="0" smtClean="0"/>
              <a:t> </a:t>
            </a:r>
            <a:r>
              <a:rPr lang="en-US" sz="3200" dirty="0" err="1" smtClean="0"/>
              <a:t>keimanan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iman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yang </a:t>
            </a:r>
            <a:r>
              <a:rPr lang="en-US" sz="3200" dirty="0" err="1" smtClean="0"/>
              <a:t>ghaib</a:t>
            </a:r>
            <a:endParaRPr lang="en-US" sz="3200" dirty="0" smtClean="0"/>
          </a:p>
          <a:p>
            <a:pPr marL="514350" indent="-514350"/>
            <a:r>
              <a:rPr lang="en-US" sz="3200" dirty="0" err="1" smtClean="0"/>
              <a:t>Ketika</a:t>
            </a:r>
            <a:r>
              <a:rPr lang="en-US" sz="3200" dirty="0" smtClean="0"/>
              <a:t> </a:t>
            </a:r>
            <a:r>
              <a:rPr lang="en-US" sz="3200" dirty="0" err="1" smtClean="0"/>
              <a:t>menyebut</a:t>
            </a:r>
            <a:r>
              <a:rPr lang="en-US" sz="3200" dirty="0" smtClean="0"/>
              <a:t> </a:t>
            </a:r>
            <a:r>
              <a:rPr lang="en-US" sz="3200" dirty="0" err="1" smtClean="0"/>
              <a:t>ciri-ciri</a:t>
            </a:r>
            <a:r>
              <a:rPr lang="en-US" sz="3200" dirty="0" smtClean="0"/>
              <a:t> orang yang </a:t>
            </a:r>
            <a:r>
              <a:rPr lang="en-US" sz="3200" dirty="0" err="1" smtClean="0"/>
              <a:t>bertakwa</a:t>
            </a:r>
            <a:r>
              <a:rPr lang="en-US" sz="3200" dirty="0" smtClean="0"/>
              <a:t> (2:1-5), </a:t>
            </a:r>
            <a:r>
              <a:rPr lang="en-US" sz="3200" dirty="0" err="1" smtClean="0"/>
              <a:t>ciri</a:t>
            </a:r>
            <a:r>
              <a:rPr lang="en-US" sz="3200" dirty="0" smtClean="0"/>
              <a:t> </a:t>
            </a:r>
            <a:r>
              <a:rPr lang="en-US" sz="3200" dirty="0" err="1" smtClean="0"/>
              <a:t>pertama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terakhir</a:t>
            </a:r>
            <a:r>
              <a:rPr lang="en-US" sz="3200" dirty="0" smtClean="0"/>
              <a:t> </a:t>
            </a:r>
            <a:r>
              <a:rPr lang="en-US" sz="3200" dirty="0" err="1" smtClean="0"/>
              <a:t>berkaitan</a:t>
            </a:r>
            <a:r>
              <a:rPr lang="en-US" sz="3200" dirty="0" smtClean="0"/>
              <a:t> </a:t>
            </a:r>
            <a:r>
              <a:rPr lang="en-US" sz="3200" dirty="0" err="1" smtClean="0"/>
              <a:t>erat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masalah</a:t>
            </a:r>
            <a:r>
              <a:rPr lang="en-US" sz="3200" dirty="0" smtClean="0"/>
              <a:t> </a:t>
            </a:r>
            <a:r>
              <a:rPr lang="en-US" sz="3200" dirty="0" err="1" smtClean="0"/>
              <a:t>ghaib</a:t>
            </a:r>
            <a:endParaRPr lang="en-US" sz="3200" dirty="0" smtClean="0"/>
          </a:p>
          <a:p>
            <a:pPr marL="514350" indent="-514350"/>
            <a:r>
              <a:rPr lang="en-US" sz="3200" dirty="0" err="1" smtClean="0"/>
              <a:t>Keseluruhan</a:t>
            </a:r>
            <a:r>
              <a:rPr lang="en-US" sz="3200" dirty="0" smtClean="0"/>
              <a:t> </a:t>
            </a:r>
            <a:r>
              <a:rPr lang="en-US" sz="3200" dirty="0" err="1" smtClean="0"/>
              <a:t>rukun</a:t>
            </a:r>
            <a:r>
              <a:rPr lang="en-US" sz="3200" dirty="0" smtClean="0"/>
              <a:t> </a:t>
            </a:r>
            <a:r>
              <a:rPr lang="en-US" sz="3200" dirty="0" err="1" smtClean="0"/>
              <a:t>iman</a:t>
            </a:r>
            <a:r>
              <a:rPr lang="en-US" sz="3200" dirty="0" smtClean="0"/>
              <a:t> yang 6 pun </a:t>
            </a:r>
            <a:r>
              <a:rPr lang="en-US" sz="3200" dirty="0" err="1" smtClean="0"/>
              <a:t>intinya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beriman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yang </a:t>
            </a:r>
            <a:r>
              <a:rPr lang="en-US" sz="3200" dirty="0" err="1" smtClean="0"/>
              <a:t>ghaib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907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b="1" dirty="0">
                <a:cs typeface="Traditional Arabic" pitchFamily="2" charset="-78"/>
              </a:rPr>
              <a:t>مَعِيَّةُ اللهِ</a:t>
            </a:r>
            <a:endParaRPr lang="en-US" sz="7200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28813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>
                <a:latin typeface="Goudy Stout" pitchFamily="18" charset="0"/>
              </a:rPr>
              <a:t>2</a:t>
            </a:r>
            <a:endParaRPr lang="en-US" sz="13800" dirty="0" smtClean="0">
              <a:latin typeface="Goudy Stout" pitchFamily="18" charset="0"/>
            </a:endParaRPr>
          </a:p>
          <a:p>
            <a:pPr algn="ctr"/>
            <a:r>
              <a:rPr lang="ar-SA" sz="9600" dirty="0">
                <a:cs typeface="Traditional Arabic" pitchFamily="2" charset="-78"/>
              </a:rPr>
              <a:t>اَلْخَاصَّةُ</a:t>
            </a:r>
            <a:endParaRPr lang="en-US" sz="9600" dirty="0">
              <a:cs typeface="Traditional Arabic" pitchFamily="2" charset="-78"/>
            </a:endParaRPr>
          </a:p>
          <a:p>
            <a:pPr algn="ctr" rtl="1"/>
            <a:r>
              <a:rPr lang="en-US" sz="3200" dirty="0" smtClean="0">
                <a:solidFill>
                  <a:schemeClr val="tx2"/>
                </a:solidFill>
                <a:latin typeface="Goudy Stout" pitchFamily="18" charset="0"/>
              </a:rPr>
              <a:t>KHUSUS</a:t>
            </a:r>
            <a:endParaRPr lang="en-US" sz="44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9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400" b="1" dirty="0">
                <a:cs typeface="Traditional Arabic" pitchFamily="2" charset="-78"/>
              </a:rPr>
              <a:t>مَعِيَّةُ </a:t>
            </a:r>
            <a:r>
              <a:rPr lang="ar-SA" sz="4400" b="1" dirty="0" smtClean="0">
                <a:cs typeface="Traditional Arabic" pitchFamily="2" charset="-78"/>
              </a:rPr>
              <a:t>اللهِ</a:t>
            </a:r>
            <a:r>
              <a:rPr lang="en-US" sz="4400" b="1" dirty="0" smtClean="0">
                <a:cs typeface="Traditional Arabic" pitchFamily="2" charset="-78"/>
              </a:rPr>
              <a:t> </a:t>
            </a:r>
            <a:r>
              <a:rPr lang="ar-SA" sz="4400" b="1" dirty="0" smtClean="0">
                <a:cs typeface="Traditional Arabic" pitchFamily="2" charset="-78"/>
              </a:rPr>
              <a:t>اَلْخَاصَّة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Kalau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kita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sudah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menunaikan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keimanan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amal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sholeh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berarti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kita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memenuhi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syarat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untuk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mendapatkan</a:t>
            </a:r>
            <a:r>
              <a:rPr lang="en-US" dirty="0" smtClean="0">
                <a:cs typeface="Traditional Arabic" pitchFamily="2" charset="-78"/>
              </a:rPr>
              <a:t> KESERTAAN ALLAH SECARA KHUSUS </a:t>
            </a:r>
            <a:r>
              <a:rPr lang="en-US" dirty="0" err="1" smtClean="0">
                <a:cs typeface="Traditional Arabic" pitchFamily="2" charset="-78"/>
              </a:rPr>
              <a:t>atau</a:t>
            </a:r>
            <a:r>
              <a:rPr lang="en-US" dirty="0" smtClean="0">
                <a:cs typeface="Traditional Arabic" pitchFamily="2" charset="-78"/>
              </a:rPr>
              <a:t> BERSYARAT (</a:t>
            </a:r>
            <a:r>
              <a:rPr lang="ar-SA" b="1" dirty="0">
                <a:solidFill>
                  <a:schemeClr val="tx2"/>
                </a:solidFill>
                <a:cs typeface="Traditional Arabic" pitchFamily="2" charset="-78"/>
              </a:rPr>
              <a:t>اَلْمُقَيَّدَةُ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Ibarat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pengawal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kita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mendapatkan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pengawalan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khusus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Contoh</a:t>
            </a:r>
            <a:r>
              <a:rPr lang="en-US" dirty="0" smtClean="0">
                <a:cs typeface="Traditional Arabic" pitchFamily="2" charset="-78"/>
              </a:rPr>
              <a:t>: </a:t>
            </a:r>
          </a:p>
          <a:p>
            <a:pPr marL="800100" lvl="1" indent="-342900"/>
            <a:r>
              <a:rPr lang="en-US" dirty="0" err="1" smtClean="0">
                <a:cs typeface="Traditional Arabic" pitchFamily="2" charset="-78"/>
              </a:rPr>
              <a:t>Paspampres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en-US" dirty="0" err="1" smtClean="0">
                <a:cs typeface="Traditional Arabic" pitchFamily="2" charset="-78"/>
              </a:rPr>
              <a:t>pasukan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pengamanan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Presiden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800100" lvl="1" indent="-342900"/>
            <a:r>
              <a:rPr lang="en-US" dirty="0" smtClean="0">
                <a:cs typeface="Traditional Arabic" pitchFamily="2" charset="-78"/>
              </a:rPr>
              <a:t>Bodyguard</a:t>
            </a:r>
          </a:p>
          <a:p>
            <a:pPr marL="800100" lvl="1" indent="-342900"/>
            <a:r>
              <a:rPr lang="en-US" dirty="0" err="1" smtClean="0">
                <a:cs typeface="Traditional Arabic" pitchFamily="2" charset="-78"/>
              </a:rPr>
              <a:t>Centeng</a:t>
            </a:r>
            <a:endParaRPr lang="en-US" dirty="0" smtClean="0">
              <a:cs typeface="Traditional Arabic" pitchFamily="2" charset="-78"/>
            </a:endParaRPr>
          </a:p>
          <a:p>
            <a:pPr marL="800100" lvl="1" indent="-342900"/>
            <a:r>
              <a:rPr lang="en-US" dirty="0" smtClean="0">
                <a:cs typeface="Traditional Arabic" pitchFamily="2" charset="-78"/>
              </a:rPr>
              <a:t>Backing </a:t>
            </a:r>
          </a:p>
          <a:p>
            <a:pPr marL="342900" indent="-342900"/>
            <a:r>
              <a:rPr lang="en-US" dirty="0" smtClean="0">
                <a:cs typeface="Traditional Arabic" pitchFamily="2" charset="-78"/>
              </a:rPr>
              <a:t>16:128 Allah BESERTA orang yang </a:t>
            </a:r>
            <a:r>
              <a:rPr lang="en-US" dirty="0" err="1" smtClean="0">
                <a:cs typeface="Traditional Arabic" pitchFamily="2" charset="-78"/>
              </a:rPr>
              <a:t>bertakwa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berbuat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kebaikan</a:t>
            </a:r>
            <a:endParaRPr lang="en-US" dirty="0" smtClean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3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Musa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Fir’aun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menaklukkan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Musa AS,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menghancurkan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Musa AS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umatnya</a:t>
            </a:r>
            <a:endParaRPr lang="en-US" dirty="0" smtClean="0"/>
          </a:p>
          <a:p>
            <a:r>
              <a:rPr lang="en-US" dirty="0" smtClean="0"/>
              <a:t>Allah SWT </a:t>
            </a:r>
            <a:r>
              <a:rPr lang="en-US" dirty="0" err="1" smtClean="0"/>
              <a:t>memerintahkan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Musa AS agar </a:t>
            </a:r>
            <a:r>
              <a:rPr lang="en-US" dirty="0" err="1" smtClean="0"/>
              <a:t>bersiap-siap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berangkat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Laut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endParaRPr lang="en-US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kuda-kuda</a:t>
            </a:r>
            <a:r>
              <a:rPr lang="en-US" dirty="0" smtClean="0"/>
              <a:t> yang </a:t>
            </a:r>
            <a:r>
              <a:rPr lang="en-US" dirty="0" err="1" smtClean="0"/>
              <a:t>dikendarai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Musa AS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kuda</a:t>
            </a:r>
            <a:r>
              <a:rPr lang="en-US" dirty="0" smtClean="0"/>
              <a:t> yang </a:t>
            </a:r>
            <a:r>
              <a:rPr lang="en-US" dirty="0" err="1" smtClean="0"/>
              <a:t>hebat</a:t>
            </a:r>
            <a:r>
              <a:rPr lang="en-US" dirty="0" smtClean="0"/>
              <a:t>,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disusul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Fir’aun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tentaranya</a:t>
            </a:r>
            <a:endParaRPr lang="en-US" dirty="0" smtClean="0"/>
          </a:p>
          <a:p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Musa AS </a:t>
            </a:r>
            <a:r>
              <a:rPr lang="en-US" dirty="0" err="1" smtClean="0"/>
              <a:t>panik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berkata</a:t>
            </a:r>
            <a:r>
              <a:rPr lang="en-US" dirty="0" smtClean="0"/>
              <a:t>, </a:t>
            </a:r>
            <a:r>
              <a:rPr lang="sv-SE" dirty="0"/>
              <a:t>"Sesungguhnya kita benar-benar akan tersusul</a:t>
            </a:r>
            <a:r>
              <a:rPr lang="sv-SE" dirty="0" smtClean="0"/>
              <a:t>". (26:61)</a:t>
            </a:r>
          </a:p>
          <a:p>
            <a:r>
              <a:rPr lang="sv-SE" dirty="0" smtClean="0"/>
              <a:t>Tapi Nabi Musa menyangkal dengan penuh keyakinan (26:62), </a:t>
            </a:r>
          </a:p>
          <a:p>
            <a:pPr indent="0" algn="ctr">
              <a:buNone/>
            </a:pPr>
            <a:r>
              <a:rPr lang="ar-SA" sz="4000" b="1" dirty="0">
                <a:cs typeface="Traditional Arabic" pitchFamily="2" charset="-78"/>
              </a:rPr>
              <a:t>قَالَ كَلَّا </a:t>
            </a:r>
            <a:r>
              <a:rPr lang="ar-SA" sz="4000" b="1" dirty="0">
                <a:solidFill>
                  <a:srgbClr val="FF0000"/>
                </a:solidFill>
                <a:cs typeface="Traditional Arabic" pitchFamily="2" charset="-78"/>
              </a:rPr>
              <a:t>إِنَّ مَعِيَ رَبِّي </a:t>
            </a:r>
            <a:r>
              <a:rPr lang="ar-SA" sz="4000" b="1" dirty="0">
                <a:cs typeface="Traditional Arabic" pitchFamily="2" charset="-78"/>
              </a:rPr>
              <a:t>سَيَهْدِينِ</a:t>
            </a:r>
            <a:endParaRPr lang="en-US" sz="4000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2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 Gua Tsur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Begitu</a:t>
            </a:r>
            <a:r>
              <a:rPr lang="en-US" dirty="0" smtClean="0">
                <a:cs typeface="Traditional Arabic" pitchFamily="2" charset="-78"/>
              </a:rPr>
              <a:t> pula </a:t>
            </a:r>
            <a:r>
              <a:rPr lang="en-US" dirty="0" err="1" smtClean="0">
                <a:cs typeface="Traditional Arabic" pitchFamily="2" charset="-78"/>
              </a:rPr>
              <a:t>ketika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Rasulullah</a:t>
            </a:r>
            <a:r>
              <a:rPr lang="en-US" dirty="0" smtClean="0">
                <a:cs typeface="Traditional Arabic" pitchFamily="2" charset="-78"/>
              </a:rPr>
              <a:t> SAW di </a:t>
            </a:r>
            <a:r>
              <a:rPr lang="en-US" dirty="0" err="1" smtClean="0">
                <a:cs typeface="Traditional Arabic" pitchFamily="2" charset="-78"/>
              </a:rPr>
              <a:t>dalam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gua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Tsur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Hampir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saja</a:t>
            </a:r>
            <a:r>
              <a:rPr lang="en-US" dirty="0" smtClean="0">
                <a:cs typeface="Traditional Arabic" pitchFamily="2" charset="-78"/>
              </a:rPr>
              <a:t> orang-orang </a:t>
            </a:r>
            <a:r>
              <a:rPr lang="en-US" dirty="0" err="1" smtClean="0">
                <a:cs typeface="Traditional Arabic" pitchFamily="2" charset="-78"/>
              </a:rPr>
              <a:t>kafir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Quraisy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mengejar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beliau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melihat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beliau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Abu </a:t>
            </a:r>
            <a:r>
              <a:rPr lang="en-US" dirty="0" err="1" smtClean="0">
                <a:cs typeface="Traditional Arabic" pitchFamily="2" charset="-78"/>
              </a:rPr>
              <a:t>Bakar</a:t>
            </a:r>
            <a:r>
              <a:rPr lang="en-US" dirty="0" smtClean="0">
                <a:cs typeface="Traditional Arabic" pitchFamily="2" charset="-78"/>
              </a:rPr>
              <a:t> di </a:t>
            </a:r>
            <a:r>
              <a:rPr lang="en-US" dirty="0" err="1" smtClean="0">
                <a:cs typeface="Traditional Arabic" pitchFamily="2" charset="-78"/>
              </a:rPr>
              <a:t>dalam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gua</a:t>
            </a:r>
            <a:endParaRPr lang="en-US" dirty="0">
              <a:cs typeface="Traditional Arabic" pitchFamily="2" charset="-78"/>
            </a:endParaRPr>
          </a:p>
          <a:p>
            <a:pPr marL="342900" indent="-342900"/>
            <a:r>
              <a:rPr lang="en-US" dirty="0" smtClean="0">
                <a:cs typeface="Traditional Arabic" pitchFamily="2" charset="-78"/>
              </a:rPr>
              <a:t>Allah </a:t>
            </a:r>
            <a:r>
              <a:rPr lang="en-US" dirty="0" err="1" smtClean="0">
                <a:cs typeface="Traditional Arabic" pitchFamily="2" charset="-78"/>
              </a:rPr>
              <a:t>menghalang-halangi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penglihatan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menjadikan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burung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sarangnya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berada</a:t>
            </a:r>
            <a:r>
              <a:rPr lang="en-US" dirty="0" smtClean="0">
                <a:cs typeface="Traditional Arabic" pitchFamily="2" charset="-78"/>
              </a:rPr>
              <a:t> di </a:t>
            </a:r>
            <a:r>
              <a:rPr lang="en-US" dirty="0" err="1" smtClean="0">
                <a:cs typeface="Traditional Arabic" pitchFamily="2" charset="-78"/>
              </a:rPr>
              <a:t>mulut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gua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serta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sarang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laba-laba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menutupi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mulut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gua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Ketika</a:t>
            </a:r>
            <a:r>
              <a:rPr lang="en-US" dirty="0" smtClean="0">
                <a:cs typeface="Traditional Arabic" pitchFamily="2" charset="-78"/>
              </a:rPr>
              <a:t> Abu </a:t>
            </a:r>
            <a:r>
              <a:rPr lang="en-US" dirty="0" err="1" smtClean="0">
                <a:cs typeface="Traditional Arabic" pitchFamily="2" charset="-78"/>
              </a:rPr>
              <a:t>Bakar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khawatir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maka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beliau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bersabda</a:t>
            </a:r>
            <a:r>
              <a:rPr lang="en-US" dirty="0" smtClean="0">
                <a:cs typeface="Traditional Arabic" pitchFamily="2" charset="-78"/>
              </a:rPr>
              <a:t>,</a:t>
            </a:r>
          </a:p>
          <a:p>
            <a:pPr indent="0" algn="ctr">
              <a:buNone/>
            </a:pPr>
            <a:r>
              <a:rPr lang="ar-SA" sz="4800" b="1" dirty="0">
                <a:cs typeface="Traditional Arabic" pitchFamily="2" charset="-78"/>
              </a:rPr>
              <a:t>لَا تَحْزَنْ إِنَّ اللَّهَ مَعَنَا</a:t>
            </a:r>
            <a:endParaRPr lang="en-US" sz="4800" dirty="0" smtClean="0">
              <a:cs typeface="Traditional Arabic" pitchFamily="2" charset="-78"/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Dukungan</a:t>
            </a:r>
            <a:r>
              <a:rPr lang="en-US" dirty="0" smtClean="0"/>
              <a:t> Allah (</a:t>
            </a:r>
            <a:r>
              <a:rPr lang="ar-SA" b="1" dirty="0">
                <a:cs typeface="Traditional Arabic" pitchFamily="2" charset="-78"/>
              </a:rPr>
              <a:t>تَأْيِيْدُ </a:t>
            </a:r>
            <a:r>
              <a:rPr lang="ar-SA" b="1" dirty="0" smtClean="0">
                <a:cs typeface="Traditional Arabic" pitchFamily="2" charset="-78"/>
              </a:rPr>
              <a:t>اللهِ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Kesertaan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terrealisasi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dalam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bentuk</a:t>
            </a:r>
            <a:r>
              <a:rPr lang="en-US" dirty="0" smtClean="0">
                <a:cs typeface="Traditional Arabic" pitchFamily="2" charset="-78"/>
              </a:rPr>
              <a:t> DUKUNGAN ALLAH SWT</a:t>
            </a:r>
          </a:p>
          <a:p>
            <a:pPr marL="342900" indent="-342900"/>
            <a:r>
              <a:rPr lang="en-US" dirty="0" smtClean="0">
                <a:cs typeface="Traditional Arabic" pitchFamily="2" charset="-78"/>
              </a:rPr>
              <a:t>8:9 </a:t>
            </a:r>
            <a:r>
              <a:rPr lang="en-US" dirty="0" err="1" smtClean="0">
                <a:cs typeface="Traditional Arabic" pitchFamily="2" charset="-78"/>
              </a:rPr>
              <a:t>dukungan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kepada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Pasukan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Badar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mengirimkan</a:t>
            </a:r>
            <a:r>
              <a:rPr lang="en-US" dirty="0" smtClean="0">
                <a:cs typeface="Traditional Arabic" pitchFamily="2" charset="-78"/>
              </a:rPr>
              <a:t> 1000 </a:t>
            </a:r>
            <a:r>
              <a:rPr lang="en-US" dirty="0" err="1" smtClean="0">
                <a:cs typeface="Traditional Arabic" pitchFamily="2" charset="-78"/>
              </a:rPr>
              <a:t>malaikat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datang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secara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berduyun-duyun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Ini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menandakan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bahwa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kaum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Muslimin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memenuhi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syarat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mendapatkan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kesertaan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secara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khusus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smtClean="0">
                <a:cs typeface="Traditional Arabic" pitchFamily="2" charset="-78"/>
              </a:rPr>
              <a:t>3:123-125 </a:t>
            </a:r>
            <a:r>
              <a:rPr lang="en-US" dirty="0" err="1" smtClean="0">
                <a:cs typeface="Traditional Arabic" pitchFamily="2" charset="-78"/>
              </a:rPr>
              <a:t>dukungan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3000-5000 </a:t>
            </a:r>
            <a:r>
              <a:rPr lang="en-US" dirty="0" err="1" smtClean="0">
                <a:cs typeface="Traditional Arabic" pitchFamily="2" charset="-78"/>
              </a:rPr>
              <a:t>malaikat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smtClean="0">
                <a:cs typeface="Traditional Arabic" pitchFamily="2" charset="-78"/>
              </a:rPr>
              <a:t>9:40, 33:9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tentara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kelihatan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smtClean="0">
                <a:cs typeface="Traditional Arabic" pitchFamily="2" charset="-78"/>
              </a:rPr>
              <a:t>33:9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angin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memporakporandakan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kemah</a:t>
            </a:r>
            <a:r>
              <a:rPr lang="en-US" dirty="0" smtClean="0">
                <a:cs typeface="Traditional Arabic" pitchFamily="2" charset="-78"/>
              </a:rPr>
              <a:t> orang </a:t>
            </a:r>
            <a:r>
              <a:rPr lang="en-US" dirty="0" err="1" smtClean="0">
                <a:cs typeface="Traditional Arabic" pitchFamily="2" charset="-78"/>
              </a:rPr>
              <a:t>kafir</a:t>
            </a:r>
            <a:endParaRPr lang="en-US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Traditional Arabic" pitchFamily="2" charset="-78"/>
              </a:rPr>
              <a:t>Payung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Rabbani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ar-SA" b="1" dirty="0" smtClean="0">
                <a:cs typeface="Traditional Arabic" pitchFamily="2" charset="-78"/>
              </a:rPr>
              <a:t>مِظَلَّةٌ رَبَّانِيَّةٌ</a:t>
            </a:r>
            <a:r>
              <a:rPr lang="en-US" dirty="0" smtClean="0">
                <a:cs typeface="Traditional Arabic" pitchFamily="2" charset="-78"/>
              </a:rPr>
              <a:t>)</a:t>
            </a:r>
            <a:endParaRPr lang="en-US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kata lain,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Allah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payung</a:t>
            </a:r>
            <a:r>
              <a:rPr lang="en-US" dirty="0" smtClean="0"/>
              <a:t> </a:t>
            </a:r>
            <a:r>
              <a:rPr lang="en-US" dirty="0" err="1" smtClean="0"/>
              <a:t>Rabbani</a:t>
            </a:r>
            <a:endParaRPr lang="en-US" dirty="0" smtClean="0"/>
          </a:p>
          <a:p>
            <a:r>
              <a:rPr lang="en-US" dirty="0" smtClean="0"/>
              <a:t>33:10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(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sesak</a:t>
            </a:r>
            <a:r>
              <a:rPr lang="en-US" dirty="0" smtClean="0"/>
              <a:t> dada,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tentara</a:t>
            </a:r>
            <a:r>
              <a:rPr lang="en-US" dirty="0" smtClean="0"/>
              <a:t> Allah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r>
              <a:rPr lang="en-US" dirty="0" smtClean="0"/>
              <a:t>-back up </a:t>
            </a:r>
            <a:r>
              <a:rPr lang="en-US" dirty="0" err="1" smtClean="0"/>
              <a:t>kita</a:t>
            </a:r>
            <a:endParaRPr lang="en-US" dirty="0" smtClean="0"/>
          </a:p>
          <a:p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Ahzab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terdahsyat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orang-orang </a:t>
            </a:r>
            <a:r>
              <a:rPr lang="en-US" dirty="0" err="1" smtClean="0"/>
              <a:t>kocar-kacir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angin</a:t>
            </a:r>
            <a:r>
              <a:rPr lang="en-US" dirty="0" smtClean="0"/>
              <a:t> </a:t>
            </a:r>
            <a:r>
              <a:rPr lang="en-US" dirty="0" err="1" smtClean="0"/>
              <a:t>topan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pulang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hampa</a:t>
            </a:r>
            <a:r>
              <a:rPr lang="en-US" dirty="0" smtClean="0"/>
              <a:t>,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endParaRPr lang="en-US" dirty="0" smtClean="0"/>
          </a:p>
          <a:p>
            <a:r>
              <a:rPr lang="en-US" dirty="0" err="1" smtClean="0"/>
              <a:t>Rasul</a:t>
            </a:r>
            <a:r>
              <a:rPr lang="en-US" dirty="0" smtClean="0"/>
              <a:t> SAW </a:t>
            </a:r>
            <a:r>
              <a:rPr lang="en-US" dirty="0" err="1" smtClean="0"/>
              <a:t>bersabda</a:t>
            </a:r>
            <a:r>
              <a:rPr lang="en-US" dirty="0" smtClean="0"/>
              <a:t>, </a:t>
            </a:r>
            <a:r>
              <a:rPr lang="en-US" b="1" i="1" dirty="0">
                <a:solidFill>
                  <a:srgbClr val="0000CC"/>
                </a:solidFill>
              </a:rPr>
              <a:t>“</a:t>
            </a:r>
            <a:r>
              <a:rPr lang="en-US" b="1" i="1" dirty="0" err="1">
                <a:solidFill>
                  <a:srgbClr val="0000CC"/>
                </a:solidFill>
              </a:rPr>
              <a:t>Sekarang</a:t>
            </a:r>
            <a:r>
              <a:rPr lang="en-US" b="1" i="1" dirty="0">
                <a:solidFill>
                  <a:srgbClr val="0000CC"/>
                </a:solidFill>
              </a:rPr>
              <a:t> </a:t>
            </a:r>
            <a:r>
              <a:rPr lang="en-US" b="1" i="1" dirty="0" err="1">
                <a:solidFill>
                  <a:srgbClr val="0000CC"/>
                </a:solidFill>
              </a:rPr>
              <a:t>kita</a:t>
            </a:r>
            <a:r>
              <a:rPr lang="en-US" b="1" i="1" dirty="0">
                <a:solidFill>
                  <a:srgbClr val="0000CC"/>
                </a:solidFill>
              </a:rPr>
              <a:t> yang </a:t>
            </a:r>
            <a:r>
              <a:rPr lang="en-US" b="1" i="1" dirty="0" err="1">
                <a:solidFill>
                  <a:srgbClr val="0000CC"/>
                </a:solidFill>
              </a:rPr>
              <a:t>menyerang</a:t>
            </a:r>
            <a:r>
              <a:rPr lang="en-US" b="1" i="1" dirty="0">
                <a:solidFill>
                  <a:srgbClr val="0000CC"/>
                </a:solidFill>
              </a:rPr>
              <a:t> </a:t>
            </a:r>
            <a:r>
              <a:rPr lang="en-US" b="1" i="1" dirty="0" err="1">
                <a:solidFill>
                  <a:srgbClr val="0000CC"/>
                </a:solidFill>
              </a:rPr>
              <a:t>mereka</a:t>
            </a:r>
            <a:r>
              <a:rPr lang="en-US" b="1" i="1" dirty="0">
                <a:solidFill>
                  <a:srgbClr val="0000CC"/>
                </a:solidFill>
              </a:rPr>
              <a:t> </a:t>
            </a:r>
            <a:r>
              <a:rPr lang="en-US" b="1" i="1" dirty="0" err="1">
                <a:solidFill>
                  <a:srgbClr val="0000CC"/>
                </a:solidFill>
              </a:rPr>
              <a:t>dan</a:t>
            </a:r>
            <a:r>
              <a:rPr lang="en-US" b="1" i="1" dirty="0">
                <a:solidFill>
                  <a:srgbClr val="0000CC"/>
                </a:solidFill>
              </a:rPr>
              <a:t> </a:t>
            </a:r>
            <a:r>
              <a:rPr lang="en-US" b="1" i="1" dirty="0" err="1">
                <a:solidFill>
                  <a:srgbClr val="0000CC"/>
                </a:solidFill>
              </a:rPr>
              <a:t>mereka</a:t>
            </a:r>
            <a:r>
              <a:rPr lang="en-US" b="1" i="1" dirty="0">
                <a:solidFill>
                  <a:srgbClr val="0000CC"/>
                </a:solidFill>
              </a:rPr>
              <a:t> </a:t>
            </a:r>
            <a:r>
              <a:rPr lang="en-US" b="1" i="1" dirty="0" err="1">
                <a:solidFill>
                  <a:srgbClr val="0000CC"/>
                </a:solidFill>
              </a:rPr>
              <a:t>tidak</a:t>
            </a:r>
            <a:r>
              <a:rPr lang="en-US" b="1" i="1" dirty="0">
                <a:solidFill>
                  <a:srgbClr val="0000CC"/>
                </a:solidFill>
              </a:rPr>
              <a:t> </a:t>
            </a:r>
            <a:r>
              <a:rPr lang="en-US" b="1" i="1" dirty="0" err="1">
                <a:solidFill>
                  <a:srgbClr val="0000CC"/>
                </a:solidFill>
              </a:rPr>
              <a:t>akan</a:t>
            </a:r>
            <a:r>
              <a:rPr lang="en-US" b="1" i="1" dirty="0">
                <a:solidFill>
                  <a:srgbClr val="0000CC"/>
                </a:solidFill>
              </a:rPr>
              <a:t> </a:t>
            </a:r>
            <a:r>
              <a:rPr lang="en-US" b="1" i="1" dirty="0" err="1">
                <a:solidFill>
                  <a:srgbClr val="0000CC"/>
                </a:solidFill>
              </a:rPr>
              <a:t>menyerang</a:t>
            </a:r>
            <a:r>
              <a:rPr lang="en-US" b="1" i="1" dirty="0">
                <a:solidFill>
                  <a:srgbClr val="0000CC"/>
                </a:solidFill>
              </a:rPr>
              <a:t> </a:t>
            </a:r>
            <a:r>
              <a:rPr lang="en-US" b="1" i="1" dirty="0" err="1">
                <a:solidFill>
                  <a:srgbClr val="0000CC"/>
                </a:solidFill>
              </a:rPr>
              <a:t>kita</a:t>
            </a:r>
            <a:r>
              <a:rPr lang="en-US" b="1" i="1" dirty="0">
                <a:solidFill>
                  <a:srgbClr val="0000CC"/>
                </a:solidFill>
              </a:rPr>
              <a:t>”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006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>
                <a:cs typeface="Traditional Arabic" pitchFamily="2" charset="-78"/>
              </a:rPr>
              <a:t>Allah </a:t>
            </a:r>
            <a:r>
              <a:rPr lang="en-US" dirty="0" err="1" smtClean="0">
                <a:cs typeface="Traditional Arabic" pitchFamily="2" charset="-78"/>
              </a:rPr>
              <a:t>sudah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menetapkan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bahwa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tentara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pasti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menang</a:t>
            </a:r>
            <a:endParaRPr lang="en-US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ar-SA" sz="4800" b="1" dirty="0">
                <a:cs typeface="Traditional Arabic" pitchFamily="2" charset="-78"/>
              </a:rPr>
              <a:t>كَتَبَ اللَّهُ لَأَغْلِبَنَّ أَنَا </a:t>
            </a:r>
            <a:r>
              <a:rPr lang="ar-SA" sz="4800" b="1" dirty="0" smtClean="0">
                <a:cs typeface="Traditional Arabic" pitchFamily="2" charset="-78"/>
              </a:rPr>
              <a:t>وَرُسُلِي</a:t>
            </a:r>
            <a:r>
              <a:rPr lang="en-US" sz="4800" b="1" dirty="0" smtClean="0">
                <a:cs typeface="Traditional Arabic" pitchFamily="2" charset="-78"/>
              </a:rPr>
              <a:t> </a:t>
            </a:r>
            <a:r>
              <a:rPr lang="en-US" b="1" dirty="0" smtClean="0">
                <a:cs typeface="Traditional Arabic" pitchFamily="2" charset="-78"/>
              </a:rPr>
              <a:t>(58:21)</a:t>
            </a:r>
            <a:endParaRPr lang="en-US" sz="4800" dirty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ar-SA" sz="4800" b="1" dirty="0">
                <a:cs typeface="Traditional Arabic" pitchFamily="2" charset="-78"/>
              </a:rPr>
              <a:t>وَإِنَّ جُنْدَنَا لَهُمُ </a:t>
            </a:r>
            <a:r>
              <a:rPr lang="ar-SA" sz="4800" b="1" dirty="0" smtClean="0">
                <a:cs typeface="Traditional Arabic" pitchFamily="2" charset="-78"/>
              </a:rPr>
              <a:t>الْغَالِبُونَ</a:t>
            </a:r>
            <a:r>
              <a:rPr lang="en-US" sz="4800" b="1" dirty="0" smtClean="0">
                <a:cs typeface="Traditional Arabic" pitchFamily="2" charset="-78"/>
              </a:rPr>
              <a:t> </a:t>
            </a:r>
            <a:r>
              <a:rPr lang="en-US" b="1" dirty="0" smtClean="0">
                <a:cs typeface="Traditional Arabic" pitchFamily="2" charset="-78"/>
              </a:rPr>
              <a:t>(37:173)</a:t>
            </a:r>
          </a:p>
          <a:p>
            <a:pPr indent="0" algn="ctr">
              <a:buNone/>
            </a:pPr>
            <a:r>
              <a:rPr lang="ar-SA" sz="4800" b="1" dirty="0">
                <a:cs typeface="Traditional Arabic" pitchFamily="2" charset="-78"/>
              </a:rPr>
              <a:t>إِنَّ حِزْبَ اللَّهِ هُمُ </a:t>
            </a:r>
            <a:r>
              <a:rPr lang="ar-SA" sz="4800" b="1" dirty="0" smtClean="0">
                <a:cs typeface="Traditional Arabic" pitchFamily="2" charset="-78"/>
              </a:rPr>
              <a:t>الْمُفْلِحُونَ</a:t>
            </a:r>
            <a:r>
              <a:rPr lang="en-US" sz="4800" b="1" dirty="0" smtClean="0">
                <a:cs typeface="Traditional Arabic" pitchFamily="2" charset="-78"/>
              </a:rPr>
              <a:t> </a:t>
            </a:r>
            <a:r>
              <a:rPr lang="en-US" b="1" dirty="0" smtClean="0">
                <a:cs typeface="Traditional Arabic" pitchFamily="2" charset="-78"/>
              </a:rPr>
              <a:t>(58:22)</a:t>
            </a:r>
          </a:p>
          <a:p>
            <a:pPr indent="0" algn="ctr">
              <a:buNone/>
            </a:pPr>
            <a:r>
              <a:rPr lang="ar-SA" sz="4800" b="1" dirty="0">
                <a:cs typeface="Traditional Arabic" pitchFamily="2" charset="-78"/>
              </a:rPr>
              <a:t>فَإِنَّ حِزْبَ اللَّهِ هُمُ </a:t>
            </a:r>
            <a:r>
              <a:rPr lang="ar-SA" sz="4800" b="1" dirty="0" smtClean="0">
                <a:cs typeface="Traditional Arabic" pitchFamily="2" charset="-78"/>
              </a:rPr>
              <a:t>الْغَالِبُونَ</a:t>
            </a:r>
            <a:r>
              <a:rPr lang="en-US" sz="4800" b="1" dirty="0" smtClean="0">
                <a:cs typeface="Traditional Arabic" pitchFamily="2" charset="-78"/>
              </a:rPr>
              <a:t> </a:t>
            </a:r>
            <a:r>
              <a:rPr lang="en-US" b="1" dirty="0" smtClean="0">
                <a:cs typeface="Traditional Arabic" pitchFamily="2" charset="-78"/>
              </a:rPr>
              <a:t>(5:56)</a:t>
            </a:r>
            <a:endParaRPr lang="en-US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2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Tentara</a:t>
            </a:r>
            <a:r>
              <a:rPr lang="en-US" dirty="0" smtClean="0"/>
              <a:t> Muslim </a:t>
            </a:r>
            <a:r>
              <a:rPr lang="en-US" dirty="0" err="1" smtClean="0"/>
              <a:t>Zaman</a:t>
            </a:r>
            <a:r>
              <a:rPr lang="en-US" dirty="0" smtClean="0"/>
              <a:t> Abu </a:t>
            </a:r>
            <a:r>
              <a:rPr lang="en-US" dirty="0" err="1" smtClean="0"/>
              <a:t>Bakar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"</a:t>
            </a:r>
            <a:r>
              <a:rPr lang="en-US" sz="2400" dirty="0" err="1"/>
              <a:t>Aku</a:t>
            </a:r>
            <a:r>
              <a:rPr lang="en-US" sz="2400" dirty="0"/>
              <a:t> </a:t>
            </a:r>
            <a:r>
              <a:rPr lang="en-US" sz="2400" dirty="0" err="1" smtClean="0"/>
              <a:t>datang</a:t>
            </a:r>
            <a:r>
              <a:rPr lang="en-US" sz="2400" dirty="0" smtClean="0"/>
              <a:t> </a:t>
            </a:r>
            <a:r>
              <a:rPr lang="en-US" sz="2400" dirty="0" err="1"/>
              <a:t>membawa</a:t>
            </a:r>
            <a:r>
              <a:rPr lang="en-US" sz="2400" dirty="0"/>
              <a:t> </a:t>
            </a:r>
            <a:r>
              <a:rPr lang="en-US" sz="2400" dirty="0" err="1"/>
              <a:t>berita</a:t>
            </a:r>
            <a:r>
              <a:rPr lang="en-US" sz="2400" dirty="0"/>
              <a:t> </a:t>
            </a:r>
            <a:r>
              <a:rPr lang="en-US" sz="2400" dirty="0" err="1"/>
              <a:t>kepadamu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kaum</a:t>
            </a:r>
            <a:r>
              <a:rPr lang="en-US" sz="2400" dirty="0"/>
              <a:t> yang </a:t>
            </a:r>
            <a:r>
              <a:rPr lang="en-US" sz="2400" dirty="0" err="1"/>
              <a:t>lembut</a:t>
            </a:r>
            <a:r>
              <a:rPr lang="en-US" sz="2400" dirty="0"/>
              <a:t>.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 smtClean="0"/>
              <a:t>mengendarai</a:t>
            </a:r>
            <a:r>
              <a:rPr lang="en-US" sz="2400" dirty="0" smtClean="0"/>
              <a:t> </a:t>
            </a:r>
            <a:r>
              <a:rPr lang="en-US" sz="2400" dirty="0" err="1"/>
              <a:t>kuda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tua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lemah</a:t>
            </a:r>
            <a:r>
              <a:rPr lang="en-US" sz="2400" dirty="0"/>
              <a:t>,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malam</a:t>
            </a:r>
            <a:r>
              <a:rPr lang="en-US" sz="2400" dirty="0"/>
              <a:t>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laksana</a:t>
            </a:r>
            <a:r>
              <a:rPr lang="en-US" sz="2400" dirty="0"/>
              <a:t> </a:t>
            </a:r>
            <a:r>
              <a:rPr lang="en-US" sz="2400" dirty="0" err="1" smtClean="0"/>
              <a:t>rahib-rahib</a:t>
            </a:r>
            <a:r>
              <a:rPr lang="en-US" sz="2400" dirty="0" smtClean="0"/>
              <a:t> </a:t>
            </a:r>
            <a:r>
              <a:rPr lang="en-US" sz="2400" dirty="0" err="1"/>
              <a:t>ahli</a:t>
            </a:r>
            <a:r>
              <a:rPr lang="en-US" sz="2400" dirty="0"/>
              <a:t> </a:t>
            </a:r>
            <a:r>
              <a:rPr lang="en-US" sz="2400" dirty="0" err="1"/>
              <a:t>ibadah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di </a:t>
            </a:r>
            <a:r>
              <a:rPr lang="en-US" sz="2400" dirty="0" err="1"/>
              <a:t>siang</a:t>
            </a:r>
            <a:r>
              <a:rPr lang="en-US" sz="2400" dirty="0"/>
              <a:t>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penunggang</a:t>
            </a:r>
            <a:r>
              <a:rPr lang="en-US" sz="2400" dirty="0"/>
              <a:t> </a:t>
            </a:r>
            <a:r>
              <a:rPr lang="en-US" sz="2400" dirty="0" err="1"/>
              <a:t>kuda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en-US" sz="2400" dirty="0" err="1"/>
              <a:t>tangguh</a:t>
            </a:r>
            <a:r>
              <a:rPr lang="en-US" sz="2400" dirty="0"/>
              <a:t>.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sibuk</a:t>
            </a:r>
            <a:r>
              <a:rPr lang="en-US" sz="2400" dirty="0"/>
              <a:t> </a:t>
            </a:r>
            <a:r>
              <a:rPr lang="en-US" sz="2400" dirty="0" err="1"/>
              <a:t>memperbaiki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panah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meruncingkan</a:t>
            </a:r>
            <a:r>
              <a:rPr lang="en-US" sz="2400" dirty="0"/>
              <a:t> </a:t>
            </a:r>
            <a:r>
              <a:rPr lang="en-US" sz="2400" dirty="0" err="1" smtClean="0"/>
              <a:t>tombak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engkau</a:t>
            </a:r>
            <a:r>
              <a:rPr lang="en-US" sz="2400" dirty="0"/>
              <a:t> </a:t>
            </a:r>
            <a:r>
              <a:rPr lang="en-US" sz="2400" dirty="0" err="1"/>
              <a:t>mengajak</a:t>
            </a:r>
            <a:r>
              <a:rPr lang="en-US" sz="2400" dirty="0"/>
              <a:t> </a:t>
            </a:r>
            <a:r>
              <a:rPr lang="en-US" sz="2400" dirty="0" err="1"/>
              <a:t>teman</a:t>
            </a:r>
            <a:r>
              <a:rPr lang="en-US" sz="2400" dirty="0"/>
              <a:t> </a:t>
            </a:r>
            <a:r>
              <a:rPr lang="en-US" sz="2400" dirty="0" err="1"/>
              <a:t>dudukmu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berbicara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paham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engkau</a:t>
            </a:r>
            <a:r>
              <a:rPr lang="en-US" sz="2400" dirty="0"/>
              <a:t> </a:t>
            </a:r>
            <a:r>
              <a:rPr lang="en-US" sz="2400" dirty="0" err="1"/>
              <a:t>katakan</a:t>
            </a:r>
            <a:r>
              <a:rPr lang="en-US" sz="2400" dirty="0"/>
              <a:t> </a:t>
            </a:r>
            <a:r>
              <a:rPr lang="en-US" sz="2400" dirty="0" err="1"/>
              <a:t>disebabkan</a:t>
            </a:r>
            <a:r>
              <a:rPr lang="en-US" sz="2400" dirty="0"/>
              <a:t> </a:t>
            </a:r>
            <a:r>
              <a:rPr lang="en-US" sz="2400" dirty="0" err="1"/>
              <a:t>riuh-rendahnya</a:t>
            </a:r>
            <a:r>
              <a:rPr lang="en-US" sz="2400" dirty="0"/>
              <a:t> </a:t>
            </a:r>
            <a:r>
              <a:rPr lang="en-US" sz="2400" dirty="0" err="1" smtClean="0"/>
              <a:t>suara</a:t>
            </a:r>
            <a:r>
              <a:rPr lang="en-US" sz="2400" dirty="0" smtClean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al-Qur'an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berdzikir</a:t>
            </a:r>
            <a:r>
              <a:rPr lang="en-US" sz="2400" dirty="0" smtClean="0"/>
              <a:t>.“</a:t>
            </a:r>
          </a:p>
          <a:p>
            <a:r>
              <a:rPr lang="sv-SE" sz="2400" dirty="0"/>
              <a:t>Setelah itu sang pendeta berkata kepada para sahabatnya, </a:t>
            </a:r>
            <a:r>
              <a:rPr lang="sv-SE" sz="2400" b="1" dirty="0">
                <a:solidFill>
                  <a:srgbClr val="0000CC"/>
                </a:solidFill>
              </a:rPr>
              <a:t>"Telah datang </a:t>
            </a:r>
            <a:r>
              <a:rPr lang="sv-SE" sz="2400" b="1" dirty="0" smtClean="0">
                <a:solidFill>
                  <a:srgbClr val="0000CC"/>
                </a:solidFill>
              </a:rPr>
              <a:t>kepada </a:t>
            </a:r>
            <a:r>
              <a:rPr lang="sv-SE" sz="2400" b="1" dirty="0">
                <a:solidFill>
                  <a:srgbClr val="0000CC"/>
                </a:solidFill>
              </a:rPr>
              <a:t>kalian suatu kaum yang tak mungkin dapat kalian kalahkan</a:t>
            </a:r>
            <a:r>
              <a:rPr lang="sv-SE" sz="2400" b="1" dirty="0" smtClean="0">
                <a:solidFill>
                  <a:srgbClr val="0000CC"/>
                </a:solidFill>
              </a:rPr>
              <a:t>." 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2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Rahasia</a:t>
            </a:r>
            <a:r>
              <a:rPr lang="en-US" dirty="0" smtClean="0"/>
              <a:t> </a:t>
            </a:r>
            <a:r>
              <a:rPr lang="en-US" dirty="0" err="1" smtClean="0"/>
              <a:t>Kekalahan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Anthakiyah</a:t>
            </a:r>
            <a:r>
              <a:rPr lang="en-US" dirty="0"/>
              <a:t>, </a:t>
            </a:r>
            <a:r>
              <a:rPr lang="en-US" dirty="0" err="1"/>
              <a:t>Herakiius</a:t>
            </a:r>
            <a:r>
              <a:rPr lang="en-US" dirty="0"/>
              <a:t> </a:t>
            </a:r>
            <a:r>
              <a:rPr lang="en-US" dirty="0" err="1" smtClean="0"/>
              <a:t>bertanya</a:t>
            </a:r>
            <a:r>
              <a:rPr lang="en-US" dirty="0" smtClean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pasukan</a:t>
            </a:r>
            <a:r>
              <a:rPr lang="en-US" dirty="0"/>
              <a:t> </a:t>
            </a:r>
            <a:r>
              <a:rPr lang="en-US" dirty="0" err="1"/>
              <a:t>Romawi</a:t>
            </a:r>
            <a:r>
              <a:rPr lang="en-US" dirty="0"/>
              <a:t> yang </a:t>
            </a:r>
            <a:r>
              <a:rPr lang="en-US" dirty="0" err="1"/>
              <a:t>kalah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, "</a:t>
            </a:r>
            <a:r>
              <a:rPr lang="en-US" dirty="0" err="1"/>
              <a:t>Celakalah</a:t>
            </a:r>
            <a:r>
              <a:rPr lang="en-US" dirty="0"/>
              <a:t> </a:t>
            </a:r>
            <a:r>
              <a:rPr lang="en-US" dirty="0" smtClean="0"/>
              <a:t>kalian</a:t>
            </a:r>
            <a:r>
              <a:rPr lang="en-US" dirty="0"/>
              <a:t>, </a:t>
            </a:r>
            <a:r>
              <a:rPr lang="en-US" dirty="0" err="1"/>
              <a:t>beritahukan</a:t>
            </a:r>
            <a:r>
              <a:rPr lang="en-US" dirty="0"/>
              <a:t> </a:t>
            </a:r>
            <a:r>
              <a:rPr lang="en-US" dirty="0" err="1"/>
              <a:t>kepadaku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musuh</a:t>
            </a:r>
            <a:r>
              <a:rPr lang="en-US" dirty="0"/>
              <a:t> yang kalian </a:t>
            </a:r>
            <a:r>
              <a:rPr lang="en-US" dirty="0" err="1"/>
              <a:t>perangi</a:t>
            </a:r>
            <a:r>
              <a:rPr lang="en-US" dirty="0"/>
              <a:t>. </a:t>
            </a:r>
            <a:r>
              <a:rPr lang="en-US" dirty="0" err="1"/>
              <a:t>Bukankah</a:t>
            </a:r>
            <a:r>
              <a:rPr lang="en-US" dirty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kalian </a:t>
            </a:r>
            <a:r>
              <a:rPr lang="en-US" dirty="0" err="1"/>
              <a:t>juga</a:t>
            </a:r>
            <a:r>
              <a:rPr lang="en-US" dirty="0"/>
              <a:t>?"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, "</a:t>
            </a:r>
            <a:r>
              <a:rPr lang="en-US" dirty="0" err="1"/>
              <a:t>Ya</a:t>
            </a:r>
            <a:r>
              <a:rPr lang="en-US" dirty="0"/>
              <a:t>!" </a:t>
            </a:r>
            <a:r>
              <a:rPr lang="en-US" dirty="0" err="1"/>
              <a:t>Herakiius</a:t>
            </a:r>
            <a:r>
              <a:rPr lang="en-US" dirty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/>
              <a:t>bertanya</a:t>
            </a:r>
            <a:r>
              <a:rPr lang="en-US" dirty="0"/>
              <a:t>, "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kalian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?"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, "</a:t>
            </a:r>
            <a:r>
              <a:rPr lang="en-US" dirty="0" err="1"/>
              <a:t>Jumlah</a:t>
            </a:r>
            <a:r>
              <a:rPr lang="en-US" dirty="0"/>
              <a:t> kami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berlipat</a:t>
            </a:r>
            <a:r>
              <a:rPr lang="en-US" dirty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." </a:t>
            </a:r>
            <a:r>
              <a:rPr lang="en-US" dirty="0" err="1"/>
              <a:t>Herakiius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"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/>
              <a:t>kalian </a:t>
            </a:r>
            <a:r>
              <a:rPr lang="en-US" dirty="0" err="1"/>
              <a:t>kalah</a:t>
            </a:r>
            <a:r>
              <a:rPr lang="en-US" dirty="0"/>
              <a:t>?" 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yang </a:t>
            </a:r>
            <a:r>
              <a:rPr lang="en-US" dirty="0" err="1"/>
              <a:t>dituakan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, "Kami </a:t>
            </a:r>
            <a:r>
              <a:rPr lang="en-US" dirty="0" err="1"/>
              <a:t>kalah</a:t>
            </a:r>
            <a:r>
              <a:rPr lang="en-US" dirty="0"/>
              <a:t>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shalat</a:t>
            </a:r>
            <a:r>
              <a:rPr lang="en-US" dirty="0"/>
              <a:t> di </a:t>
            </a:r>
            <a:r>
              <a:rPr lang="en-US" dirty="0" err="1"/>
              <a:t>malam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berpuasa</a:t>
            </a:r>
            <a:r>
              <a:rPr lang="en-US" dirty="0"/>
              <a:t> di </a:t>
            </a:r>
            <a:r>
              <a:rPr lang="en-US" dirty="0" err="1"/>
              <a:t>siang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 smtClean="0"/>
              <a:t>mereka</a:t>
            </a:r>
            <a:r>
              <a:rPr lang="en-US" dirty="0"/>
              <a:t> </a:t>
            </a:r>
            <a:r>
              <a:rPr lang="en-US" dirty="0" err="1"/>
              <a:t>menepati</a:t>
            </a:r>
            <a:r>
              <a:rPr lang="en-US" dirty="0"/>
              <a:t> </a:t>
            </a:r>
            <a:r>
              <a:rPr lang="en-US" dirty="0" err="1"/>
              <a:t>janji</a:t>
            </a:r>
            <a:r>
              <a:rPr lang="en-US" dirty="0"/>
              <a:t>, </a:t>
            </a:r>
            <a:r>
              <a:rPr lang="en-US" dirty="0" err="1"/>
              <a:t>mengajak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ma'ruf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 smtClean="0"/>
              <a:t>mungkar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jujur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gemar</a:t>
            </a:r>
            <a:r>
              <a:rPr lang="en-US" dirty="0"/>
              <a:t> </a:t>
            </a:r>
            <a:r>
              <a:rPr lang="en-US" dirty="0" err="1"/>
              <a:t>meminum</a:t>
            </a:r>
            <a:r>
              <a:rPr lang="en-US" dirty="0"/>
              <a:t> </a:t>
            </a:r>
            <a:r>
              <a:rPr lang="en-US" dirty="0" err="1" smtClean="0"/>
              <a:t>khamr</a:t>
            </a:r>
            <a:r>
              <a:rPr lang="en-US" dirty="0"/>
              <a:t>, </a:t>
            </a:r>
            <a:r>
              <a:rPr lang="en-US" dirty="0" err="1"/>
              <a:t>berzina</a:t>
            </a:r>
            <a:r>
              <a:rPr lang="en-US" dirty="0"/>
              <a:t>,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yang haram, </a:t>
            </a:r>
            <a:r>
              <a:rPr lang="en-US" dirty="0" err="1"/>
              <a:t>menyalahi</a:t>
            </a:r>
            <a:r>
              <a:rPr lang="en-US" dirty="0"/>
              <a:t> </a:t>
            </a:r>
            <a:r>
              <a:rPr lang="en-US" dirty="0" err="1"/>
              <a:t>janji</a:t>
            </a:r>
            <a:r>
              <a:rPr lang="en-US" dirty="0"/>
              <a:t>, </a:t>
            </a:r>
            <a:r>
              <a:rPr lang="en-US" dirty="0" err="1"/>
              <a:t>menjarah</a:t>
            </a:r>
            <a:r>
              <a:rPr lang="en-US" dirty="0"/>
              <a:t> </a:t>
            </a:r>
            <a:r>
              <a:rPr lang="en-US" dirty="0" err="1" smtClean="0"/>
              <a:t>harta</a:t>
            </a:r>
            <a:r>
              <a:rPr lang="en-US" dirty="0"/>
              <a:t>, </a:t>
            </a:r>
            <a:r>
              <a:rPr lang="en-US" dirty="0" err="1"/>
              <a:t>berbuat</a:t>
            </a:r>
            <a:r>
              <a:rPr lang="en-US" dirty="0"/>
              <a:t> </a:t>
            </a:r>
            <a:r>
              <a:rPr lang="en-US" dirty="0" err="1"/>
              <a:t>kezhaliman</a:t>
            </a:r>
            <a:r>
              <a:rPr lang="en-US" dirty="0"/>
              <a:t>, </a:t>
            </a:r>
            <a:r>
              <a:rPr lang="en-US" dirty="0" err="1"/>
              <a:t>menyuruh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kemungkaran</a:t>
            </a:r>
            <a:r>
              <a:rPr lang="en-US" dirty="0"/>
              <a:t>, </a:t>
            </a:r>
            <a:r>
              <a:rPr lang="en-US" dirty="0" err="1"/>
              <a:t>melarang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apa-apa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diridhai</a:t>
            </a:r>
            <a:r>
              <a:rPr lang="en-US" dirty="0"/>
              <a:t> Allah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berbuat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di </a:t>
            </a:r>
            <a:r>
              <a:rPr lang="en-US" dirty="0" err="1" smtClean="0"/>
              <a:t>bumi</a:t>
            </a:r>
            <a:r>
              <a:rPr lang="en-US" dirty="0" smtClean="0"/>
              <a:t>. </a:t>
            </a:r>
            <a:r>
              <a:rPr lang="en-US" dirty="0" err="1" smtClean="0"/>
              <a:t>Mendengar</a:t>
            </a:r>
            <a:r>
              <a:rPr lang="en-US" dirty="0" smtClean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Herakiius</a:t>
            </a:r>
            <a:r>
              <a:rPr lang="en-US" dirty="0"/>
              <a:t> </a:t>
            </a:r>
            <a:r>
              <a:rPr lang="en-US" dirty="0" err="1"/>
              <a:t>berkata</a:t>
            </a:r>
            <a:r>
              <a:rPr lang="en-US" dirty="0"/>
              <a:t>, "</a:t>
            </a:r>
            <a:r>
              <a:rPr lang="en-US" dirty="0" err="1"/>
              <a:t>Engkau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berkata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 smtClean="0"/>
              <a:t>."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9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Rukun</a:t>
            </a:r>
            <a:r>
              <a:rPr lang="en-US" dirty="0" smtClean="0"/>
              <a:t> </a:t>
            </a:r>
            <a:r>
              <a:rPr lang="en-US" dirty="0" err="1" smtClean="0"/>
              <a:t>Iman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/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Beriman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kepada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Allah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adalah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perkara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ghaib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,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karena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indra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kita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tak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dapat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menjangkauNya</a:t>
            </a:r>
            <a:endParaRPr lang="en-US" sz="3000" dirty="0" smtClean="0">
              <a:solidFill>
                <a:srgbClr val="C00000"/>
              </a:solidFill>
              <a:cs typeface="Traditional Arabic" pitchFamily="2" charset="-78"/>
            </a:endParaRPr>
          </a:p>
          <a:p>
            <a:pPr marL="457200" indent="-457200"/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Malaikat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pun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makhluk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ghaib</a:t>
            </a:r>
            <a:endParaRPr lang="en-US" sz="3000" dirty="0" smtClean="0">
              <a:solidFill>
                <a:srgbClr val="C00000"/>
              </a:solidFill>
              <a:cs typeface="Traditional Arabic" pitchFamily="2" charset="-78"/>
            </a:endParaRPr>
          </a:p>
          <a:p>
            <a:pPr marL="457200" indent="-457200"/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Rasul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sekarang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sudah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tidak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ada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,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jadi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ghaib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;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bahkan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ketika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ada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pun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itu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perkara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ghaib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karena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percaya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bahwa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Allah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menunjuknya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sebagai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utusanNya</a:t>
            </a:r>
            <a:endParaRPr lang="en-US" sz="3000" dirty="0" smtClean="0">
              <a:solidFill>
                <a:srgbClr val="C00000"/>
              </a:solidFill>
              <a:cs typeface="Traditional Arabic" pitchFamily="2" charset="-78"/>
            </a:endParaRPr>
          </a:p>
          <a:p>
            <a:pPr marL="457200" indent="-457200"/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Kitab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Al-Qur’an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memang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dapat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kita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pegang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,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tapi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keyakinan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bahwa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itu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adalah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firman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Allah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adalah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masalah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ghaib</a:t>
            </a:r>
            <a:endParaRPr lang="en-US" sz="3000" dirty="0" smtClean="0">
              <a:solidFill>
                <a:srgbClr val="C00000"/>
              </a:solidFill>
              <a:cs typeface="Traditional Arabic" pitchFamily="2" charset="-78"/>
            </a:endParaRPr>
          </a:p>
          <a:p>
            <a:pPr marL="457200" indent="-457200"/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Begitu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pula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akhirat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dan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takdir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,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keduanya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adalah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masalah</a:t>
            </a:r>
            <a:r>
              <a:rPr lang="en-US" sz="3000" dirty="0" smtClean="0">
                <a:solidFill>
                  <a:srgbClr val="C00000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cs typeface="Traditional Arabic" pitchFamily="2" charset="-78"/>
              </a:rPr>
              <a:t>ghaib</a:t>
            </a:r>
            <a:endParaRPr lang="en-US" sz="3000" dirty="0" smtClean="0">
              <a:solidFill>
                <a:srgbClr val="C00000"/>
              </a:solidFill>
              <a:cs typeface="Traditional Arabic" pitchFamily="2" charset="-78"/>
            </a:endParaRPr>
          </a:p>
          <a:p>
            <a:pPr marL="457200" indent="-457200"/>
            <a:r>
              <a:rPr lang="en-US" sz="3200" dirty="0" err="1"/>
              <a:t>Termasuk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masalah</a:t>
            </a:r>
            <a:r>
              <a:rPr lang="en-US" sz="3200" dirty="0"/>
              <a:t> </a:t>
            </a:r>
            <a:r>
              <a:rPr lang="en-US" sz="3200" dirty="0" err="1"/>
              <a:t>ghaib</a:t>
            </a:r>
            <a:r>
              <a:rPr lang="en-US" sz="3200" dirty="0"/>
              <a:t> </a:t>
            </a:r>
            <a:r>
              <a:rPr lang="en-US" sz="3200" dirty="0" err="1"/>
              <a:t>juga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keyakinan</a:t>
            </a:r>
            <a:r>
              <a:rPr lang="en-US" sz="3200" dirty="0"/>
              <a:t> </a:t>
            </a:r>
            <a:r>
              <a:rPr lang="en-US" sz="3200" dirty="0" err="1"/>
              <a:t>bahwa</a:t>
            </a:r>
            <a:r>
              <a:rPr lang="en-US" sz="3200" dirty="0"/>
              <a:t> Allah </a:t>
            </a:r>
            <a:r>
              <a:rPr lang="en-US" sz="3200" dirty="0" err="1"/>
              <a:t>menyertai</a:t>
            </a:r>
            <a:r>
              <a:rPr lang="en-US" sz="3200" dirty="0"/>
              <a:t> </a:t>
            </a:r>
            <a:r>
              <a:rPr lang="en-US" sz="3200" dirty="0" err="1"/>
              <a:t>seluruh</a:t>
            </a:r>
            <a:r>
              <a:rPr lang="en-US" sz="3200" dirty="0"/>
              <a:t> </a:t>
            </a:r>
            <a:r>
              <a:rPr lang="en-US" sz="3200" dirty="0" err="1"/>
              <a:t>makhlukNya</a:t>
            </a:r>
            <a:r>
              <a:rPr lang="en-US" sz="3200" dirty="0"/>
              <a:t>, </a:t>
            </a:r>
            <a:r>
              <a:rPr lang="en-US" sz="3200" dirty="0" err="1"/>
              <a:t>khususnya</a:t>
            </a:r>
            <a:r>
              <a:rPr lang="en-US" sz="3200" dirty="0"/>
              <a:t> </a:t>
            </a:r>
            <a:r>
              <a:rPr lang="en-US" sz="3200" dirty="0" err="1" smtClean="0"/>
              <a:t>manusia</a:t>
            </a:r>
            <a:endParaRPr lang="en-US" sz="3200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204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09675"/>
          </a:xfrm>
        </p:spPr>
        <p:txBody>
          <a:bodyPr>
            <a:noAutofit/>
          </a:bodyPr>
          <a:lstStyle/>
          <a:p>
            <a:pPr algn="ctr"/>
            <a:r>
              <a:rPr lang="ar-SA" sz="7200" b="1" dirty="0" smtClean="0">
                <a:cs typeface="Traditional Arabic" pitchFamily="2" charset="-78"/>
              </a:rPr>
              <a:t>مَعِيَّةُ اللهِ</a:t>
            </a:r>
            <a:endParaRPr lang="en-US" sz="7200" b="1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050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1</a:t>
            </a:r>
          </a:p>
          <a:p>
            <a:pPr algn="ctr"/>
            <a:r>
              <a:rPr lang="ar-SA" sz="9600" dirty="0" smtClean="0">
                <a:cs typeface="Traditional Arabic" pitchFamily="2" charset="-78"/>
              </a:rPr>
              <a:t>اَلْعَامَّةُ</a:t>
            </a:r>
            <a:r>
              <a:rPr lang="en-US" sz="9600" dirty="0" smtClean="0">
                <a:cs typeface="Traditional Arabic" pitchFamily="2" charset="-78"/>
              </a:rPr>
              <a:t> </a:t>
            </a:r>
          </a:p>
          <a:p>
            <a:pPr algn="ctr"/>
            <a:r>
              <a:rPr lang="en-US" sz="4000" dirty="0" err="1" smtClean="0">
                <a:latin typeface="Goudy Stout" pitchFamily="18" charset="0"/>
              </a:rPr>
              <a:t>umum</a:t>
            </a:r>
            <a:endParaRPr lang="en-US" sz="40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96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Kesertaan</a:t>
            </a:r>
            <a:r>
              <a:rPr lang="en-US" dirty="0" smtClean="0"/>
              <a:t> Allah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(</a:t>
            </a:r>
            <a:r>
              <a:rPr lang="ar-SA" dirty="0" smtClean="0">
                <a:cs typeface="Traditional Arabic" pitchFamily="2" charset="-78"/>
              </a:rPr>
              <a:t>اَلْعَامَّةُ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Atau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disebut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juga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kesertaan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secara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mutlak</a:t>
            </a:r>
            <a:r>
              <a:rPr lang="en-US" dirty="0" smtClean="0"/>
              <a:t>: </a:t>
            </a:r>
            <a:r>
              <a:rPr lang="en-US" dirty="0" err="1" smtClean="0"/>
              <a:t>mu’min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kafir</a:t>
            </a:r>
            <a:r>
              <a:rPr lang="en-US" dirty="0" smtClean="0"/>
              <a:t>,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pantauan</a:t>
            </a:r>
            <a:r>
              <a:rPr lang="en-US" dirty="0" smtClean="0"/>
              <a:t> Allah SWT</a:t>
            </a:r>
          </a:p>
          <a:p>
            <a:pPr marL="342900" indent="-342900"/>
            <a:r>
              <a:rPr lang="en-US" dirty="0" smtClean="0">
                <a:cs typeface="Traditional Arabic" pitchFamily="2" charset="-78"/>
              </a:rPr>
              <a:t>57:4 </a:t>
            </a:r>
            <a:r>
              <a:rPr lang="ar-SA" b="1" dirty="0"/>
              <a:t>وَهُوَ مَعَكُمْ أَيْنَ مَا </a:t>
            </a:r>
            <a:r>
              <a:rPr lang="ar-SA" b="1" dirty="0" smtClean="0"/>
              <a:t>كُنْتُمْ</a:t>
            </a:r>
            <a:r>
              <a:rPr lang="en-US" b="1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Dia</a:t>
            </a:r>
            <a:r>
              <a:rPr lang="en-US" i="1" dirty="0" smtClean="0"/>
              <a:t> </a:t>
            </a:r>
            <a:r>
              <a:rPr lang="en-US" i="1" dirty="0" err="1" smtClean="0"/>
              <a:t>bersama</a:t>
            </a:r>
            <a:r>
              <a:rPr lang="en-US" i="1" dirty="0" smtClean="0"/>
              <a:t> kalian di </a:t>
            </a:r>
            <a:r>
              <a:rPr lang="en-US" i="1" dirty="0" err="1" smtClean="0"/>
              <a:t>mana</a:t>
            </a:r>
            <a:r>
              <a:rPr lang="en-US" i="1" dirty="0" smtClean="0"/>
              <a:t> kalian </a:t>
            </a:r>
            <a:r>
              <a:rPr lang="en-US" i="1" dirty="0" err="1" smtClean="0"/>
              <a:t>berada</a:t>
            </a:r>
            <a:r>
              <a:rPr lang="en-US" i="1" dirty="0" smtClean="0"/>
              <a:t>)</a:t>
            </a:r>
          </a:p>
          <a:p>
            <a:pPr marL="342900" indent="-342900"/>
            <a:r>
              <a:rPr lang="en-US" dirty="0" smtClean="0">
                <a:cs typeface="Traditional Arabic" pitchFamily="2" charset="-78"/>
              </a:rPr>
              <a:t>58:7 </a:t>
            </a:r>
            <a:r>
              <a:rPr lang="en-US" dirty="0" err="1" smtClean="0">
                <a:cs typeface="Traditional Arabic" pitchFamily="2" charset="-78"/>
              </a:rPr>
              <a:t>merinci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kesertaan</a:t>
            </a:r>
            <a:r>
              <a:rPr lang="en-US" dirty="0" smtClean="0">
                <a:cs typeface="Traditional Arabic" pitchFamily="2" charset="-78"/>
              </a:rPr>
              <a:t> Allah:</a:t>
            </a:r>
          </a:p>
          <a:p>
            <a:pPr marL="800100" lvl="1" indent="-342900"/>
            <a:r>
              <a:rPr lang="en-US" dirty="0" err="1" smtClean="0">
                <a:cs typeface="Traditional Arabic" pitchFamily="2" charset="-78"/>
              </a:rPr>
              <a:t>Bertiga</a:t>
            </a:r>
            <a:r>
              <a:rPr lang="en-US" dirty="0" smtClean="0">
                <a:cs typeface="Traditional Arabic" pitchFamily="2" charset="-78"/>
              </a:rPr>
              <a:t>, Allah yang </a:t>
            </a:r>
            <a:r>
              <a:rPr lang="en-US" dirty="0" err="1" smtClean="0">
                <a:cs typeface="Traditional Arabic" pitchFamily="2" charset="-78"/>
              </a:rPr>
              <a:t>keempat</a:t>
            </a:r>
            <a:endParaRPr lang="en-US" dirty="0" smtClean="0">
              <a:cs typeface="Traditional Arabic" pitchFamily="2" charset="-78"/>
            </a:endParaRPr>
          </a:p>
          <a:p>
            <a:pPr marL="800100" lvl="1" indent="-342900"/>
            <a:r>
              <a:rPr lang="en-US" dirty="0" err="1" smtClean="0">
                <a:cs typeface="Traditional Arabic" pitchFamily="2" charset="-78"/>
              </a:rPr>
              <a:t>Berlima</a:t>
            </a:r>
            <a:r>
              <a:rPr lang="en-US" dirty="0" smtClean="0">
                <a:cs typeface="Traditional Arabic" pitchFamily="2" charset="-78"/>
              </a:rPr>
              <a:t>, Allah yang </a:t>
            </a:r>
            <a:r>
              <a:rPr lang="en-US" dirty="0" err="1" smtClean="0">
                <a:cs typeface="Traditional Arabic" pitchFamily="2" charset="-78"/>
              </a:rPr>
              <a:t>keenam</a:t>
            </a:r>
            <a:endParaRPr lang="en-US" dirty="0" smtClean="0">
              <a:cs typeface="Traditional Arabic" pitchFamily="2" charset="-78"/>
            </a:endParaRPr>
          </a:p>
          <a:p>
            <a:pPr marL="800100" lvl="1" indent="-342900"/>
            <a:r>
              <a:rPr lang="en-US" dirty="0" err="1" smtClean="0">
                <a:cs typeface="Traditional Arabic" pitchFamily="2" charset="-78"/>
              </a:rPr>
              <a:t>Jumlah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lebih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kecil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atau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lebih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besar</a:t>
            </a:r>
            <a:r>
              <a:rPr lang="en-US" dirty="0" smtClean="0">
                <a:cs typeface="Traditional Arabic" pitchFamily="2" charset="-78"/>
              </a:rPr>
              <a:t>: </a:t>
            </a:r>
            <a:r>
              <a:rPr lang="ar-SA" b="1" dirty="0"/>
              <a:t>إِلَّا هُوَ مَعَهُمْ أَيْنَ مَا كَانُوا </a:t>
            </a:r>
            <a:r>
              <a:rPr lang="en-US" b="1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kecuali</a:t>
            </a:r>
            <a:r>
              <a:rPr lang="en-US" i="1" dirty="0" smtClean="0"/>
              <a:t> </a:t>
            </a:r>
            <a:r>
              <a:rPr lang="en-US" i="1" dirty="0" err="1" smtClean="0"/>
              <a:t>Dia</a:t>
            </a:r>
            <a:r>
              <a:rPr lang="en-US" i="1" dirty="0" smtClean="0"/>
              <a:t> </a:t>
            </a:r>
            <a:r>
              <a:rPr lang="en-US" i="1" dirty="0" err="1" smtClean="0"/>
              <a:t>bersama</a:t>
            </a:r>
            <a:r>
              <a:rPr lang="en-US" i="1" dirty="0" smtClean="0"/>
              <a:t> </a:t>
            </a:r>
            <a:r>
              <a:rPr lang="en-US" i="1" dirty="0" err="1" smtClean="0"/>
              <a:t>mereka</a:t>
            </a:r>
            <a:r>
              <a:rPr lang="en-US" i="1" dirty="0" smtClean="0"/>
              <a:t> di </a:t>
            </a:r>
            <a:r>
              <a:rPr lang="en-US" i="1" dirty="0" err="1" smtClean="0"/>
              <a:t>mana</a:t>
            </a:r>
            <a:r>
              <a:rPr lang="en-US" i="1" dirty="0" smtClean="0"/>
              <a:t> </a:t>
            </a:r>
            <a:r>
              <a:rPr lang="en-US" i="1" dirty="0" err="1" smtClean="0"/>
              <a:t>mereka</a:t>
            </a:r>
            <a:r>
              <a:rPr lang="en-US" i="1" dirty="0" smtClean="0"/>
              <a:t> </a:t>
            </a:r>
            <a:r>
              <a:rPr lang="en-US" i="1" dirty="0" err="1" smtClean="0"/>
              <a:t>berada</a:t>
            </a:r>
            <a:r>
              <a:rPr lang="en-US" i="1" dirty="0" smtClean="0"/>
              <a:t>)</a:t>
            </a: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Bahkan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sesungguhnya</a:t>
            </a:r>
            <a:r>
              <a:rPr lang="en-US" dirty="0" smtClean="0">
                <a:cs typeface="Traditional Arabic" pitchFamily="2" charset="-78"/>
              </a:rPr>
              <a:t>, Allah </a:t>
            </a:r>
            <a:r>
              <a:rPr lang="en-US" dirty="0" err="1" smtClean="0">
                <a:cs typeface="Traditional Arabic" pitchFamily="2" charset="-78"/>
              </a:rPr>
              <a:t>lebih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dekat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kita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urat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leher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kita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sendiri</a:t>
            </a:r>
            <a:r>
              <a:rPr lang="en-US" dirty="0" smtClean="0">
                <a:cs typeface="Traditional Arabic" pitchFamily="2" charset="-78"/>
              </a:rPr>
              <a:t> (50:16)</a:t>
            </a:r>
          </a:p>
        </p:txBody>
      </p:sp>
    </p:spTree>
    <p:extLst>
      <p:ext uri="{BB962C8B-B14F-4D97-AF65-F5344CB8AC3E}">
        <p14:creationId xmlns:p14="http://schemas.microsoft.com/office/powerpoint/2010/main" xmlns="" val="25423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kesertaan</a:t>
            </a:r>
            <a:r>
              <a:rPr lang="en-US" dirty="0" smtClean="0"/>
              <a:t> Allah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terbantahkan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orang </a:t>
            </a:r>
            <a:r>
              <a:rPr lang="en-US" dirty="0" err="1" smtClean="0"/>
              <a:t>mu’min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orang </a:t>
            </a:r>
            <a:r>
              <a:rPr lang="en-US" dirty="0" err="1" smtClean="0"/>
              <a:t>kafir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 smtClean="0"/>
          </a:p>
          <a:p>
            <a:pPr marL="342900" indent="-342900"/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kalau</a:t>
            </a:r>
            <a:r>
              <a:rPr lang="en-US" dirty="0" smtClean="0"/>
              <a:t> di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dipasang</a:t>
            </a:r>
            <a:r>
              <a:rPr lang="en-US" dirty="0" smtClean="0"/>
              <a:t> CCTV,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orang yang </a:t>
            </a:r>
            <a:r>
              <a:rPr lang="en-US" dirty="0" err="1" smtClean="0"/>
              <a:t>menyadari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CCTV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menyadarinya</a:t>
            </a:r>
            <a:endParaRPr lang="en-US" dirty="0" smtClean="0"/>
          </a:p>
          <a:p>
            <a:pPr marL="800100" lvl="1" indent="-342900"/>
            <a:r>
              <a:rPr lang="en-US" dirty="0" smtClean="0"/>
              <a:t>Yang </a:t>
            </a:r>
            <a:r>
              <a:rPr lang="en-US" dirty="0" err="1" smtClean="0"/>
              <a:t>menyadarinya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berhati-hati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endParaRPr lang="en-US" dirty="0" smtClean="0"/>
          </a:p>
          <a:p>
            <a:pPr marL="800100" lvl="1" indent="-342900"/>
            <a:r>
              <a:rPr lang="en-US" dirty="0" smtClean="0"/>
              <a:t>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sadar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seenaknya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  <a:p>
            <a:pPr marL="342900" indent="-342900"/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masalahnya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; CCTV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orang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menyadari</a:t>
            </a:r>
            <a:r>
              <a:rPr lang="en-US" dirty="0" smtClean="0"/>
              <a:t> </a:t>
            </a:r>
            <a:r>
              <a:rPr lang="en-US" dirty="0" err="1" smtClean="0"/>
              <a:t>keberadaannya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mengawasi</a:t>
            </a:r>
            <a:r>
              <a:rPr lang="en-US" dirty="0" smtClean="0"/>
              <a:t> </a:t>
            </a:r>
            <a:r>
              <a:rPr lang="en-US" dirty="0" err="1" smtClean="0"/>
              <a:t>tindak-tanduknya</a:t>
            </a:r>
            <a:endParaRPr lang="en-US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009497" y="6320135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38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Traditional Arabic" pitchFamily="2" charset="-78"/>
              </a:rPr>
              <a:t>اَلْمُؤْمِنُ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7526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1</a:t>
            </a:r>
          </a:p>
          <a:p>
            <a:pPr algn="ctr"/>
            <a:r>
              <a:rPr lang="ar-SA" sz="9600" dirty="0">
                <a:cs typeface="Traditional Arabic" pitchFamily="2" charset="-78"/>
              </a:rPr>
              <a:t>مُرَاقَبَةُ اللهِ</a:t>
            </a:r>
            <a:endParaRPr lang="en-US" sz="9600" dirty="0">
              <a:cs typeface="Traditional Arabic" pitchFamily="2" charset="-78"/>
            </a:endParaRPr>
          </a:p>
          <a:p>
            <a:pPr algn="ctr"/>
            <a:r>
              <a:rPr lang="en-US" sz="2800" dirty="0" err="1" smtClean="0">
                <a:solidFill>
                  <a:schemeClr val="tx2"/>
                </a:solidFill>
                <a:latin typeface="Goudy Stout" pitchFamily="18" charset="0"/>
              </a:rPr>
              <a:t>Pengawasan</a:t>
            </a:r>
            <a:r>
              <a:rPr lang="en-US" sz="2800" dirty="0" smtClean="0">
                <a:solidFill>
                  <a:schemeClr val="tx2"/>
                </a:solidFill>
                <a:latin typeface="Goudy Stout" pitchFamily="18" charset="0"/>
              </a:rPr>
              <a:t> Allah</a:t>
            </a:r>
            <a:endParaRPr lang="en-US" sz="36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43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>
                <a:cs typeface="Traditional Arabic" pitchFamily="2" charset="-78"/>
              </a:rPr>
              <a:t>مُرَاقَبَةُ اللهِ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sz="2400" b="1" dirty="0" err="1" smtClean="0">
                <a:latin typeface="Goudy Stout" pitchFamily="18" charset="0"/>
              </a:rPr>
              <a:t>Pengawasan</a:t>
            </a:r>
            <a:r>
              <a:rPr lang="en-US" sz="2400" b="1" dirty="0" smtClean="0">
                <a:latin typeface="Goudy Stout" pitchFamily="18" charset="0"/>
              </a:rPr>
              <a:t> </a:t>
            </a:r>
            <a:r>
              <a:rPr lang="en-US" sz="2400" b="1" dirty="0">
                <a:latin typeface="Goudy Stout" pitchFamily="18" charset="0"/>
              </a:rPr>
              <a:t>Allah</a:t>
            </a:r>
            <a:endParaRPr lang="en-US" sz="1100" b="1" dirty="0">
              <a:latin typeface="Goudy Stou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raditional Arabic" pitchFamily="2" charset="-78"/>
              </a:rPr>
              <a:t>Orang </a:t>
            </a:r>
            <a:r>
              <a:rPr lang="en-US" dirty="0" err="1" smtClean="0">
                <a:cs typeface="Traditional Arabic" pitchFamily="2" charset="-78"/>
              </a:rPr>
              <a:t>mu’min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menyadari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akan</a:t>
            </a:r>
            <a:r>
              <a:rPr lang="en-US" dirty="0" smtClean="0">
                <a:cs typeface="Traditional Arabic" pitchFamily="2" charset="-78"/>
              </a:rPr>
              <a:t> PENGAWASAN ALLAH (</a:t>
            </a:r>
            <a:r>
              <a:rPr lang="en-US" dirty="0" err="1" smtClean="0">
                <a:cs typeface="Traditional Arabic" pitchFamily="2" charset="-78"/>
              </a:rPr>
              <a:t>muraqabatullah</a:t>
            </a:r>
            <a:r>
              <a:rPr lang="en-US" dirty="0" smtClean="0">
                <a:cs typeface="Traditional Arabic" pitchFamily="2" charset="-78"/>
              </a:rPr>
              <a:t>) </a:t>
            </a:r>
          </a:p>
          <a:p>
            <a:pPr lvl="1"/>
            <a:r>
              <a:rPr lang="en-US" dirty="0" smtClean="0">
                <a:cs typeface="Traditional Arabic" pitchFamily="2" charset="-78"/>
              </a:rPr>
              <a:t>Yang </a:t>
            </a:r>
            <a:r>
              <a:rPr lang="en-US" dirty="0" err="1" smtClean="0">
                <a:cs typeface="Traditional Arabic" pitchFamily="2" charset="-78"/>
              </a:rPr>
              <a:t>nyata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ataupun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tersembunyi</a:t>
            </a:r>
            <a:endParaRPr lang="en-US" dirty="0" smtClean="0">
              <a:cs typeface="Traditional Arabic" pitchFamily="2" charset="-78"/>
            </a:endParaRPr>
          </a:p>
          <a:p>
            <a:pPr lvl="1"/>
            <a:r>
              <a:rPr lang="en-US" dirty="0" err="1" smtClean="0">
                <a:cs typeface="Traditional Arabic" pitchFamily="2" charset="-78"/>
              </a:rPr>
              <a:t>Lahir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ataupun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batin</a:t>
            </a:r>
            <a:endParaRPr lang="en-US" dirty="0" smtClean="0">
              <a:cs typeface="Traditional Arabic" pitchFamily="2" charset="-78"/>
            </a:endParaRPr>
          </a:p>
          <a:p>
            <a:pPr lvl="1"/>
            <a:r>
              <a:rPr lang="en-US" dirty="0" err="1" smtClean="0">
                <a:cs typeface="Traditional Arabic" pitchFamily="2" charset="-78"/>
              </a:rPr>
              <a:t>Lintasan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hati</a:t>
            </a:r>
            <a:r>
              <a:rPr lang="en-US" dirty="0" smtClean="0">
                <a:cs typeface="Traditional Arabic" pitchFamily="2" charset="-78"/>
              </a:rPr>
              <a:t> pun, </a:t>
            </a:r>
            <a:r>
              <a:rPr lang="en-US" dirty="0" err="1" smtClean="0">
                <a:cs typeface="Traditional Arabic" pitchFamily="2" charset="-78"/>
              </a:rPr>
              <a:t>kedipan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mata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menyeleweng</a:t>
            </a:r>
            <a:r>
              <a:rPr lang="en-US" dirty="0" smtClean="0">
                <a:cs typeface="Traditional Arabic" pitchFamily="2" charset="-78"/>
              </a:rPr>
              <a:t> (40:19)</a:t>
            </a:r>
          </a:p>
          <a:p>
            <a:r>
              <a:rPr lang="en-US" dirty="0" err="1" smtClean="0">
                <a:cs typeface="Traditional Arabic" pitchFamily="2" charset="-78"/>
              </a:rPr>
              <a:t>Semuanya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diketahui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oleh</a:t>
            </a:r>
            <a:r>
              <a:rPr lang="en-US" dirty="0" smtClean="0">
                <a:cs typeface="Traditional Arabic" pitchFamily="2" charset="-78"/>
              </a:rPr>
              <a:t> Allah</a:t>
            </a:r>
          </a:p>
          <a:p>
            <a:r>
              <a:rPr lang="en-US" dirty="0" err="1" smtClean="0">
                <a:cs typeface="Traditional Arabic" pitchFamily="2" charset="-78"/>
              </a:rPr>
              <a:t>Sistem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pengawasan</a:t>
            </a:r>
            <a:r>
              <a:rPr lang="en-US" dirty="0" smtClean="0">
                <a:cs typeface="Traditional Arabic" pitchFamily="2" charset="-78"/>
              </a:rPr>
              <a:t> Allah yang </a:t>
            </a:r>
            <a:r>
              <a:rPr lang="en-US" dirty="0" err="1" smtClean="0">
                <a:cs typeface="Traditional Arabic" pitchFamily="2" charset="-78"/>
              </a:rPr>
              <a:t>canggih</a:t>
            </a:r>
            <a:r>
              <a:rPr lang="en-US" dirty="0" smtClean="0">
                <a:cs typeface="Traditional Arabic" pitchFamily="2" charset="-78"/>
              </a:rPr>
              <a:t> (50:16-18)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cs typeface="Traditional Arabic" pitchFamily="2" charset="-78"/>
              </a:rPr>
              <a:t>Allah yang </a:t>
            </a:r>
            <a:r>
              <a:rPr lang="en-US" dirty="0" err="1" smtClean="0">
                <a:cs typeface="Traditional Arabic" pitchFamily="2" charset="-78"/>
              </a:rPr>
              <a:t>menciptakan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manusia</a:t>
            </a:r>
            <a:endParaRPr lang="en-US" dirty="0" smtClean="0">
              <a:cs typeface="Traditional Arabic" pitchFamily="2" charset="-78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cs typeface="Traditional Arabic" pitchFamily="2" charset="-78"/>
              </a:rPr>
              <a:t>Allah </a:t>
            </a:r>
            <a:r>
              <a:rPr lang="en-US" dirty="0" err="1" smtClean="0">
                <a:cs typeface="Traditional Arabic" pitchFamily="2" charset="-78"/>
              </a:rPr>
              <a:t>mengetahui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bisikan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hati</a:t>
            </a:r>
            <a:endParaRPr lang="en-US" dirty="0" smtClean="0">
              <a:cs typeface="Traditional Arabic" pitchFamily="2" charset="-78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cs typeface="Traditional Arabic" pitchFamily="2" charset="-78"/>
              </a:rPr>
              <a:t>Allah </a:t>
            </a:r>
            <a:r>
              <a:rPr lang="en-US" dirty="0" err="1" smtClean="0">
                <a:cs typeface="Traditional Arabic" pitchFamily="2" charset="-78"/>
              </a:rPr>
              <a:t>lebih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dekat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urat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leher</a:t>
            </a:r>
            <a:endParaRPr lang="en-US" dirty="0" smtClean="0">
              <a:cs typeface="Traditional Arabic" pitchFamily="2" charset="-78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cs typeface="Traditional Arabic" pitchFamily="2" charset="-78"/>
              </a:rPr>
              <a:t>Allah </a:t>
            </a:r>
            <a:r>
              <a:rPr lang="en-US" dirty="0" err="1" smtClean="0">
                <a:cs typeface="Traditional Arabic" pitchFamily="2" charset="-78"/>
              </a:rPr>
              <a:t>menempatkan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dua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malaikat</a:t>
            </a:r>
            <a:r>
              <a:rPr lang="en-US" dirty="0" smtClean="0">
                <a:cs typeface="Traditional Arabic" pitchFamily="2" charset="-78"/>
              </a:rPr>
              <a:t> di </a:t>
            </a:r>
            <a:r>
              <a:rPr lang="en-US" dirty="0" err="1" smtClean="0">
                <a:cs typeface="Traditional Arabic" pitchFamily="2" charset="-78"/>
              </a:rPr>
              <a:t>kanan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kiri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manusia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mencatat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segala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amalnya</a:t>
            </a:r>
            <a:endParaRPr lang="en-US" dirty="0" smtClean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30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rity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0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ppt/theme/themeOverride12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ppt/theme/themeOverride13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ppt/theme/themeOverride14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ppt/theme/themeOverride15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ppt/theme/themeOverride16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7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8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9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0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1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2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3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ppt/theme/themeOverride24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ppt/theme/themeOverride25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ppt/theme/themeOverride26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ppt/theme/themeOverride27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ppt/theme/themeOverride3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4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5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6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7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8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9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2810</TotalTime>
  <Words>2327</Words>
  <Application>Microsoft Office PowerPoint</Application>
  <PresentationFormat>On-screen Show (4:3)</PresentationFormat>
  <Paragraphs>264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Clarity</vt:lpstr>
      <vt:lpstr>Metro</vt:lpstr>
      <vt:lpstr>Slide 1</vt:lpstr>
      <vt:lpstr>مَعِيَّةُ اللهِ</vt:lpstr>
      <vt:lpstr>مَعِيَّةُ اللهِ Kesertaan Allah</vt:lpstr>
      <vt:lpstr>Rukun Iman</vt:lpstr>
      <vt:lpstr>مَعِيَّةُ اللهِ</vt:lpstr>
      <vt:lpstr>Kesertaan Allah secara Umum (اَلْعَامَّةُ)</vt:lpstr>
      <vt:lpstr>Respon yang Berbeda</vt:lpstr>
      <vt:lpstr>اَلْمُؤْمِنُ</vt:lpstr>
      <vt:lpstr>مُرَاقَبَةُ اللهِ Pengawasan Allah</vt:lpstr>
      <vt:lpstr>Tidak ada yang Luput</vt:lpstr>
      <vt:lpstr>Ayat yang Berat</vt:lpstr>
      <vt:lpstr>Pujian dan Penghapusan</vt:lpstr>
      <vt:lpstr>Tak Perlu Banyak Polisi</vt:lpstr>
      <vt:lpstr>Tanda-tanda Kiamat</vt:lpstr>
      <vt:lpstr>اَلْمُؤْمِنُ</vt:lpstr>
      <vt:lpstr>إِحْسَانُ اللهِ Kebaikan Allah</vt:lpstr>
      <vt:lpstr>31 Kali</vt:lpstr>
      <vt:lpstr>اَلْكَافِرُ</vt:lpstr>
      <vt:lpstr>كُفْرُ النِّعْمَةِMengingkari ni’mat</vt:lpstr>
      <vt:lpstr>اَلْكَافِرُ</vt:lpstr>
      <vt:lpstr>اَلْغَفْلَةُ lalAI</vt:lpstr>
      <vt:lpstr>مَعْصِيَّةُ اللهِ</vt:lpstr>
      <vt:lpstr>طَاعَةُ اللهِ</vt:lpstr>
      <vt:lpstr>طَاعَةُ اللهِ</vt:lpstr>
      <vt:lpstr>اَلإِيْمَانُ IMAN</vt:lpstr>
      <vt:lpstr>Dalam As-Sunnah</vt:lpstr>
      <vt:lpstr>طَاعَةُ اللهِ</vt:lpstr>
      <vt:lpstr>اَلْعَمَلُ الصَّالِحُ AMAL SHOLEH</vt:lpstr>
      <vt:lpstr>Iqamatud-Dien</vt:lpstr>
      <vt:lpstr>مَعِيَّةُ اللهِ</vt:lpstr>
      <vt:lpstr>مَعِيَّةُ اللهِ اَلْخَاصَّة</vt:lpstr>
      <vt:lpstr>Pengamanan Khusus Nabi Musa AS</vt:lpstr>
      <vt:lpstr>Di Gua Tsur</vt:lpstr>
      <vt:lpstr>Dukungan Allah (تَأْيِيْدُ اللهِ)</vt:lpstr>
      <vt:lpstr>Payung Rabbani (مِظَلَّةٌ رَبَّانِيَّةٌ)</vt:lpstr>
      <vt:lpstr>Pasti Menang</vt:lpstr>
      <vt:lpstr>Tentara Muslim Zaman Abu Bakar</vt:lpstr>
      <vt:lpstr>Rahasia Kekalahan Musuh</vt:lpstr>
    </vt:vector>
  </TitlesOfParts>
  <Company>Staff Departemen Kaderisasi Partai Keadilan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أَهَمِّيَّةُ مَعْرِفَةِ اللهِ</dc:title>
  <dc:creator>مشفع أحمد رحيم قاسم</dc:creator>
  <cp:lastModifiedBy>Valued Acer Customer</cp:lastModifiedBy>
  <cp:revision>248</cp:revision>
  <dcterms:created xsi:type="dcterms:W3CDTF">1999-04-08T02:27:07Z</dcterms:created>
  <dcterms:modified xsi:type="dcterms:W3CDTF">2011-03-01T04:39:35Z</dcterms:modified>
</cp:coreProperties>
</file>