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9" r:id="rId2"/>
    <p:sldId id="259" r:id="rId3"/>
    <p:sldId id="261" r:id="rId4"/>
    <p:sldId id="262" r:id="rId5"/>
    <p:sldId id="317" r:id="rId6"/>
    <p:sldId id="318" r:id="rId7"/>
    <p:sldId id="265" r:id="rId8"/>
    <p:sldId id="266" r:id="rId9"/>
    <p:sldId id="283" r:id="rId10"/>
    <p:sldId id="284" r:id="rId11"/>
    <p:sldId id="304" r:id="rId12"/>
    <p:sldId id="271" r:id="rId13"/>
    <p:sldId id="272" r:id="rId14"/>
    <p:sldId id="302" r:id="rId15"/>
    <p:sldId id="303" r:id="rId16"/>
    <p:sldId id="274" r:id="rId17"/>
    <p:sldId id="290" r:id="rId18"/>
    <p:sldId id="277" r:id="rId19"/>
    <p:sldId id="278" r:id="rId20"/>
    <p:sldId id="280" r:id="rId21"/>
    <p:sldId id="281" r:id="rId22"/>
    <p:sldId id="300" r:id="rId23"/>
    <p:sldId id="301" r:id="rId24"/>
    <p:sldId id="319" r:id="rId25"/>
    <p:sldId id="297" r:id="rId26"/>
    <p:sldId id="298" r:id="rId27"/>
    <p:sldId id="320" r:id="rId28"/>
  </p:sldIdLst>
  <p:sldSz cx="9144000" cy="6858000" type="screen4x3"/>
  <p:notesSz cx="9144000" cy="6858000"/>
  <p:defaultTextStyle>
    <a:defPPr>
      <a:defRPr lang="ar-SA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0000C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fld id="{FDFCE8B1-9C21-470F-BF7F-2A56F56B5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7129-3B35-47BA-8168-AAC557C864E9}" type="datetimeFigureOut">
              <a:rPr lang="en-US" smtClean="0"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2FD3-FE3F-42D7-ACC9-A940E478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7201"/>
            <a:ext cx="7772400" cy="12954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647541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6.xml"/><Relationship Id="rId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slide" Target="slide18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A" sz="11500" dirty="0" smtClean="0">
                <a:cs typeface="Traditional Arabic" pitchFamily="2" charset="-78"/>
              </a:rPr>
              <a:t>اَلإِحْسَانُ</a:t>
            </a:r>
            <a:endParaRPr lang="en-US" sz="11500" dirty="0">
              <a:cs typeface="Traditional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IHSAN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77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Amal</a:t>
            </a:r>
            <a:r>
              <a:rPr lang="en-US" dirty="0" smtClean="0"/>
              <a:t> yang </a:t>
            </a:r>
            <a:r>
              <a:rPr lang="en-US" dirty="0" err="1" smtClean="0"/>
              <a:t>Ikhlas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cs typeface="Traditional Arabic" pitchFamily="2" charset="-78"/>
              </a:rPr>
              <a:t>Ada 3 </a:t>
            </a:r>
            <a:r>
              <a:rPr lang="en-US" dirty="0" err="1" smtClean="0">
                <a:cs typeface="Traditional Arabic" pitchFamily="2" charset="-78"/>
              </a:rPr>
              <a:t>jenis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termasuk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ikhlas</a:t>
            </a:r>
            <a:r>
              <a:rPr lang="en-US" dirty="0" smtClean="0">
                <a:cs typeface="Traditional Arabic" pitchFamily="2" charset="-78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Beramal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takut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siksa</a:t>
            </a:r>
            <a:r>
              <a:rPr lang="en-US" dirty="0" smtClean="0">
                <a:cs typeface="Traditional Arabic" pitchFamily="2" charset="-78"/>
              </a:rPr>
              <a:t> Allah (27:89-90)</a:t>
            </a:r>
          </a:p>
          <a:p>
            <a:pPr marL="914400" lvl="1" indent="-457200"/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hamba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2800" b="1" dirty="0" smtClean="0">
                <a:cs typeface="Traditional Arabic" pitchFamily="2" charset="-78"/>
              </a:rPr>
              <a:t>عَمَلُ الْعَابِدِ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Beramal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mencari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pahala</a:t>
            </a:r>
            <a:r>
              <a:rPr lang="en-US" dirty="0" smtClean="0">
                <a:cs typeface="Traditional Arabic" pitchFamily="2" charset="-78"/>
              </a:rPr>
              <a:t> (16:97)</a:t>
            </a:r>
          </a:p>
          <a:p>
            <a:pPr marL="914400" lvl="1" indent="-457200"/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pedagang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2800" b="1" dirty="0" smtClean="0">
                <a:cs typeface="Traditional Arabic" pitchFamily="2" charset="-78"/>
              </a:rPr>
              <a:t>عَمَلُ التَّاجِرِ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Beramal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bersyukur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b="1" dirty="0">
                <a:cs typeface="Traditional Arabic" pitchFamily="2" charset="-78"/>
              </a:rPr>
              <a:t>أَفَلَا أَكُونُ عَبْدًا </a:t>
            </a:r>
            <a:r>
              <a:rPr lang="ar-SA" b="1" dirty="0" smtClean="0">
                <a:cs typeface="Traditional Arabic" pitchFamily="2" charset="-78"/>
              </a:rPr>
              <a:t>شَكُورًا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914400" lvl="1" indent="-457200"/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amalnya</a:t>
            </a:r>
            <a:r>
              <a:rPr lang="en-US" dirty="0" smtClean="0">
                <a:cs typeface="Traditional Arabic" pitchFamily="2" charset="-78"/>
              </a:rPr>
              <a:t> orang yang </a:t>
            </a:r>
            <a:r>
              <a:rPr lang="en-US" dirty="0" err="1" smtClean="0">
                <a:cs typeface="Traditional Arabic" pitchFamily="2" charset="-78"/>
              </a:rPr>
              <a:t>bersyukur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2800" b="1" dirty="0" smtClean="0">
                <a:cs typeface="Traditional Arabic" pitchFamily="2" charset="-78"/>
              </a:rPr>
              <a:t>عَمَلُ الشَّاكِرِ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Ketiga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jenis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diterima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Allah SWT, </a:t>
            </a:r>
            <a:r>
              <a:rPr lang="en-US" dirty="0" err="1" smtClean="0">
                <a:cs typeface="Traditional Arabic" pitchFamily="2" charset="-78"/>
              </a:rPr>
              <a:t>meskipun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bersyukur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tertinggi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SAW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069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Ikhlas</a:t>
            </a:r>
            <a:r>
              <a:rPr lang="en-US" dirty="0" smtClean="0"/>
              <a:t> yang </a:t>
            </a:r>
            <a:r>
              <a:rPr lang="en-US" dirty="0" err="1" smtClean="0"/>
              <a:t>Berat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duniawi</a:t>
            </a:r>
            <a:r>
              <a:rPr lang="en-US" dirty="0" smtClean="0"/>
              <a:t>,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ikhlasnya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 smtClean="0"/>
          </a:p>
          <a:p>
            <a:r>
              <a:rPr lang="en-US" dirty="0" err="1" smtClean="0"/>
              <a:t>Ikhlas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Allah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Tetapi</a:t>
            </a:r>
            <a:r>
              <a:rPr lang="en-US" dirty="0" smtClean="0"/>
              <a:t>,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peluang-peluang</a:t>
            </a:r>
            <a:r>
              <a:rPr lang="en-US" dirty="0" smtClean="0"/>
              <a:t> </a:t>
            </a:r>
            <a:r>
              <a:rPr lang="en-US" dirty="0" err="1" smtClean="0"/>
              <a:t>duniawi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ikhlas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  <a:p>
            <a:r>
              <a:rPr lang="en-US" dirty="0" err="1" smtClean="0"/>
              <a:t>Nafsu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membersihkan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“</a:t>
            </a:r>
            <a:r>
              <a:rPr lang="en-US" dirty="0" err="1" smtClean="0"/>
              <a:t>kotoran</a:t>
            </a:r>
            <a:r>
              <a:rPr lang="en-US" dirty="0" smtClean="0"/>
              <a:t> </a:t>
            </a:r>
            <a:r>
              <a:rPr lang="en-US" dirty="0" err="1" smtClean="0"/>
              <a:t>ikhlas</a:t>
            </a:r>
            <a:r>
              <a:rPr lang="en-US" dirty="0" smtClean="0"/>
              <a:t>”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menonjol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keikhlasan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kejayaan</a:t>
            </a:r>
            <a:r>
              <a:rPr lang="en-US" dirty="0" smtClean="0"/>
              <a:t> 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Khalid bin </a:t>
            </a:r>
            <a:r>
              <a:rPr lang="en-US" b="1" dirty="0" err="1" smtClean="0"/>
              <a:t>Walid</a:t>
            </a:r>
            <a:r>
              <a:rPr lang="en-US" dirty="0" smtClean="0"/>
              <a:t> (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pemecatan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Khalifah</a:t>
            </a:r>
            <a:r>
              <a:rPr lang="en-US" dirty="0" smtClean="0"/>
              <a:t> Umar,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memenangkan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Yarmuk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spektakuler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)</a:t>
            </a: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09497" y="63201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اَلإِحْسَانُ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إِتْقَانُ الْعَمَلِ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Goudy Stout" pitchFamily="18" charset="0"/>
              </a:rPr>
              <a:t>Amal</a:t>
            </a:r>
            <a:r>
              <a:rPr lang="en-US" sz="3600" dirty="0" smtClean="0">
                <a:solidFill>
                  <a:schemeClr val="tx2"/>
                </a:solidFill>
                <a:latin typeface="Goudy Stout" pitchFamily="18" charset="0"/>
              </a:rPr>
              <a:t> yang </a:t>
            </a:r>
            <a:r>
              <a:rPr lang="en-US" sz="3600" dirty="0" err="1" smtClean="0">
                <a:solidFill>
                  <a:schemeClr val="tx2"/>
                </a:solidFill>
                <a:latin typeface="Goudy Stout" pitchFamily="18" charset="0"/>
              </a:rPr>
              <a:t>rapi</a:t>
            </a:r>
            <a:endParaRPr lang="en-US" sz="36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cs typeface="Traditional Arabic" pitchFamily="2" charset="-78"/>
              </a:rPr>
              <a:t>إِتْقَانُ </a:t>
            </a:r>
            <a:r>
              <a:rPr lang="ar-SA" b="1" dirty="0" smtClean="0">
                <a:cs typeface="Traditional Arabic" pitchFamily="2" charset="-78"/>
              </a:rPr>
              <a:t>الْعَمَلِ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800" b="1" dirty="0" err="1" smtClean="0">
                <a:latin typeface="Goudy Stout" pitchFamily="18" charset="0"/>
              </a:rPr>
              <a:t>Amal</a:t>
            </a:r>
            <a:r>
              <a:rPr lang="en-US" sz="2800" b="1" dirty="0" smtClean="0">
                <a:latin typeface="Goudy Stout" pitchFamily="18" charset="0"/>
              </a:rPr>
              <a:t> </a:t>
            </a:r>
            <a:r>
              <a:rPr lang="en-US" sz="2800" b="1" dirty="0">
                <a:latin typeface="Goudy Stout" pitchFamily="18" charset="0"/>
              </a:rPr>
              <a:t>yang </a:t>
            </a:r>
            <a:r>
              <a:rPr lang="en-US" sz="2800" b="1" dirty="0" err="1">
                <a:latin typeface="Goudy Stout" pitchFamily="18" charset="0"/>
              </a:rPr>
              <a:t>rapi</a:t>
            </a:r>
            <a:endParaRPr lang="en-US" sz="11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Traditional Arabic" pitchFamily="2" charset="-78"/>
              </a:rPr>
              <a:t>Setelah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ikhlas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unsur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ihsan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berikutnya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kerja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rapi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profesional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Ciri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utama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kerja-kerja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profesional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perhatiannya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besar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masalah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detailasi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setiap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faktor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berpengaruh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dihitung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masak-masak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SAW </a:t>
            </a:r>
            <a:r>
              <a:rPr lang="en-US" dirty="0" err="1" smtClean="0">
                <a:cs typeface="Traditional Arabic" pitchFamily="2" charset="-78"/>
              </a:rPr>
              <a:t>bersabda</a:t>
            </a:r>
            <a:r>
              <a:rPr lang="en-US" dirty="0" smtClean="0">
                <a:cs typeface="Traditional Arabic" pitchFamily="2" charset="-78"/>
              </a:rPr>
              <a:t>, </a:t>
            </a:r>
          </a:p>
          <a:p>
            <a:pPr indent="0" algn="ctr">
              <a:buNone/>
            </a:pPr>
            <a:r>
              <a:rPr lang="ar-SA" sz="4400" b="1" dirty="0" smtClean="0">
                <a:cs typeface="Traditional Arabic" pitchFamily="2" charset="-78"/>
              </a:rPr>
              <a:t>إِنَّ اللهَ عَزَّ وَجَلَّ يُحِبُّ إِذَا عَمِلَ أَحَدُكُمْ عَمَلاً أَنْ يُتْقِنَهُ</a:t>
            </a:r>
            <a:endParaRPr lang="en-US" sz="44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i="1" dirty="0" smtClean="0">
                <a:cs typeface="Traditional Arabic" pitchFamily="2" charset="-78"/>
              </a:rPr>
              <a:t>“</a:t>
            </a:r>
            <a:r>
              <a:rPr lang="en-US" i="1" dirty="0" err="1" smtClean="0">
                <a:cs typeface="Traditional Arabic" pitchFamily="2" charset="-78"/>
              </a:rPr>
              <a:t>Sesungguhnya</a:t>
            </a:r>
            <a:r>
              <a:rPr lang="en-US" i="1" dirty="0" smtClean="0">
                <a:cs typeface="Traditional Arabic" pitchFamily="2" charset="-78"/>
              </a:rPr>
              <a:t> Allah </a:t>
            </a:r>
            <a:r>
              <a:rPr lang="en-US" i="1" dirty="0" err="1" smtClean="0">
                <a:cs typeface="Traditional Arabic" pitchFamily="2" charset="-78"/>
              </a:rPr>
              <a:t>Azza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wa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Jalla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mencintai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apabila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mengerjakan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salah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seorang</a:t>
            </a:r>
            <a:r>
              <a:rPr lang="en-US" i="1" dirty="0" smtClean="0">
                <a:cs typeface="Traditional Arabic" pitchFamily="2" charset="-78"/>
              </a:rPr>
              <a:t> di </a:t>
            </a:r>
            <a:r>
              <a:rPr lang="en-US" i="1" dirty="0" err="1" smtClean="0">
                <a:cs typeface="Traditional Arabic" pitchFamily="2" charset="-78"/>
              </a:rPr>
              <a:t>antara</a:t>
            </a:r>
            <a:r>
              <a:rPr lang="en-US" i="1" dirty="0" smtClean="0">
                <a:cs typeface="Traditional Arabic" pitchFamily="2" charset="-78"/>
              </a:rPr>
              <a:t> kalian </a:t>
            </a:r>
            <a:r>
              <a:rPr lang="en-US" i="1" dirty="0" err="1" smtClean="0">
                <a:cs typeface="Traditional Arabic" pitchFamily="2" charset="-78"/>
              </a:rPr>
              <a:t>suatu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pekerjaan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dilakukan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dengan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rapi</a:t>
            </a:r>
            <a:r>
              <a:rPr lang="en-US" i="1" dirty="0" smtClean="0">
                <a:cs typeface="Traditional Arabic" pitchFamily="2" charset="-78"/>
              </a:rPr>
              <a:t>.” </a:t>
            </a:r>
          </a:p>
          <a:p>
            <a:pPr indent="0" algn="ctr">
              <a:buNone/>
            </a:pPr>
            <a:r>
              <a:rPr lang="en-US" dirty="0" smtClean="0">
                <a:cs typeface="Traditional Arabic" pitchFamily="2" charset="-78"/>
              </a:rPr>
              <a:t>(HR. </a:t>
            </a:r>
            <a:r>
              <a:rPr lang="en-US" dirty="0" err="1" smtClean="0">
                <a:cs typeface="Traditional Arabic" pitchFamily="2" charset="-78"/>
              </a:rPr>
              <a:t>Thabrani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Baihaqi</a:t>
            </a:r>
            <a:r>
              <a:rPr lang="en-US" dirty="0" smtClean="0">
                <a:cs typeface="Traditional Arabic" pitchFamily="2" charset="-78"/>
              </a:rPr>
              <a:t>)</a:t>
            </a:r>
            <a:endParaRPr lang="en-US" i="1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30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Amal Terbaik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Allah pun </a:t>
            </a:r>
            <a:r>
              <a:rPr lang="en-US" sz="2800" dirty="0" err="1" smtClean="0">
                <a:cs typeface="Traditional Arabic" pitchFamily="2" charset="-78"/>
              </a:rPr>
              <a:t>ingin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menguji</a:t>
            </a:r>
            <a:r>
              <a:rPr lang="en-US" sz="2800" dirty="0" smtClean="0">
                <a:cs typeface="Traditional Arabic" pitchFamily="2" charset="-78"/>
              </a:rPr>
              <a:t> di </a:t>
            </a:r>
            <a:r>
              <a:rPr lang="en-US" sz="2800" dirty="0" err="1" smtClean="0">
                <a:cs typeface="Traditional Arabic" pitchFamily="2" charset="-78"/>
              </a:rPr>
              <a:t>antara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hambaNya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siapakah</a:t>
            </a:r>
            <a:r>
              <a:rPr lang="en-US" sz="2800" dirty="0" smtClean="0">
                <a:cs typeface="Traditional Arabic" pitchFamily="2" charset="-78"/>
              </a:rPr>
              <a:t> yang paling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amalnya</a:t>
            </a:r>
            <a:r>
              <a:rPr lang="en-US" sz="2800" dirty="0" smtClean="0">
                <a:cs typeface="Traditional Arabic" pitchFamily="2" charset="-78"/>
              </a:rPr>
              <a:t> (</a:t>
            </a:r>
            <a:r>
              <a:rPr lang="ar-SA" sz="2800" b="1" dirty="0" smtClean="0">
                <a:cs typeface="Traditional Arabic" pitchFamily="2" charset="-78"/>
              </a:rPr>
              <a:t>أَحْسَنُ عَمَلًا</a:t>
            </a:r>
            <a:r>
              <a:rPr lang="en-US" sz="2800" dirty="0" smtClean="0">
                <a:cs typeface="Traditional Arabic" pitchFamily="2" charset="-78"/>
              </a:rPr>
              <a:t>) 11:7, 18:7,30, 67:2</a:t>
            </a: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Fudhail</a:t>
            </a:r>
            <a:r>
              <a:rPr lang="en-US" sz="2800" dirty="0" smtClean="0">
                <a:cs typeface="Traditional Arabic" pitchFamily="2" charset="-78"/>
              </a:rPr>
              <a:t> bin ‘</a:t>
            </a:r>
            <a:r>
              <a:rPr lang="en-US" sz="2800" dirty="0" err="1" smtClean="0">
                <a:cs typeface="Traditional Arabic" pitchFamily="2" charset="-78"/>
              </a:rPr>
              <a:t>Iyadh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mengatakan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bahwa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dimaksud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ahsanu</a:t>
            </a:r>
            <a:r>
              <a:rPr lang="en-US" sz="2800" dirty="0" smtClean="0">
                <a:cs typeface="Traditional Arabic" pitchFamily="2" charset="-78"/>
              </a:rPr>
              <a:t> ‘</a:t>
            </a:r>
            <a:r>
              <a:rPr lang="en-US" sz="2800" dirty="0" err="1" smtClean="0">
                <a:cs typeface="Traditional Arabic" pitchFamily="2" charset="-78"/>
              </a:rPr>
              <a:t>amala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</a:p>
          <a:p>
            <a:pPr lvl="1"/>
            <a:r>
              <a:rPr lang="ar-SA" sz="2400" b="1" dirty="0" smtClean="0">
                <a:cs typeface="Traditional Arabic" pitchFamily="2" charset="-78"/>
              </a:rPr>
              <a:t>أَخْلَصُهُ</a:t>
            </a:r>
            <a:r>
              <a:rPr lang="en-US" sz="2400" b="1" dirty="0" smtClean="0">
                <a:cs typeface="Traditional Arabic" pitchFamily="2" charset="-78"/>
              </a:rPr>
              <a:t> </a:t>
            </a:r>
            <a:r>
              <a:rPr lang="en-US" sz="2400" dirty="0" smtClean="0">
                <a:cs typeface="Traditional Arabic" pitchFamily="2" charset="-78"/>
              </a:rPr>
              <a:t>(paling </a:t>
            </a:r>
            <a:r>
              <a:rPr lang="en-US" sz="2400" dirty="0" err="1" smtClean="0">
                <a:cs typeface="Traditional Arabic" pitchFamily="2" charset="-78"/>
              </a:rPr>
              <a:t>ikhlas</a:t>
            </a:r>
            <a:r>
              <a:rPr lang="en-US" sz="2400" dirty="0" smtClean="0">
                <a:cs typeface="Traditional Arabic" pitchFamily="2" charset="-78"/>
              </a:rPr>
              <a:t>)</a:t>
            </a:r>
          </a:p>
          <a:p>
            <a:pPr lvl="1"/>
            <a:r>
              <a:rPr lang="ar-SA" sz="2400" b="1" dirty="0" smtClean="0">
                <a:cs typeface="Traditional Arabic" pitchFamily="2" charset="-78"/>
              </a:rPr>
              <a:t> وَأَصْوَبُهُ</a:t>
            </a:r>
            <a:r>
              <a:rPr lang="en-US" sz="2400" dirty="0" smtClean="0">
                <a:cs typeface="Traditional Arabic" pitchFamily="2" charset="-78"/>
              </a:rPr>
              <a:t>(paling </a:t>
            </a:r>
            <a:r>
              <a:rPr lang="en-US" sz="2400" dirty="0" err="1" smtClean="0">
                <a:cs typeface="Traditional Arabic" pitchFamily="2" charset="-78"/>
              </a:rPr>
              <a:t>sesuai</a:t>
            </a:r>
            <a:r>
              <a:rPr lang="en-US" sz="2400" dirty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dengan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Sunnah</a:t>
            </a:r>
            <a:r>
              <a:rPr lang="en-US" sz="2400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Muhammad bin ‘</a:t>
            </a:r>
            <a:r>
              <a:rPr lang="en-US" sz="2800" dirty="0" err="1" smtClean="0">
                <a:cs typeface="Traditional Arabic" pitchFamily="2" charset="-78"/>
              </a:rPr>
              <a:t>Ajlan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mengatakan</a:t>
            </a:r>
            <a:r>
              <a:rPr lang="en-US" sz="2800" dirty="0" smtClean="0">
                <a:cs typeface="Traditional Arabic" pitchFamily="2" charset="-78"/>
              </a:rPr>
              <a:t>: </a:t>
            </a:r>
            <a:r>
              <a:rPr lang="en-US" sz="2800" dirty="0" err="1" smtClean="0">
                <a:cs typeface="Traditional Arabic" pitchFamily="2" charset="-78"/>
              </a:rPr>
              <a:t>bukan</a:t>
            </a:r>
            <a:r>
              <a:rPr lang="en-US" sz="2800" dirty="0" smtClean="0">
                <a:cs typeface="Traditional Arabic" pitchFamily="2" charset="-78"/>
              </a:rPr>
              <a:t> yang paling </a:t>
            </a:r>
            <a:r>
              <a:rPr lang="en-US" sz="2800" dirty="0" err="1" smtClean="0">
                <a:cs typeface="Traditional Arabic" pitchFamily="2" charset="-78"/>
              </a:rPr>
              <a:t>banyak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amalnya</a:t>
            </a:r>
            <a:r>
              <a:rPr lang="en-US" sz="2800" dirty="0" smtClean="0">
                <a:cs typeface="Traditional Arabic" pitchFamily="2" charset="-78"/>
              </a:rPr>
              <a:t> (</a:t>
            </a:r>
            <a:r>
              <a:rPr lang="ar-SA" sz="2800" b="1" dirty="0" smtClean="0">
                <a:cs typeface="Traditional Arabic" pitchFamily="2" charset="-78"/>
              </a:rPr>
              <a:t>أَكْثَرُ عَمَلاً</a:t>
            </a:r>
            <a:r>
              <a:rPr lang="en-US" sz="2800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Jadi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diinginkan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oleh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terbaik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amal-amal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kita</a:t>
            </a:r>
            <a:endParaRPr lang="en-US" sz="28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47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endParaRPr lang="en-US" dirty="0" smtClean="0"/>
          </a:p>
          <a:p>
            <a:pPr lvl="1"/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i="1" dirty="0" smtClean="0"/>
              <a:t>(planning)</a:t>
            </a:r>
          </a:p>
          <a:p>
            <a:pPr lvl="1"/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i="1" dirty="0" smtClean="0"/>
              <a:t>(organizing)</a:t>
            </a:r>
          </a:p>
          <a:p>
            <a:pPr lvl="1"/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i="1" dirty="0" smtClean="0"/>
              <a:t>(actuating)</a:t>
            </a:r>
          </a:p>
          <a:p>
            <a:pPr lvl="1"/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i="1" dirty="0" smtClean="0"/>
              <a:t>(controlling)</a:t>
            </a:r>
          </a:p>
          <a:p>
            <a:r>
              <a:rPr lang="en-US" dirty="0" err="1" smtClean="0"/>
              <a:t>Amal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,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dihargai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Allah?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di </a:t>
            </a:r>
            <a:r>
              <a:rPr lang="en-US" dirty="0" err="1" smtClean="0"/>
              <a:t>akhirat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endParaRPr lang="en-US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133600"/>
            <a:ext cx="3082895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0"/>
            <a:r>
              <a:rPr lang="ar-SA" sz="2800" b="1" dirty="0">
                <a:cs typeface="Traditional Arabic" pitchFamily="2" charset="-78"/>
              </a:rPr>
              <a:t>إِنَّ اللَّهَ يُحِبُّ المؤمن </a:t>
            </a:r>
            <a:r>
              <a:rPr lang="ar-SA" sz="2800" b="1" dirty="0" smtClean="0">
                <a:cs typeface="Traditional Arabic" pitchFamily="2" charset="-78"/>
              </a:rPr>
              <a:t>الْمُحْتَرِفَ</a:t>
            </a:r>
            <a:endParaRPr lang="en-US" sz="2800" b="1" dirty="0" smtClean="0">
              <a:cs typeface="Traditional Arabic" pitchFamily="2" charset="-78"/>
            </a:endParaRPr>
          </a:p>
          <a:p>
            <a:pPr algn="ctr" rtl="0"/>
            <a:r>
              <a:rPr lang="en-US" sz="1800" i="1" dirty="0" smtClean="0">
                <a:cs typeface="Traditional Arabic" pitchFamily="2" charset="-78"/>
              </a:rPr>
              <a:t>“</a:t>
            </a:r>
            <a:r>
              <a:rPr lang="en-US" sz="1800" i="1" dirty="0" err="1" smtClean="0">
                <a:cs typeface="Traditional Arabic" pitchFamily="2" charset="-78"/>
              </a:rPr>
              <a:t>Sesungguhnya</a:t>
            </a:r>
            <a:r>
              <a:rPr lang="en-US" sz="1800" i="1" dirty="0" smtClean="0">
                <a:cs typeface="Traditional Arabic" pitchFamily="2" charset="-78"/>
              </a:rPr>
              <a:t> Allah </a:t>
            </a:r>
          </a:p>
          <a:p>
            <a:pPr algn="ctr" rtl="0"/>
            <a:r>
              <a:rPr lang="en-US" sz="1800" i="1" dirty="0" err="1" smtClean="0">
                <a:cs typeface="Traditional Arabic" pitchFamily="2" charset="-78"/>
              </a:rPr>
              <a:t>mencintai</a:t>
            </a:r>
            <a:r>
              <a:rPr lang="en-US" sz="1800" i="1" dirty="0" smtClean="0">
                <a:cs typeface="Traditional Arabic" pitchFamily="2" charset="-78"/>
              </a:rPr>
              <a:t> </a:t>
            </a:r>
            <a:r>
              <a:rPr lang="en-US" sz="1800" i="1" dirty="0" err="1" smtClean="0">
                <a:cs typeface="Traditional Arabic" pitchFamily="2" charset="-78"/>
              </a:rPr>
              <a:t>mu’min</a:t>
            </a:r>
            <a:r>
              <a:rPr lang="en-US" sz="1800" i="1" dirty="0" smtClean="0">
                <a:cs typeface="Traditional Arabic" pitchFamily="2" charset="-78"/>
              </a:rPr>
              <a:t> </a:t>
            </a:r>
          </a:p>
          <a:p>
            <a:pPr algn="ctr" rtl="0"/>
            <a:r>
              <a:rPr lang="en-US" sz="1800" i="1" dirty="0" smtClean="0">
                <a:cs typeface="Traditional Arabic" pitchFamily="2" charset="-78"/>
              </a:rPr>
              <a:t>yang </a:t>
            </a:r>
            <a:r>
              <a:rPr lang="en-US" sz="1800" i="1" dirty="0" err="1" smtClean="0">
                <a:cs typeface="Traditional Arabic" pitchFamily="2" charset="-78"/>
              </a:rPr>
              <a:t>profesional</a:t>
            </a:r>
            <a:r>
              <a:rPr lang="en-US" sz="1800" i="1" dirty="0" smtClean="0">
                <a:cs typeface="Traditional Arabic" pitchFamily="2" charset="-78"/>
              </a:rPr>
              <a:t>.”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2160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اَلإِحْسَانُ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جَوْدَةُ الأَدَاءِ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  <a:latin typeface="Goudy Stout" pitchFamily="18" charset="0"/>
              </a:rPr>
              <a:t>Penyelesaian</a:t>
            </a:r>
            <a:r>
              <a:rPr lang="en-US" sz="2000" dirty="0" smtClean="0">
                <a:solidFill>
                  <a:schemeClr val="tx2"/>
                </a:solidFill>
                <a:latin typeface="Goudy Stout" pitchFamily="18" charset="0"/>
              </a:rPr>
              <a:t> yang </a:t>
            </a:r>
            <a:r>
              <a:rPr lang="en-US" sz="2000" dirty="0" err="1" smtClean="0">
                <a:solidFill>
                  <a:schemeClr val="tx2"/>
                </a:solidFill>
                <a:latin typeface="Goudy Stout" pitchFamily="18" charset="0"/>
              </a:rPr>
              <a:t>baik</a:t>
            </a:r>
            <a:endParaRPr lang="en-US" sz="2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2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SA" sz="4400" dirty="0" smtClean="0">
                <a:cs typeface="Traditional Arabic" pitchFamily="2" charset="-78"/>
              </a:rPr>
              <a:t>جَوْدَةُ الأَدَاءِ</a:t>
            </a:r>
            <a:r>
              <a:rPr lang="en-US" sz="2000" dirty="0" err="1" smtClean="0">
                <a:latin typeface="Goudy Stout" pitchFamily="18" charset="0"/>
              </a:rPr>
              <a:t>Penyelesaian</a:t>
            </a:r>
            <a:r>
              <a:rPr lang="en-US" sz="2000" dirty="0" smtClean="0">
                <a:latin typeface="Goudy Stout" pitchFamily="18" charset="0"/>
              </a:rPr>
              <a:t> </a:t>
            </a:r>
            <a:r>
              <a:rPr lang="en-US" sz="2000" dirty="0">
                <a:latin typeface="Goudy Stout" pitchFamily="18" charset="0"/>
              </a:rPr>
              <a:t>yang </a:t>
            </a:r>
            <a:r>
              <a:rPr lang="en-US" sz="2000" dirty="0" err="1" smtClean="0">
                <a:latin typeface="Goudy Stout" pitchFamily="18" charset="0"/>
              </a:rPr>
              <a:t>baik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: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pelaksanaannya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342900" indent="-342900"/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unsur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ketiga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ihsan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penyelesaian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baik</a:t>
            </a:r>
            <a:endParaRPr lang="en-US" dirty="0" smtClean="0">
              <a:sym typeface="Wingdings" pitchFamily="2" charset="2"/>
            </a:endParaRPr>
          </a:p>
          <a:p>
            <a:pPr marL="342900" indent="-342900"/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kecil</a:t>
            </a:r>
            <a:r>
              <a:rPr lang="en-US" dirty="0" smtClean="0">
                <a:sym typeface="Wingdings" pitchFamily="2" charset="2"/>
              </a:rPr>
              <a:t>: </a:t>
            </a:r>
            <a:endParaRPr lang="en-US" sz="2800" dirty="0" smtClean="0">
              <a:sym typeface="Wingdings" pitchFamily="2" charset="2"/>
            </a:endParaRPr>
          </a:p>
          <a:p>
            <a:pPr marL="800100" lvl="1" indent="-342900"/>
            <a:r>
              <a:rPr lang="en-US" dirty="0" err="1" smtClean="0">
                <a:sym typeface="Wingdings" pitchFamily="2" charset="2"/>
              </a:rPr>
              <a:t>bila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tata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kembali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sedia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kala</a:t>
            </a:r>
            <a:endParaRPr lang="en-US" dirty="0" smtClean="0">
              <a:sym typeface="Wingdings" pitchFamily="2" charset="2"/>
            </a:endParaRPr>
          </a:p>
          <a:p>
            <a:pPr marL="800100" lvl="1" indent="-342900"/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meninggalkan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kursi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meja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berantakan</a:t>
            </a:r>
            <a:endParaRPr lang="en-US" dirty="0" smtClean="0">
              <a:sym typeface="Wingdings" pitchFamily="2" charset="2"/>
            </a:endParaRPr>
          </a:p>
          <a:p>
            <a:pPr marL="342900" indent="-342900"/>
            <a:r>
              <a:rPr lang="en-US" dirty="0" smtClean="0">
                <a:sym typeface="Wingdings" pitchFamily="2" charset="2"/>
              </a:rPr>
              <a:t>Yang paling </a:t>
            </a:r>
            <a:r>
              <a:rPr lang="en-US" dirty="0" err="1" smtClean="0">
                <a:sym typeface="Wingdings" pitchFamily="2" charset="2"/>
              </a:rPr>
              <a:t>malas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biasanya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laporan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pelaksanaan</a:t>
            </a:r>
            <a:r>
              <a:rPr lang="en-US" dirty="0" smtClean="0">
                <a:sym typeface="Wingdings" pitchFamily="2" charset="2"/>
              </a:rPr>
              <a:t> program (</a:t>
            </a:r>
            <a:r>
              <a:rPr lang="en-US" dirty="0" err="1" smtClean="0">
                <a:sym typeface="Wingdings" pitchFamily="2" charset="2"/>
              </a:rPr>
              <a:t>acara</a:t>
            </a:r>
            <a:r>
              <a:rPr lang="en-US" dirty="0" smtClean="0">
                <a:sym typeface="Wingdings" pitchFamily="2" charset="2"/>
              </a:rPr>
              <a:t>) 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jaudatul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’, </a:t>
            </a:r>
            <a:r>
              <a:rPr lang="en-US" dirty="0" err="1" smtClean="0">
                <a:sym typeface="Wingdings" pitchFamily="2" charset="2"/>
              </a:rPr>
              <a:t>mesti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diselesaikan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baik</a:t>
            </a:r>
            <a:endParaRPr lang="en-US" dirty="0" smtClean="0">
              <a:sym typeface="Wingdings" pitchFamily="2" charset="2"/>
            </a:endParaRPr>
          </a:p>
          <a:p>
            <a:pPr marL="342900" indent="-342900"/>
            <a:r>
              <a:rPr lang="en-US" dirty="0" smtClean="0">
                <a:sym typeface="Wingdings" pitchFamily="2" charset="2"/>
              </a:rPr>
              <a:t>94:7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selesai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pekerjaan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kerjakan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lainnya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sungguh-sungguh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6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295400"/>
          </a:xfrm>
        </p:spPr>
        <p:txBody>
          <a:bodyPr>
            <a:noAutofit/>
          </a:bodyPr>
          <a:lstStyle/>
          <a:p>
            <a:pPr algn="ctr"/>
            <a:r>
              <a:rPr lang="ar-SA" sz="9600" dirty="0">
                <a:cs typeface="Traditional Arabic" pitchFamily="2" charset="-78"/>
              </a:rPr>
              <a:t>إِحْسَانُ الْعَمَلِ</a:t>
            </a:r>
            <a:r>
              <a:rPr lang="en-US" sz="9600" dirty="0">
                <a:cs typeface="Traditional Arabic" pitchFamily="2" charset="-78"/>
              </a:rPr>
              <a:t/>
            </a:r>
            <a:br>
              <a:rPr lang="en-US" sz="9600" dirty="0">
                <a:cs typeface="Traditional Arabic" pitchFamily="2" charset="-78"/>
              </a:rPr>
            </a:br>
            <a:r>
              <a:rPr lang="en-US" sz="6600" dirty="0" err="1" smtClean="0">
                <a:cs typeface="Traditional Arabic" pitchFamily="2" charset="-78"/>
              </a:rPr>
              <a:t>amal</a:t>
            </a:r>
            <a:r>
              <a:rPr lang="en-US" sz="6600" dirty="0" smtClean="0">
                <a:cs typeface="Traditional Arabic" pitchFamily="2" charset="-78"/>
              </a:rPr>
              <a:t> yang </a:t>
            </a:r>
            <a:r>
              <a:rPr lang="en-US" sz="6600" dirty="0" err="1" smtClean="0">
                <a:cs typeface="Traditional Arabic" pitchFamily="2" charset="-78"/>
              </a:rPr>
              <a:t>ihsan</a:t>
            </a:r>
            <a:endParaRPr lang="en-US" sz="96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03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>
                <a:cs typeface="Traditional Arabic" pitchFamily="2" charset="-78"/>
              </a:rPr>
              <a:t>إِحْسَانُ </a:t>
            </a:r>
            <a:r>
              <a:rPr lang="ar-SA" sz="6000" dirty="0" smtClean="0">
                <a:cs typeface="Traditional Arabic" pitchFamily="2" charset="-78"/>
              </a:rPr>
              <a:t>الْعَمَلِ</a:t>
            </a:r>
            <a:r>
              <a:rPr lang="en-US" sz="6000" dirty="0" smtClean="0">
                <a:cs typeface="Traditional Arabic" pitchFamily="2" charset="-78"/>
              </a:rPr>
              <a:t> </a:t>
            </a:r>
            <a:r>
              <a:rPr lang="en-US" sz="6000" dirty="0" err="1" smtClean="0">
                <a:cs typeface="Traditional Arabic" pitchFamily="2" charset="-78"/>
              </a:rPr>
              <a:t>A</a:t>
            </a:r>
            <a:r>
              <a:rPr lang="en-US" sz="5400" dirty="0" err="1" smtClean="0">
                <a:cs typeface="Traditional Arabic" pitchFamily="2" charset="-78"/>
              </a:rPr>
              <a:t>mal</a:t>
            </a:r>
            <a:r>
              <a:rPr lang="en-US" sz="5400" dirty="0" smtClean="0">
                <a:cs typeface="Traditional Arabic" pitchFamily="2" charset="-78"/>
              </a:rPr>
              <a:t> </a:t>
            </a:r>
            <a:r>
              <a:rPr lang="en-US" sz="5400" dirty="0">
                <a:cs typeface="Traditional Arabic" pitchFamily="2" charset="-78"/>
              </a:rPr>
              <a:t>yang </a:t>
            </a:r>
            <a:r>
              <a:rPr lang="en-US" sz="5400" dirty="0" err="1" smtClean="0">
                <a:cs typeface="Traditional Arabic" pitchFamily="2" charset="-78"/>
              </a:rPr>
              <a:t>Ihsan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 smtClean="0">
                <a:cs typeface="Traditional Arabic" pitchFamily="2" charset="-78"/>
              </a:rPr>
              <a:t>Jika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ketiga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unsur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ihsan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itu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sudah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terpenuhi</a:t>
            </a:r>
            <a:r>
              <a:rPr lang="en-US" sz="2600" dirty="0" smtClean="0">
                <a:cs typeface="Traditional Arabic" pitchFamily="2" charset="-78"/>
              </a:rPr>
              <a:t>, </a:t>
            </a:r>
            <a:r>
              <a:rPr lang="en-US" sz="2600" dirty="0" err="1" smtClean="0">
                <a:cs typeface="Traditional Arabic" pitchFamily="2" charset="-78"/>
              </a:rPr>
              <a:t>maka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berarti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sudah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melakukan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amal</a:t>
            </a:r>
            <a:r>
              <a:rPr lang="en-US" sz="2600" dirty="0" smtClean="0">
                <a:cs typeface="Traditional Arabic" pitchFamily="2" charset="-78"/>
              </a:rPr>
              <a:t> yang </a:t>
            </a:r>
            <a:r>
              <a:rPr lang="en-US" sz="2600" dirty="0" err="1" smtClean="0">
                <a:cs typeface="Traditional Arabic" pitchFamily="2" charset="-78"/>
              </a:rPr>
              <a:t>ihsan</a:t>
            </a:r>
            <a:endParaRPr lang="en-US" sz="2600" dirty="0">
              <a:cs typeface="Traditional Arabic" pitchFamily="2" charset="-78"/>
            </a:endParaRPr>
          </a:p>
          <a:p>
            <a:r>
              <a:rPr lang="en-US" sz="2600" dirty="0" err="1" smtClean="0">
                <a:cs typeface="Traditional Arabic" pitchFamily="2" charset="-78"/>
              </a:rPr>
              <a:t>Amal</a:t>
            </a:r>
            <a:r>
              <a:rPr lang="en-US" sz="2600" dirty="0" smtClean="0">
                <a:cs typeface="Traditional Arabic" pitchFamily="2" charset="-78"/>
              </a:rPr>
              <a:t> yang </a:t>
            </a:r>
            <a:r>
              <a:rPr lang="en-US" sz="2600" dirty="0" err="1" smtClean="0">
                <a:cs typeface="Traditional Arabic" pitchFamily="2" charset="-78"/>
              </a:rPr>
              <a:t>ihsan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itu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diwajibkan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oleh</a:t>
            </a:r>
            <a:r>
              <a:rPr lang="en-US" sz="2600" dirty="0" smtClean="0">
                <a:cs typeface="Traditional Arabic" pitchFamily="2" charset="-78"/>
              </a:rPr>
              <a:t> Allah SWT </a:t>
            </a:r>
            <a:r>
              <a:rPr lang="en-US" sz="2600" dirty="0" err="1" smtClean="0">
                <a:cs typeface="Traditional Arabic" pitchFamily="2" charset="-78"/>
              </a:rPr>
              <a:t>dalam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segala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hal</a:t>
            </a:r>
            <a:endParaRPr lang="en-US" sz="2600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400" b="1" dirty="0">
                <a:cs typeface="Traditional Arabic" pitchFamily="2" charset="-78"/>
              </a:rPr>
              <a:t>إِنَّ اللَّهَ كَتَبَ الْإِحْسَانَ عَلَى كُلِّ </a:t>
            </a:r>
            <a:r>
              <a:rPr lang="ar-SA" sz="4400" b="1" dirty="0" smtClean="0">
                <a:cs typeface="Traditional Arabic" pitchFamily="2" charset="-78"/>
              </a:rPr>
              <a:t>شَيْءٍ</a:t>
            </a:r>
            <a:endParaRPr lang="en-US" sz="44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2000" i="1" dirty="0" smtClean="0">
                <a:cs typeface="Traditional Arabic" pitchFamily="2" charset="-78"/>
              </a:rPr>
              <a:t>“</a:t>
            </a:r>
            <a:r>
              <a:rPr lang="en-US" sz="2000" i="1" dirty="0" err="1" smtClean="0">
                <a:cs typeface="Traditional Arabic" pitchFamily="2" charset="-78"/>
              </a:rPr>
              <a:t>Sesungguhnya</a:t>
            </a:r>
            <a:r>
              <a:rPr lang="en-US" sz="2000" i="1" dirty="0" smtClean="0">
                <a:cs typeface="Traditional Arabic" pitchFamily="2" charset="-78"/>
              </a:rPr>
              <a:t> Allah </a:t>
            </a:r>
            <a:r>
              <a:rPr lang="en-US" sz="2000" i="1" dirty="0" err="1" smtClean="0">
                <a:cs typeface="Traditional Arabic" pitchFamily="2" charset="-78"/>
              </a:rPr>
              <a:t>mewajibkan</a:t>
            </a:r>
            <a:r>
              <a:rPr lang="en-US" sz="2000" i="1" dirty="0" smtClean="0">
                <a:cs typeface="Traditional Arabic" pitchFamily="2" charset="-78"/>
              </a:rPr>
              <a:t> </a:t>
            </a:r>
            <a:r>
              <a:rPr lang="en-US" sz="2000" i="1" dirty="0" err="1" smtClean="0">
                <a:cs typeface="Traditional Arabic" pitchFamily="2" charset="-78"/>
              </a:rPr>
              <a:t>ihsan</a:t>
            </a:r>
            <a:r>
              <a:rPr lang="en-US" sz="2000" i="1" dirty="0" smtClean="0">
                <a:cs typeface="Traditional Arabic" pitchFamily="2" charset="-78"/>
              </a:rPr>
              <a:t> </a:t>
            </a:r>
            <a:r>
              <a:rPr lang="en-US" sz="2000" i="1" dirty="0" err="1" smtClean="0">
                <a:cs typeface="Traditional Arabic" pitchFamily="2" charset="-78"/>
              </a:rPr>
              <a:t>dalam</a:t>
            </a:r>
            <a:r>
              <a:rPr lang="en-US" sz="2000" i="1" dirty="0" smtClean="0">
                <a:cs typeface="Traditional Arabic" pitchFamily="2" charset="-78"/>
              </a:rPr>
              <a:t> </a:t>
            </a:r>
            <a:r>
              <a:rPr lang="en-US" sz="2000" i="1" dirty="0" err="1" smtClean="0">
                <a:cs typeface="Traditional Arabic" pitchFamily="2" charset="-78"/>
              </a:rPr>
              <a:t>segala</a:t>
            </a:r>
            <a:r>
              <a:rPr lang="en-US" sz="2000" i="1" dirty="0" smtClean="0">
                <a:cs typeface="Traditional Arabic" pitchFamily="2" charset="-78"/>
              </a:rPr>
              <a:t> </a:t>
            </a:r>
            <a:r>
              <a:rPr lang="en-US" sz="2000" i="1" dirty="0" err="1" smtClean="0">
                <a:cs typeface="Traditional Arabic" pitchFamily="2" charset="-78"/>
              </a:rPr>
              <a:t>hal</a:t>
            </a:r>
            <a:r>
              <a:rPr lang="en-US" sz="2000" i="1" dirty="0" smtClean="0">
                <a:cs typeface="Traditional Arabic" pitchFamily="2" charset="-78"/>
              </a:rPr>
              <a:t>.” </a:t>
            </a:r>
          </a:p>
          <a:p>
            <a:pPr indent="0" algn="ctr">
              <a:buNone/>
            </a:pPr>
            <a:r>
              <a:rPr lang="en-US" sz="2000" dirty="0" smtClean="0">
                <a:cs typeface="Traditional Arabic" pitchFamily="2" charset="-78"/>
              </a:rPr>
              <a:t>(HR. Muslim)</a:t>
            </a:r>
            <a:endParaRPr lang="en-US" sz="2000" i="1" dirty="0">
              <a:cs typeface="Traditional Arabic" pitchFamily="2" charset="-78"/>
            </a:endParaRPr>
          </a:p>
          <a:p>
            <a:pPr marL="342900" indent="-342900"/>
            <a:r>
              <a:rPr lang="en-US" sz="2600" dirty="0" err="1" smtClean="0">
                <a:cs typeface="Traditional Arabic" pitchFamily="2" charset="-78"/>
              </a:rPr>
              <a:t>Dalam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hadits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tersebut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Rasulullah</a:t>
            </a:r>
            <a:r>
              <a:rPr lang="en-US" sz="2600" dirty="0" smtClean="0">
                <a:cs typeface="Traditional Arabic" pitchFamily="2" charset="-78"/>
              </a:rPr>
              <a:t> SAW </a:t>
            </a:r>
            <a:r>
              <a:rPr lang="en-US" sz="2600" dirty="0" err="1" smtClean="0">
                <a:cs typeface="Traditional Arabic" pitchFamily="2" charset="-78"/>
              </a:rPr>
              <a:t>memberi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contoh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dalam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masalah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penyembelihan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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kepada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binatang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saja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kita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wajib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ihsan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,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apalagi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kepada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manusia</a:t>
            </a:r>
            <a:endParaRPr lang="en-US" sz="2600" dirty="0" smtClean="0">
              <a:cs typeface="Traditional Arabic" pitchFamily="2" charset="-78"/>
              <a:sym typeface="Wingdings" pitchFamily="2" charset="2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4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9600" dirty="0">
                <a:cs typeface="Traditional Arabic" pitchFamily="2" charset="-78"/>
                <a:hlinkClick r:id="rId3" action="ppaction://hlinksldjump"/>
              </a:rPr>
              <a:t>اَلإِحْسَانُ</a:t>
            </a:r>
            <a:endParaRPr lang="en-US" sz="8000" dirty="0" smtClean="0">
              <a:cs typeface="Traditional Arabic" pitchFamily="2" charset="-78"/>
              <a:hlinkClick r:id="rId3" action="ppaction://hlinksldjump"/>
            </a:endParaRPr>
          </a:p>
        </p:txBody>
      </p:sp>
      <p:sp>
        <p:nvSpPr>
          <p:cNvPr id="615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72062" y="3581400"/>
            <a:ext cx="192024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إِحْسَانُ الْعَمَلِ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549702" y="2514600"/>
            <a:ext cx="289560" cy="1371600"/>
            <a:chOff x="7101840" y="2514600"/>
            <a:chExt cx="289560" cy="137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549702" y="3886200"/>
            <a:ext cx="289560" cy="1409700"/>
            <a:chOff x="7101840" y="3886200"/>
            <a:chExt cx="289560" cy="14097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31342" y="2514600"/>
            <a:ext cx="441960" cy="2781300"/>
            <a:chOff x="4267200" y="2514600"/>
            <a:chExt cx="441960" cy="278130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457200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196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57200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4196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267200" y="3886200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05662" y="2187714"/>
            <a:ext cx="1790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إِخْلاَصُ </a:t>
            </a:r>
            <a:r>
              <a:rPr lang="ar-SA" sz="3600" dirty="0">
                <a:solidFill>
                  <a:schemeClr val="tx2"/>
                </a:solidFill>
                <a:cs typeface="Traditional Arabic" pitchFamily="2" charset="-78"/>
              </a:rPr>
              <a:t>النِّيَّةِ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6" name="Rectangle 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736142" y="3429000"/>
            <a:ext cx="17983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إِتْقَانُ الْعَمَلِ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8" name="Rectangle 37">
            <a:hlinkClick r:id="rId7" action="ppaction://hlinksldjump"/>
          </p:cNvPr>
          <p:cNvSpPr/>
          <p:nvPr/>
        </p:nvSpPr>
        <p:spPr>
          <a:xfrm>
            <a:off x="4873302" y="4953000"/>
            <a:ext cx="1679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جَوْدَةُ الأَدَاءِ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58702" y="2492514"/>
            <a:ext cx="289560" cy="1371600"/>
            <a:chOff x="7101840" y="2514600"/>
            <a:chExt cx="289560" cy="1371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358702" y="3864114"/>
            <a:ext cx="289560" cy="1409700"/>
            <a:chOff x="7101840" y="3886200"/>
            <a:chExt cx="289560" cy="14097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2434902" y="3864114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62262" y="2165628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حُبٌّ مِنَ اللهِ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8" name="Rectangle 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62262" y="3429000"/>
            <a:ext cx="207264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أَجْرٌ مِنَ اللهِ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9" name="Rectangle 48">
            <a:hlinkClick r:id="rId9" action="ppaction://hlinksldjump"/>
          </p:cNvPr>
          <p:cNvSpPr/>
          <p:nvPr/>
        </p:nvSpPr>
        <p:spPr>
          <a:xfrm>
            <a:off x="590862" y="4930914"/>
            <a:ext cx="1771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نَصْرٌ مِنَ اللهِ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686862" y="2507159"/>
            <a:ext cx="441960" cy="2781300"/>
            <a:chOff x="4267200" y="2514600"/>
            <a:chExt cx="441960" cy="2781300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457200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196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57200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44196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67200" y="3886200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3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125324" y="2180273"/>
            <a:ext cx="1314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>
                <a:solidFill>
                  <a:schemeClr val="tx2"/>
                </a:solidFill>
                <a:cs typeface="Traditional Arabic" pitchFamily="2" charset="-78"/>
              </a:rPr>
              <a:t>مُرَاقَبَةُ اللهِ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39262" y="3505200"/>
            <a:ext cx="1695138" cy="67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إِحْسَانُ النِّيَّةِ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9" name="Rectangle 58">
            <a:hlinkClick r:id="rId11" action="ppaction://hlinksldjump"/>
          </p:cNvPr>
          <p:cNvSpPr/>
          <p:nvPr/>
        </p:nvSpPr>
        <p:spPr>
          <a:xfrm>
            <a:off x="6915462" y="4945559"/>
            <a:ext cx="1596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dirty="0">
                <a:solidFill>
                  <a:schemeClr val="tx2"/>
                </a:solidFill>
                <a:cs typeface="Traditional Arabic" pitchFamily="2" charset="-78"/>
              </a:rPr>
              <a:t>إِحْسَانُ </a:t>
            </a:r>
            <a:r>
              <a:rPr lang="ar-SA" sz="3600" dirty="0" smtClean="0">
                <a:solidFill>
                  <a:schemeClr val="tx2"/>
                </a:solidFill>
                <a:cs typeface="Traditional Arabic" pitchFamily="2" charset="-78"/>
              </a:rPr>
              <a:t>الله</a:t>
            </a:r>
            <a:endParaRPr lang="en-US" sz="3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686831" y="2743200"/>
            <a:ext cx="9556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686831" y="4152900"/>
            <a:ext cx="95562" cy="7780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34" grpId="0"/>
      <p:bldP spid="36" grpId="0"/>
      <p:bldP spid="38" grpId="0"/>
      <p:bldP spid="47" grpId="0"/>
      <p:bldP spid="48" grpId="0"/>
      <p:bldP spid="49" grpId="0"/>
      <p:bldP spid="57" grpId="0"/>
      <p:bldP spid="58" grpId="0"/>
      <p:bldP spid="59" grpId="0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err="1" smtClean="0">
                <a:cs typeface="Traditional Arabic" pitchFamily="2" charset="-78"/>
              </a:rPr>
              <a:t>Balasan</a:t>
            </a:r>
            <a:r>
              <a:rPr lang="en-US" sz="7200" dirty="0" smtClean="0">
                <a:cs typeface="Traditional Arabic" pitchFamily="2" charset="-78"/>
              </a:rPr>
              <a:t> </a:t>
            </a:r>
            <a:r>
              <a:rPr lang="en-US" sz="7200" dirty="0" err="1" smtClean="0">
                <a:cs typeface="Traditional Arabic" pitchFamily="2" charset="-78"/>
              </a:rPr>
              <a:t>ihsan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 rtl="1"/>
            <a:r>
              <a:rPr lang="ar-SA" sz="9600" dirty="0">
                <a:cs typeface="Traditional Arabic" pitchFamily="2" charset="-78"/>
              </a:rPr>
              <a:t>حُبٌّ مِنَ </a:t>
            </a:r>
            <a:r>
              <a:rPr lang="ar-SA" sz="9600" dirty="0" smtClean="0">
                <a:cs typeface="Traditional Arabic" pitchFamily="2" charset="-78"/>
              </a:rPr>
              <a:t>اللهِ</a:t>
            </a:r>
            <a:endParaRPr lang="en-US" sz="9600" dirty="0" smtClean="0">
              <a:cs typeface="Traditional Arabic" pitchFamily="2" charset="-78"/>
            </a:endParaRPr>
          </a:p>
          <a:p>
            <a:pPr algn="ctr" rtl="1"/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Cinta</a:t>
            </a:r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dari</a:t>
            </a:r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allah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>
                <a:cs typeface="Traditional Arabic" pitchFamily="2" charset="-78"/>
              </a:rPr>
              <a:t>حُبٌّ مِنَ اللهِ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orang yang </a:t>
            </a:r>
            <a:r>
              <a:rPr lang="en-US" sz="2800" dirty="0" err="1" smtClean="0">
                <a:cs typeface="Traditional Arabic" pitchFamily="2" charset="-78"/>
              </a:rPr>
              <a:t>berbuat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smtClean="0">
                <a:cs typeface="Traditional Arabic" pitchFamily="2" charset="-78"/>
              </a:rPr>
              <a:t>Allah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memberikan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beberapa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balasan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Yang </a:t>
            </a:r>
            <a:r>
              <a:rPr lang="en-US" sz="2800" dirty="0" err="1" smtClean="0">
                <a:cs typeface="Traditional Arabic" pitchFamily="2" charset="-78"/>
              </a:rPr>
              <a:t>pertama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memperoleh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cinta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>
                <a:cs typeface="Traditional Arabic" pitchFamily="2" charset="-78"/>
              </a:rPr>
              <a:t> Allah SWT (2:195, 5:13)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Dan </a:t>
            </a:r>
            <a:r>
              <a:rPr lang="en-US" sz="2800" dirty="0" err="1" smtClean="0">
                <a:cs typeface="Traditional Arabic" pitchFamily="2" charset="-78"/>
              </a:rPr>
              <a:t>jika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sudah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mencintai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seorang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hamba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maka</a:t>
            </a:r>
            <a:r>
              <a:rPr lang="en-US" sz="2800" dirty="0" smtClean="0">
                <a:cs typeface="Traditional Arabic" pitchFamily="2" charset="-78"/>
              </a:rPr>
              <a:t>:</a:t>
            </a:r>
          </a:p>
          <a:p>
            <a:pPr indent="0" algn="ctr">
              <a:buNone/>
            </a:pPr>
            <a:r>
              <a:rPr lang="ar-SA" sz="3500" b="1" dirty="0">
                <a:cs typeface="Traditional Arabic" pitchFamily="2" charset="-78"/>
              </a:rPr>
              <a:t>فَإِذَا أَحْبَبْتُهُ كُنْتُ سَمْعَهُ الَّذِي يَسْمَعُ بِهِ وَبَصَرَهُ الَّذِي يُبْصِرُ بِهِ وَيَدَهُ الَّتِي يَبْطِشُ بِهَا وَرِجْلَهُ الَّتِي يَمْشِي بِهَا وَإِنْ سَأَلَنِي لَأُعْطِيَنَّهُ وَلَئِنْ اسْتَعَاذَنِي </a:t>
            </a:r>
            <a:r>
              <a:rPr lang="ar-SA" sz="3500" b="1" dirty="0" smtClean="0">
                <a:cs typeface="Traditional Arabic" pitchFamily="2" charset="-78"/>
              </a:rPr>
              <a:t>لَأُعِيذَنَّهُ</a:t>
            </a:r>
            <a:endParaRPr lang="en-US" sz="35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GB" sz="2200" i="1" dirty="0" err="1"/>
              <a:t>Jika</a:t>
            </a:r>
            <a:r>
              <a:rPr lang="en-GB" sz="2200" i="1" dirty="0"/>
              <a:t> </a:t>
            </a:r>
            <a:r>
              <a:rPr lang="en-GB" sz="2200" i="1" dirty="0" err="1"/>
              <a:t>Aku</a:t>
            </a:r>
            <a:r>
              <a:rPr lang="en-GB" sz="2200" i="1" dirty="0"/>
              <a:t> </a:t>
            </a:r>
            <a:r>
              <a:rPr lang="en-GB" sz="2200" i="1" dirty="0" err="1"/>
              <a:t>mencintainya</a:t>
            </a:r>
            <a:r>
              <a:rPr lang="en-GB" sz="2200" i="1" dirty="0"/>
              <a:t> </a:t>
            </a:r>
            <a:r>
              <a:rPr lang="en-GB" sz="2200" i="1" dirty="0" err="1"/>
              <a:t>jadilah</a:t>
            </a:r>
            <a:r>
              <a:rPr lang="en-GB" sz="2200" i="1" dirty="0"/>
              <a:t> </a:t>
            </a:r>
            <a:r>
              <a:rPr lang="en-GB" sz="2200" i="1" dirty="0" err="1"/>
              <a:t>aku</a:t>
            </a:r>
            <a:r>
              <a:rPr lang="en-GB" sz="2200" i="1" dirty="0"/>
              <a:t> </a:t>
            </a:r>
            <a:r>
              <a:rPr lang="en-GB" sz="2200" i="1" dirty="0" err="1"/>
              <a:t>sebagai</a:t>
            </a:r>
            <a:r>
              <a:rPr lang="en-GB" sz="2200" i="1" dirty="0"/>
              <a:t> </a:t>
            </a:r>
            <a:r>
              <a:rPr lang="en-GB" sz="2200" i="1" dirty="0" err="1"/>
              <a:t>pendengarannya</a:t>
            </a:r>
            <a:r>
              <a:rPr lang="en-GB" sz="2200" i="1" dirty="0"/>
              <a:t> yang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gunakan</a:t>
            </a:r>
            <a:r>
              <a:rPr lang="en-GB" sz="2200" i="1" dirty="0"/>
              <a:t> </a:t>
            </a:r>
            <a:r>
              <a:rPr lang="en-GB" sz="2200" i="1" dirty="0" err="1"/>
              <a:t>untuk</a:t>
            </a:r>
            <a:r>
              <a:rPr lang="en-GB" sz="2200" i="1" dirty="0"/>
              <a:t> </a:t>
            </a:r>
            <a:r>
              <a:rPr lang="en-GB" sz="2200" i="1" dirty="0" err="1"/>
              <a:t>mendengar</a:t>
            </a:r>
            <a:r>
              <a:rPr lang="en-GB" sz="2200" i="1" dirty="0"/>
              <a:t>, </a:t>
            </a:r>
            <a:r>
              <a:rPr lang="en-GB" sz="2200" i="1" dirty="0" err="1"/>
              <a:t>dan</a:t>
            </a:r>
            <a:r>
              <a:rPr lang="en-GB" sz="2200" i="1" dirty="0"/>
              <a:t> </a:t>
            </a:r>
            <a:r>
              <a:rPr lang="en-GB" sz="2200" i="1" dirty="0" err="1"/>
              <a:t>sebagai</a:t>
            </a:r>
            <a:r>
              <a:rPr lang="en-GB" sz="2200" i="1" dirty="0"/>
              <a:t> </a:t>
            </a:r>
            <a:r>
              <a:rPr lang="en-GB" sz="2200" i="1" dirty="0" err="1"/>
              <a:t>penglihatannya</a:t>
            </a:r>
            <a:r>
              <a:rPr lang="en-GB" sz="2200" i="1" dirty="0"/>
              <a:t> yang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gunakan</a:t>
            </a:r>
            <a:r>
              <a:rPr lang="en-GB" sz="2200" i="1" dirty="0"/>
              <a:t> </a:t>
            </a:r>
            <a:r>
              <a:rPr lang="en-GB" sz="2200" i="1" dirty="0" err="1"/>
              <a:t>untuk</a:t>
            </a:r>
            <a:r>
              <a:rPr lang="en-GB" sz="2200" i="1" dirty="0"/>
              <a:t> </a:t>
            </a:r>
            <a:r>
              <a:rPr lang="en-GB" sz="2200" i="1" dirty="0" err="1"/>
              <a:t>melihat</a:t>
            </a:r>
            <a:r>
              <a:rPr lang="en-GB" sz="2200" i="1" dirty="0"/>
              <a:t>, </a:t>
            </a:r>
            <a:r>
              <a:rPr lang="en-GB" sz="2200" i="1" dirty="0" err="1"/>
              <a:t>dan</a:t>
            </a:r>
            <a:r>
              <a:rPr lang="en-GB" sz="2200" i="1" dirty="0"/>
              <a:t> </a:t>
            </a:r>
            <a:r>
              <a:rPr lang="en-GB" sz="2200" i="1" dirty="0" err="1"/>
              <a:t>sebagai</a:t>
            </a:r>
            <a:r>
              <a:rPr lang="en-GB" sz="2200" i="1" dirty="0"/>
              <a:t> </a:t>
            </a:r>
            <a:r>
              <a:rPr lang="en-GB" sz="2200" i="1" dirty="0" err="1"/>
              <a:t>tangannya</a:t>
            </a:r>
            <a:r>
              <a:rPr lang="en-GB" sz="2200" i="1" dirty="0"/>
              <a:t> yang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gunakan</a:t>
            </a:r>
            <a:r>
              <a:rPr lang="en-GB" sz="2200" i="1" dirty="0"/>
              <a:t> </a:t>
            </a:r>
            <a:r>
              <a:rPr lang="en-GB" sz="2200" i="1" dirty="0" err="1"/>
              <a:t>untuk</a:t>
            </a:r>
            <a:r>
              <a:rPr lang="en-GB" sz="2200" i="1" dirty="0"/>
              <a:t> </a:t>
            </a:r>
            <a:r>
              <a:rPr lang="en-GB" sz="2200" i="1" dirty="0" err="1"/>
              <a:t>berbuat</a:t>
            </a:r>
            <a:r>
              <a:rPr lang="en-GB" sz="2200" i="1" dirty="0"/>
              <a:t>, </a:t>
            </a:r>
            <a:r>
              <a:rPr lang="en-GB" sz="2200" i="1" dirty="0" err="1"/>
              <a:t>dan</a:t>
            </a:r>
            <a:r>
              <a:rPr lang="en-GB" sz="2200" i="1" dirty="0"/>
              <a:t> </a:t>
            </a:r>
            <a:r>
              <a:rPr lang="en-GB" sz="2200" i="1" dirty="0" err="1"/>
              <a:t>sebagai</a:t>
            </a:r>
            <a:r>
              <a:rPr lang="en-GB" sz="2200" i="1" dirty="0"/>
              <a:t> </a:t>
            </a:r>
            <a:r>
              <a:rPr lang="en-GB" sz="2200" i="1" dirty="0" err="1"/>
              <a:t>kakinya</a:t>
            </a:r>
            <a:r>
              <a:rPr lang="en-GB" sz="2200" i="1" dirty="0"/>
              <a:t> yang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gunakan</a:t>
            </a:r>
            <a:r>
              <a:rPr lang="en-GB" sz="2200" i="1" dirty="0"/>
              <a:t> </a:t>
            </a:r>
            <a:r>
              <a:rPr lang="en-GB" sz="2200" i="1" dirty="0" err="1"/>
              <a:t>untuk</a:t>
            </a:r>
            <a:r>
              <a:rPr lang="en-GB" sz="2200" i="1" dirty="0"/>
              <a:t> </a:t>
            </a:r>
            <a:r>
              <a:rPr lang="en-GB" sz="2200" i="1" dirty="0" err="1"/>
              <a:t>berjalan</a:t>
            </a:r>
            <a:r>
              <a:rPr lang="en-GB" sz="2200" i="1" dirty="0"/>
              <a:t>. Dan </a:t>
            </a:r>
            <a:r>
              <a:rPr lang="en-GB" sz="2200" i="1" dirty="0" err="1"/>
              <a:t>jika</a:t>
            </a:r>
            <a:r>
              <a:rPr lang="en-GB" sz="2200" i="1" dirty="0"/>
              <a:t>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meminta</a:t>
            </a:r>
            <a:r>
              <a:rPr lang="en-GB" sz="2200" i="1" dirty="0"/>
              <a:t> (</a:t>
            </a:r>
            <a:r>
              <a:rPr lang="en-GB" sz="2200" i="1" dirty="0" err="1"/>
              <a:t>sesuatu</a:t>
            </a:r>
            <a:r>
              <a:rPr lang="en-GB" sz="2200" i="1" dirty="0"/>
              <a:t>) </a:t>
            </a:r>
            <a:r>
              <a:rPr lang="en-GB" sz="2200" i="1" dirty="0" err="1"/>
              <a:t>kepadaKu</a:t>
            </a:r>
            <a:r>
              <a:rPr lang="en-GB" sz="2200" i="1" dirty="0"/>
              <a:t> </a:t>
            </a:r>
            <a:r>
              <a:rPr lang="en-GB" sz="2200" i="1" dirty="0" err="1"/>
              <a:t>pasti</a:t>
            </a:r>
            <a:r>
              <a:rPr lang="en-GB" sz="2200" i="1" dirty="0"/>
              <a:t> </a:t>
            </a:r>
            <a:r>
              <a:rPr lang="en-GB" sz="2200" i="1" dirty="0" err="1"/>
              <a:t>Aku</a:t>
            </a:r>
            <a:r>
              <a:rPr lang="en-GB" sz="2200" i="1" dirty="0"/>
              <a:t> </a:t>
            </a:r>
            <a:r>
              <a:rPr lang="en-GB" sz="2200" i="1" dirty="0" err="1"/>
              <a:t>akan</a:t>
            </a:r>
            <a:r>
              <a:rPr lang="en-GB" sz="2200" i="1" dirty="0"/>
              <a:t> </a:t>
            </a:r>
            <a:r>
              <a:rPr lang="en-GB" sz="2200" i="1" dirty="0" err="1"/>
              <a:t>memberinya</a:t>
            </a:r>
            <a:r>
              <a:rPr lang="en-GB" sz="2200" i="1" dirty="0"/>
              <a:t>, </a:t>
            </a:r>
            <a:r>
              <a:rPr lang="en-GB" sz="2200" i="1" dirty="0" err="1"/>
              <a:t>dan</a:t>
            </a:r>
            <a:r>
              <a:rPr lang="en-GB" sz="2200" i="1" dirty="0"/>
              <a:t> </a:t>
            </a:r>
            <a:r>
              <a:rPr lang="en-GB" sz="2200" i="1" dirty="0" err="1"/>
              <a:t>jika</a:t>
            </a:r>
            <a:r>
              <a:rPr lang="en-GB" sz="2200" i="1" dirty="0"/>
              <a:t> </a:t>
            </a:r>
            <a:r>
              <a:rPr lang="en-GB" sz="2200" i="1" dirty="0" err="1"/>
              <a:t>ia</a:t>
            </a:r>
            <a:r>
              <a:rPr lang="en-GB" sz="2200" i="1" dirty="0"/>
              <a:t> </a:t>
            </a:r>
            <a:r>
              <a:rPr lang="en-GB" sz="2200" i="1" dirty="0" err="1"/>
              <a:t>memohon</a:t>
            </a:r>
            <a:r>
              <a:rPr lang="en-GB" sz="2200" i="1" dirty="0"/>
              <a:t> </a:t>
            </a:r>
            <a:r>
              <a:rPr lang="en-GB" sz="2200" i="1" dirty="0" err="1"/>
              <a:t>perlindungan</a:t>
            </a:r>
            <a:r>
              <a:rPr lang="en-GB" sz="2200" i="1" dirty="0"/>
              <a:t> </a:t>
            </a:r>
            <a:r>
              <a:rPr lang="en-GB" sz="2200" i="1" dirty="0" err="1"/>
              <a:t>dariKu</a:t>
            </a:r>
            <a:r>
              <a:rPr lang="en-GB" sz="2200" i="1" dirty="0"/>
              <a:t> </a:t>
            </a:r>
            <a:r>
              <a:rPr lang="en-GB" sz="2200" i="1" dirty="0" err="1"/>
              <a:t>pasti</a:t>
            </a:r>
            <a:r>
              <a:rPr lang="en-GB" sz="2200" i="1" dirty="0"/>
              <a:t> </a:t>
            </a:r>
            <a:r>
              <a:rPr lang="en-GB" sz="2200" i="1" dirty="0" err="1"/>
              <a:t>Aku</a:t>
            </a:r>
            <a:r>
              <a:rPr lang="en-GB" sz="2200" i="1" dirty="0"/>
              <a:t> </a:t>
            </a:r>
            <a:r>
              <a:rPr lang="en-GB" sz="2200" i="1" dirty="0" err="1"/>
              <a:t>akan</a:t>
            </a:r>
            <a:r>
              <a:rPr lang="en-GB" sz="2200" i="1" dirty="0"/>
              <a:t> </a:t>
            </a:r>
            <a:r>
              <a:rPr lang="en-GB" sz="2200" i="1" dirty="0" err="1"/>
              <a:t>melindunginya</a:t>
            </a:r>
            <a:r>
              <a:rPr lang="en-GB" sz="2200" i="1" dirty="0"/>
              <a:t>”. </a:t>
            </a:r>
            <a:r>
              <a:rPr lang="en-GB" sz="2200" dirty="0"/>
              <a:t>(HR </a:t>
            </a:r>
            <a:r>
              <a:rPr lang="en-GB" sz="2200" dirty="0" err="1"/>
              <a:t>Bukhari</a:t>
            </a:r>
            <a:r>
              <a:rPr lang="en-GB" sz="2200" dirty="0" smtClean="0"/>
              <a:t>)</a:t>
            </a:r>
            <a:endParaRPr lang="en-US" sz="2800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err="1">
                <a:cs typeface="Traditional Arabic" pitchFamily="2" charset="-78"/>
              </a:rPr>
              <a:t>Balasan</a:t>
            </a:r>
            <a:r>
              <a:rPr lang="en-US" sz="7200" dirty="0">
                <a:cs typeface="Traditional Arabic" pitchFamily="2" charset="-78"/>
              </a:rPr>
              <a:t> </a:t>
            </a:r>
            <a:r>
              <a:rPr lang="en-US" sz="7200" dirty="0" err="1">
                <a:cs typeface="Traditional Arabic" pitchFamily="2" charset="-78"/>
              </a:rPr>
              <a:t>ihsan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أَجْرٌ مِنَ اللهِ</a:t>
            </a:r>
            <a:endParaRPr lang="en-US" sz="9600" dirty="0">
              <a:cs typeface="Traditional Arabic" pitchFamily="2" charset="-78"/>
            </a:endParaRPr>
          </a:p>
          <a:p>
            <a:pPr algn="ctr" rtl="1"/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Pahala</a:t>
            </a:r>
            <a:r>
              <a:rPr lang="en-US" sz="28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dari</a:t>
            </a:r>
            <a:r>
              <a:rPr lang="en-US" sz="28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allah</a:t>
            </a:r>
            <a:endParaRPr lang="en-US" sz="4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cs typeface="Traditional Arabic" pitchFamily="2" charset="-78"/>
              </a:rPr>
              <a:t>أَجْرٌ مِنَ اللهِ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Balasan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kedua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orang yang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mendapatkan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balasan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Allah SWT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3:148 </a:t>
            </a:r>
            <a:r>
              <a:rPr lang="en-US" sz="2800" dirty="0" err="1" smtClean="0">
                <a:cs typeface="Traditional Arabic" pitchFamily="2" charset="-78"/>
              </a:rPr>
              <a:t>balasan</a:t>
            </a:r>
            <a:r>
              <a:rPr lang="en-US" sz="2800" dirty="0" smtClean="0">
                <a:cs typeface="Traditional Arabic" pitchFamily="2" charset="-78"/>
              </a:rPr>
              <a:t> di </a:t>
            </a:r>
            <a:r>
              <a:rPr lang="en-US" sz="2800" dirty="0" err="1" smtClean="0">
                <a:cs typeface="Traditional Arabic" pitchFamily="2" charset="-78"/>
              </a:rPr>
              <a:t>dunia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akhirat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55:60 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balasan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kecuali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lagi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yaitu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sorga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10:26 </a:t>
            </a:r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mendapatkan</a:t>
            </a:r>
            <a:r>
              <a:rPr lang="en-US" sz="2800" dirty="0" smtClean="0">
                <a:cs typeface="Traditional Arabic" pitchFamily="2" charset="-78"/>
              </a:rPr>
              <a:t> al-</a:t>
            </a:r>
            <a:r>
              <a:rPr lang="en-US" sz="2800" dirty="0" err="1" smtClean="0">
                <a:cs typeface="Traditional Arabic" pitchFamily="2" charset="-78"/>
              </a:rPr>
              <a:t>husna</a:t>
            </a:r>
            <a:r>
              <a:rPr lang="en-US" sz="2800" dirty="0" smtClean="0">
                <a:cs typeface="Traditional Arabic" pitchFamily="2" charset="-78"/>
              </a:rPr>
              <a:t> (</a:t>
            </a:r>
            <a:r>
              <a:rPr lang="en-US" sz="2800" dirty="0" err="1" smtClean="0">
                <a:cs typeface="Traditional Arabic" pitchFamily="2" charset="-78"/>
              </a:rPr>
              <a:t>sorga</a:t>
            </a:r>
            <a:r>
              <a:rPr lang="en-US" sz="2800" dirty="0" smtClean="0">
                <a:cs typeface="Traditional Arabic" pitchFamily="2" charset="-78"/>
              </a:rPr>
              <a:t>)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bonus (</a:t>
            </a:r>
            <a:r>
              <a:rPr lang="en-US" sz="2800" dirty="0" err="1" smtClean="0">
                <a:cs typeface="Traditional Arabic" pitchFamily="2" charset="-78"/>
              </a:rPr>
              <a:t>ziyadah</a:t>
            </a:r>
            <a:r>
              <a:rPr lang="en-US" sz="2800" dirty="0" smtClean="0">
                <a:cs typeface="Traditional Arabic" pitchFamily="2" charset="-78"/>
              </a:rPr>
              <a:t>), </a:t>
            </a:r>
            <a:r>
              <a:rPr lang="en-US" sz="2800" dirty="0" err="1" smtClean="0">
                <a:cs typeface="Traditional Arabic" pitchFamily="2" charset="-78"/>
              </a:rPr>
              <a:t>yaitu</a:t>
            </a:r>
            <a:r>
              <a:rPr lang="en-US" sz="2800" dirty="0" smtClean="0">
                <a:cs typeface="Traditional Arabic" pitchFamily="2" charset="-78"/>
              </a:rPr>
              <a:t> </a:t>
            </a: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Dilipatgandakan</a:t>
            </a:r>
            <a:r>
              <a:rPr lang="en-US" sz="2400" dirty="0" smtClean="0">
                <a:cs typeface="Traditional Arabic" pitchFamily="2" charset="-78"/>
              </a:rPr>
              <a:t> 10 – 700 kali </a:t>
            </a:r>
            <a:r>
              <a:rPr lang="en-US" sz="2400" dirty="0" err="1" smtClean="0">
                <a:cs typeface="Traditional Arabic" pitchFamily="2" charset="-78"/>
              </a:rPr>
              <a:t>lipat</a:t>
            </a:r>
            <a:r>
              <a:rPr lang="en-US" sz="2400" dirty="0" smtClean="0">
                <a:cs typeface="Traditional Arabic" pitchFamily="2" charset="-78"/>
              </a:rPr>
              <a:t>, </a:t>
            </a:r>
            <a:r>
              <a:rPr lang="en-US" sz="2400" dirty="0" err="1" smtClean="0">
                <a:cs typeface="Traditional Arabic" pitchFamily="2" charset="-78"/>
              </a:rPr>
              <a:t>bahkan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lebih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dari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itu</a:t>
            </a:r>
            <a:endParaRPr lang="en-US" sz="2400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Melihat</a:t>
            </a:r>
            <a:r>
              <a:rPr lang="en-US" sz="2400" dirty="0" smtClean="0">
                <a:cs typeface="Traditional Arabic" pitchFamily="2" charset="-78"/>
              </a:rPr>
              <a:t> Allah; </a:t>
            </a:r>
            <a:r>
              <a:rPr lang="en-US" sz="2400" dirty="0" err="1" smtClean="0">
                <a:cs typeface="Traditional Arabic" pitchFamily="2" charset="-78"/>
              </a:rPr>
              <a:t>inilah</a:t>
            </a:r>
            <a:r>
              <a:rPr lang="en-US" sz="2400" dirty="0" smtClean="0">
                <a:cs typeface="Traditional Arabic" pitchFamily="2" charset="-78"/>
              </a:rPr>
              <a:t> grand bonus-</a:t>
            </a:r>
            <a:r>
              <a:rPr lang="en-US" sz="2400" dirty="0" err="1" smtClean="0">
                <a:cs typeface="Traditional Arabic" pitchFamily="2" charset="-78"/>
              </a:rPr>
              <a:t>nya</a:t>
            </a:r>
            <a:endParaRPr lang="en-US" sz="2400" dirty="0" smtClean="0">
              <a:cs typeface="Traditional Arabic" pitchFamily="2" charset="-78"/>
            </a:endParaRPr>
          </a:p>
          <a:p>
            <a:pPr marL="342900" indent="-342900"/>
            <a:endParaRPr lang="en-US" sz="2800" dirty="0" smtClean="0">
              <a:cs typeface="Traditional Arabic" pitchFamily="2" charset="-78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8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err="1">
                <a:cs typeface="Traditional Arabic" pitchFamily="2" charset="-78"/>
              </a:rPr>
              <a:t>Balasan</a:t>
            </a:r>
            <a:r>
              <a:rPr lang="en-US" sz="7200" dirty="0">
                <a:cs typeface="Traditional Arabic" pitchFamily="2" charset="-78"/>
              </a:rPr>
              <a:t> </a:t>
            </a:r>
            <a:r>
              <a:rPr lang="en-US" sz="7200" dirty="0" err="1">
                <a:cs typeface="Traditional Arabic" pitchFamily="2" charset="-78"/>
              </a:rPr>
              <a:t>ihsan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 rtl="1"/>
            <a:r>
              <a:rPr lang="ar-SA" sz="9600" dirty="0">
                <a:cs typeface="Traditional Arabic" pitchFamily="2" charset="-78"/>
              </a:rPr>
              <a:t>نَصْرٌ مِنَ </a:t>
            </a:r>
            <a:r>
              <a:rPr lang="ar-SA" sz="9600" dirty="0" smtClean="0">
                <a:cs typeface="Traditional Arabic" pitchFamily="2" charset="-78"/>
              </a:rPr>
              <a:t>اللهِ</a:t>
            </a:r>
            <a:endParaRPr lang="en-US" sz="9600" dirty="0" smtClean="0">
              <a:cs typeface="Traditional Arabic" pitchFamily="2" charset="-78"/>
            </a:endParaRPr>
          </a:p>
          <a:p>
            <a:pPr algn="ctr" rtl="1"/>
            <a:r>
              <a:rPr lang="en-US" sz="2000" dirty="0" err="1" smtClean="0">
                <a:solidFill>
                  <a:schemeClr val="tx2"/>
                </a:solidFill>
                <a:latin typeface="Goudy Stout" pitchFamily="18" charset="0"/>
              </a:rPr>
              <a:t>Pertolongan</a:t>
            </a:r>
            <a:r>
              <a:rPr lang="en-US" sz="20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Goudy Stout" pitchFamily="18" charset="0"/>
              </a:rPr>
              <a:t>dari</a:t>
            </a:r>
            <a:r>
              <a:rPr lang="en-US" sz="20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Goudy Stout" pitchFamily="18" charset="0"/>
              </a:rPr>
              <a:t>allah</a:t>
            </a:r>
            <a:endParaRPr lang="en-US" sz="32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3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5400" b="1" dirty="0">
                <a:cs typeface="Traditional Arabic" pitchFamily="2" charset="-78"/>
              </a:rPr>
              <a:t>نَصْرٌ مِنَ </a:t>
            </a:r>
            <a:r>
              <a:rPr lang="ar-SA" sz="5400" b="1" dirty="0" smtClean="0">
                <a:cs typeface="Traditional Arabic" pitchFamily="2" charset="-78"/>
              </a:rPr>
              <a:t>اللهِ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Yang </a:t>
            </a:r>
            <a:r>
              <a:rPr lang="en-US" sz="2800" dirty="0" err="1" smtClean="0">
                <a:cs typeface="Traditional Arabic" pitchFamily="2" charset="-78"/>
              </a:rPr>
              <a:t>ketiga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orang yang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mendapatkan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pertolongan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Allah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16:128, 29:69 orang yang </a:t>
            </a:r>
            <a:r>
              <a:rPr lang="en-US" sz="2800" dirty="0" err="1" smtClean="0">
                <a:cs typeface="Traditional Arabic" pitchFamily="2" charset="-78"/>
              </a:rPr>
              <a:t>ihsan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selalu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disertai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oleh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secara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khusus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sehingga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segala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kesulitan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bencana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menimpa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selalu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mendapatkan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pertolongan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Allah</a:t>
            </a: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Mendapatkan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kemudahan</a:t>
            </a:r>
            <a:endParaRPr lang="en-US" sz="2400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Mendapatkan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petunjuk</a:t>
            </a:r>
            <a:endParaRPr lang="en-US" sz="2400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Mendapatkan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jalan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keluar</a:t>
            </a:r>
            <a:endParaRPr lang="en-US" sz="2400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sz="2400" dirty="0" err="1" smtClean="0">
                <a:cs typeface="Traditional Arabic" pitchFamily="2" charset="-78"/>
              </a:rPr>
              <a:t>Dimenangkan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dari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musuh-musuhnya</a:t>
            </a:r>
            <a:endParaRPr lang="en-US" sz="2400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Ibrah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Hunain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Perang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Hunain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memberikan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pelajaran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berharga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masalah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ihsan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peperangan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Awalnya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mayoritas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pasukan</a:t>
            </a:r>
            <a:r>
              <a:rPr lang="en-US" dirty="0" smtClean="0">
                <a:cs typeface="Traditional Arabic" pitchFamily="2" charset="-78"/>
              </a:rPr>
              <a:t> Islam </a:t>
            </a:r>
            <a:r>
              <a:rPr lang="en-US" dirty="0" err="1" smtClean="0">
                <a:cs typeface="Traditional Arabic" pitchFamily="2" charset="-78"/>
              </a:rPr>
              <a:t>kurang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ihsan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bertumpu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jumlah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besar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bukan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kualitas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Pasukan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kocar-kacir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mendapatkan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serangan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panah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tiba-tiba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Meskipun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Rasulullah</a:t>
            </a:r>
            <a:r>
              <a:rPr lang="en-US" dirty="0" smtClean="0">
                <a:cs typeface="Traditional Arabic" pitchFamily="2" charset="-78"/>
              </a:rPr>
              <a:t> SAW </a:t>
            </a:r>
            <a:r>
              <a:rPr lang="en-US" dirty="0" err="1" smtClean="0">
                <a:cs typeface="Traditional Arabic" pitchFamily="2" charset="-78"/>
              </a:rPr>
              <a:t>bersabda</a:t>
            </a:r>
            <a:r>
              <a:rPr lang="en-US" dirty="0" smtClean="0">
                <a:cs typeface="Traditional Arabic" pitchFamily="2" charset="-78"/>
              </a:rPr>
              <a:t>, “</a:t>
            </a:r>
            <a:r>
              <a:rPr lang="en-US" dirty="0" err="1" smtClean="0">
                <a:cs typeface="Traditional Arabic" pitchFamily="2" charset="-78"/>
              </a:rPr>
              <a:t>Kemarilah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wahai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semua</a:t>
            </a:r>
            <a:r>
              <a:rPr lang="en-US" dirty="0" smtClean="0">
                <a:cs typeface="Traditional Arabic" pitchFamily="2" charset="-78"/>
              </a:rPr>
              <a:t> orang. </a:t>
            </a:r>
            <a:r>
              <a:rPr lang="en-US" dirty="0" err="1" smtClean="0">
                <a:cs typeface="Traditional Arabic" pitchFamily="2" charset="-78"/>
              </a:rPr>
              <a:t>Aku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Allah. </a:t>
            </a:r>
            <a:r>
              <a:rPr lang="en-US" dirty="0" err="1" smtClean="0">
                <a:cs typeface="Traditional Arabic" pitchFamily="2" charset="-78"/>
              </a:rPr>
              <a:t>Aku</a:t>
            </a:r>
            <a:r>
              <a:rPr lang="en-US" dirty="0" smtClean="0">
                <a:cs typeface="Traditional Arabic" pitchFamily="2" charset="-78"/>
              </a:rPr>
              <a:t> Muhammad bin Abdullah.”</a:t>
            </a:r>
          </a:p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Tapi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peduli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lari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aja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benak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endParaRPr lang="en-US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94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Kemenangan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Abbas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menyeru</a:t>
            </a:r>
            <a:r>
              <a:rPr lang="en-US" dirty="0" smtClean="0"/>
              <a:t> orang-orang yang </a:t>
            </a:r>
            <a:r>
              <a:rPr lang="en-US" dirty="0" err="1" smtClean="0"/>
              <a:t>berbaiat</a:t>
            </a:r>
            <a:r>
              <a:rPr lang="en-US" dirty="0" smtClean="0"/>
              <a:t> di </a:t>
            </a:r>
            <a:r>
              <a:rPr lang="en-US" dirty="0" err="1" smtClean="0"/>
              <a:t>baiatur</a:t>
            </a:r>
            <a:r>
              <a:rPr lang="en-US" dirty="0" smtClean="0"/>
              <a:t> </a:t>
            </a:r>
            <a:r>
              <a:rPr lang="en-US" dirty="0" err="1" smtClean="0"/>
              <a:t>ridwan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orang-orang </a:t>
            </a:r>
            <a:r>
              <a:rPr lang="en-US" dirty="0" err="1" smtClean="0"/>
              <a:t>Anshar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tertata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endParaRPr lang="en-US" dirty="0" smtClean="0"/>
          </a:p>
          <a:p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tertata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mengalahkan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kemenangan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</a:t>
            </a:r>
            <a:r>
              <a:rPr lang="en-US" dirty="0" err="1" smtClean="0"/>
              <a:t>berdoa</a:t>
            </a:r>
            <a:r>
              <a:rPr lang="en-US" dirty="0" smtClean="0"/>
              <a:t>, “</a:t>
            </a:r>
            <a:r>
              <a:rPr lang="en-US" dirty="0" err="1" smtClean="0"/>
              <a:t>Ya</a:t>
            </a:r>
            <a:r>
              <a:rPr lang="en-US" dirty="0" smtClean="0"/>
              <a:t> Allah, </a:t>
            </a:r>
            <a:r>
              <a:rPr lang="en-US" dirty="0" err="1" smtClean="0"/>
              <a:t>turunkanlah</a:t>
            </a:r>
            <a:r>
              <a:rPr lang="en-US" dirty="0" smtClean="0"/>
              <a:t> </a:t>
            </a:r>
            <a:r>
              <a:rPr lang="en-US" dirty="0" err="1" smtClean="0"/>
              <a:t>pertolonganMu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Rasul</a:t>
            </a:r>
            <a:r>
              <a:rPr lang="en-US" dirty="0" smtClean="0"/>
              <a:t> pun </a:t>
            </a:r>
            <a:r>
              <a:rPr lang="en-US" dirty="0" err="1" smtClean="0"/>
              <a:t>melemparkan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Rukun</a:t>
            </a:r>
            <a:r>
              <a:rPr lang="en-US" dirty="0" smtClean="0"/>
              <a:t> Agama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err="1" smtClean="0"/>
              <a:t>Hadits</a:t>
            </a:r>
            <a:r>
              <a:rPr lang="en-US" sz="3200" dirty="0" smtClean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 </a:t>
            </a:r>
            <a:r>
              <a:rPr lang="en-US" sz="3200" dirty="0" err="1" smtClean="0"/>
              <a:t>Arbain</a:t>
            </a:r>
            <a:r>
              <a:rPr lang="en-US" sz="3200" dirty="0" smtClean="0"/>
              <a:t> </a:t>
            </a:r>
            <a:r>
              <a:rPr lang="en-US" sz="3200" dirty="0" err="1" smtClean="0"/>
              <a:t>Nawawi</a:t>
            </a:r>
            <a:r>
              <a:rPr lang="en-US" sz="3200" dirty="0" smtClean="0"/>
              <a:t> </a:t>
            </a:r>
            <a:r>
              <a:rPr lang="en-US" sz="3200" dirty="0" err="1" smtClean="0"/>
              <a:t>menyebutkan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 agama (</a:t>
            </a:r>
            <a:r>
              <a:rPr lang="ar-SA" sz="3200" dirty="0" smtClean="0"/>
              <a:t>أَرْكَانُ الدِّيْنِ</a:t>
            </a:r>
            <a:r>
              <a:rPr lang="en-US" sz="3200" dirty="0" smtClean="0"/>
              <a:t>), </a:t>
            </a:r>
            <a:r>
              <a:rPr lang="en-US" sz="3200" dirty="0" err="1" smtClean="0"/>
              <a:t>yaitu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ISLAM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komitmen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operasional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IMAN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komitmen</a:t>
            </a:r>
            <a:r>
              <a:rPr lang="en-US" sz="3200" dirty="0" smtClean="0">
                <a:sym typeface="Wingdings" pitchFamily="2" charset="2"/>
              </a:rPr>
              <a:t> moral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IHSAN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kualitas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operasional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7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Kaidah Tafsir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cs typeface="Traditional Arabic" pitchFamily="2" charset="-78"/>
              </a:rPr>
              <a:t>Berkaitan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makna</a:t>
            </a:r>
            <a:r>
              <a:rPr lang="en-US" sz="2800" dirty="0" smtClean="0">
                <a:cs typeface="Traditional Arabic" pitchFamily="2" charset="-78"/>
              </a:rPr>
              <a:t> ISLAM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IMAN, </a:t>
            </a:r>
            <a:r>
              <a:rPr lang="en-US" sz="2800" dirty="0" err="1" smtClean="0">
                <a:cs typeface="Traditional Arabic" pitchFamily="2" charset="-78"/>
              </a:rPr>
              <a:t>perlu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dipahami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kaidah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tafsir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berikut</a:t>
            </a:r>
            <a:r>
              <a:rPr lang="en-US" sz="2800" dirty="0" smtClean="0">
                <a:cs typeface="Traditional Arabic" pitchFamily="2" charset="-78"/>
              </a:rPr>
              <a:t>:</a:t>
            </a:r>
          </a:p>
          <a:p>
            <a:pPr lvl="1"/>
            <a:r>
              <a:rPr lang="ar-SA" sz="2400" b="1" dirty="0" smtClean="0">
                <a:cs typeface="Traditional Arabic" pitchFamily="2" charset="-78"/>
              </a:rPr>
              <a:t>إ</a:t>
            </a:r>
            <a:r>
              <a:rPr lang="ar-SA" sz="3200" b="1" dirty="0" smtClean="0">
                <a:cs typeface="Traditional Arabic" pitchFamily="2" charset="-78"/>
              </a:rPr>
              <a:t>ِذَا اجْتَمَعَا افْتَرَقَا</a:t>
            </a:r>
            <a:r>
              <a:rPr lang="en-US" sz="3200" b="1" dirty="0" smtClean="0">
                <a:cs typeface="Traditional Arabic" pitchFamily="2" charset="-78"/>
              </a:rPr>
              <a:t> </a:t>
            </a:r>
            <a:r>
              <a:rPr lang="en-US" sz="2400" dirty="0" smtClean="0">
                <a:cs typeface="Traditional Arabic" pitchFamily="2" charset="-78"/>
              </a:rPr>
              <a:t>(</a:t>
            </a:r>
            <a:r>
              <a:rPr lang="en-US" sz="2400" dirty="0" err="1" smtClean="0">
                <a:cs typeface="Traditional Arabic" pitchFamily="2" charset="-78"/>
              </a:rPr>
              <a:t>jika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bersatu</a:t>
            </a:r>
            <a:r>
              <a:rPr lang="en-US" sz="2400" dirty="0" smtClean="0">
                <a:cs typeface="Traditional Arabic" pitchFamily="2" charset="-78"/>
              </a:rPr>
              <a:t>, </a:t>
            </a:r>
            <a:r>
              <a:rPr lang="en-US" sz="2400" dirty="0" err="1" smtClean="0">
                <a:cs typeface="Traditional Arabic" pitchFamily="2" charset="-78"/>
              </a:rPr>
              <a:t>maka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berpisah</a:t>
            </a:r>
            <a:r>
              <a:rPr lang="en-US" sz="2400" dirty="0" smtClean="0">
                <a:cs typeface="Traditional Arabic" pitchFamily="2" charset="-78"/>
              </a:rPr>
              <a:t>)</a:t>
            </a:r>
            <a:endParaRPr lang="ar-SA" sz="2400" dirty="0" smtClean="0">
              <a:cs typeface="Traditional Arabic" pitchFamily="2" charset="-78"/>
            </a:endParaRPr>
          </a:p>
          <a:p>
            <a:pPr lvl="1"/>
            <a:r>
              <a:rPr lang="ar-SA" sz="3200" b="1" dirty="0">
                <a:cs typeface="Traditional Arabic" pitchFamily="2" charset="-78"/>
              </a:rPr>
              <a:t>إِذَا افْتَرَقَا </a:t>
            </a:r>
            <a:r>
              <a:rPr lang="ar-SA" sz="3200" b="1" dirty="0" smtClean="0">
                <a:cs typeface="Traditional Arabic" pitchFamily="2" charset="-78"/>
              </a:rPr>
              <a:t>اجْتَمَعَا</a:t>
            </a:r>
            <a:r>
              <a:rPr lang="en-US" sz="3200" b="1" dirty="0" smtClean="0">
                <a:cs typeface="Traditional Arabic" pitchFamily="2" charset="-78"/>
              </a:rPr>
              <a:t> </a:t>
            </a:r>
            <a:r>
              <a:rPr lang="en-US" sz="2400" dirty="0" smtClean="0">
                <a:cs typeface="Traditional Arabic" pitchFamily="2" charset="-78"/>
              </a:rPr>
              <a:t>(</a:t>
            </a:r>
            <a:r>
              <a:rPr lang="en-US" sz="2400" dirty="0" err="1" smtClean="0">
                <a:cs typeface="Traditional Arabic" pitchFamily="2" charset="-78"/>
              </a:rPr>
              <a:t>jika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berpisah</a:t>
            </a:r>
            <a:r>
              <a:rPr lang="en-US" sz="2400" dirty="0" smtClean="0">
                <a:cs typeface="Traditional Arabic" pitchFamily="2" charset="-78"/>
              </a:rPr>
              <a:t>, </a:t>
            </a:r>
            <a:r>
              <a:rPr lang="en-US" sz="2400" dirty="0" err="1" smtClean="0">
                <a:cs typeface="Traditional Arabic" pitchFamily="2" charset="-78"/>
              </a:rPr>
              <a:t>maka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bersatu</a:t>
            </a:r>
            <a:r>
              <a:rPr lang="en-US" sz="2400" dirty="0" smtClean="0">
                <a:cs typeface="Traditional Arabic" pitchFamily="2" charset="-78"/>
              </a:rPr>
              <a:t>)</a:t>
            </a:r>
          </a:p>
          <a:p>
            <a:r>
              <a:rPr lang="en-US" sz="2800" dirty="0" err="1" smtClean="0">
                <a:cs typeface="Traditional Arabic" pitchFamily="2" charset="-78"/>
              </a:rPr>
              <a:t>Maksudnya</a:t>
            </a:r>
            <a:r>
              <a:rPr lang="en-US" sz="2800" dirty="0" smtClean="0">
                <a:cs typeface="Traditional Arabic" pitchFamily="2" charset="-78"/>
              </a:rPr>
              <a:t>:</a:t>
            </a:r>
          </a:p>
          <a:p>
            <a:pPr lvl="1"/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kata Islam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ayat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bersatu</a:t>
            </a:r>
            <a:r>
              <a:rPr lang="en-US" dirty="0" smtClean="0">
                <a:cs typeface="Traditional Arabic" pitchFamily="2" charset="-78"/>
              </a:rPr>
              <a:t>),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artinya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berbeda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berpisah</a:t>
            </a:r>
            <a:r>
              <a:rPr lang="en-US" dirty="0" smtClean="0">
                <a:cs typeface="Traditional Arabic" pitchFamily="2" charset="-78"/>
              </a:rPr>
              <a:t>): Islam </a:t>
            </a:r>
            <a:r>
              <a:rPr lang="en-US" dirty="0" err="1" smtClean="0">
                <a:cs typeface="Traditional Arabic" pitchFamily="2" charset="-78"/>
              </a:rPr>
              <a:t>terkait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perbuatan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terkait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keyakinan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hati</a:t>
            </a:r>
            <a:r>
              <a:rPr lang="en-US" dirty="0" smtClean="0">
                <a:cs typeface="Traditional Arabic" pitchFamily="2" charset="-78"/>
              </a:rPr>
              <a:t> (49:14)</a:t>
            </a:r>
          </a:p>
          <a:p>
            <a:pPr lvl="1"/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ayat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berpisah</a:t>
            </a:r>
            <a:r>
              <a:rPr lang="en-US" dirty="0" smtClean="0">
                <a:cs typeface="Traditional Arabic" pitchFamily="2" charset="-78"/>
              </a:rPr>
              <a:t>),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maknanya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meliputi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keduanya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bersatu</a:t>
            </a:r>
            <a:r>
              <a:rPr lang="en-US" dirty="0" smtClean="0">
                <a:cs typeface="Traditional Arabic" pitchFamily="2" charset="-78"/>
              </a:rPr>
              <a:t>): </a:t>
            </a:r>
            <a:r>
              <a:rPr lang="en-US" dirty="0" err="1" smtClean="0">
                <a:cs typeface="Traditional Arabic" pitchFamily="2" charset="-78"/>
              </a:rPr>
              <a:t>hanya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Islam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maknanya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termasuk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maknanya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termasuk</a:t>
            </a:r>
            <a:r>
              <a:rPr lang="en-US" dirty="0" smtClean="0">
                <a:cs typeface="Traditional Arabic" pitchFamily="2" charset="-78"/>
              </a:rPr>
              <a:t> Islam (3:139)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IHSAN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Muraqabatullah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Ihsan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err="1" smtClean="0"/>
              <a:t>operasional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ihsan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PENGAWASAN ALLAH (</a:t>
            </a:r>
            <a:r>
              <a:rPr lang="ar-SA" b="1" dirty="0">
                <a:solidFill>
                  <a:schemeClr val="tx2"/>
                </a:solidFill>
                <a:cs typeface="Traditional Arabic" pitchFamily="2" charset="-78"/>
              </a:rPr>
              <a:t>مُرَاقَبَةُ </a:t>
            </a:r>
            <a:r>
              <a:rPr lang="ar-SA" b="1" dirty="0" smtClean="0">
                <a:solidFill>
                  <a:schemeClr val="tx2"/>
                </a:solidFill>
                <a:cs typeface="Traditional Arabic" pitchFamily="2" charset="-78"/>
              </a:rPr>
              <a:t>اللهِ</a:t>
            </a:r>
            <a:r>
              <a:rPr lang="en-US" dirty="0" smtClean="0"/>
              <a:t>)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kerjanya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selalu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tuntutan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meski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mandornya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Rasul</a:t>
            </a:r>
            <a:r>
              <a:rPr lang="en-US" dirty="0" smtClean="0">
                <a:sym typeface="Wingdings" pitchFamily="2" charset="2"/>
              </a:rPr>
              <a:t> SAW </a:t>
            </a:r>
            <a:r>
              <a:rPr lang="en-US" dirty="0" err="1" smtClean="0">
                <a:sym typeface="Wingdings" pitchFamily="2" charset="2"/>
              </a:rPr>
              <a:t>bersabda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tentang</a:t>
            </a:r>
            <a:r>
              <a:rPr lang="en-US" dirty="0" smtClean="0">
                <a:sym typeface="Wingdings" pitchFamily="2" charset="2"/>
              </a:rPr>
              <a:t> IHSAN:</a:t>
            </a:r>
          </a:p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أَنْ تَعْبُدَ اللَّهَ كَأَنَّكَ تَرَاهُ فَإِنْ لَمْ تَكُنْ تَرَاهُ فَإِنَّهُ </a:t>
            </a:r>
            <a:r>
              <a:rPr lang="ar-SA" sz="4000" b="1" dirty="0" smtClean="0">
                <a:cs typeface="Traditional Arabic" pitchFamily="2" charset="-78"/>
              </a:rPr>
              <a:t>يَرَاكَ</a:t>
            </a:r>
            <a:endParaRPr lang="en-US" sz="40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Kamu</a:t>
            </a:r>
            <a:r>
              <a:rPr lang="en-US" i="1" dirty="0" smtClean="0"/>
              <a:t> </a:t>
            </a:r>
            <a:r>
              <a:rPr lang="en-US" i="1" dirty="0" err="1" smtClean="0"/>
              <a:t>menyembah</a:t>
            </a:r>
            <a:r>
              <a:rPr lang="en-US" i="1" dirty="0" smtClean="0"/>
              <a:t> Allah </a:t>
            </a:r>
            <a:r>
              <a:rPr lang="en-US" i="1" dirty="0" err="1" smtClean="0"/>
              <a:t>seakan-akan</a:t>
            </a:r>
            <a:r>
              <a:rPr lang="en-US" i="1" dirty="0" smtClean="0"/>
              <a:t> </a:t>
            </a:r>
            <a:r>
              <a:rPr lang="en-US" i="1" dirty="0" err="1" smtClean="0"/>
              <a:t>kamu</a:t>
            </a:r>
            <a:r>
              <a:rPr lang="en-US" i="1" dirty="0" smtClean="0"/>
              <a:t> </a:t>
            </a:r>
            <a:r>
              <a:rPr lang="en-US" i="1" dirty="0" err="1" smtClean="0"/>
              <a:t>melihatNya</a:t>
            </a:r>
            <a:r>
              <a:rPr lang="en-US" i="1" dirty="0" smtClean="0"/>
              <a:t>; </a:t>
            </a:r>
            <a:r>
              <a:rPr lang="en-US" i="1" dirty="0" err="1" smtClean="0"/>
              <a:t>jika</a:t>
            </a:r>
            <a:r>
              <a:rPr lang="en-US" i="1" dirty="0" smtClean="0"/>
              <a:t> </a:t>
            </a:r>
            <a:r>
              <a:rPr lang="en-US" i="1" dirty="0" err="1" smtClean="0"/>
              <a:t>kamu</a:t>
            </a:r>
            <a:r>
              <a:rPr lang="en-US" i="1" dirty="0" smtClean="0"/>
              <a:t>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dapat</a:t>
            </a:r>
            <a:r>
              <a:rPr lang="en-US" i="1" dirty="0" smtClean="0"/>
              <a:t> </a:t>
            </a:r>
            <a:r>
              <a:rPr lang="en-US" i="1" dirty="0" err="1" smtClean="0"/>
              <a:t>melihatNya</a:t>
            </a:r>
            <a:r>
              <a:rPr lang="en-US" i="1" dirty="0" smtClean="0"/>
              <a:t>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i="1" dirty="0" err="1" smtClean="0"/>
              <a:t>sesungguhnya</a:t>
            </a:r>
            <a:r>
              <a:rPr lang="en-US" i="1" dirty="0" smtClean="0"/>
              <a:t> </a:t>
            </a:r>
            <a:r>
              <a:rPr lang="en-US" i="1" dirty="0" err="1" smtClean="0"/>
              <a:t>Dia</a:t>
            </a:r>
            <a:r>
              <a:rPr lang="en-US" i="1" dirty="0" smtClean="0"/>
              <a:t> </a:t>
            </a:r>
            <a:r>
              <a:rPr lang="en-US" i="1" dirty="0" err="1" smtClean="0"/>
              <a:t>melihatmu</a:t>
            </a:r>
            <a:r>
              <a:rPr lang="en-US" i="1" dirty="0" smtClean="0"/>
              <a:t>.” </a:t>
            </a:r>
            <a:r>
              <a:rPr lang="en-US" dirty="0" smtClean="0"/>
              <a:t>(HR. </a:t>
            </a:r>
            <a:r>
              <a:rPr lang="en-US" dirty="0" err="1" smtClean="0"/>
              <a:t>Bukhari</a:t>
            </a:r>
            <a:r>
              <a:rPr lang="en-US" dirty="0" smtClean="0"/>
              <a:t>-Muslim)</a:t>
            </a:r>
            <a:endParaRPr lang="en-US" i="1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IHSAN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Ihsanullah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err="1" smtClean="0"/>
              <a:t>Ihsan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perasaan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kesadaran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limpahan</a:t>
            </a:r>
            <a:r>
              <a:rPr lang="en-US" sz="2800" dirty="0" smtClean="0"/>
              <a:t> </a:t>
            </a:r>
            <a:r>
              <a:rPr lang="en-US" sz="2800" dirty="0" err="1" smtClean="0"/>
              <a:t>kebaikan</a:t>
            </a:r>
            <a:r>
              <a:rPr lang="en-US" sz="2800" dirty="0" smtClean="0"/>
              <a:t> Allah (</a:t>
            </a:r>
            <a:r>
              <a:rPr lang="ar-SA" sz="2800" b="1" dirty="0">
                <a:solidFill>
                  <a:schemeClr val="tx2"/>
                </a:solidFill>
                <a:cs typeface="Traditional Arabic" pitchFamily="2" charset="-78"/>
              </a:rPr>
              <a:t>إِحْسَانُ </a:t>
            </a:r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الله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kerja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sebagai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ungkapan</a:t>
            </a:r>
            <a:r>
              <a:rPr lang="en-US" sz="2800" dirty="0" smtClean="0">
                <a:sym typeface="Wingdings" pitchFamily="2" charset="2"/>
              </a:rPr>
              <a:t> rasa </a:t>
            </a:r>
            <a:r>
              <a:rPr lang="en-US" sz="2800" dirty="0" err="1" smtClean="0">
                <a:sym typeface="Wingdings" pitchFamily="2" charset="2"/>
              </a:rPr>
              <a:t>syukur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sehingga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kerjanya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dalam</a:t>
            </a:r>
            <a:r>
              <a:rPr lang="en-US" sz="2800" dirty="0" smtClean="0">
                <a:sym typeface="Wingdings" pitchFamily="2" charset="2"/>
              </a:rPr>
              <a:t> format yang </a:t>
            </a:r>
            <a:r>
              <a:rPr lang="en-US" sz="2800" dirty="0" err="1" smtClean="0">
                <a:sym typeface="Wingdings" pitchFamily="2" charset="2"/>
              </a:rPr>
              <a:t>sebaik-baiknya</a:t>
            </a:r>
            <a:endParaRPr lang="en-US" sz="2800" dirty="0" smtClean="0">
              <a:sym typeface="Wingdings" pitchFamily="2" charset="2"/>
            </a:endParaRPr>
          </a:p>
          <a:p>
            <a:pPr marL="342900" indent="-342900"/>
            <a:r>
              <a:rPr lang="en-US" sz="2800" dirty="0" err="1" smtClean="0">
                <a:sym typeface="Wingdings" pitchFamily="2" charset="2"/>
              </a:rPr>
              <a:t>Keduanya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en-US" sz="2800" dirty="0" err="1" smtClean="0">
                <a:sym typeface="Wingdings" pitchFamily="2" charset="2"/>
              </a:rPr>
              <a:t>muraqabatullah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ihsanullah</a:t>
            </a:r>
            <a:r>
              <a:rPr lang="en-US" sz="2800" dirty="0" smtClean="0">
                <a:sym typeface="Wingdings" pitchFamily="2" charset="2"/>
              </a:rPr>
              <a:t>) </a:t>
            </a:r>
            <a:r>
              <a:rPr lang="en-US" sz="2800" dirty="0" err="1" smtClean="0">
                <a:sym typeface="Wingdings" pitchFamily="2" charset="2"/>
              </a:rPr>
              <a:t>ini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pertama</a:t>
            </a:r>
            <a:r>
              <a:rPr lang="en-US" sz="2800" dirty="0" smtClean="0">
                <a:sym typeface="Wingdings" pitchFamily="2" charset="2"/>
              </a:rPr>
              <a:t>-tama </a:t>
            </a:r>
            <a:r>
              <a:rPr lang="en-US" sz="2800" dirty="0" err="1" smtClean="0">
                <a:sym typeface="Wingdings" pitchFamily="2" charset="2"/>
              </a:rPr>
              <a:t>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memunculkan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niat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atau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motivasi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kerja</a:t>
            </a:r>
            <a:r>
              <a:rPr lang="en-US" sz="2800" dirty="0" smtClean="0">
                <a:sym typeface="Wingdings" pitchFamily="2" charset="2"/>
              </a:rPr>
              <a:t>  </a:t>
            </a:r>
            <a:r>
              <a:rPr lang="en-US" sz="2800" dirty="0" err="1" smtClean="0">
                <a:sym typeface="Wingdings" pitchFamily="2" charset="2"/>
              </a:rPr>
              <a:t>motivasi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baik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ar-SA" sz="2800" b="1" dirty="0">
                <a:solidFill>
                  <a:schemeClr val="tx2"/>
                </a:solidFill>
                <a:cs typeface="Traditional Arabic" pitchFamily="2" charset="-78"/>
              </a:rPr>
              <a:t>إِحْسَانُ </a:t>
            </a:r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النِّيَّةِ</a:t>
            </a:r>
            <a:r>
              <a:rPr lang="en-US" sz="2800" dirty="0" smtClean="0">
                <a:sym typeface="Wingdings" pitchFamily="2" charset="2"/>
              </a:rPr>
              <a:t>)</a:t>
            </a:r>
            <a:endParaRPr lang="en-US" sz="2800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09675"/>
          </a:xfrm>
        </p:spPr>
        <p:txBody>
          <a:bodyPr>
            <a:noAutofit/>
          </a:bodyPr>
          <a:lstStyle/>
          <a:p>
            <a:pPr algn="ctr"/>
            <a:r>
              <a:rPr lang="ar-SA" sz="9600" dirty="0">
                <a:cs typeface="Traditional Arabic" pitchFamily="2" charset="-78"/>
              </a:rPr>
              <a:t>اَلإِحْسَانُ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إِخْلاَصُ النِّيَّةِ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3200" dirty="0" err="1" smtClean="0">
                <a:latin typeface="Goudy Stout" pitchFamily="18" charset="0"/>
              </a:rPr>
              <a:t>Niat</a:t>
            </a:r>
            <a:r>
              <a:rPr lang="en-US" sz="3200" dirty="0" smtClean="0">
                <a:latin typeface="Goudy Stout" pitchFamily="18" charset="0"/>
              </a:rPr>
              <a:t> Yang </a:t>
            </a:r>
            <a:r>
              <a:rPr lang="en-US" sz="3200" dirty="0" err="1" smtClean="0">
                <a:latin typeface="Goudy Stout" pitchFamily="18" charset="0"/>
              </a:rPr>
              <a:t>Ikhlas</a:t>
            </a:r>
            <a:endParaRPr lang="en-US" sz="4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8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b="1" dirty="0">
                <a:cs typeface="Traditional Arabic" pitchFamily="2" charset="-78"/>
              </a:rPr>
              <a:t>إِخْلاَصُ </a:t>
            </a:r>
            <a:r>
              <a:rPr lang="ar-SA" b="1" dirty="0" smtClean="0">
                <a:cs typeface="Traditional Arabic" pitchFamily="2" charset="-78"/>
              </a:rPr>
              <a:t>النِّيَّةِ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800" b="1" dirty="0" err="1" smtClean="0">
                <a:latin typeface="Goudy Stout" pitchFamily="18" charset="0"/>
              </a:rPr>
              <a:t>Niat</a:t>
            </a:r>
            <a:r>
              <a:rPr lang="en-US" sz="2800" b="1" dirty="0" smtClean="0">
                <a:latin typeface="Goudy Stout" pitchFamily="18" charset="0"/>
              </a:rPr>
              <a:t> </a:t>
            </a:r>
            <a:r>
              <a:rPr lang="en-US" sz="2800" b="1" dirty="0">
                <a:latin typeface="Goudy Stout" pitchFamily="18" charset="0"/>
              </a:rPr>
              <a:t>Yang </a:t>
            </a:r>
            <a:r>
              <a:rPr lang="en-US" sz="2800" b="1" dirty="0" err="1">
                <a:latin typeface="Goudy Stout" pitchFamily="18" charset="0"/>
              </a:rPr>
              <a:t>Ikhlas</a:t>
            </a:r>
            <a:endParaRPr lang="en-US" sz="12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Unsur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pertama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Ihsan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NIAT YANG IKHLAS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Setiap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dapat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ternoda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yang lain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bersih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terhindar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kotoran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dinamakan</a:t>
            </a:r>
            <a:r>
              <a:rPr lang="en-US" dirty="0" smtClean="0">
                <a:cs typeface="Traditional Arabic" pitchFamily="2" charset="-78"/>
              </a:rPr>
              <a:t> KHALIS (</a:t>
            </a:r>
            <a:r>
              <a:rPr lang="ar-SA" b="1" dirty="0" smtClean="0">
                <a:cs typeface="Traditional Arabic" pitchFamily="2" charset="-78"/>
              </a:rPr>
              <a:t>اَلْخَالِصُ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Pekerjaan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membersihkan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Ikhlas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16:66 </a:t>
            </a:r>
            <a:r>
              <a:rPr lang="en-US" dirty="0" err="1" smtClean="0">
                <a:cs typeface="Traditional Arabic" pitchFamily="2" charset="-78"/>
              </a:rPr>
              <a:t>susu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bersih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ar-SA" b="1" dirty="0">
                <a:cs typeface="Traditional Arabic" pitchFamily="2" charset="-78"/>
              </a:rPr>
              <a:t>لَبَنًا </a:t>
            </a:r>
            <a:r>
              <a:rPr lang="ar-SA" b="1" dirty="0" smtClean="0">
                <a:cs typeface="Traditional Arabic" pitchFamily="2" charset="-78"/>
              </a:rPr>
              <a:t>خَالِصًا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yang </a:t>
            </a:r>
            <a:r>
              <a:rPr lang="en-US" dirty="0" err="1" smtClean="0">
                <a:cs typeface="Traditional Arabic" pitchFamily="2" charset="-78"/>
              </a:rPr>
              <a:t>terhidar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kotoran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lainnya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Niat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ikhlas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merupakan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syarat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/>
              <a:t>diterimanya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:</a:t>
            </a:r>
          </a:p>
          <a:p>
            <a:pPr indent="0" algn="ctr">
              <a:buNone/>
            </a:pPr>
            <a:r>
              <a:rPr lang="ar-SA" sz="4300" b="1" dirty="0">
                <a:cs typeface="Traditional Arabic" pitchFamily="2" charset="-78"/>
              </a:rPr>
              <a:t> إِنَّمَا الْأَعْمَالُ بِالنِّيَّاتِ وَإِنَّمَا لِكُلِّ امْرِئٍ مَا </a:t>
            </a:r>
            <a:r>
              <a:rPr lang="ar-SA" sz="4300" b="1" dirty="0" smtClean="0">
                <a:cs typeface="Traditional Arabic" pitchFamily="2" charset="-78"/>
              </a:rPr>
              <a:t>نَوَى</a:t>
            </a:r>
            <a:endParaRPr lang="en-US" sz="43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i="1" dirty="0">
                <a:cs typeface="Traditional Arabic" pitchFamily="2" charset="-78"/>
              </a:rPr>
              <a:t>"</a:t>
            </a:r>
            <a:r>
              <a:rPr lang="en-US" i="1" dirty="0" err="1">
                <a:cs typeface="Traditional Arabic" pitchFamily="2" charset="-78"/>
              </a:rPr>
              <a:t>Hanyasanya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semua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amal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perbuatan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itu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dengan</a:t>
            </a:r>
            <a:r>
              <a:rPr lang="en-US" i="1" dirty="0">
                <a:cs typeface="Traditional Arabic" pitchFamily="2" charset="-78"/>
              </a:rPr>
              <a:t>  </a:t>
            </a:r>
            <a:r>
              <a:rPr lang="en-US" i="1" dirty="0" err="1">
                <a:cs typeface="Traditional Arabic" pitchFamily="2" charset="-78"/>
              </a:rPr>
              <a:t>disertai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niat-niatnya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hanyasanya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bagi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setiap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>
                <a:cs typeface="Traditional Arabic" pitchFamily="2" charset="-78"/>
              </a:rPr>
              <a:t>orang </a:t>
            </a:r>
            <a:r>
              <a:rPr lang="en-US" i="1" dirty="0" err="1">
                <a:cs typeface="Traditional Arabic" pitchFamily="2" charset="-78"/>
              </a:rPr>
              <a:t>itu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apa</a:t>
            </a:r>
            <a:r>
              <a:rPr lang="en-US" i="1" dirty="0">
                <a:cs typeface="Traditional Arabic" pitchFamily="2" charset="-78"/>
              </a:rPr>
              <a:t> yang </a:t>
            </a:r>
            <a:r>
              <a:rPr lang="en-US" i="1" dirty="0" err="1">
                <a:cs typeface="Traditional Arabic" pitchFamily="2" charset="-78"/>
              </a:rPr>
              <a:t>telah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menjadi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niatnya</a:t>
            </a:r>
            <a:r>
              <a:rPr lang="en-US" i="1" dirty="0" smtClean="0">
                <a:cs typeface="Traditional Arabic" pitchFamily="2" charset="-78"/>
              </a:rPr>
              <a:t>.” </a:t>
            </a:r>
            <a:r>
              <a:rPr lang="en-US" dirty="0" smtClean="0">
                <a:cs typeface="Traditional Arabic" pitchFamily="2" charset="-78"/>
              </a:rPr>
              <a:t>(HR. </a:t>
            </a:r>
            <a:r>
              <a:rPr lang="en-US" dirty="0" err="1" smtClean="0">
                <a:cs typeface="Traditional Arabic" pitchFamily="2" charset="-78"/>
              </a:rPr>
              <a:t>Bukhari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3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Ikhlas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endParaRPr lang="en-US" dirty="0" smtClean="0"/>
          </a:p>
          <a:p>
            <a:pPr marL="342900" indent="-342900"/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halaqah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Silaturrahim</a:t>
            </a:r>
            <a:endParaRPr lang="en-US" dirty="0" smtClean="0"/>
          </a:p>
          <a:p>
            <a:pPr marL="800100" lvl="1" indent="-342900"/>
            <a:r>
              <a:rPr lang="en-US" dirty="0" smtClean="0"/>
              <a:t>Akan </a:t>
            </a:r>
            <a:r>
              <a:rPr lang="en-US" dirty="0" err="1" smtClean="0"/>
              <a:t>berinfaq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sabilillah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Thalabul</a:t>
            </a:r>
            <a:r>
              <a:rPr lang="en-US" dirty="0" smtClean="0"/>
              <a:t> </a:t>
            </a:r>
            <a:r>
              <a:rPr lang="en-US" dirty="0" err="1" smtClean="0"/>
              <a:t>ilmi</a:t>
            </a:r>
            <a:r>
              <a:rPr lang="en-US" dirty="0" smtClean="0"/>
              <a:t> (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err="1" smtClean="0"/>
              <a:t>Tilawatil</a:t>
            </a:r>
            <a:r>
              <a:rPr lang="en-US" dirty="0" smtClean="0"/>
              <a:t> Qur’an</a:t>
            </a:r>
          </a:p>
          <a:p>
            <a:pPr marL="800100" lvl="1" indent="-342900"/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Allah</a:t>
            </a:r>
            <a:endParaRPr lang="en-US" dirty="0"/>
          </a:p>
          <a:p>
            <a:pPr marL="342900" indent="-342900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amalan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pahala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86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303030" mc:Ignorable=""/>
      </a:dk2>
      <a:lt2>
        <a:srgbClr xmlns:mc="http://schemas.openxmlformats.org/markup-compatibility/2006" xmlns:a14="http://schemas.microsoft.com/office/drawing/2010/main" val="DEDEE0" mc:Ignorable=""/>
      </a:lt2>
      <a:accent1>
        <a:srgbClr xmlns:mc="http://schemas.openxmlformats.org/markup-compatibility/2006" xmlns:a14="http://schemas.microsoft.com/office/drawing/2010/main" val="AD0101" mc:Ignorable=""/>
      </a:accent1>
      <a:accent2>
        <a:srgbClr xmlns:mc="http://schemas.openxmlformats.org/markup-compatibility/2006" xmlns:a14="http://schemas.microsoft.com/office/drawing/2010/main" val="726056" mc:Ignorable=""/>
      </a:accent2>
      <a:accent3>
        <a:srgbClr xmlns:mc="http://schemas.openxmlformats.org/markup-compatibility/2006" xmlns:a14="http://schemas.microsoft.com/office/drawing/2010/main" val="AC956E" mc:Ignorable=""/>
      </a:accent3>
      <a:accent4>
        <a:srgbClr xmlns:mc="http://schemas.openxmlformats.org/markup-compatibility/2006" xmlns:a14="http://schemas.microsoft.com/office/drawing/2010/main" val="808DA9" mc:Ignorable=""/>
      </a:accent4>
      <a:accent5>
        <a:srgbClr xmlns:mc="http://schemas.openxmlformats.org/markup-compatibility/2006" xmlns:a14="http://schemas.microsoft.com/office/drawing/2010/main" val="424E5B" mc:Ignorable=""/>
      </a:accent5>
      <a:accent6>
        <a:srgbClr xmlns:mc="http://schemas.openxmlformats.org/markup-compatibility/2006" xmlns:a14="http://schemas.microsoft.com/office/drawing/2010/main" val="730E00" mc:Ignorable=""/>
      </a:accent6>
      <a:hlink>
        <a:srgbClr xmlns:mc="http://schemas.openxmlformats.org/markup-compatibility/2006" xmlns:a14="http://schemas.microsoft.com/office/drawing/2010/main" val="D26900" mc:Ignorable=""/>
      </a:hlink>
      <a:folHlink>
        <a:srgbClr xmlns:mc="http://schemas.openxmlformats.org/markup-compatibility/2006" xmlns:a14="http://schemas.microsoft.com/office/drawing/2010/main" val="D89243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2666</TotalTime>
  <Words>1494</Words>
  <Application>Microsoft Office PowerPoint</Application>
  <PresentationFormat>On-screen Show (4:3)</PresentationFormat>
  <Paragraphs>184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اَلإِحْسَانُ</vt:lpstr>
      <vt:lpstr>اَلإِحْسَانُ</vt:lpstr>
      <vt:lpstr>Rukun Agama</vt:lpstr>
      <vt:lpstr>Kaidah Tafsir</vt:lpstr>
      <vt:lpstr>IHSAN karena Muraqabatullah</vt:lpstr>
      <vt:lpstr>IHSAN karena Ihsanullah</vt:lpstr>
      <vt:lpstr>اَلإِحْسَانُ</vt:lpstr>
      <vt:lpstr>إِخْلاَصُ النِّيَّةِ Niat Yang Ikhlas</vt:lpstr>
      <vt:lpstr>Mengumpulkan Niat Baik</vt:lpstr>
      <vt:lpstr>3 Amal yang Ikhlas</vt:lpstr>
      <vt:lpstr>Ikhlas yang Berat</vt:lpstr>
      <vt:lpstr>اَلإِحْسَانُ</vt:lpstr>
      <vt:lpstr>إِتْقَانُ الْعَمَلِ Amal yang rapi</vt:lpstr>
      <vt:lpstr>Amal Terbaik</vt:lpstr>
      <vt:lpstr>Terbaik dalam Setiap Tahapan</vt:lpstr>
      <vt:lpstr>اَلإِحْسَانُ</vt:lpstr>
      <vt:lpstr>جَوْدَةُ الأَدَاءِPenyelesaian yang baik</vt:lpstr>
      <vt:lpstr>إِحْسَانُ الْعَمَلِ amal yang ihsan</vt:lpstr>
      <vt:lpstr>إِحْسَانُ الْعَمَلِ Amal yang Ihsan</vt:lpstr>
      <vt:lpstr>Balasan ihsan</vt:lpstr>
      <vt:lpstr>حُبٌّ مِنَ اللهِ</vt:lpstr>
      <vt:lpstr>Balasan ihsan</vt:lpstr>
      <vt:lpstr>أَجْرٌ مِنَ اللهِ</vt:lpstr>
      <vt:lpstr>Balasan ihsan</vt:lpstr>
      <vt:lpstr>نَصْرٌ مِنَ اللهِ</vt:lpstr>
      <vt:lpstr>Ibrah dari Perang Hunain</vt:lpstr>
      <vt:lpstr>Kemenangan yang Besar</vt:lpstr>
    </vt:vector>
  </TitlesOfParts>
  <Company>Staff Departemen Kaderisasi Partai Keadilan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أَهَمِّيَّةُ مَعْرِفَةِ اللهِ</dc:title>
  <dc:creator>مشفع أحمد رحيم قاسم</dc:creator>
  <cp:lastModifiedBy>User</cp:lastModifiedBy>
  <cp:revision>230</cp:revision>
  <dcterms:created xsi:type="dcterms:W3CDTF">1999-04-08T02:27:07Z</dcterms:created>
  <dcterms:modified xsi:type="dcterms:W3CDTF">2010-04-12T08:09:06Z</dcterms:modified>
</cp:coreProperties>
</file>