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736" r:id="rId3"/>
    <p:sldMasterId id="2147483763" r:id="rId4"/>
  </p:sldMasterIdLst>
  <p:sldIdLst>
    <p:sldId id="256" r:id="rId5"/>
    <p:sldId id="258" r:id="rId6"/>
    <p:sldId id="260" r:id="rId7"/>
    <p:sldId id="261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8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6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04800"/>
            <a:ext cx="180975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27685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4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2600" y="304800"/>
            <a:ext cx="7239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62200" y="1447800"/>
            <a:ext cx="3238500" cy="190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753100" y="1447800"/>
            <a:ext cx="3238500" cy="190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362200" y="3505200"/>
            <a:ext cx="3238500" cy="190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53100" y="3505200"/>
            <a:ext cx="3238500" cy="190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72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73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3508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3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34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08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06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352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049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0796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165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95951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392868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83097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19205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19321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43375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38507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1697609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97536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24214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89011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88994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85223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9144000" cy="552450"/>
          </a:xfrm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381000"/>
          </a:xfrm>
          <a:prstGeom prst="rect">
            <a:avLst/>
          </a:prstGeo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689725"/>
            <a:ext cx="2895600" cy="168275"/>
          </a:xfrm>
          <a:prstGeom prst="rect">
            <a:avLst/>
          </a:prstGeo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3235411C-3D10-451E-BBD3-F6A7FBC1D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raditional Arabic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>
                <a:cs typeface="Traditional Arabic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  <a:cs typeface="Traditional Arabic" pitchFamily="2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Traditional Arabic" pitchFamily="2" charset="-78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Traditional Arabic" pitchFamily="2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Traditional Arabic" pitchFamily="2" charset="-78"/>
              </a:defRPr>
            </a:lvl1pPr>
          </a:lstStyle>
          <a:p>
            <a:fld id="{0ECECE49-2BF7-417B-BDA6-37409C1B4A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raditional Arabic" pitchFamily="2" charset="-78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Traditional Arabic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cs typeface="Traditional Arabic" pitchFamily="2" charset="-78"/>
              </a:defRPr>
            </a:lvl1pPr>
            <a:lvl2pPr>
              <a:defRPr>
                <a:cs typeface="Traditional Arabic" pitchFamily="2" charset="-78"/>
              </a:defRPr>
            </a:lvl2pPr>
            <a:lvl3pPr>
              <a:defRPr>
                <a:cs typeface="Traditional Arabic" pitchFamily="2" charset="-78"/>
              </a:defRPr>
            </a:lvl3pPr>
            <a:lvl4pPr>
              <a:defRPr>
                <a:cs typeface="Traditional Arabic" pitchFamily="2" charset="-78"/>
              </a:defRPr>
            </a:lvl4pPr>
            <a:lvl5pPr>
              <a:defRPr>
                <a:cs typeface="Traditional Arabic" pitchFamily="2" charset="-7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Traditional Arabic" pitchFamily="2" charset="-78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Traditional Arabic" pitchFamily="2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Traditional Arabic" pitchFamily="2" charset="-78"/>
              </a:defRPr>
            </a:lvl1pPr>
          </a:lstStyle>
          <a:p>
            <a:fld id="{1BF05F6C-E41F-4FD1-8DE5-8225B78B08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2200" y="1447800"/>
            <a:ext cx="32385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3100" y="1447800"/>
            <a:ext cx="32385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212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raditional Arabic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>
                <a:cs typeface="Traditional Arabic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  <a:cs typeface="Traditional Arabic" pitchFamily="2" charset="-7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Traditional Arabic" pitchFamily="2" charset="-78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Traditional Arabic" pitchFamily="2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Traditional Arabic" pitchFamily="2" charset="-78"/>
              </a:defRPr>
            </a:lvl1pPr>
          </a:lstStyle>
          <a:p>
            <a:fld id="{90C89A9F-ED0D-4034-916B-E4F359C4EF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raditional Arabic" pitchFamily="2" charset="-78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EFF4-3627-40FC-8E46-213378838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D76D-0BAF-4913-8058-2F5EA18539B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9E36-3288-4AFB-AE81-43335F2F1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E2CB-FB2B-40F7-B30E-B7BF20C4B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E1D0-8821-4C1E-A74A-2F1613F8009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B213-BCA0-4C66-9568-159F49039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F849-D724-4511-996F-194CBD7DE1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E7C9-7305-41E8-AF5D-AB4F415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1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681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229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239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YOUR TITLE GOES HERE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2200" y="1447800"/>
            <a:ext cx="6629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HERE TO 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ero" pitchFamily="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ero" pitchFamily="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ero" pitchFamily="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ero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ero" pitchFamily="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ero" pitchFamily="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ero" pitchFamily="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ero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911 Porscha" pitchFamily="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911 Porscha" pitchFamily="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911 Porscha" pitchFamily="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911 Porscha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911 Porscha" pitchFamily="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911 Porscha" pitchFamily="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911 Porscha" pitchFamily="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911 Porsch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</p:sldLayoutIdLst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4/16/2010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Traditional Arabic" pitchFamily="2" charset="-78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Traditional Arabic" pitchFamily="2" charset="-78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Traditional Arabic" pitchFamily="2" charset="-78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raditional Arabic" pitchFamily="2" charset="-78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raditional Arabic" pitchFamily="2" charset="-78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Traditional Arabic" pitchFamily="2" charset="-78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14400"/>
            <a:ext cx="7543800" cy="1524000"/>
          </a:xfrm>
        </p:spPr>
        <p:txBody>
          <a:bodyPr/>
          <a:lstStyle/>
          <a:p>
            <a:pPr algn="ctr"/>
            <a:r>
              <a:rPr lang="ar-SA" sz="13800" dirty="0" smtClean="0">
                <a:solidFill>
                  <a:schemeClr val="bg1"/>
                </a:solidFill>
              </a:rPr>
              <a:t>مَعْنَى الإِسْلاَمِ</a:t>
            </a:r>
            <a:endParaRPr lang="en-US" sz="13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724400"/>
            <a:ext cx="68580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Makna</a:t>
            </a:r>
            <a:r>
              <a:rPr lang="en-US" sz="4800" dirty="0" smtClean="0"/>
              <a:t> Islam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86514701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Hakikat</a:t>
            </a:r>
            <a:r>
              <a:rPr lang="en-US" dirty="0" smtClean="0"/>
              <a:t> Islam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Sebagai</a:t>
            </a:r>
            <a:r>
              <a:rPr lang="en-US" dirty="0" smtClean="0"/>
              <a:t> agama, Islam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sebutan-sebutan</a:t>
            </a:r>
            <a:r>
              <a:rPr lang="en-US" dirty="0" smtClean="0"/>
              <a:t> yang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hakikat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Islam</a:t>
            </a:r>
          </a:p>
          <a:p>
            <a:r>
              <a:rPr lang="en-US" dirty="0" err="1" smtClean="0"/>
              <a:t>Sebutan-sebutan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maknanya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yang </a:t>
            </a:r>
            <a:r>
              <a:rPr lang="en-US" dirty="0" err="1" smtClean="0"/>
              <a:t>terpisah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96055"/>
      </p:ext>
    </p:extLst>
  </p:cSld>
  <p:clrMapOvr>
    <a:masterClrMapping/>
  </p:clrMapOvr>
  <p:transition xmlns:p14="http://schemas.microsoft.com/office/powerpoint/2010/main"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b="1" dirty="0" smtClean="0">
                <a:solidFill>
                  <a:schemeClr val="tx2"/>
                </a:solidFill>
              </a:rPr>
              <a:t>اَلْخُضُوْعُ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Islam </a:t>
            </a:r>
            <a:r>
              <a:rPr lang="en-US" dirty="0" err="1" smtClean="0"/>
              <a:t>adalah</a:t>
            </a:r>
            <a:r>
              <a:rPr lang="en-US" dirty="0" smtClean="0"/>
              <a:t> agama yang </a:t>
            </a:r>
            <a:r>
              <a:rPr lang="en-US" dirty="0" err="1" smtClean="0"/>
              <a:t>menekankan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ketundukan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Sang </a:t>
            </a:r>
            <a:r>
              <a:rPr lang="en-US" dirty="0" err="1" smtClean="0"/>
              <a:t>Pencipta</a:t>
            </a:r>
            <a:endParaRPr lang="en-US" dirty="0"/>
          </a:p>
          <a:p>
            <a:r>
              <a:rPr lang="en-US" dirty="0" err="1" smtClean="0"/>
              <a:t>Seorang</a:t>
            </a:r>
            <a:r>
              <a:rPr lang="en-US" dirty="0" smtClean="0"/>
              <a:t> Muslim </a:t>
            </a:r>
            <a:r>
              <a:rPr lang="en-US" dirty="0" err="1" smtClean="0"/>
              <a:t>adalah</a:t>
            </a:r>
            <a:r>
              <a:rPr lang="en-US" dirty="0" smtClean="0"/>
              <a:t> orang yang </a:t>
            </a:r>
            <a:r>
              <a:rPr lang="en-US" dirty="0" err="1" smtClean="0"/>
              <a:t>tunduk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larangan</a:t>
            </a:r>
            <a:r>
              <a:rPr lang="en-US" dirty="0" smtClean="0"/>
              <a:t> Allah agar </a:t>
            </a:r>
            <a:r>
              <a:rPr lang="en-US" dirty="0" err="1" smtClean="0"/>
              <a:t>menjadi</a:t>
            </a:r>
            <a:r>
              <a:rPr lang="en-US" dirty="0" smtClean="0"/>
              <a:t> orang yang </a:t>
            </a:r>
            <a:r>
              <a:rPr lang="en-US" dirty="0" err="1" smtClean="0"/>
              <a:t>bertakwa</a:t>
            </a:r>
            <a:endParaRPr lang="en-US" dirty="0" smtClean="0"/>
          </a:p>
          <a:p>
            <a:r>
              <a:rPr lang="en-US" dirty="0" err="1" smtClean="0"/>
              <a:t>Shalat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ketundukan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Muslim, </a:t>
            </a:r>
            <a:r>
              <a:rPr lang="en-US" dirty="0" err="1" smtClean="0"/>
              <a:t>terutama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ruku</a:t>
            </a:r>
            <a:r>
              <a:rPr lang="en-US" dirty="0" smtClean="0"/>
              <a:t>’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sujud</a:t>
            </a:r>
            <a:endParaRPr lang="en-US" dirty="0"/>
          </a:p>
          <a:p>
            <a:r>
              <a:rPr lang="en-US" dirty="0" smtClean="0"/>
              <a:t>48:29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pengikut</a:t>
            </a:r>
            <a:r>
              <a:rPr lang="en-US" dirty="0" smtClean="0"/>
              <a:t> </a:t>
            </a:r>
            <a:r>
              <a:rPr lang="en-US" dirty="0" err="1" smtClean="0"/>
              <a:t>Rasulullah</a:t>
            </a:r>
            <a:r>
              <a:rPr lang="en-US" dirty="0" smtClean="0"/>
              <a:t> SAW: </a:t>
            </a:r>
            <a:r>
              <a:rPr lang="en-US" dirty="0" err="1" smtClean="0"/>
              <a:t>ruku</a:t>
            </a:r>
            <a:r>
              <a:rPr lang="en-US" dirty="0" smtClean="0"/>
              <a:t>’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sujud</a:t>
            </a:r>
            <a:r>
              <a:rPr lang="en-US" dirty="0" smtClean="0"/>
              <a:t> </a:t>
            </a:r>
            <a:r>
              <a:rPr lang="en-US" dirty="0" err="1" smtClean="0"/>
              <a:t>mengharapkan</a:t>
            </a:r>
            <a:r>
              <a:rPr lang="en-US" dirty="0" smtClean="0"/>
              <a:t> </a:t>
            </a:r>
            <a:r>
              <a:rPr lang="en-US" dirty="0" err="1" smtClean="0"/>
              <a:t>karunia</a:t>
            </a:r>
            <a:r>
              <a:rPr lang="en-US" dirty="0" smtClean="0"/>
              <a:t> Allah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90662"/>
      </p:ext>
    </p:extLst>
  </p:cSld>
  <p:clrMapOvr>
    <a:masterClrMapping/>
  </p:clrMapOvr>
  <p:transition xmlns:p14="http://schemas.microsoft.com/office/powerpoint/2010/main"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b="1" dirty="0" smtClean="0">
                <a:solidFill>
                  <a:schemeClr val="tx2"/>
                </a:solidFill>
              </a:rPr>
              <a:t>وَحْيٌ إِلَهِيٌّ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Islam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satu-satunya</a:t>
            </a:r>
            <a:r>
              <a:rPr lang="en-US" dirty="0" smtClean="0"/>
              <a:t> agama yang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Wahyu</a:t>
            </a:r>
            <a:r>
              <a:rPr lang="en-US" dirty="0" smtClean="0"/>
              <a:t> Allah (3:19, 85)</a:t>
            </a:r>
          </a:p>
          <a:p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Allah 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agama yang </a:t>
            </a:r>
            <a:r>
              <a:rPr lang="en-US" dirty="0" err="1" smtClean="0"/>
              <a:t>perbedaannya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bertentangan</a:t>
            </a:r>
            <a:r>
              <a:rPr lang="en-US" dirty="0" smtClean="0"/>
              <a:t> </a:t>
            </a:r>
            <a:r>
              <a:rPr lang="en-US" dirty="0" err="1" smtClean="0"/>
              <a:t>ajaran-ajarannya</a:t>
            </a:r>
            <a:endParaRPr lang="en-US" dirty="0" smtClean="0"/>
          </a:p>
          <a:p>
            <a:pPr lvl="1"/>
            <a:r>
              <a:rPr lang="en-US" dirty="0" smtClean="0"/>
              <a:t>Islam </a:t>
            </a:r>
            <a:r>
              <a:rPr lang="en-US" dirty="0" err="1" smtClean="0"/>
              <a:t>berasaskan</a:t>
            </a:r>
            <a:r>
              <a:rPr lang="en-US" dirty="0" smtClean="0"/>
              <a:t> </a:t>
            </a:r>
            <a:r>
              <a:rPr lang="en-US" dirty="0" err="1" smtClean="0"/>
              <a:t>tauhid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syirik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dosa</a:t>
            </a:r>
            <a:r>
              <a:rPr lang="en-US" dirty="0" smtClean="0"/>
              <a:t> paling </a:t>
            </a:r>
            <a:r>
              <a:rPr lang="en-US" dirty="0" err="1" smtClean="0"/>
              <a:t>besar</a:t>
            </a:r>
            <a:endParaRPr lang="en-US" dirty="0" smtClean="0"/>
          </a:p>
          <a:p>
            <a:pPr lvl="1"/>
            <a:r>
              <a:rPr lang="en-US" dirty="0" err="1" smtClean="0"/>
              <a:t>Nasrani</a:t>
            </a:r>
            <a:r>
              <a:rPr lang="en-US" dirty="0" smtClean="0"/>
              <a:t> </a:t>
            </a:r>
            <a:r>
              <a:rPr lang="en-US" dirty="0" err="1" smtClean="0"/>
              <a:t>menganut</a:t>
            </a:r>
            <a:r>
              <a:rPr lang="en-US" dirty="0" smtClean="0"/>
              <a:t> </a:t>
            </a:r>
            <a:r>
              <a:rPr lang="en-US" dirty="0" err="1" smtClean="0"/>
              <a:t>trinitas</a:t>
            </a:r>
            <a:r>
              <a:rPr lang="en-US" dirty="0" smtClean="0"/>
              <a:t> (3 </a:t>
            </a:r>
            <a:r>
              <a:rPr lang="en-US" dirty="0" err="1" smtClean="0"/>
              <a:t>tuhan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mengakui</a:t>
            </a:r>
            <a:r>
              <a:rPr lang="en-US" dirty="0" smtClean="0"/>
              <a:t> Muhammad SAW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endParaRPr lang="en-US" dirty="0" smtClean="0"/>
          </a:p>
          <a:p>
            <a:pPr lvl="1"/>
            <a:r>
              <a:rPr lang="en-US" dirty="0" err="1" smtClean="0"/>
              <a:t>Yahudi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mengakui</a:t>
            </a:r>
            <a:r>
              <a:rPr lang="en-US" dirty="0" smtClean="0"/>
              <a:t> Isa AS </a:t>
            </a:r>
            <a:r>
              <a:rPr lang="en-US" dirty="0" err="1" smtClean="0"/>
              <a:t>dan</a:t>
            </a:r>
            <a:r>
              <a:rPr lang="en-US" dirty="0" smtClean="0"/>
              <a:t> Muhammad SAW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; </a:t>
            </a:r>
            <a:r>
              <a:rPr lang="en-US" dirty="0" err="1" smtClean="0"/>
              <a:t>membenci</a:t>
            </a:r>
            <a:r>
              <a:rPr lang="en-US" dirty="0" smtClean="0"/>
              <a:t> </a:t>
            </a:r>
            <a:r>
              <a:rPr lang="en-US" dirty="0" err="1" smtClean="0"/>
              <a:t>malaikat</a:t>
            </a:r>
            <a:r>
              <a:rPr lang="en-US" dirty="0" smtClean="0"/>
              <a:t> </a:t>
            </a:r>
            <a:r>
              <a:rPr lang="en-US" dirty="0" err="1" smtClean="0"/>
              <a:t>Jibril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56159"/>
      </p:ext>
    </p:extLst>
  </p:cSld>
  <p:clrMapOvr>
    <a:masterClrMapping/>
  </p:clrMapOvr>
  <p:transition xmlns:p14="http://schemas.microsoft.com/office/powerpoint/2010/main"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b="1" dirty="0">
                <a:solidFill>
                  <a:schemeClr val="tx2"/>
                </a:solidFill>
              </a:rPr>
              <a:t>دِيْنُ اْلأَنْبِيَاءِ </a:t>
            </a:r>
            <a:r>
              <a:rPr lang="ar-SA" b="1" dirty="0" smtClean="0">
                <a:solidFill>
                  <a:schemeClr val="tx2"/>
                </a:solidFill>
              </a:rPr>
              <a:t>وَالْمُرْسَلِيْنَ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Islam </a:t>
            </a:r>
            <a:r>
              <a:rPr lang="en-US" dirty="0" err="1" smtClean="0"/>
              <a:t>adalah</a:t>
            </a:r>
            <a:r>
              <a:rPr lang="en-US" dirty="0" smtClean="0"/>
              <a:t> agama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endParaRPr lang="en-US" dirty="0" smtClean="0"/>
          </a:p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</a:t>
            </a:r>
            <a:r>
              <a:rPr lang="en-US" dirty="0" err="1" smtClean="0"/>
              <a:t>membawa</a:t>
            </a:r>
            <a:r>
              <a:rPr lang="en-US" dirty="0" smtClean="0"/>
              <a:t> agama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Islam</a:t>
            </a:r>
          </a:p>
          <a:p>
            <a:r>
              <a:rPr lang="en-US" dirty="0" smtClean="0"/>
              <a:t>2:128, 132 </a:t>
            </a:r>
            <a:r>
              <a:rPr lang="en-US" dirty="0" err="1" smtClean="0"/>
              <a:t>Nabi</a:t>
            </a:r>
            <a:r>
              <a:rPr lang="en-US" dirty="0" smtClean="0"/>
              <a:t> Ibrahim </a:t>
            </a:r>
            <a:r>
              <a:rPr lang="en-US" dirty="0" err="1" smtClean="0"/>
              <a:t>adalah</a:t>
            </a:r>
            <a:r>
              <a:rPr lang="en-US" dirty="0" smtClean="0"/>
              <a:t> Muslim,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Yahudi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Nasrani</a:t>
            </a:r>
            <a:r>
              <a:rPr lang="en-US" dirty="0" smtClean="0"/>
              <a:t> (2:140)</a:t>
            </a:r>
          </a:p>
          <a:p>
            <a:r>
              <a:rPr lang="en-US" dirty="0" smtClean="0"/>
              <a:t>7:126 </a:t>
            </a:r>
            <a:r>
              <a:rPr lang="en-US" dirty="0" err="1" smtClean="0"/>
              <a:t>doa</a:t>
            </a:r>
            <a:r>
              <a:rPr lang="en-US" dirty="0" smtClean="0"/>
              <a:t> </a:t>
            </a:r>
            <a:r>
              <a:rPr lang="en-US" dirty="0" err="1" smtClean="0"/>
              <a:t>tukang</a:t>
            </a:r>
            <a:r>
              <a:rPr lang="en-US" dirty="0" smtClean="0"/>
              <a:t> </a:t>
            </a:r>
            <a:r>
              <a:rPr lang="en-US" dirty="0" err="1" smtClean="0"/>
              <a:t>sihir</a:t>
            </a:r>
            <a:r>
              <a:rPr lang="en-US" dirty="0" smtClean="0"/>
              <a:t> yang </a:t>
            </a:r>
            <a:r>
              <a:rPr lang="en-US" dirty="0" err="1" smtClean="0"/>
              <a:t>masuk</a:t>
            </a:r>
            <a:r>
              <a:rPr lang="en-US" dirty="0" smtClean="0"/>
              <a:t> Islam</a:t>
            </a:r>
          </a:p>
          <a:p>
            <a:r>
              <a:rPr lang="en-US" dirty="0" smtClean="0"/>
              <a:t>27:44 </a:t>
            </a:r>
            <a:r>
              <a:rPr lang="en-US" dirty="0" err="1" smtClean="0"/>
              <a:t>Ratu</a:t>
            </a:r>
            <a:r>
              <a:rPr lang="en-US" dirty="0" smtClean="0"/>
              <a:t> </a:t>
            </a:r>
            <a:r>
              <a:rPr lang="en-US" dirty="0" err="1" smtClean="0"/>
              <a:t>Bilqis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Islam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</a:t>
            </a:r>
            <a:r>
              <a:rPr lang="en-US" dirty="0" err="1" smtClean="0"/>
              <a:t>Sulaiman</a:t>
            </a:r>
            <a:endParaRPr lang="en-US" dirty="0" smtClean="0"/>
          </a:p>
          <a:p>
            <a:r>
              <a:rPr lang="en-US" dirty="0" smtClean="0"/>
              <a:t>22:78 </a:t>
            </a:r>
            <a:r>
              <a:rPr lang="ar-SA" b="1" dirty="0"/>
              <a:t>هُوَ سَمَّاكُمُ الْمُسْلِمِينَ مِنْ قَبْلُ وَفِي </a:t>
            </a:r>
            <a:r>
              <a:rPr lang="ar-SA" b="1" dirty="0" smtClean="0"/>
              <a:t>هَذَا</a:t>
            </a:r>
            <a:r>
              <a:rPr lang="en-US" b="1" dirty="0" smtClean="0"/>
              <a:t> </a:t>
            </a:r>
            <a:r>
              <a:rPr lang="sv-SE" i="1" dirty="0" smtClean="0"/>
              <a:t>Dia </a:t>
            </a:r>
            <a:r>
              <a:rPr lang="sv-SE" i="1" dirty="0"/>
              <a:t>(Allah) telah menamai kamu sekalian orang-orang muslim dari dahulu, dan (begitu pula) dalam (Al Qur'an) </a:t>
            </a:r>
            <a:r>
              <a:rPr lang="sv-SE" i="1" dirty="0" smtClean="0"/>
              <a:t>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58725"/>
      </p:ext>
    </p:extLst>
  </p:cSld>
  <p:clrMapOvr>
    <a:masterClrMapping/>
  </p:clrMapOvr>
  <p:transition xmlns:p14="http://schemas.microsoft.com/office/powerpoint/2010/main"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b="1" dirty="0">
                <a:solidFill>
                  <a:schemeClr val="tx2"/>
                </a:solidFill>
              </a:rPr>
              <a:t>أَحْكَامُ </a:t>
            </a:r>
            <a:r>
              <a:rPr lang="ar-SA" b="1" dirty="0" smtClean="0">
                <a:solidFill>
                  <a:schemeClr val="tx2"/>
                </a:solidFill>
              </a:rPr>
              <a:t>اللهِ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Islam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minhajul</a:t>
            </a:r>
            <a:r>
              <a:rPr lang="en-US" dirty="0" smtClean="0"/>
              <a:t> </a:t>
            </a:r>
            <a:r>
              <a:rPr lang="en-US" dirty="0" err="1" smtClean="0"/>
              <a:t>hayah</a:t>
            </a:r>
            <a:r>
              <a:rPr lang="en-US" dirty="0" smtClean="0"/>
              <a:t> (</a:t>
            </a:r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)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hukum-hukum</a:t>
            </a:r>
            <a:r>
              <a:rPr lang="en-US" dirty="0" smtClean="0"/>
              <a:t> Allah</a:t>
            </a:r>
          </a:p>
          <a:p>
            <a:r>
              <a:rPr lang="en-US" dirty="0" err="1" smtClean="0"/>
              <a:t>Kehebatan</a:t>
            </a:r>
            <a:r>
              <a:rPr lang="en-US" dirty="0" smtClean="0"/>
              <a:t> </a:t>
            </a:r>
            <a:r>
              <a:rPr lang="en-US" dirty="0" err="1" smtClean="0"/>
              <a:t>hukum-hukum</a:t>
            </a:r>
            <a:r>
              <a:rPr lang="en-US" dirty="0" smtClean="0"/>
              <a:t> Allah di </a:t>
            </a:r>
            <a:r>
              <a:rPr lang="en-US" dirty="0" err="1" smtClean="0"/>
              <a:t>antaranya</a:t>
            </a:r>
            <a:endParaRPr lang="en-US" dirty="0" smtClean="0"/>
          </a:p>
          <a:p>
            <a:pPr lvl="1"/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Pencipta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semesta</a:t>
            </a:r>
            <a:r>
              <a:rPr lang="en-US" dirty="0" smtClean="0"/>
              <a:t>, </a:t>
            </a:r>
            <a:r>
              <a:rPr lang="en-US" dirty="0" err="1" smtClean="0"/>
              <a:t>berarti</a:t>
            </a:r>
            <a:r>
              <a:rPr lang="en-US" dirty="0" smtClean="0"/>
              <a:t> yang paling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seluk-beluk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semesta</a:t>
            </a:r>
            <a:endParaRPr lang="en-US" dirty="0" smtClean="0"/>
          </a:p>
          <a:p>
            <a:pPr lvl="1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kontradiktif</a:t>
            </a:r>
            <a:r>
              <a:rPr lang="en-US" dirty="0" smtClean="0"/>
              <a:t>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menyempurnakan</a:t>
            </a:r>
            <a:r>
              <a:rPr lang="en-US" dirty="0" smtClean="0"/>
              <a:t> (4:82, 5:3)</a:t>
            </a:r>
          </a:p>
          <a:p>
            <a:pPr lvl="1"/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fitrah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(30:30)</a:t>
            </a:r>
          </a:p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Allah </a:t>
            </a:r>
            <a:r>
              <a:rPr lang="en-US" dirty="0" err="1" smtClean="0"/>
              <a:t>menekankan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agar </a:t>
            </a:r>
            <a:r>
              <a:rPr lang="en-US" dirty="0" err="1" smtClean="0"/>
              <a:t>berhukum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Allah </a:t>
            </a:r>
            <a:r>
              <a:rPr lang="en-US" dirty="0" err="1" smtClean="0"/>
              <a:t>turunkan</a:t>
            </a:r>
            <a:r>
              <a:rPr lang="en-US" dirty="0" smtClean="0"/>
              <a:t> (5:48-50)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91503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b="1" dirty="0">
                <a:solidFill>
                  <a:schemeClr val="tx2"/>
                </a:solidFill>
              </a:rPr>
              <a:t>اَلصِّرَاطُ </a:t>
            </a:r>
            <a:r>
              <a:rPr lang="ar-SA" b="1" dirty="0" smtClean="0">
                <a:solidFill>
                  <a:schemeClr val="tx2"/>
                </a:solidFill>
              </a:rPr>
              <a:t>اَلْمُسْتَقِيْمُ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33400"/>
            <a:ext cx="7543800" cy="228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Islam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yang </a:t>
            </a:r>
            <a:r>
              <a:rPr lang="en-US" dirty="0" err="1" smtClean="0"/>
              <a:t>lurus</a:t>
            </a:r>
            <a:r>
              <a:rPr lang="en-US" dirty="0" smtClean="0"/>
              <a:t> (</a:t>
            </a:r>
            <a:r>
              <a:rPr lang="en-US" dirty="0" err="1" smtClean="0"/>
              <a:t>shiratul</a:t>
            </a:r>
            <a:r>
              <a:rPr lang="en-US" dirty="0" smtClean="0"/>
              <a:t> </a:t>
            </a:r>
            <a:r>
              <a:rPr lang="en-US" dirty="0" err="1" smtClean="0"/>
              <a:t>mustaqim</a:t>
            </a:r>
            <a:r>
              <a:rPr lang="en-US" dirty="0" smtClean="0"/>
              <a:t>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jalan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selamat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sampai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sorga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Rasulullah</a:t>
            </a:r>
            <a:r>
              <a:rPr lang="en-US" dirty="0" smtClean="0">
                <a:sym typeface="Wingdings" pitchFamily="2" charset="2"/>
              </a:rPr>
              <a:t> SAW </a:t>
            </a:r>
            <a:r>
              <a:rPr lang="en-US" dirty="0" err="1" smtClean="0">
                <a:sym typeface="Wingdings" pitchFamily="2" charset="2"/>
              </a:rPr>
              <a:t>pernah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membuat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sebuah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garis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lurus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kemudian</a:t>
            </a:r>
            <a:r>
              <a:rPr lang="en-US" dirty="0" smtClean="0">
                <a:sym typeface="Wingdings" pitchFamily="2" charset="2"/>
              </a:rPr>
              <a:t> di </a:t>
            </a:r>
            <a:r>
              <a:rPr lang="en-US" dirty="0" err="1" smtClean="0">
                <a:sym typeface="Wingdings" pitchFamily="2" charset="2"/>
              </a:rPr>
              <a:t>sisi-sisinya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garis-garis</a:t>
            </a:r>
            <a:r>
              <a:rPr lang="en-US" dirty="0" smtClean="0">
                <a:sym typeface="Wingdings" pitchFamily="2" charset="2"/>
              </a:rPr>
              <a:t> lain yang </a:t>
            </a:r>
            <a:r>
              <a:rPr lang="en-US" dirty="0" err="1" smtClean="0">
                <a:sym typeface="Wingdings" pitchFamily="2" charset="2"/>
              </a:rPr>
              <a:t>menyimpang</a:t>
            </a:r>
            <a:r>
              <a:rPr lang="en-US" dirty="0" smtClean="0">
                <a:sym typeface="Wingdings" pitchFamily="2" charset="2"/>
              </a:rPr>
              <a:t> (6:153), di </a:t>
            </a:r>
            <a:r>
              <a:rPr lang="en-US" dirty="0" err="1" smtClean="0">
                <a:sym typeface="Wingdings" pitchFamily="2" charset="2"/>
              </a:rPr>
              <a:t>setiap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persimpangan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para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penyeru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neraka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Jahannam</a:t>
            </a:r>
            <a:endParaRPr lang="en-US" dirty="0" smtClean="0">
              <a:sym typeface="Wingdings" pitchFamily="2" charset="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95400" y="4038600"/>
            <a:ext cx="6096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3276600"/>
            <a:ext cx="12954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14600" y="3276600"/>
            <a:ext cx="12954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29000" y="3276600"/>
            <a:ext cx="12954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67200" y="3276600"/>
            <a:ext cx="12954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57800" y="3276600"/>
            <a:ext cx="12954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981200" y="4038600"/>
            <a:ext cx="12954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819400" y="4038600"/>
            <a:ext cx="12954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733800" y="4038600"/>
            <a:ext cx="12954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572000" y="4038600"/>
            <a:ext cx="12954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562600" y="4038600"/>
            <a:ext cx="12954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681911" y="3665248"/>
            <a:ext cx="141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chemeClr val="tx2"/>
                </a:solidFill>
              </a:rPr>
              <a:t>اَلصِّرَاطُ اَلْمُسْتَقِيْمُ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556262" y="2907268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b="1" dirty="0" smtClean="0">
                <a:solidFill>
                  <a:schemeClr val="tx2"/>
                </a:solidFill>
              </a:rPr>
              <a:t>السبل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051562" y="4507468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b="1" dirty="0" smtClean="0">
                <a:solidFill>
                  <a:schemeClr val="tx2"/>
                </a:solidFill>
              </a:rPr>
              <a:t>السبل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642451" y="4876800"/>
            <a:ext cx="19736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b="1" dirty="0" smtClean="0">
                <a:solidFill>
                  <a:schemeClr val="tx2"/>
                </a:solidFill>
              </a:rPr>
              <a:t>دُعُاةٌ مِنْ أَبْوَابِ جَهَنَّمَ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Para </a:t>
            </a:r>
            <a:r>
              <a:rPr lang="en-US" b="1" dirty="0" err="1" smtClean="0">
                <a:solidFill>
                  <a:schemeClr val="tx2"/>
                </a:solidFill>
              </a:rPr>
              <a:t>penyeru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ke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err="1">
                <a:solidFill>
                  <a:schemeClr val="tx2"/>
                </a:solidFill>
              </a:rPr>
              <a:t>n</a:t>
            </a:r>
            <a:r>
              <a:rPr lang="en-US" b="1" dirty="0" err="1" smtClean="0">
                <a:solidFill>
                  <a:schemeClr val="tx2"/>
                </a:solidFill>
              </a:rPr>
              <a:t>eraka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Jahannam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5867400" y="403860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498692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b="1" dirty="0">
                <a:solidFill>
                  <a:schemeClr val="tx2"/>
                </a:solidFill>
              </a:rPr>
              <a:t>سَلاَمَةُ الدُّنْيَا </a:t>
            </a:r>
            <a:r>
              <a:rPr lang="ar-SA" b="1" dirty="0" smtClean="0">
                <a:solidFill>
                  <a:schemeClr val="tx2"/>
                </a:solidFill>
              </a:rPr>
              <a:t>وَاْلآخِرَةِ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Islam </a:t>
            </a:r>
            <a:r>
              <a:rPr lang="en-US" dirty="0" err="1" smtClean="0"/>
              <a:t>adalah</a:t>
            </a:r>
            <a:r>
              <a:rPr lang="en-US" dirty="0" smtClean="0"/>
              <a:t> agama yang </a:t>
            </a:r>
            <a:r>
              <a:rPr lang="en-US" dirty="0" err="1" smtClean="0"/>
              <a:t>menjamin</a:t>
            </a:r>
            <a:r>
              <a:rPr lang="en-US" dirty="0" smtClean="0"/>
              <a:t> </a:t>
            </a:r>
            <a:r>
              <a:rPr lang="en-US" dirty="0" err="1" smtClean="0"/>
              <a:t>pemeluknya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selamat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sejahtera</a:t>
            </a:r>
            <a:r>
              <a:rPr lang="en-US" dirty="0" smtClean="0"/>
              <a:t> di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di </a:t>
            </a:r>
            <a:r>
              <a:rPr lang="en-US" dirty="0" err="1" smtClean="0"/>
              <a:t>akhirat</a:t>
            </a:r>
            <a:r>
              <a:rPr lang="en-US" dirty="0" smtClean="0"/>
              <a:t> (2:201)</a:t>
            </a:r>
          </a:p>
          <a:p>
            <a:r>
              <a:rPr lang="en-US" dirty="0" smtClean="0"/>
              <a:t>Orang yang </a:t>
            </a:r>
            <a:r>
              <a:rPr lang="en-US" dirty="0" err="1" smtClean="0"/>
              <a:t>beragama</a:t>
            </a:r>
            <a:r>
              <a:rPr lang="en-US" dirty="0" smtClean="0"/>
              <a:t> </a:t>
            </a:r>
            <a:r>
              <a:rPr lang="en-US" dirty="0" err="1" smtClean="0"/>
              <a:t>selain</a:t>
            </a:r>
            <a:r>
              <a:rPr lang="en-US" dirty="0" smtClean="0"/>
              <a:t> Islam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tertolak</a:t>
            </a:r>
            <a:r>
              <a:rPr lang="en-US" dirty="0" smtClean="0"/>
              <a:t> </a:t>
            </a:r>
            <a:r>
              <a:rPr lang="en-US" dirty="0" err="1" smtClean="0"/>
              <a:t>amalnya</a:t>
            </a:r>
            <a:r>
              <a:rPr lang="en-US" dirty="0" smtClean="0"/>
              <a:t> (3:85),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debu</a:t>
            </a:r>
            <a:r>
              <a:rPr lang="en-US" dirty="0" smtClean="0"/>
              <a:t> (25:23), </a:t>
            </a:r>
            <a:r>
              <a:rPr lang="en-US" dirty="0" err="1" smtClean="0"/>
              <a:t>hidupnya</a:t>
            </a:r>
            <a:r>
              <a:rPr lang="en-US" dirty="0" smtClean="0"/>
              <a:t> </a:t>
            </a:r>
            <a:r>
              <a:rPr lang="en-US" dirty="0" err="1" smtClean="0"/>
              <a:t>sempit</a:t>
            </a:r>
            <a:r>
              <a:rPr lang="en-US" dirty="0" smtClean="0"/>
              <a:t> (20:124) </a:t>
            </a:r>
            <a:r>
              <a:rPr lang="en-US" dirty="0" err="1" smtClean="0"/>
              <a:t>meski</a:t>
            </a:r>
            <a:r>
              <a:rPr lang="en-US" dirty="0" smtClean="0"/>
              <a:t> </a:t>
            </a:r>
            <a:r>
              <a:rPr lang="en-US" dirty="0" err="1" smtClean="0"/>
              <a:t>bergelimang</a:t>
            </a:r>
            <a:r>
              <a:rPr lang="en-US" dirty="0" smtClean="0"/>
              <a:t> </a:t>
            </a:r>
            <a:r>
              <a:rPr lang="en-US" dirty="0" err="1" smtClean="0"/>
              <a:t>harta</a:t>
            </a:r>
            <a:r>
              <a:rPr lang="en-US" dirty="0" smtClean="0"/>
              <a:t> (6:44)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Muslim yang </a:t>
            </a:r>
            <a:r>
              <a:rPr lang="en-US" dirty="0" err="1" smtClean="0"/>
              <a:t>mengucapkan</a:t>
            </a:r>
            <a:r>
              <a:rPr lang="en-US" dirty="0" smtClean="0"/>
              <a:t> </a:t>
            </a:r>
            <a:r>
              <a:rPr lang="en-US" dirty="0" err="1" smtClean="0"/>
              <a:t>syahadat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syirik</a:t>
            </a:r>
            <a:r>
              <a:rPr lang="en-US" dirty="0" smtClean="0"/>
              <a:t>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sorga</a:t>
            </a:r>
            <a:r>
              <a:rPr lang="en-US" dirty="0" smtClean="0"/>
              <a:t>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mencuri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berzina</a:t>
            </a:r>
            <a:r>
              <a:rPr lang="en-US" dirty="0" smtClean="0"/>
              <a:t>,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dosa-dosanya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mesti</a:t>
            </a:r>
            <a:r>
              <a:rPr lang="en-US" dirty="0" smtClean="0"/>
              <a:t> </a:t>
            </a:r>
            <a:r>
              <a:rPr lang="en-US" dirty="0" err="1" smtClean="0"/>
              <a:t>dibersihkan</a:t>
            </a:r>
            <a:r>
              <a:rPr lang="en-US" dirty="0" smtClean="0"/>
              <a:t> </a:t>
            </a:r>
            <a:r>
              <a:rPr lang="en-US" dirty="0" err="1" smtClean="0"/>
              <a:t>dulu</a:t>
            </a:r>
            <a:r>
              <a:rPr lang="en-US" dirty="0" smtClean="0"/>
              <a:t> di </a:t>
            </a:r>
            <a:r>
              <a:rPr lang="en-US" dirty="0" err="1" smtClean="0"/>
              <a:t>neraka</a:t>
            </a:r>
            <a:r>
              <a:rPr lang="en-US" dirty="0" smtClean="0"/>
              <a:t> (</a:t>
            </a:r>
            <a:r>
              <a:rPr lang="en-US" i="1" dirty="0" err="1" smtClean="0"/>
              <a:t>na’udzu</a:t>
            </a:r>
            <a:r>
              <a:rPr lang="en-US" i="1" dirty="0" smtClean="0"/>
              <a:t> </a:t>
            </a:r>
            <a:r>
              <a:rPr lang="en-US" i="1" dirty="0" err="1" smtClean="0"/>
              <a:t>billah</a:t>
            </a:r>
            <a:r>
              <a:rPr lang="en-US" i="1" dirty="0" smtClean="0"/>
              <a:t> min </a:t>
            </a:r>
            <a:r>
              <a:rPr lang="en-US" i="1" dirty="0" err="1" smtClean="0"/>
              <a:t>dzalik</a:t>
            </a:r>
            <a:r>
              <a:rPr lang="en-US" dirty="0" smtClean="0"/>
              <a:t>)</a:t>
            </a:r>
          </a:p>
          <a:p>
            <a:r>
              <a:rPr lang="en-US" dirty="0" smtClean="0"/>
              <a:t>Abu </a:t>
            </a:r>
            <a:r>
              <a:rPr lang="en-US" dirty="0" err="1" smtClean="0"/>
              <a:t>Dzar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heran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sabda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menegaskannya</a:t>
            </a:r>
            <a:r>
              <a:rPr lang="en-US" dirty="0" smtClean="0"/>
              <a:t> 3x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;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</a:t>
            </a:r>
            <a:r>
              <a:rPr lang="en-US" dirty="0" err="1" smtClean="0"/>
              <a:t>bersabda</a:t>
            </a:r>
            <a:r>
              <a:rPr lang="en-US" dirty="0" smtClean="0"/>
              <a:t>, “</a:t>
            </a:r>
            <a:r>
              <a:rPr lang="en-US" dirty="0" err="1" smtClean="0"/>
              <a:t>Walaupun</a:t>
            </a:r>
            <a:r>
              <a:rPr lang="en-US" dirty="0" smtClean="0"/>
              <a:t> </a:t>
            </a:r>
            <a:r>
              <a:rPr lang="en-US" dirty="0" err="1" smtClean="0"/>
              <a:t>hidung</a:t>
            </a:r>
            <a:r>
              <a:rPr lang="en-US" dirty="0" smtClean="0"/>
              <a:t> Abu </a:t>
            </a:r>
            <a:r>
              <a:rPr lang="en-US" dirty="0" err="1" smtClean="0"/>
              <a:t>Dzar</a:t>
            </a:r>
            <a:r>
              <a:rPr lang="en-US" dirty="0" smtClean="0"/>
              <a:t> </a:t>
            </a:r>
            <a:r>
              <a:rPr lang="en-US" dirty="0" err="1" smtClean="0"/>
              <a:t>keropos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09163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ar-SA" b="1" dirty="0">
                <a:solidFill>
                  <a:schemeClr val="tx2"/>
                </a:solidFill>
              </a:rPr>
              <a:t>اَلإِسْلاَمُ </a:t>
            </a:r>
            <a:r>
              <a:rPr lang="ar-SA" b="1" dirty="0" smtClean="0">
                <a:solidFill>
                  <a:schemeClr val="tx2"/>
                </a:solidFill>
              </a:rPr>
              <a:t>يَعْلُوْ </a:t>
            </a:r>
            <a:r>
              <a:rPr lang="ar-SA" b="1" dirty="0">
                <a:solidFill>
                  <a:schemeClr val="tx2"/>
                </a:solidFill>
              </a:rPr>
              <a:t>وَلاَ يُعْلَى </a:t>
            </a:r>
            <a:r>
              <a:rPr lang="ar-SA" b="1" dirty="0" smtClean="0">
                <a:solidFill>
                  <a:schemeClr val="tx2"/>
                </a:solidFill>
              </a:rPr>
              <a:t>عَلَيْهِ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Kesimpulannya</a:t>
            </a:r>
            <a:r>
              <a:rPr lang="en-US" dirty="0" smtClean="0"/>
              <a:t>: Islam </a:t>
            </a:r>
            <a:r>
              <a:rPr lang="en-US" dirty="0" err="1" smtClean="0"/>
              <a:t>adalah</a:t>
            </a:r>
            <a:r>
              <a:rPr lang="en-US" dirty="0" smtClean="0"/>
              <a:t> agama yang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Islam</a:t>
            </a:r>
          </a:p>
          <a:p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UMAT ISLAM (</a:t>
            </a:r>
            <a:r>
              <a:rPr lang="en-US" dirty="0" err="1" smtClean="0"/>
              <a:t>bukan</a:t>
            </a:r>
            <a:r>
              <a:rPr lang="en-US" dirty="0" smtClean="0"/>
              <a:t> Islam)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Islam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terpuruk</a:t>
            </a:r>
            <a:endParaRPr lang="en-US" dirty="0" smtClean="0"/>
          </a:p>
          <a:p>
            <a:r>
              <a:rPr lang="en-US" dirty="0" err="1" smtClean="0"/>
              <a:t>Akhirnya</a:t>
            </a:r>
            <a:r>
              <a:rPr lang="en-US" dirty="0" smtClean="0"/>
              <a:t> Islam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mulia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tertutupi</a:t>
            </a:r>
            <a:r>
              <a:rPr lang="en-US" dirty="0" smtClean="0"/>
              <a:t> </a:t>
            </a:r>
            <a:r>
              <a:rPr lang="en-US" dirty="0" err="1" smtClean="0"/>
              <a:t>kemuliaannya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Islam </a:t>
            </a:r>
            <a:r>
              <a:rPr lang="en-US" dirty="0" err="1" smtClean="0"/>
              <a:t>sendiri</a:t>
            </a:r>
            <a:endParaRPr lang="en-US" dirty="0" smtClean="0"/>
          </a:p>
          <a:p>
            <a:r>
              <a:rPr lang="en-US" dirty="0" smtClean="0"/>
              <a:t>Muhammad </a:t>
            </a:r>
            <a:r>
              <a:rPr lang="en-US" dirty="0" err="1" smtClean="0"/>
              <a:t>Abduh</a:t>
            </a:r>
            <a:r>
              <a:rPr lang="en-US" dirty="0" smtClean="0"/>
              <a:t> </a:t>
            </a:r>
            <a:r>
              <a:rPr lang="en-US" dirty="0" err="1" smtClean="0"/>
              <a:t>berkata</a:t>
            </a:r>
            <a:r>
              <a:rPr lang="en-US" dirty="0" smtClean="0"/>
              <a:t>, </a:t>
            </a:r>
            <a:r>
              <a:rPr lang="ar-SA" b="1" dirty="0" smtClean="0"/>
              <a:t>اَلإِسْلاَمُ مَحْجُوْبٌ بِالْمُسْلِمِيْنَ</a:t>
            </a:r>
            <a:r>
              <a:rPr lang="en-US" b="1" dirty="0" smtClean="0"/>
              <a:t> </a:t>
            </a:r>
            <a:r>
              <a:rPr lang="en-US" dirty="0" smtClean="0"/>
              <a:t>(Islam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tertutupi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Islam)</a:t>
            </a:r>
          </a:p>
          <a:p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pun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menolak</a:t>
            </a:r>
            <a:r>
              <a:rPr lang="en-US" dirty="0" smtClean="0"/>
              <a:t> </a:t>
            </a:r>
            <a:r>
              <a:rPr lang="en-US" dirty="0" err="1" smtClean="0"/>
              <a:t>kehebatan</a:t>
            </a:r>
            <a:r>
              <a:rPr lang="en-US" dirty="0" smtClean="0"/>
              <a:t> Islam,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populasi</a:t>
            </a:r>
            <a:r>
              <a:rPr lang="en-US" dirty="0" smtClean="0"/>
              <a:t> Muslim di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turun</a:t>
            </a:r>
            <a:r>
              <a:rPr lang="en-US" dirty="0" smtClean="0"/>
              <a:t>,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naik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24936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z="9600" dirty="0">
                <a:solidFill>
                  <a:schemeClr val="tx1"/>
                </a:solidFill>
              </a:rPr>
              <a:t>مَعْنَى الإِسْلاَمِ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456714" y="685800"/>
            <a:ext cx="161108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rtl="1"/>
            <a:r>
              <a:rPr lang="ar-SA" sz="3200" dirty="0" smtClean="0">
                <a:solidFill>
                  <a:schemeClr val="tx2"/>
                </a:solidFill>
                <a:cs typeface="Traditional Arabic" pitchFamily="2" charset="-78"/>
              </a:rPr>
              <a:t>اِسْلاَمُ الْوَجْهِ</a:t>
            </a:r>
            <a:endParaRPr lang="en-US" sz="3200" dirty="0" smtClean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43800" y="1447800"/>
            <a:ext cx="1295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rtl="1"/>
            <a:r>
              <a:rPr lang="ar-SA" sz="3200" dirty="0" smtClean="0">
                <a:solidFill>
                  <a:schemeClr val="tx2"/>
                </a:solidFill>
                <a:cs typeface="Traditional Arabic" pitchFamily="2" charset="-78"/>
              </a:rPr>
              <a:t>الإِسْتِسْلاَمُ</a:t>
            </a:r>
            <a:endParaRPr lang="en-US" sz="32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0" y="2209800"/>
            <a:ext cx="1055914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rtl="1"/>
            <a:r>
              <a:rPr lang="ar-SA" sz="3200" dirty="0">
                <a:solidFill>
                  <a:schemeClr val="tx2"/>
                </a:solidFill>
                <a:cs typeface="Traditional Arabic" pitchFamily="2" charset="-78"/>
              </a:rPr>
              <a:t>اَلسَّلاَمَةُ</a:t>
            </a:r>
            <a:endParaRPr lang="en-US" sz="44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55114" y="3048000"/>
            <a:ext cx="1295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rtl="1"/>
            <a:r>
              <a:rPr lang="ar-SA" sz="3200" dirty="0">
                <a:solidFill>
                  <a:schemeClr val="tx2"/>
                </a:solidFill>
                <a:cs typeface="Traditional Arabic" pitchFamily="2" charset="-78"/>
              </a:rPr>
              <a:t>اَلسَّلاَمُ</a:t>
            </a:r>
            <a:endParaRPr lang="en-US" sz="44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91400" y="3810000"/>
            <a:ext cx="1295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rtl="1"/>
            <a:r>
              <a:rPr lang="ar-SA" sz="3200" dirty="0">
                <a:solidFill>
                  <a:schemeClr val="tx2"/>
                </a:solidFill>
                <a:cs typeface="Traditional Arabic" pitchFamily="2" charset="-78"/>
              </a:rPr>
              <a:t>اَلسِّلْمُ</a:t>
            </a:r>
            <a:endParaRPr lang="en-US" sz="44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2209800"/>
            <a:ext cx="17154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200" dirty="0" smtClean="0">
                <a:solidFill>
                  <a:schemeClr val="tx2"/>
                </a:solidFill>
                <a:cs typeface="Traditional Arabic" pitchFamily="2" charset="-78"/>
              </a:rPr>
              <a:t>كَلِمَةُ اْلإِسْلاَمِ</a:t>
            </a:r>
            <a:endParaRPr lang="en-US" sz="44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99114" y="457200"/>
            <a:ext cx="12393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200" dirty="0" smtClean="0">
                <a:solidFill>
                  <a:schemeClr val="tx2"/>
                </a:solidFill>
                <a:cs typeface="Traditional Arabic" pitchFamily="2" charset="-78"/>
              </a:rPr>
              <a:t>اَلْخُضُوْعُ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3620387" y="1057978"/>
            <a:ext cx="1414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200" dirty="0" smtClean="0">
                <a:solidFill>
                  <a:schemeClr val="tx2"/>
                </a:solidFill>
                <a:cs typeface="Traditional Arabic" pitchFamily="2" charset="-78"/>
              </a:rPr>
              <a:t>وَحْيٌ إِلَهِيٌّ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2427515" y="1837155"/>
            <a:ext cx="25907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3200" dirty="0" smtClean="0">
                <a:solidFill>
                  <a:schemeClr val="tx2"/>
                </a:solidFill>
                <a:cs typeface="Traditional Arabic" pitchFamily="2" charset="-78"/>
              </a:rPr>
              <a:t>دِيْنُ اْلأَنْبِيَاءِ وَالْمُرْسَلِيْنَ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3671535" y="2599155"/>
            <a:ext cx="1346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200" dirty="0" smtClean="0">
                <a:solidFill>
                  <a:schemeClr val="tx2"/>
                </a:solidFill>
                <a:cs typeface="Traditional Arabic" pitchFamily="2" charset="-78"/>
              </a:rPr>
              <a:t>أَحْكَامُ اللهِ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2579914" y="3284955"/>
            <a:ext cx="24398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3200" dirty="0" smtClean="0">
                <a:solidFill>
                  <a:schemeClr val="tx2"/>
                </a:solidFill>
                <a:cs typeface="Traditional Arabic" pitchFamily="2" charset="-78"/>
              </a:rPr>
              <a:t>اَلصِّرَاطُ اَلْمُسْتَقِيْمُ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2514600" y="4022130"/>
            <a:ext cx="24929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200" dirty="0" smtClean="0">
                <a:solidFill>
                  <a:schemeClr val="tx2"/>
                </a:solidFill>
                <a:cs typeface="Traditional Arabic" pitchFamily="2" charset="-78"/>
              </a:rPr>
              <a:t>سَلاَمَةُ الدُّنْيَا وَاْلآخِرَةِ</a:t>
            </a:r>
            <a:endParaRPr lang="en-US" sz="48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" y="1981200"/>
            <a:ext cx="182607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ar-SA" sz="3200" dirty="0" smtClean="0">
                <a:solidFill>
                  <a:schemeClr val="tx2"/>
                </a:solidFill>
                <a:cs typeface="Traditional Arabic" pitchFamily="2" charset="-78"/>
              </a:rPr>
              <a:t>اَلإِسْلاَمُ يَعْلُوْ</a:t>
            </a:r>
            <a:endParaRPr lang="en-US" sz="3200" dirty="0" smtClean="0">
              <a:solidFill>
                <a:schemeClr val="tx2"/>
              </a:solidFill>
              <a:cs typeface="Traditional Arabic" pitchFamily="2" charset="-78"/>
            </a:endParaRPr>
          </a:p>
          <a:p>
            <a:pPr algn="ctr" rtl="1"/>
            <a:r>
              <a:rPr lang="ar-SA" sz="3200" dirty="0" smtClean="0">
                <a:solidFill>
                  <a:schemeClr val="tx2"/>
                </a:solidFill>
                <a:cs typeface="Traditional Arabic" pitchFamily="2" charset="-78"/>
              </a:rPr>
              <a:t> وَلاَ يُعْلَى عَلَيْهِ</a:t>
            </a:r>
            <a:endParaRPr lang="en-US" sz="44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162800" y="990600"/>
            <a:ext cx="563880" cy="3200400"/>
            <a:chOff x="7315200" y="990600"/>
            <a:chExt cx="563880" cy="3200400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7589520" y="990600"/>
              <a:ext cx="182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7620000" y="1752600"/>
              <a:ext cx="182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315200" y="2514600"/>
              <a:ext cx="5486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696200" y="3352800"/>
              <a:ext cx="182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696200" y="4191000"/>
              <a:ext cx="182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507514" y="990600"/>
              <a:ext cx="112486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7507514" y="1752600"/>
              <a:ext cx="112486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507514" y="2514600"/>
              <a:ext cx="188686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507514" y="2502187"/>
              <a:ext cx="203926" cy="1688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>
            <a:off x="5059680" y="762000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29200" y="1371600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455920" y="2514600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029200" y="3581400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29200" y="4343400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5242560" y="762000"/>
            <a:ext cx="203926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5212080" y="1371600"/>
            <a:ext cx="234406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212080" y="2514600"/>
            <a:ext cx="234406" cy="1062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212080" y="2502187"/>
            <a:ext cx="234406" cy="1841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029200" y="2133600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029200" y="2895600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5212080" y="2133600"/>
            <a:ext cx="202474" cy="35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212080" y="2514600"/>
            <a:ext cx="234406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 flipH="1">
            <a:off x="1981200" y="762000"/>
            <a:ext cx="609600" cy="3581400"/>
            <a:chOff x="5334000" y="914400"/>
            <a:chExt cx="609600" cy="3581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5364480" y="914400"/>
              <a:ext cx="182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334000" y="1524000"/>
              <a:ext cx="182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760720" y="2667000"/>
              <a:ext cx="182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334000" y="3733800"/>
              <a:ext cx="182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334000" y="4495800"/>
              <a:ext cx="182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 flipV="1">
              <a:off x="5547360" y="914400"/>
              <a:ext cx="203926" cy="1752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 flipV="1">
              <a:off x="5516880" y="1524000"/>
              <a:ext cx="234406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5516880" y="2667000"/>
              <a:ext cx="234406" cy="1062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5516880" y="2654587"/>
              <a:ext cx="234406" cy="1841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334000" y="2286000"/>
              <a:ext cx="182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334000" y="3048000"/>
              <a:ext cx="182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 flipV="1">
              <a:off x="5516880" y="2286000"/>
              <a:ext cx="202474" cy="355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5516880" y="2667000"/>
              <a:ext cx="234406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2927324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Kata “Islam”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agama lain yang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penyebarnya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Nasrani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Nazaret</a:t>
            </a:r>
            <a:r>
              <a:rPr lang="en-US" dirty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kelahiran</a:t>
            </a:r>
            <a:r>
              <a:rPr lang="en-US" dirty="0" smtClean="0"/>
              <a:t> Isa AS</a:t>
            </a:r>
          </a:p>
          <a:p>
            <a:pPr lvl="1"/>
            <a:r>
              <a:rPr lang="en-US" dirty="0" err="1" smtClean="0"/>
              <a:t>Budha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Budha</a:t>
            </a:r>
            <a:r>
              <a:rPr lang="en-US" dirty="0" smtClean="0"/>
              <a:t> Gautama</a:t>
            </a:r>
          </a:p>
          <a:p>
            <a:pPr lvl="1"/>
            <a:r>
              <a:rPr lang="en-US" dirty="0" smtClean="0"/>
              <a:t>Hindu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negeri</a:t>
            </a:r>
            <a:r>
              <a:rPr lang="en-US" dirty="0" smtClean="0"/>
              <a:t> India (Hind)</a:t>
            </a:r>
          </a:p>
          <a:p>
            <a:pPr lvl="1"/>
            <a:r>
              <a:rPr lang="en-US" dirty="0" err="1" smtClean="0"/>
              <a:t>Yahudi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Yahudza</a:t>
            </a:r>
            <a:r>
              <a:rPr lang="en-US" dirty="0" smtClean="0"/>
              <a:t> (</a:t>
            </a:r>
            <a:r>
              <a:rPr lang="en-US" dirty="0" err="1" smtClean="0"/>
              <a:t>putra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</a:t>
            </a:r>
            <a:r>
              <a:rPr lang="en-US" dirty="0" err="1" smtClean="0"/>
              <a:t>Ya’qub</a:t>
            </a:r>
            <a:r>
              <a:rPr lang="en-US" dirty="0" smtClean="0"/>
              <a:t> AS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istri</a:t>
            </a:r>
            <a:r>
              <a:rPr lang="en-US" dirty="0" smtClean="0"/>
              <a:t> </a:t>
            </a:r>
            <a:r>
              <a:rPr lang="en-US" dirty="0" err="1" smtClean="0"/>
              <a:t>bernama</a:t>
            </a:r>
            <a:r>
              <a:rPr lang="en-US" dirty="0" smtClean="0"/>
              <a:t> </a:t>
            </a:r>
            <a:r>
              <a:rPr lang="en-US" sz="2400" dirty="0" err="1"/>
              <a:t>Laya</a:t>
            </a:r>
            <a:r>
              <a:rPr lang="en-US" sz="2400" dirty="0"/>
              <a:t> </a:t>
            </a:r>
            <a:r>
              <a:rPr lang="en-US" sz="2400" dirty="0" err="1"/>
              <a:t>sepupu</a:t>
            </a:r>
            <a:r>
              <a:rPr lang="en-US" sz="2400" dirty="0"/>
              <a:t> </a:t>
            </a:r>
            <a:r>
              <a:rPr lang="en-US" sz="2400" dirty="0" err="1"/>
              <a:t>nabi</a:t>
            </a:r>
            <a:r>
              <a:rPr lang="en-US" sz="2400" dirty="0"/>
              <a:t> </a:t>
            </a:r>
            <a:r>
              <a:rPr lang="en-US" sz="2400" dirty="0" err="1"/>
              <a:t>Ya’qub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 smtClean="0"/>
              <a:t>ibu</a:t>
            </a:r>
            <a:r>
              <a:rPr lang="en-US" sz="2400" dirty="0" smtClean="0"/>
              <a:t>)</a:t>
            </a:r>
          </a:p>
          <a:p>
            <a:r>
              <a:rPr lang="en-US" dirty="0" err="1" smtClean="0"/>
              <a:t>Sedangkan</a:t>
            </a:r>
            <a:r>
              <a:rPr lang="en-US" dirty="0" smtClean="0"/>
              <a:t> Islam </a:t>
            </a:r>
            <a:r>
              <a:rPr lang="en-US" dirty="0" err="1" smtClean="0"/>
              <a:t>berasal</a:t>
            </a:r>
            <a:r>
              <a:rPr lang="en-US" dirty="0" smtClean="0"/>
              <a:t> kata </a:t>
            </a:r>
            <a:r>
              <a:rPr lang="en-US" dirty="0" err="1" smtClean="0"/>
              <a:t>bahasa</a:t>
            </a:r>
            <a:r>
              <a:rPr lang="en-US" dirty="0" smtClean="0"/>
              <a:t> Arab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94068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b="1" dirty="0">
                <a:solidFill>
                  <a:schemeClr val="tx2"/>
                </a:solidFill>
              </a:rPr>
              <a:t>اِسْلاَمُ </a:t>
            </a:r>
            <a:r>
              <a:rPr lang="ar-SA" b="1" dirty="0" smtClean="0">
                <a:solidFill>
                  <a:schemeClr val="tx2"/>
                </a:solidFill>
              </a:rPr>
              <a:t>الْوَجْهِ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Islam </a:t>
            </a:r>
            <a:r>
              <a:rPr lang="en-US" sz="2800" dirty="0" err="1" smtClean="0"/>
              <a:t>berasal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kata “</a:t>
            </a:r>
            <a:r>
              <a:rPr lang="en-US" sz="2800" dirty="0" err="1" smtClean="0"/>
              <a:t>islaamul</a:t>
            </a:r>
            <a:r>
              <a:rPr lang="en-US" sz="2800" dirty="0" smtClean="0"/>
              <a:t> </a:t>
            </a:r>
            <a:r>
              <a:rPr lang="en-US" sz="2800" dirty="0" err="1" smtClean="0"/>
              <a:t>wajhi</a:t>
            </a:r>
            <a:r>
              <a:rPr lang="en-US" sz="2800" dirty="0" smtClean="0"/>
              <a:t>” yang </a:t>
            </a:r>
            <a:r>
              <a:rPr lang="en-US" sz="2800" dirty="0" err="1" smtClean="0"/>
              <a:t>berarti</a:t>
            </a:r>
            <a:r>
              <a:rPr lang="en-US" sz="2800" dirty="0" smtClean="0"/>
              <a:t> “</a:t>
            </a:r>
            <a:r>
              <a:rPr lang="en-US" sz="2800" dirty="0" err="1" smtClean="0"/>
              <a:t>menundukkan</a:t>
            </a:r>
            <a:r>
              <a:rPr lang="en-US" sz="2800" dirty="0" smtClean="0"/>
              <a:t> </a:t>
            </a:r>
            <a:r>
              <a:rPr lang="en-US" sz="2800" dirty="0" err="1" smtClean="0"/>
              <a:t>wajah</a:t>
            </a:r>
            <a:r>
              <a:rPr lang="en-US" sz="2800" dirty="0" smtClean="0"/>
              <a:t>”</a:t>
            </a:r>
          </a:p>
          <a:p>
            <a:r>
              <a:rPr lang="en-US" sz="2800" dirty="0" smtClean="0"/>
              <a:t>2:112 </a:t>
            </a:r>
            <a:r>
              <a:rPr lang="ar-SA" sz="2800" dirty="0"/>
              <a:t>أَسْلَمَ وَجْهَهُ </a:t>
            </a:r>
            <a:r>
              <a:rPr lang="en-US" sz="2800" dirty="0" smtClean="0"/>
              <a:t> = </a:t>
            </a:r>
            <a:r>
              <a:rPr lang="en-US" sz="2800" dirty="0" err="1" smtClean="0"/>
              <a:t>menundukkan</a:t>
            </a:r>
            <a:r>
              <a:rPr lang="en-US" sz="2800" dirty="0" smtClean="0"/>
              <a:t> </a:t>
            </a:r>
            <a:r>
              <a:rPr lang="en-US" sz="2800" dirty="0" err="1" smtClean="0"/>
              <a:t>wajahnya</a:t>
            </a:r>
            <a:endParaRPr lang="en-US" sz="2800" dirty="0" smtClean="0"/>
          </a:p>
          <a:p>
            <a:r>
              <a:rPr lang="en-US" sz="2800" dirty="0" err="1" smtClean="0"/>
              <a:t>Seorang</a:t>
            </a:r>
            <a:r>
              <a:rPr lang="en-US" sz="2800" dirty="0" smtClean="0"/>
              <a:t> Muslim </a:t>
            </a:r>
            <a:r>
              <a:rPr lang="en-US" sz="2800" dirty="0" err="1" smtClean="0"/>
              <a:t>berarti</a:t>
            </a:r>
            <a:r>
              <a:rPr lang="en-US" sz="2800" dirty="0" smtClean="0"/>
              <a:t> orang yang </a:t>
            </a:r>
            <a:r>
              <a:rPr lang="en-US" sz="2800" dirty="0" err="1" smtClean="0"/>
              <a:t>menundukkan</a:t>
            </a:r>
            <a:r>
              <a:rPr lang="en-US" sz="2800" dirty="0" smtClean="0"/>
              <a:t> </a:t>
            </a:r>
            <a:r>
              <a:rPr lang="en-US" sz="2800" dirty="0" err="1" smtClean="0"/>
              <a:t>wajahnya</a:t>
            </a:r>
            <a:r>
              <a:rPr lang="en-US" sz="2800" dirty="0" smtClean="0"/>
              <a:t> di </a:t>
            </a:r>
            <a:r>
              <a:rPr lang="en-US" sz="2800" dirty="0" err="1" smtClean="0"/>
              <a:t>hadapan</a:t>
            </a:r>
            <a:r>
              <a:rPr lang="en-US" sz="2800" dirty="0" smtClean="0"/>
              <a:t> Allah SWT,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rasa </a:t>
            </a:r>
            <a:r>
              <a:rPr lang="en-US" sz="2800" dirty="0" err="1" smtClean="0"/>
              <a:t>hormatnya</a:t>
            </a:r>
            <a:r>
              <a:rPr lang="en-US" sz="2800" dirty="0" smtClean="0"/>
              <a:t> </a:t>
            </a:r>
            <a:r>
              <a:rPr lang="en-US" sz="2800" dirty="0" err="1" smtClean="0"/>
              <a:t>kepada</a:t>
            </a:r>
            <a:r>
              <a:rPr lang="en-US" sz="2800" dirty="0" smtClean="0"/>
              <a:t> Allah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1135253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 smtClean="0">
                <a:solidFill>
                  <a:schemeClr val="tx2"/>
                </a:solidFill>
              </a:rPr>
              <a:t>الإِسْتِسْلاَمُ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Islam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kata “</a:t>
            </a:r>
            <a:r>
              <a:rPr lang="en-US" dirty="0" err="1" smtClean="0"/>
              <a:t>istislaam</a:t>
            </a:r>
            <a:r>
              <a:rPr lang="en-US" dirty="0" smtClean="0"/>
              <a:t>” yang </a:t>
            </a:r>
            <a:r>
              <a:rPr lang="en-US" dirty="0" err="1" smtClean="0"/>
              <a:t>berarti</a:t>
            </a:r>
            <a:r>
              <a:rPr lang="en-US" dirty="0" smtClean="0"/>
              <a:t> “</a:t>
            </a:r>
            <a:r>
              <a:rPr lang="en-US" dirty="0" err="1" smtClean="0"/>
              <a:t>berserah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3:83 </a:t>
            </a:r>
            <a:r>
              <a:rPr lang="ar-SA" dirty="0"/>
              <a:t>وَلَهُ أَسْلَمَ </a:t>
            </a:r>
            <a:r>
              <a:rPr lang="en-US" dirty="0" smtClean="0"/>
              <a:t> = </a:t>
            </a:r>
            <a:r>
              <a:rPr lang="en-US" dirty="0" err="1"/>
              <a:t>padahal</a:t>
            </a:r>
            <a:r>
              <a:rPr lang="en-US" dirty="0"/>
              <a:t> </a:t>
            </a:r>
            <a:r>
              <a:rPr lang="en-US" dirty="0" err="1"/>
              <a:t>kepada-Nya-lah</a:t>
            </a:r>
            <a:r>
              <a:rPr lang="en-US" dirty="0"/>
              <a:t> </a:t>
            </a:r>
            <a:r>
              <a:rPr lang="en-US" dirty="0" err="1"/>
              <a:t>berserah</a:t>
            </a:r>
            <a:r>
              <a:rPr lang="en-US" dirty="0"/>
              <a:t> </a:t>
            </a:r>
            <a:r>
              <a:rPr lang="en-US" dirty="0" err="1" smtClean="0"/>
              <a:t>diri</a:t>
            </a:r>
            <a:endParaRPr lang="en-US" dirty="0" smtClean="0"/>
          </a:p>
          <a:p>
            <a:r>
              <a:rPr lang="en-US" dirty="0" err="1" smtClean="0"/>
              <a:t>Seorang</a:t>
            </a:r>
            <a:r>
              <a:rPr lang="en-US" dirty="0" smtClean="0"/>
              <a:t> Muslim </a:t>
            </a:r>
            <a:r>
              <a:rPr lang="en-US" dirty="0" err="1" smtClean="0"/>
              <a:t>berarti</a:t>
            </a:r>
            <a:r>
              <a:rPr lang="en-US" dirty="0" smtClean="0"/>
              <a:t> orang yang </a:t>
            </a:r>
            <a:r>
              <a:rPr lang="en-US" dirty="0" err="1" smtClean="0"/>
              <a:t>berserah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Allah SWT; </a:t>
            </a:r>
            <a:r>
              <a:rPr lang="en-US" dirty="0" err="1" smtClean="0"/>
              <a:t>apapun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diperbuat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Allah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pasrah</a:t>
            </a:r>
            <a:r>
              <a:rPr lang="en-US" dirty="0" smtClean="0"/>
              <a:t>, </a:t>
            </a:r>
            <a:r>
              <a:rPr lang="en-US" dirty="0" err="1" smtClean="0"/>
              <a:t>menyerah</a:t>
            </a:r>
            <a:r>
              <a:rPr lang="en-US" dirty="0" smtClean="0"/>
              <a:t>, </a:t>
            </a:r>
            <a:r>
              <a:rPr lang="en-US" dirty="0" err="1" smtClean="0"/>
              <a:t>ridho</a:t>
            </a:r>
            <a:endParaRPr lang="en-US" dirty="0" smtClean="0"/>
          </a:p>
          <a:p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aturan-aturan</a:t>
            </a:r>
            <a:r>
              <a:rPr lang="en-US" dirty="0" smtClean="0"/>
              <a:t> Allah SWT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78157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>
                <a:solidFill>
                  <a:schemeClr val="tx2"/>
                </a:solidFill>
              </a:rPr>
              <a:t>اَلسَّلاَمَةُ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Islam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kata “as-</a:t>
            </a:r>
            <a:r>
              <a:rPr lang="en-US" dirty="0" err="1" smtClean="0"/>
              <a:t>salaamah</a:t>
            </a:r>
            <a:r>
              <a:rPr lang="en-US" dirty="0" smtClean="0"/>
              <a:t>” yang </a:t>
            </a:r>
            <a:r>
              <a:rPr lang="en-US" dirty="0" err="1" smtClean="0"/>
              <a:t>artinya</a:t>
            </a:r>
            <a:r>
              <a:rPr lang="en-US" dirty="0" smtClean="0"/>
              <a:t> “</a:t>
            </a:r>
            <a:r>
              <a:rPr lang="en-US" dirty="0" err="1" smtClean="0"/>
              <a:t>suci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bersih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26:89 </a:t>
            </a:r>
            <a:r>
              <a:rPr lang="ar-SA" dirty="0"/>
              <a:t>بِقَلْبٍ </a:t>
            </a:r>
            <a:r>
              <a:rPr lang="ar-SA" dirty="0" smtClean="0"/>
              <a:t>سَلِيمٍ</a:t>
            </a:r>
            <a:r>
              <a:rPr lang="en-US" dirty="0" smtClean="0"/>
              <a:t> = </a:t>
            </a:r>
            <a:r>
              <a:rPr lang="en-US" dirty="0" err="1" smtClean="0"/>
              <a:t>hati</a:t>
            </a:r>
            <a:r>
              <a:rPr lang="en-US" dirty="0" smtClean="0"/>
              <a:t> yang </a:t>
            </a:r>
            <a:r>
              <a:rPr lang="en-US" dirty="0" err="1" smtClean="0"/>
              <a:t>bersih</a:t>
            </a:r>
            <a:endParaRPr lang="en-US" dirty="0" smtClean="0"/>
          </a:p>
          <a:p>
            <a:r>
              <a:rPr lang="en-US" dirty="0" err="1" smtClean="0"/>
              <a:t>Seorang</a:t>
            </a:r>
            <a:r>
              <a:rPr lang="en-US" dirty="0" smtClean="0"/>
              <a:t> Muslim </a:t>
            </a:r>
            <a:r>
              <a:rPr lang="en-US" dirty="0" err="1" smtClean="0"/>
              <a:t>adalah</a:t>
            </a:r>
            <a:r>
              <a:rPr lang="en-US" dirty="0" smtClean="0"/>
              <a:t> orang yang </a:t>
            </a:r>
            <a:r>
              <a:rPr lang="en-US" dirty="0" err="1" smtClean="0"/>
              <a:t>bersih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pakaian</a:t>
            </a:r>
            <a:r>
              <a:rPr lang="en-US" dirty="0" smtClean="0"/>
              <a:t>, </a:t>
            </a:r>
            <a:r>
              <a:rPr lang="en-US" dirty="0" err="1" smtClean="0"/>
              <a:t>pikiran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hatinya</a:t>
            </a:r>
            <a:endParaRPr lang="en-US" dirty="0" smtClean="0"/>
          </a:p>
          <a:p>
            <a:r>
              <a:rPr lang="en-US" dirty="0" err="1" smtClean="0"/>
              <a:t>Kebersihan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kekhasan</a:t>
            </a:r>
            <a:r>
              <a:rPr lang="en-US" dirty="0" smtClean="0"/>
              <a:t> Islam, </a:t>
            </a:r>
            <a:r>
              <a:rPr lang="en-US" dirty="0" err="1" smtClean="0"/>
              <a:t>sehingga</a:t>
            </a:r>
            <a:r>
              <a:rPr lang="en-US" dirty="0" smtClean="0"/>
              <a:t> Bab </a:t>
            </a:r>
            <a:r>
              <a:rPr lang="en-US" dirty="0" err="1" smtClean="0"/>
              <a:t>Thaharah</a:t>
            </a:r>
            <a:r>
              <a:rPr lang="en-US" dirty="0" smtClean="0"/>
              <a:t> (</a:t>
            </a:r>
            <a:r>
              <a:rPr lang="en-US" dirty="0" err="1" smtClean="0"/>
              <a:t>Bersuci</a:t>
            </a:r>
            <a:r>
              <a:rPr lang="en-US" dirty="0" smtClean="0"/>
              <a:t>) </a:t>
            </a:r>
            <a:r>
              <a:rPr lang="en-US" dirty="0" err="1" smtClean="0"/>
              <a:t>menjadi</a:t>
            </a:r>
            <a:r>
              <a:rPr lang="en-US" dirty="0" smtClean="0"/>
              <a:t> yang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Fiqh</a:t>
            </a:r>
            <a:endParaRPr lang="en-US" dirty="0" smtClean="0"/>
          </a:p>
          <a:p>
            <a:r>
              <a:rPr lang="en-US" dirty="0" err="1" smtClean="0"/>
              <a:t>Beberapa</a:t>
            </a:r>
            <a:r>
              <a:rPr lang="en-US" dirty="0" smtClean="0"/>
              <a:t> orang </a:t>
            </a:r>
            <a:r>
              <a:rPr lang="en-US" dirty="0" err="1" smtClean="0"/>
              <a:t>masuk</a:t>
            </a:r>
            <a:r>
              <a:rPr lang="en-US" dirty="0" smtClean="0"/>
              <a:t> Islam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kebersihan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r>
              <a:rPr lang="en-US" dirty="0" smtClean="0"/>
              <a:t>WC </a:t>
            </a:r>
            <a:r>
              <a:rPr lang="en-US" dirty="0" err="1" smtClean="0"/>
              <a:t>dipelopori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orang-orang Islam;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(</a:t>
            </a:r>
            <a:r>
              <a:rPr lang="en-US" dirty="0" err="1" smtClean="0"/>
              <a:t>buang</a:t>
            </a:r>
            <a:r>
              <a:rPr lang="en-US" dirty="0" smtClean="0"/>
              <a:t> </a:t>
            </a:r>
            <a:r>
              <a:rPr lang="en-US" dirty="0" err="1" smtClean="0"/>
              <a:t>hajat</a:t>
            </a:r>
            <a:r>
              <a:rPr lang="en-US" dirty="0" smtClean="0"/>
              <a:t> di </a:t>
            </a:r>
            <a:r>
              <a:rPr lang="en-US" dirty="0" err="1" smtClean="0"/>
              <a:t>celana</a:t>
            </a:r>
            <a:r>
              <a:rPr lang="en-US" dirty="0" smtClean="0"/>
              <a:t> </a:t>
            </a:r>
            <a:r>
              <a:rPr lang="en-US" dirty="0" err="1" smtClean="0"/>
              <a:t>aja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0893836"/>
      </p:ext>
    </p:extLst>
  </p:cSld>
  <p:clrMapOvr>
    <a:masterClrMapping/>
  </p:clrMapOvr>
  <p:transition xmlns:p14="http://schemas.microsoft.com/office/powerpoint/2010/main"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b="1" dirty="0" smtClean="0">
                <a:solidFill>
                  <a:schemeClr val="tx2"/>
                </a:solidFill>
              </a:rPr>
              <a:t>اَلسَّلاَمُ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Islam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kata “as-salaam” yang </a:t>
            </a:r>
            <a:r>
              <a:rPr lang="en-US" dirty="0" err="1" smtClean="0"/>
              <a:t>artinya</a:t>
            </a:r>
            <a:r>
              <a:rPr lang="en-US" dirty="0" smtClean="0"/>
              <a:t> “</a:t>
            </a:r>
            <a:r>
              <a:rPr lang="en-US" dirty="0" err="1" smtClean="0"/>
              <a:t>selamat</a:t>
            </a:r>
            <a:r>
              <a:rPr lang="en-US" dirty="0" smtClean="0"/>
              <a:t> </a:t>
            </a:r>
            <a:r>
              <a:rPr lang="en-US" dirty="0" err="1" smtClean="0"/>
              <a:t>sejahtera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6:54 </a:t>
            </a:r>
            <a:r>
              <a:rPr lang="ar-SA" dirty="0"/>
              <a:t>فَقُلْ سَلامٌ عَلَيْكُمْ </a:t>
            </a:r>
            <a:r>
              <a:rPr lang="en-US" dirty="0" smtClean="0"/>
              <a:t> = </a:t>
            </a:r>
            <a:r>
              <a:rPr lang="en-US" dirty="0" err="1" smtClean="0"/>
              <a:t>katakanlah</a:t>
            </a:r>
            <a:r>
              <a:rPr lang="en-US" dirty="0" smtClean="0"/>
              <a:t>, “</a:t>
            </a:r>
            <a:r>
              <a:rPr lang="en-US" dirty="0" err="1" smtClean="0"/>
              <a:t>salam</a:t>
            </a:r>
            <a:r>
              <a:rPr lang="en-US" dirty="0" smtClean="0"/>
              <a:t> </a:t>
            </a:r>
            <a:r>
              <a:rPr lang="en-US" dirty="0" err="1" smtClean="0"/>
              <a:t>sejahtera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kalian”</a:t>
            </a:r>
          </a:p>
          <a:p>
            <a:r>
              <a:rPr lang="en-US" dirty="0" err="1" smtClean="0"/>
              <a:t>Seorang</a:t>
            </a:r>
            <a:r>
              <a:rPr lang="en-US" dirty="0" smtClean="0"/>
              <a:t> Muslim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keselamatan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kesejahteraan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orang lain</a:t>
            </a:r>
          </a:p>
          <a:p>
            <a:r>
              <a:rPr lang="en-US" dirty="0" err="1" smtClean="0"/>
              <a:t>Ucapan</a:t>
            </a:r>
            <a:r>
              <a:rPr lang="en-US" dirty="0" smtClean="0"/>
              <a:t> </a:t>
            </a:r>
            <a:r>
              <a:rPr lang="en-US" dirty="0" err="1" smtClean="0"/>
              <a:t>salam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khas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Muslim</a:t>
            </a:r>
          </a:p>
          <a:p>
            <a:r>
              <a:rPr lang="en-US" dirty="0" err="1" smtClean="0"/>
              <a:t>Rasulullah</a:t>
            </a:r>
            <a:r>
              <a:rPr lang="en-US" dirty="0" smtClean="0"/>
              <a:t> SAW </a:t>
            </a:r>
            <a:r>
              <a:rPr lang="en-US" dirty="0" err="1" smtClean="0"/>
              <a:t>mendorong</a:t>
            </a:r>
            <a:r>
              <a:rPr lang="en-US" dirty="0" smtClean="0"/>
              <a:t> </a:t>
            </a:r>
            <a:r>
              <a:rPr lang="en-US" dirty="0" err="1" smtClean="0"/>
              <a:t>umatnya</a:t>
            </a:r>
            <a:r>
              <a:rPr lang="en-US" dirty="0" smtClean="0"/>
              <a:t> agar </a:t>
            </a:r>
            <a:r>
              <a:rPr lang="en-US" dirty="0" err="1" smtClean="0"/>
              <a:t>menebarkan</a:t>
            </a:r>
            <a:r>
              <a:rPr lang="en-US" dirty="0" smtClean="0"/>
              <a:t> </a:t>
            </a:r>
            <a:r>
              <a:rPr lang="en-US" dirty="0" err="1" smtClean="0"/>
              <a:t>salam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orang yang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endParaRPr lang="en-US" dirty="0" smtClean="0"/>
          </a:p>
          <a:p>
            <a:r>
              <a:rPr lang="en-US" dirty="0" smtClean="0"/>
              <a:t>Salam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ucapan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penghuni</a:t>
            </a:r>
            <a:r>
              <a:rPr lang="en-US" dirty="0" smtClean="0"/>
              <a:t> </a:t>
            </a:r>
            <a:r>
              <a:rPr lang="en-US" dirty="0" err="1" smtClean="0"/>
              <a:t>sorga</a:t>
            </a:r>
            <a:r>
              <a:rPr lang="en-US" dirty="0" smtClean="0"/>
              <a:t> (13:24, 39:73)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ucapan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Allah (36:58)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43625"/>
      </p:ext>
    </p:extLst>
  </p:cSld>
  <p:clrMapOvr>
    <a:masterClrMapping/>
  </p:clrMapOvr>
  <p:transition xmlns:p14="http://schemas.microsoft.com/office/powerpoint/2010/main"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b="1" dirty="0" smtClean="0">
                <a:solidFill>
                  <a:schemeClr val="tx2"/>
                </a:solidFill>
              </a:rPr>
              <a:t>اَلسِّلْمُ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Islam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kata “as-</a:t>
            </a:r>
            <a:r>
              <a:rPr lang="en-US" dirty="0" err="1" smtClean="0"/>
              <a:t>silmu</a:t>
            </a:r>
            <a:r>
              <a:rPr lang="en-US" dirty="0" smtClean="0"/>
              <a:t>” </a:t>
            </a:r>
            <a:r>
              <a:rPr lang="en-US" dirty="0" err="1" smtClean="0"/>
              <a:t>atau</a:t>
            </a:r>
            <a:r>
              <a:rPr lang="en-US" dirty="0" smtClean="0"/>
              <a:t> “as-</a:t>
            </a:r>
            <a:r>
              <a:rPr lang="en-US" dirty="0" err="1" smtClean="0"/>
              <a:t>salmu</a:t>
            </a:r>
            <a:r>
              <a:rPr lang="en-US" dirty="0" smtClean="0"/>
              <a:t>” yang </a:t>
            </a:r>
            <a:r>
              <a:rPr lang="en-US" dirty="0" err="1" smtClean="0"/>
              <a:t>berarti</a:t>
            </a:r>
            <a:r>
              <a:rPr lang="en-US" dirty="0" smtClean="0"/>
              <a:t> “</a:t>
            </a:r>
            <a:r>
              <a:rPr lang="en-US" dirty="0" err="1" smtClean="0"/>
              <a:t>perdamaian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8:61 </a:t>
            </a:r>
            <a:r>
              <a:rPr lang="ar-SA" b="1" dirty="0"/>
              <a:t>وَإِنْ جَنَحُوا </a:t>
            </a:r>
            <a:r>
              <a:rPr lang="ar-SA" b="1" dirty="0" smtClean="0"/>
              <a:t>لِلسَّلْمِ</a:t>
            </a:r>
            <a:r>
              <a:rPr lang="en-US" b="1" dirty="0" smtClean="0"/>
              <a:t> = </a:t>
            </a:r>
            <a:r>
              <a:rPr lang="es-ES" dirty="0"/>
              <a:t>Dan </a:t>
            </a:r>
            <a:r>
              <a:rPr lang="es-ES" dirty="0" err="1"/>
              <a:t>jika</a:t>
            </a:r>
            <a:r>
              <a:rPr lang="es-ES" dirty="0"/>
              <a:t> </a:t>
            </a:r>
            <a:r>
              <a:rPr lang="es-ES" dirty="0" err="1"/>
              <a:t>mereka</a:t>
            </a:r>
            <a:r>
              <a:rPr lang="es-ES" dirty="0"/>
              <a:t> </a:t>
            </a:r>
            <a:r>
              <a:rPr lang="es-ES" dirty="0" err="1"/>
              <a:t>condong</a:t>
            </a:r>
            <a:r>
              <a:rPr lang="es-ES" dirty="0"/>
              <a:t> </a:t>
            </a:r>
            <a:r>
              <a:rPr lang="es-ES" dirty="0" err="1"/>
              <a:t>kepada</a:t>
            </a:r>
            <a:r>
              <a:rPr lang="es-ES" dirty="0"/>
              <a:t> </a:t>
            </a:r>
            <a:r>
              <a:rPr lang="es-ES" dirty="0" err="1" smtClean="0"/>
              <a:t>perdamaian</a:t>
            </a:r>
            <a:endParaRPr lang="es-ES" dirty="0" smtClean="0"/>
          </a:p>
          <a:p>
            <a:r>
              <a:rPr lang="es-ES" dirty="0" smtClean="0"/>
              <a:t>47:35 </a:t>
            </a:r>
            <a:r>
              <a:rPr lang="ar-SA" b="1" dirty="0"/>
              <a:t>فَلَا تَهِنُوا وَتَدْعُوا إِلَى </a:t>
            </a:r>
            <a:r>
              <a:rPr lang="ar-SA" b="1" dirty="0" smtClean="0"/>
              <a:t>السَّلْمِ</a:t>
            </a:r>
            <a:r>
              <a:rPr lang="en-US" b="1" dirty="0" smtClean="0"/>
              <a:t> = </a:t>
            </a:r>
            <a:r>
              <a:rPr lang="fi-FI" dirty="0"/>
              <a:t>Janganlah kamu lemah dan minta damai </a:t>
            </a:r>
            <a:endParaRPr lang="fi-FI" dirty="0" smtClean="0"/>
          </a:p>
          <a:p>
            <a:r>
              <a:rPr lang="fi-FI" dirty="0" smtClean="0"/>
              <a:t>2:208 </a:t>
            </a:r>
            <a:r>
              <a:rPr lang="ar-SA" b="1" dirty="0"/>
              <a:t>ادْخُلُوا فِي السِّلْمِ كَافَّةً</a:t>
            </a:r>
            <a:endParaRPr lang="fi-FI" dirty="0" smtClean="0"/>
          </a:p>
          <a:p>
            <a:r>
              <a:rPr lang="fi-FI" dirty="0" smtClean="0"/>
              <a:t>Islam adalah agama damai, bukan agama kekerasan</a:t>
            </a:r>
          </a:p>
          <a:p>
            <a:r>
              <a:rPr lang="fi-FI" dirty="0" smtClean="0"/>
              <a:t>Seorang Muslim adalah orang yang menebarkan kedamaian di muka bumi</a:t>
            </a:r>
          </a:p>
          <a:p>
            <a:r>
              <a:rPr lang="fi-FI" dirty="0" smtClean="0"/>
              <a:t>Contoh: </a:t>
            </a:r>
          </a:p>
          <a:p>
            <a:pPr lvl="1"/>
            <a:r>
              <a:rPr lang="fi-FI" dirty="0" smtClean="0"/>
              <a:t>sebelum Islam Mekkah berkali-kali terjadi peperangan sesama mereka</a:t>
            </a:r>
          </a:p>
          <a:p>
            <a:pPr lvl="1"/>
            <a:r>
              <a:rPr lang="fi-FI" dirty="0" smtClean="0"/>
              <a:t>Madinah sebelum Islam terjadi Perang Bu’ats selama 40 tahun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43441"/>
      </p:ext>
    </p:extLst>
  </p:cSld>
  <p:clrMapOvr>
    <a:masterClrMapping/>
  </p:clrMapOvr>
  <p:transition xmlns:p14="http://schemas.microsoft.com/office/powerpoint/2010/main"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b="1" dirty="0">
                <a:solidFill>
                  <a:schemeClr val="tx2"/>
                </a:solidFill>
              </a:rPr>
              <a:t>كَلِمَةُ </a:t>
            </a:r>
            <a:r>
              <a:rPr lang="ar-SA" b="1" dirty="0" smtClean="0">
                <a:solidFill>
                  <a:schemeClr val="tx2"/>
                </a:solidFill>
              </a:rPr>
              <a:t>اْلإِسْلاَمِ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kata “AL-ISLAM”</a:t>
            </a:r>
          </a:p>
          <a:p>
            <a:r>
              <a:rPr lang="en-US" dirty="0" err="1" smtClean="0"/>
              <a:t>Jadi</a:t>
            </a:r>
            <a:r>
              <a:rPr lang="en-US" dirty="0" smtClean="0"/>
              <a:t> Islam </a:t>
            </a:r>
            <a:r>
              <a:rPr lang="en-US" dirty="0" err="1" smtClean="0"/>
              <a:t>berarti</a:t>
            </a:r>
            <a:endParaRPr lang="en-US" dirty="0" smtClean="0"/>
          </a:p>
          <a:p>
            <a:pPr lvl="1"/>
            <a:r>
              <a:rPr lang="en-US" dirty="0" err="1" smtClean="0"/>
              <a:t>Menundukkan</a:t>
            </a:r>
            <a:r>
              <a:rPr lang="en-US" dirty="0" smtClean="0"/>
              <a:t> </a:t>
            </a:r>
            <a:r>
              <a:rPr lang="en-US" dirty="0" err="1" smtClean="0"/>
              <a:t>wajah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hadirat</a:t>
            </a:r>
            <a:r>
              <a:rPr lang="en-US" dirty="0" smtClean="0"/>
              <a:t> Allah</a:t>
            </a:r>
          </a:p>
          <a:p>
            <a:pPr lvl="1"/>
            <a:r>
              <a:rPr lang="en-US" dirty="0" err="1" smtClean="0"/>
              <a:t>Berserah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Allah</a:t>
            </a:r>
          </a:p>
          <a:p>
            <a:pPr lvl="1"/>
            <a:r>
              <a:rPr lang="en-US" dirty="0" err="1" smtClean="0"/>
              <a:t>Kesucian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kebersihan</a:t>
            </a:r>
            <a:endParaRPr lang="en-US" dirty="0" smtClean="0"/>
          </a:p>
          <a:p>
            <a:pPr lvl="1"/>
            <a:r>
              <a:rPr lang="en-US" dirty="0" err="1" smtClean="0"/>
              <a:t>Keselamatan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kesejahteraan</a:t>
            </a:r>
            <a:endParaRPr lang="en-US" dirty="0" smtClean="0"/>
          </a:p>
          <a:p>
            <a:pPr lvl="1"/>
            <a:r>
              <a:rPr lang="en-US" dirty="0" err="1" smtClean="0"/>
              <a:t>Perdamaian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Dan </a:t>
            </a:r>
            <a:r>
              <a:rPr lang="en-US" dirty="0" err="1" smtClean="0"/>
              <a:t>inilah</a:t>
            </a:r>
            <a:r>
              <a:rPr lang="en-US" dirty="0" smtClean="0"/>
              <a:t> agama yang </a:t>
            </a:r>
            <a:r>
              <a:rPr lang="en-US" dirty="0" err="1" smtClean="0"/>
              <a:t>diridhoi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Allah SWT (3:19)</a:t>
            </a:r>
          </a:p>
          <a:p>
            <a:r>
              <a:rPr lang="en-US" dirty="0" err="1" smtClean="0"/>
              <a:t>Siapa</a:t>
            </a:r>
            <a:r>
              <a:rPr lang="en-US" dirty="0" smtClean="0"/>
              <a:t> yang </a:t>
            </a:r>
            <a:r>
              <a:rPr lang="en-US" dirty="0" err="1" smtClean="0"/>
              <a:t>mencari</a:t>
            </a:r>
            <a:r>
              <a:rPr lang="en-US" dirty="0" smtClean="0"/>
              <a:t> agama lain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ditolak</a:t>
            </a:r>
            <a:r>
              <a:rPr lang="en-US" dirty="0" smtClean="0"/>
              <a:t> di </a:t>
            </a:r>
            <a:r>
              <a:rPr lang="en-US" dirty="0" err="1" smtClean="0"/>
              <a:t>akhirat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rugi</a:t>
            </a:r>
            <a:r>
              <a:rPr lang="en-US" dirty="0" smtClean="0"/>
              <a:t> (3:85)</a:t>
            </a:r>
          </a:p>
        </p:txBody>
      </p:sp>
    </p:spTree>
    <p:extLst>
      <p:ext uri="{BB962C8B-B14F-4D97-AF65-F5344CB8AC3E}">
        <p14:creationId xmlns:p14="http://schemas.microsoft.com/office/powerpoint/2010/main" val="1335187305"/>
      </p:ext>
    </p:extLst>
  </p:cSld>
  <p:clrMapOvr>
    <a:masterClrMapping/>
  </p:clrMapOvr>
  <p:transition xmlns:p14="http://schemas.microsoft.com/office/powerpoint/2010/main" spd="med">
    <p:fade thruBlk="1"/>
  </p:transition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geometrical_silence">
  <a:themeElements>
    <a:clrScheme name="geometrical_silence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geometrical_silence">
      <a:majorFont>
        <a:latin typeface="Aero"/>
        <a:ea typeface=""/>
        <a:cs typeface=""/>
      </a:majorFont>
      <a:minorFont>
        <a:latin typeface="Ae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ometrical_silence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al_silence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al_silence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al_silence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al_silence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al_silence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al_silence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al_silence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al_silence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al_silence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al_silence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al_silence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Custom Design">
      <a:majorFont>
        <a:latin typeface="911 Porsch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use_pixels">
  <a:themeElements>
    <a:clrScheme name="mouse_pixels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mouse_pixe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use_pixels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se_pixels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se_pixels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se_pixels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se_pixels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se_pixels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se_pixels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se_pixels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se_pixels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se_pixels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se_pixels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se_pixels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303030" mc:Ignorable=""/>
      </a:dk2>
      <a:lt2>
        <a:srgbClr xmlns:mc="http://schemas.openxmlformats.org/markup-compatibility/2006" xmlns:a14="http://schemas.microsoft.com/office/drawing/2010/main" val="DEDEE0" mc:Ignorable=""/>
      </a:lt2>
      <a:accent1>
        <a:srgbClr xmlns:mc="http://schemas.openxmlformats.org/markup-compatibility/2006" xmlns:a14="http://schemas.microsoft.com/office/drawing/2010/main" val="AD0101" mc:Ignorable=""/>
      </a:accent1>
      <a:accent2>
        <a:srgbClr xmlns:mc="http://schemas.openxmlformats.org/markup-compatibility/2006" xmlns:a14="http://schemas.microsoft.com/office/drawing/2010/main" val="726056" mc:Ignorable=""/>
      </a:accent2>
      <a:accent3>
        <a:srgbClr xmlns:mc="http://schemas.openxmlformats.org/markup-compatibility/2006" xmlns:a14="http://schemas.microsoft.com/office/drawing/2010/main" val="AC956E" mc:Ignorable=""/>
      </a:accent3>
      <a:accent4>
        <a:srgbClr xmlns:mc="http://schemas.openxmlformats.org/markup-compatibility/2006" xmlns:a14="http://schemas.microsoft.com/office/drawing/2010/main" val="808DA9" mc:Ignorable=""/>
      </a:accent4>
      <a:accent5>
        <a:srgbClr xmlns:mc="http://schemas.openxmlformats.org/markup-compatibility/2006" xmlns:a14="http://schemas.microsoft.com/office/drawing/2010/main" val="424E5B" mc:Ignorable=""/>
      </a:accent5>
      <a:accent6>
        <a:srgbClr xmlns:mc="http://schemas.openxmlformats.org/markup-compatibility/2006" xmlns:a14="http://schemas.microsoft.com/office/drawing/2010/main" val="730E00" mc:Ignorable=""/>
      </a:accent6>
      <a:hlink>
        <a:srgbClr xmlns:mc="http://schemas.openxmlformats.org/markup-compatibility/2006" xmlns:a14="http://schemas.microsoft.com/office/drawing/2010/main" val="D26900" mc:Ignorable=""/>
      </a:hlink>
      <a:folHlink>
        <a:srgbClr xmlns:mc="http://schemas.openxmlformats.org/markup-compatibility/2006" xmlns:a14="http://schemas.microsoft.com/office/drawing/2010/main" val="D89243" mc:Ignorable=""/>
      </a:folHlink>
    </a:clrScheme>
    <a:fontScheme name="NewsPrint">
      <a:majorFont>
        <a:latin typeface="Impact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xmlns:mc="http://schemas.openxmlformats.org/markup-compatibility/2006" xmlns:a14="http://schemas.microsoft.com/office/drawing/2010/main" val="000000" mc:Ignorable="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geometrical_silence</Template>
  <TotalTime>133</TotalTime>
  <Words>1042</Words>
  <Application>Microsoft Office PowerPoint</Application>
  <PresentationFormat>On-screen Show (4:3)</PresentationFormat>
  <Paragraphs>115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geometrical_silence</vt:lpstr>
      <vt:lpstr>Custom Design</vt:lpstr>
      <vt:lpstr>mouse_pixels</vt:lpstr>
      <vt:lpstr>NewsPrint</vt:lpstr>
      <vt:lpstr>مَعْنَى الإِسْلاَمِ</vt:lpstr>
      <vt:lpstr>مَعْنَى الإِسْلاَمِ</vt:lpstr>
      <vt:lpstr>Kata “Islam” secara Bahasa</vt:lpstr>
      <vt:lpstr>اِسْلاَمُ الْوَجْهِ</vt:lpstr>
      <vt:lpstr>الإِسْتِسْلاَمُ</vt:lpstr>
      <vt:lpstr>اَلسَّلاَمَةُ</vt:lpstr>
      <vt:lpstr>اَلسَّلاَمُ</vt:lpstr>
      <vt:lpstr>اَلسِّلْمُ</vt:lpstr>
      <vt:lpstr>كَلِمَةُ اْلإِسْلاَمِ</vt:lpstr>
      <vt:lpstr>Hakikat Islam</vt:lpstr>
      <vt:lpstr>اَلْخُضُوْعُ</vt:lpstr>
      <vt:lpstr>وَحْيٌ إِلَهِيٌّ</vt:lpstr>
      <vt:lpstr>دِيْنُ اْلأَنْبِيَاءِ وَالْمُرْسَلِيْنَ</vt:lpstr>
      <vt:lpstr>أَحْكَامُ اللهِ</vt:lpstr>
      <vt:lpstr>اَلصِّرَاطُ اَلْمُسْتَقِيْمُ</vt:lpstr>
      <vt:lpstr>سَلاَمَةُ الدُّنْيَا وَاْلآخِرَةِ</vt:lpstr>
      <vt:lpstr>اَلإِسْلاَمُ يَعْلُوْ وَلاَ يُعْلَى عَلَيْهِ</vt:lpstr>
    </vt:vector>
  </TitlesOfParts>
  <Company>220310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مَعْرِفَةُ اْلإِسْلاَمِ</dc:title>
  <dc:creator>User</dc:creator>
  <cp:lastModifiedBy>User</cp:lastModifiedBy>
  <cp:revision>37</cp:revision>
  <dcterms:created xsi:type="dcterms:W3CDTF">2010-04-15T09:52:55Z</dcterms:created>
  <dcterms:modified xsi:type="dcterms:W3CDTF">2010-04-16T01:34:41Z</dcterms:modified>
</cp:coreProperties>
</file>