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736" r:id="rId3"/>
    <p:sldMasterId id="2147483763" r:id="rId4"/>
  </p:sldMasterIdLst>
  <p:notesMasterIdLst>
    <p:notesMasterId r:id="rId45"/>
  </p:notesMasterIdLst>
  <p:sldIdLst>
    <p:sldId id="256" r:id="rId5"/>
    <p:sldId id="261" r:id="rId6"/>
    <p:sldId id="262" r:id="rId7"/>
    <p:sldId id="263" r:id="rId8"/>
    <p:sldId id="264" r:id="rId9"/>
    <p:sldId id="267" r:id="rId10"/>
    <p:sldId id="270" r:id="rId11"/>
    <p:sldId id="271" r:id="rId12"/>
    <p:sldId id="272" r:id="rId13"/>
    <p:sldId id="265" r:id="rId14"/>
    <p:sldId id="268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300" r:id="rId23"/>
    <p:sldId id="280" r:id="rId24"/>
    <p:sldId id="281" r:id="rId25"/>
    <p:sldId id="282" r:id="rId26"/>
    <p:sldId id="283" r:id="rId27"/>
    <p:sldId id="266" r:id="rId28"/>
    <p:sldId id="269" r:id="rId29"/>
    <p:sldId id="284" r:id="rId30"/>
    <p:sldId id="285" r:id="rId31"/>
    <p:sldId id="286" r:id="rId32"/>
    <p:sldId id="287" r:id="rId33"/>
    <p:sldId id="288" r:id="rId34"/>
    <p:sldId id="299" r:id="rId35"/>
    <p:sldId id="298" r:id="rId36"/>
    <p:sldId id="297" r:id="rId37"/>
    <p:sldId id="296" r:id="rId38"/>
    <p:sldId id="295" r:id="rId39"/>
    <p:sldId id="294" r:id="rId40"/>
    <p:sldId id="293" r:id="rId41"/>
    <p:sldId id="292" r:id="rId42"/>
    <p:sldId id="291" r:id="rId43"/>
    <p:sldId id="2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8" autoAdjust="0"/>
  </p:normalViewPr>
  <p:slideViewPr>
    <p:cSldViewPr>
      <p:cViewPr varScale="1">
        <p:scale>
          <a:sx n="67" d="100"/>
          <a:sy n="67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EF7BF-F592-49BA-80D8-F9CBCC9F3383}" type="datetimeFigureOut">
              <a:rPr lang="en-US" smtClean="0"/>
              <a:t>4/18/2010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CF59-80F9-40DD-AC4E-580968FE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8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6C8D-E9E7-4864-BAB4-AD98F87345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CF59-80F9-40DD-AC4E-580968FE0B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CF59-80F9-40DD-AC4E-580968FE0B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04800"/>
            <a:ext cx="18097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2768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2600" y="3048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4478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53100" y="14478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62200" y="35052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3100" y="35052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508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08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0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5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049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9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6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595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39286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309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920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932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33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850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69760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753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421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901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899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52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  <a:prstGeom prst="rect">
            <a:avLst/>
          </a:prstGeo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89725"/>
            <a:ext cx="2895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35411C-3D10-451E-BBD3-F6A7FBC1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cs typeface="Traditional Arabic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0ECECE49-2BF7-417B-BDA6-37409C1B4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  <a:lvl2pPr>
              <a:defRPr>
                <a:cs typeface="Traditional Arabic" pitchFamily="2" charset="-78"/>
              </a:defRPr>
            </a:lvl2pPr>
            <a:lvl3pPr>
              <a:defRPr>
                <a:cs typeface="Traditional Arabic" pitchFamily="2" charset="-78"/>
              </a:defRPr>
            </a:lvl3pPr>
            <a:lvl4pPr>
              <a:defRPr>
                <a:cs typeface="Traditional Arabic" pitchFamily="2" charset="-78"/>
              </a:defRPr>
            </a:lvl4pPr>
            <a:lvl5pPr>
              <a:defRPr>
                <a:cs typeface="Traditional Arabic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1BF05F6C-E41F-4FD1-8DE5-8225B78B0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447800"/>
            <a:ext cx="3238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3100" y="1447800"/>
            <a:ext cx="3238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cs typeface="Traditional Arabic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90C89A9F-ED0D-4034-916B-E4F359C4EF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EFF4-3627-40FC-8E46-213378838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D76D-0BAF-4913-8058-2F5EA18539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9E36-3288-4AFB-AE81-43335F2F1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2CB-FB2B-40F7-B30E-B7BF20C4B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E1D0-8821-4C1E-A74A-2F1613F800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B213-BCA0-4C66-9568-159F49039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F849-D724-4511-996F-194CBD7DE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E7C9-7305-41E8-AF5D-AB4F415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8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YOUR TITLE GOES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2200" y="1447800"/>
            <a:ext cx="6629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aditional Arabic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Traditional Arabic" pitchFamily="2" charset="-78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19.xml"/><Relationship Id="rId3" Type="http://schemas.openxmlformats.org/officeDocument/2006/relationships/slide" Target="slide28.xml"/><Relationship Id="rId7" Type="http://schemas.openxmlformats.org/officeDocument/2006/relationships/slide" Target="slide10.xml"/><Relationship Id="rId12" Type="http://schemas.openxmlformats.org/officeDocument/2006/relationships/slide" Target="slide18.xml"/><Relationship Id="rId2" Type="http://schemas.openxmlformats.org/officeDocument/2006/relationships/slide" Target="slide4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44.xml"/><Relationship Id="rId6" Type="http://schemas.openxmlformats.org/officeDocument/2006/relationships/slide" Target="slide9.xml"/><Relationship Id="rId11" Type="http://schemas.openxmlformats.org/officeDocument/2006/relationships/slide" Target="slide23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20.xml"/><Relationship Id="rId1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3.xml"/><Relationship Id="rId7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44.xml"/><Relationship Id="rId6" Type="http://schemas.openxmlformats.org/officeDocument/2006/relationships/slide" Target="slide34.xml"/><Relationship Id="rId11" Type="http://schemas.openxmlformats.org/officeDocument/2006/relationships/slide" Target="slide39.xml"/><Relationship Id="rId5" Type="http://schemas.openxmlformats.org/officeDocument/2006/relationships/slide" Target="slide40.xml"/><Relationship Id="rId10" Type="http://schemas.openxmlformats.org/officeDocument/2006/relationships/slide" Target="slide37.xml"/><Relationship Id="rId4" Type="http://schemas.openxmlformats.org/officeDocument/2006/relationships/slide" Target="slide32.xml"/><Relationship Id="rId9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543800" cy="1524000"/>
          </a:xfrm>
        </p:spPr>
        <p:txBody>
          <a:bodyPr/>
          <a:lstStyle/>
          <a:p>
            <a:pPr algn="ctr"/>
            <a:r>
              <a:rPr lang="ar-SA" sz="9600" b="1" dirty="0">
                <a:solidFill>
                  <a:schemeClr val="bg1"/>
                </a:solidFill>
              </a:rPr>
              <a:t>شُمُوْلِيَّةُ اْلإِسْلاَمِ</a:t>
            </a:r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244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Universalitas</a:t>
            </a:r>
            <a:r>
              <a:rPr lang="en-US" sz="4800" dirty="0" smtClean="0"/>
              <a:t> Islam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651470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SISTEM (</a:t>
            </a:r>
            <a:r>
              <a:rPr lang="ar-SA" b="1" dirty="0"/>
              <a:t>شُمُوْلِيَّةُ الْمِنْهَاجِ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713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Minhaj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Syumuliyyatul</a:t>
            </a:r>
            <a:r>
              <a:rPr lang="en-US" dirty="0" smtClean="0"/>
              <a:t> Islam yang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syumuliyyatul</a:t>
            </a:r>
            <a:r>
              <a:rPr lang="en-US" dirty="0" smtClean="0"/>
              <a:t> </a:t>
            </a:r>
            <a:r>
              <a:rPr lang="en-US" dirty="0" err="1" smtClean="0"/>
              <a:t>minhaj</a:t>
            </a:r>
            <a:r>
              <a:rPr lang="en-US" dirty="0" smtClean="0"/>
              <a:t> (</a:t>
            </a:r>
            <a:r>
              <a:rPr lang="en-US" dirty="0" err="1" smtClean="0"/>
              <a:t>universalitas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tatanan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Minhaj</a:t>
            </a:r>
            <a:r>
              <a:rPr lang="en-US" dirty="0" smtClean="0"/>
              <a:t> Islam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sendi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terlupakan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memecah-mecah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(</a:t>
            </a:r>
            <a:r>
              <a:rPr lang="en-US" dirty="0" err="1" smtClean="0"/>
              <a:t>sekularisme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Islam!)</a:t>
            </a:r>
          </a:p>
          <a:p>
            <a:r>
              <a:rPr lang="en-US" dirty="0" smtClean="0"/>
              <a:t>2:85 </a:t>
            </a:r>
            <a:r>
              <a:rPr lang="ar-SA" b="1" dirty="0"/>
              <a:t>أَفَتُؤْمِنُونَ بِبَعْضِ الْكِتَابِ وَتَكْفُرُونَ </a:t>
            </a:r>
            <a:r>
              <a:rPr lang="ar-SA" b="1" dirty="0" smtClean="0"/>
              <a:t>بِبَعْضٍ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Allah </a:t>
            </a:r>
            <a:r>
              <a:rPr lang="en-US" dirty="0" err="1" smtClean="0">
                <a:sym typeface="Wingdings" pitchFamily="2" charset="2"/>
              </a:rPr>
              <a:t>marah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orang yang </a:t>
            </a:r>
            <a:r>
              <a:rPr lang="en-US" dirty="0" err="1" smtClean="0">
                <a:sym typeface="Wingdings" pitchFamily="2" charset="2"/>
              </a:rPr>
              <a:t>beriman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sebagian</a:t>
            </a:r>
            <a:r>
              <a:rPr lang="en-US" dirty="0" smtClean="0">
                <a:sym typeface="Wingdings" pitchFamily="2" charset="2"/>
              </a:rPr>
              <a:t> Al-Qur’an,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ingkar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terhadap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sebagian</a:t>
            </a:r>
            <a:r>
              <a:rPr lang="en-US" dirty="0" smtClean="0">
                <a:sym typeface="Wingdings" pitchFamily="2" charset="2"/>
              </a:rPr>
              <a:t> yang lain  </a:t>
            </a:r>
            <a:r>
              <a:rPr lang="en-US" dirty="0" err="1" smtClean="0">
                <a:sym typeface="Wingdings" pitchFamily="2" charset="2"/>
              </a:rPr>
              <a:t>balasannya</a:t>
            </a:r>
            <a:r>
              <a:rPr lang="en-US" dirty="0" smtClean="0">
                <a:sym typeface="Wingdings" pitchFamily="2" charset="2"/>
              </a:rPr>
              <a:t>? </a:t>
            </a:r>
            <a:r>
              <a:rPr lang="en-US" dirty="0" err="1"/>
              <a:t>kenistaan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kiamat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siksa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13585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Allah SWT yang </a:t>
            </a:r>
            <a:r>
              <a:rPr lang="en-US" dirty="0" err="1" smtClean="0"/>
              <a:t>menurunkan</a:t>
            </a:r>
            <a:r>
              <a:rPr lang="en-US" dirty="0" smtClean="0"/>
              <a:t> Islam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Dzat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Islam </a:t>
            </a:r>
            <a:r>
              <a:rPr lang="en-US" dirty="0" err="1" smtClean="0"/>
              <a:t>merinci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endParaRPr lang="en-US" dirty="0" smtClean="0"/>
          </a:p>
          <a:p>
            <a:r>
              <a:rPr lang="en-US" dirty="0" smtClean="0"/>
              <a:t>6:38 </a:t>
            </a:r>
            <a:r>
              <a:rPr lang="ar-SA" b="1" dirty="0"/>
              <a:t>مَا فَرَّطْنَا فِي الْكِتَابِ مِنْ </a:t>
            </a:r>
            <a:r>
              <a:rPr lang="ar-SA" b="1" dirty="0" smtClean="0"/>
              <a:t>شَيْءٍ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Tiadalah</a:t>
            </a:r>
            <a:r>
              <a:rPr lang="en-US" dirty="0"/>
              <a:t> Kami </a:t>
            </a:r>
            <a:r>
              <a:rPr lang="en-US" dirty="0" err="1"/>
              <a:t>alpakan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pun di </a:t>
            </a:r>
            <a:r>
              <a:rPr lang="en-US" dirty="0" err="1"/>
              <a:t>dalam</a:t>
            </a:r>
            <a:r>
              <a:rPr lang="en-US" dirty="0"/>
              <a:t> Al </a:t>
            </a:r>
            <a:r>
              <a:rPr lang="en-US" dirty="0" err="1"/>
              <a:t>Kitab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16:89 </a:t>
            </a:r>
            <a:r>
              <a:rPr lang="ar-SA" b="1" dirty="0"/>
              <a:t>وَنَزَّلْنَا عَلَيْكَ الْكِتَابَ تِبْيَانًا لِكُلِّ </a:t>
            </a:r>
            <a:r>
              <a:rPr lang="ar-SA" b="1" dirty="0" smtClean="0"/>
              <a:t>شَيْءٍ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Dan Kami </a:t>
            </a:r>
            <a:r>
              <a:rPr lang="en-US" dirty="0" err="1"/>
              <a:t>turunkan</a:t>
            </a:r>
            <a:r>
              <a:rPr lang="en-US" dirty="0"/>
              <a:t> </a:t>
            </a:r>
            <a:r>
              <a:rPr lang="en-US" dirty="0" err="1"/>
              <a:t>kepadamu</a:t>
            </a:r>
            <a:r>
              <a:rPr lang="en-US" dirty="0"/>
              <a:t> Al </a:t>
            </a:r>
            <a:r>
              <a:rPr lang="en-US" dirty="0" err="1"/>
              <a:t>Kitab</a:t>
            </a:r>
            <a:r>
              <a:rPr lang="en-US" dirty="0"/>
              <a:t> (Al Qur'an)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6620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Minhaj</a:t>
            </a:r>
            <a:r>
              <a:rPr lang="en-US" sz="2800" dirty="0" smtClean="0"/>
              <a:t> Islam </a:t>
            </a:r>
            <a:r>
              <a:rPr lang="en-US" sz="2800" dirty="0" err="1" smtClean="0"/>
              <a:t>laksana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bangunan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utuh</a:t>
            </a:r>
            <a:r>
              <a:rPr lang="en-US" sz="2800" dirty="0" smtClean="0"/>
              <a:t>;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Pondasi</a:t>
            </a:r>
            <a:r>
              <a:rPr lang="en-US" sz="2800" dirty="0" smtClean="0"/>
              <a:t> (</a:t>
            </a:r>
            <a:r>
              <a:rPr lang="ar-SA" sz="2800" b="1" dirty="0"/>
              <a:t>اَلأَسَاسُ</a:t>
            </a:r>
            <a:r>
              <a:rPr lang="en-US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Bangunan</a:t>
            </a:r>
            <a:r>
              <a:rPr lang="en-US" sz="2800" dirty="0" smtClean="0"/>
              <a:t> (</a:t>
            </a:r>
            <a:r>
              <a:rPr lang="ar-SA" sz="2800" b="1" dirty="0"/>
              <a:t>اَلْبِنَاءُ</a:t>
            </a:r>
            <a:r>
              <a:rPr lang="en-US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Pendukung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atap</a:t>
            </a:r>
            <a:r>
              <a:rPr lang="en-US" sz="2800" dirty="0" smtClean="0"/>
              <a:t> (</a:t>
            </a:r>
            <a:r>
              <a:rPr lang="ar-SA" sz="2800" b="1" dirty="0" smtClean="0"/>
              <a:t>اَلْمُؤَيِّدَاتُ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05510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Rukun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SA" sz="4400" b="1" dirty="0" smtClean="0">
                <a:solidFill>
                  <a:schemeClr val="tx1"/>
                </a:solidFill>
              </a:rPr>
              <a:t>بُنِيَ </a:t>
            </a:r>
            <a:r>
              <a:rPr lang="ar-SA" sz="4400" b="1" dirty="0">
                <a:solidFill>
                  <a:schemeClr val="tx1"/>
                </a:solidFill>
              </a:rPr>
              <a:t>الْإِسْلَامُ عَلَى خَمْسٍ شَهَادَةِ أَنْ لَا إِلَهَ إِلَّا اللَّهُ وَأَنَّ مُحَمَّدًا رَسُولُ اللَّهِ وَإِقَامِ الصَّلَاةِ وَإِيتَاءِ الزَّكَاةِ وَالْحَجِّ وَصَوْمِ رَمَضَانَ</a:t>
            </a:r>
            <a:endParaRPr lang="en-US" sz="4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chemeClr val="tx1"/>
                </a:solidFill>
              </a:rPr>
              <a:t>Bangunan</a:t>
            </a:r>
            <a:r>
              <a:rPr lang="en-US" i="1" dirty="0" smtClean="0">
                <a:solidFill>
                  <a:schemeClr val="tx1"/>
                </a:solidFill>
              </a:rPr>
              <a:t> Islam </a:t>
            </a:r>
            <a:r>
              <a:rPr lang="en-US" i="1" dirty="0" err="1" smtClean="0">
                <a:solidFill>
                  <a:schemeClr val="tx1"/>
                </a:solidFill>
              </a:rPr>
              <a:t>itu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atas</a:t>
            </a:r>
            <a:r>
              <a:rPr lang="en-US" i="1" dirty="0" smtClean="0">
                <a:solidFill>
                  <a:schemeClr val="tx1"/>
                </a:solidFill>
              </a:rPr>
              <a:t> lima </a:t>
            </a:r>
            <a:r>
              <a:rPr lang="en-US" i="1" dirty="0" err="1" smtClean="0">
                <a:solidFill>
                  <a:schemeClr val="tx1"/>
                </a:solidFill>
              </a:rPr>
              <a:t>hal</a:t>
            </a:r>
            <a:r>
              <a:rPr lang="en-US" i="1" dirty="0" smtClean="0">
                <a:solidFill>
                  <a:schemeClr val="tx1"/>
                </a:solidFill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</a:rPr>
              <a:t>syahadat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bahwa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tidak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ilah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melainkan</a:t>
            </a:r>
            <a:r>
              <a:rPr lang="en-US" i="1" dirty="0" smtClean="0">
                <a:solidFill>
                  <a:schemeClr val="tx1"/>
                </a:solidFill>
              </a:rPr>
              <a:t> Allah </a:t>
            </a:r>
            <a:r>
              <a:rPr lang="en-US" i="1" dirty="0" err="1" smtClean="0">
                <a:solidFill>
                  <a:schemeClr val="tx1"/>
                </a:solidFill>
              </a:rPr>
              <a:t>dan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sesungguhnya</a:t>
            </a:r>
            <a:r>
              <a:rPr lang="en-US" i="1" dirty="0" smtClean="0">
                <a:solidFill>
                  <a:schemeClr val="tx1"/>
                </a:solidFill>
              </a:rPr>
              <a:t> Muhammad </a:t>
            </a:r>
            <a:r>
              <a:rPr lang="en-US" i="1" dirty="0" err="1" smtClean="0">
                <a:solidFill>
                  <a:schemeClr val="tx1"/>
                </a:solidFill>
              </a:rPr>
              <a:t>utusan</a:t>
            </a:r>
            <a:r>
              <a:rPr lang="en-US" i="1" dirty="0" smtClean="0">
                <a:solidFill>
                  <a:schemeClr val="tx1"/>
                </a:solidFill>
              </a:rPr>
              <a:t> Allah, </a:t>
            </a:r>
            <a:r>
              <a:rPr lang="en-US" i="1" dirty="0" err="1" smtClean="0">
                <a:solidFill>
                  <a:schemeClr val="tx1"/>
                </a:solidFill>
              </a:rPr>
              <a:t>mendirikan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shalat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</a:rPr>
              <a:t>menunaikan</a:t>
            </a:r>
            <a:r>
              <a:rPr lang="en-US" i="1" dirty="0" smtClean="0">
                <a:solidFill>
                  <a:schemeClr val="tx1"/>
                </a:solidFill>
              </a:rPr>
              <a:t> zakat, </a:t>
            </a:r>
            <a:r>
              <a:rPr lang="en-US" i="1" dirty="0" err="1" smtClean="0">
                <a:solidFill>
                  <a:schemeClr val="tx1"/>
                </a:solidFill>
              </a:rPr>
              <a:t>berhajji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</a:rPr>
              <a:t>dan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puasa</a:t>
            </a:r>
            <a:r>
              <a:rPr lang="en-US" i="1" dirty="0" smtClean="0">
                <a:solidFill>
                  <a:schemeClr val="tx1"/>
                </a:solidFill>
              </a:rPr>
              <a:t> di </a:t>
            </a:r>
            <a:r>
              <a:rPr lang="en-US" i="1" dirty="0" err="1" smtClean="0">
                <a:solidFill>
                  <a:schemeClr val="tx1"/>
                </a:solidFill>
              </a:rPr>
              <a:t>bulan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Ramadhan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5121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 rot="20836845">
            <a:off x="786152" y="1767061"/>
            <a:ext cx="3289328" cy="3492500"/>
          </a:xfrm>
          <a:prstGeom prst="parallelogram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400" dirty="0" smtClean="0">
                <a:solidFill>
                  <a:schemeClr val="bg1"/>
                </a:solidFill>
                <a:cs typeface="Traditional Arabic" pitchFamily="2" charset="-78"/>
              </a:rPr>
              <a:t>الإجتماعي</a:t>
            </a:r>
            <a:endParaRPr lang="en-US" sz="4400" dirty="0" smtClean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1295400"/>
            <a:ext cx="3886200" cy="365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dirty="0" smtClean="0">
                <a:cs typeface="Traditional Arabic" pitchFamily="2" charset="-78"/>
              </a:rPr>
              <a:t>السياسي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4953000"/>
            <a:ext cx="4343400" cy="762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dirty="0" smtClean="0">
                <a:cs typeface="Traditional Arabic" pitchFamily="2" charset="-78"/>
              </a:rPr>
              <a:t>لا اله إلا الله</a:t>
            </a:r>
            <a:endParaRPr lang="en-US" sz="4000" dirty="0">
              <a:cs typeface="Traditional Arabic" pitchFamily="2" charset="-78"/>
            </a:endParaRPr>
          </a:p>
        </p:txBody>
      </p:sp>
      <p:sp>
        <p:nvSpPr>
          <p:cNvPr id="29" name="Cube 28"/>
          <p:cNvSpPr/>
          <p:nvPr/>
        </p:nvSpPr>
        <p:spPr>
          <a:xfrm rot="16200000">
            <a:off x="2971800" y="3962400"/>
            <a:ext cx="4495800" cy="381000"/>
          </a:xfrm>
          <a:prstGeom prst="cub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الزكا ة</a:t>
            </a:r>
            <a:endParaRPr lang="en-US" sz="2400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cs typeface="Traditional Arabic" pitchFamily="2" charset="-78"/>
            </a:endParaRPr>
          </a:p>
        </p:txBody>
      </p:sp>
      <p:sp>
        <p:nvSpPr>
          <p:cNvPr id="23" name="Parallelogram 22"/>
          <p:cNvSpPr/>
          <p:nvPr/>
        </p:nvSpPr>
        <p:spPr>
          <a:xfrm rot="20748611">
            <a:off x="730369" y="5333675"/>
            <a:ext cx="3200675" cy="762000"/>
          </a:xfrm>
          <a:prstGeom prst="parallelogram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>
                <a:cs typeface="Traditional Arabic" pitchFamily="2" charset="-78"/>
              </a:rPr>
              <a:t>محمد رسول الله</a:t>
            </a:r>
            <a:endParaRPr lang="en-US" sz="3600" dirty="0" smtClean="0">
              <a:cs typeface="Traditional Arabic" pitchFamily="2" charset="-78"/>
            </a:endParaRPr>
          </a:p>
        </p:txBody>
      </p:sp>
      <p:sp>
        <p:nvSpPr>
          <p:cNvPr id="26" name="Cube 25"/>
          <p:cNvSpPr/>
          <p:nvPr/>
        </p:nvSpPr>
        <p:spPr>
          <a:xfrm rot="16200000">
            <a:off x="-1219200" y="3962400"/>
            <a:ext cx="4495800" cy="381000"/>
          </a:xfrm>
          <a:prstGeom prst="cub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الصلاة</a:t>
            </a:r>
            <a:endParaRPr lang="en-US" sz="2400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cs typeface="Traditional Arabic" pitchFamily="2" charset="-78"/>
            </a:endParaRPr>
          </a:p>
        </p:txBody>
      </p:sp>
      <p:sp>
        <p:nvSpPr>
          <p:cNvPr id="28" name="Cube 27"/>
          <p:cNvSpPr/>
          <p:nvPr/>
        </p:nvSpPr>
        <p:spPr>
          <a:xfrm rot="16200000">
            <a:off x="1600200" y="3276600"/>
            <a:ext cx="4495800" cy="381000"/>
          </a:xfrm>
          <a:prstGeom prst="cub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الحج</a:t>
            </a:r>
            <a:endParaRPr lang="en-US" sz="2400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cs typeface="Traditional Arabic" pitchFamily="2" charset="-78"/>
            </a:endParaRPr>
          </a:p>
        </p:txBody>
      </p:sp>
      <p:sp>
        <p:nvSpPr>
          <p:cNvPr id="27" name="Cube 26"/>
          <p:cNvSpPr/>
          <p:nvPr/>
        </p:nvSpPr>
        <p:spPr>
          <a:xfrm rot="16200000">
            <a:off x="5638800" y="3276600"/>
            <a:ext cx="4495800" cy="381000"/>
          </a:xfrm>
          <a:prstGeom prst="cub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الصوم</a:t>
            </a:r>
            <a:endParaRPr lang="en-US" sz="2400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cs typeface="Traditional Arabic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715000"/>
            <a:ext cx="4343400" cy="762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dirty="0" smtClean="0">
                <a:solidFill>
                  <a:schemeClr val="tx1"/>
                </a:solidFill>
                <a:cs typeface="Traditional Arabic" pitchFamily="2" charset="-78"/>
              </a:rPr>
              <a:t>لا اله إلا الله</a:t>
            </a:r>
            <a:endParaRPr lang="en-US" sz="4000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21" name="Parallelogram 20"/>
          <p:cNvSpPr/>
          <p:nvPr/>
        </p:nvSpPr>
        <p:spPr>
          <a:xfrm rot="20748611">
            <a:off x="4997569" y="5333675"/>
            <a:ext cx="3200675" cy="762000"/>
          </a:xfrm>
          <a:prstGeom prst="parallelogram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>
                <a:solidFill>
                  <a:schemeClr val="tx1"/>
                </a:solidFill>
                <a:cs typeface="Traditional Arabic" pitchFamily="2" charset="-78"/>
              </a:rPr>
              <a:t>محمد رسول الله</a:t>
            </a:r>
            <a:endParaRPr lang="en-US" sz="3600" dirty="0" smtClean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9200" y="2057400"/>
            <a:ext cx="3886200" cy="365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dirty="0" smtClean="0">
                <a:cs typeface="Traditional Arabic" pitchFamily="2" charset="-78"/>
              </a:rPr>
              <a:t>الثقافي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31" name="Parallelogram 30"/>
          <p:cNvSpPr/>
          <p:nvPr/>
        </p:nvSpPr>
        <p:spPr>
          <a:xfrm rot="20836845">
            <a:off x="4975087" y="1793101"/>
            <a:ext cx="3289328" cy="3492500"/>
          </a:xfrm>
          <a:prstGeom prst="parallelogram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400" dirty="0" smtClean="0">
                <a:solidFill>
                  <a:schemeClr val="bg1"/>
                </a:solidFill>
                <a:cs typeface="Traditional Arabic" pitchFamily="2" charset="-78"/>
              </a:rPr>
              <a:t>الإقتصادي</a:t>
            </a:r>
            <a:endParaRPr lang="en-US" sz="4400" dirty="0" smtClean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838200" y="609600"/>
            <a:ext cx="7239000" cy="1453486"/>
          </a:xfrm>
          <a:custGeom>
            <a:avLst/>
            <a:gdLst>
              <a:gd name="connsiteX0" fmla="*/ 6946710 w 7096835"/>
              <a:gd name="connsiteY0" fmla="*/ 639169 h 1453486"/>
              <a:gd name="connsiteX1" fmla="*/ 4271749 w 7096835"/>
              <a:gd name="connsiteY1" fmla="*/ 1307910 h 1453486"/>
              <a:gd name="connsiteX2" fmla="*/ 150125 w 7096835"/>
              <a:gd name="connsiteY2" fmla="*/ 1253319 h 1453486"/>
              <a:gd name="connsiteX3" fmla="*/ 3370997 w 7096835"/>
              <a:gd name="connsiteY3" fmla="*/ 106907 h 1453486"/>
              <a:gd name="connsiteX4" fmla="*/ 6946710 w 7096835"/>
              <a:gd name="connsiteY4" fmla="*/ 639169 h 145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835" h="1453486">
                <a:moveTo>
                  <a:pt x="6946710" y="639169"/>
                </a:moveTo>
                <a:cubicBezTo>
                  <a:pt x="7096835" y="839336"/>
                  <a:pt x="5404513" y="1205552"/>
                  <a:pt x="4271749" y="1307910"/>
                </a:cubicBezTo>
                <a:cubicBezTo>
                  <a:pt x="3138985" y="1410268"/>
                  <a:pt x="300250" y="1453486"/>
                  <a:pt x="150125" y="1253319"/>
                </a:cubicBezTo>
                <a:cubicBezTo>
                  <a:pt x="0" y="1053152"/>
                  <a:pt x="2235958" y="213814"/>
                  <a:pt x="3370997" y="106907"/>
                </a:cubicBezTo>
                <a:cubicBezTo>
                  <a:pt x="4506036" y="0"/>
                  <a:pt x="6796585" y="439002"/>
                  <a:pt x="6946710" y="639169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7200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cs typeface="Traditional Arabic" pitchFamily="2" charset="-78"/>
              </a:rPr>
              <a:t>الجهاد</a:t>
            </a:r>
            <a:endParaRPr lang="en-US" sz="7200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  <a:cs typeface="Traditional Arabic" pitchFamily="2" charset="-78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82639" y="1121391"/>
            <a:ext cx="6974006" cy="693761"/>
          </a:xfrm>
          <a:custGeom>
            <a:avLst/>
            <a:gdLst>
              <a:gd name="connsiteX0" fmla="*/ 0 w 6974006"/>
              <a:gd name="connsiteY0" fmla="*/ 693761 h 693761"/>
              <a:gd name="connsiteX1" fmla="*/ 2906973 w 6974006"/>
              <a:gd name="connsiteY1" fmla="*/ 93260 h 693761"/>
              <a:gd name="connsiteX2" fmla="*/ 6974006 w 6974006"/>
              <a:gd name="connsiteY2" fmla="*/ 134203 h 69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4006" h="693761">
                <a:moveTo>
                  <a:pt x="0" y="693761"/>
                </a:moveTo>
                <a:cubicBezTo>
                  <a:pt x="872319" y="440140"/>
                  <a:pt x="1744639" y="186520"/>
                  <a:pt x="2906973" y="93260"/>
                </a:cubicBezTo>
                <a:cubicBezTo>
                  <a:pt x="4069307" y="0"/>
                  <a:pt x="5521656" y="67101"/>
                  <a:pt x="6974006" y="134203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916907" y="589129"/>
            <a:ext cx="1296538" cy="1294262"/>
          </a:xfrm>
          <a:custGeom>
            <a:avLst/>
            <a:gdLst>
              <a:gd name="connsiteX0" fmla="*/ 1296538 w 1296538"/>
              <a:gd name="connsiteY0" fmla="*/ 1294262 h 1294262"/>
              <a:gd name="connsiteX1" fmla="*/ 668741 w 1296538"/>
              <a:gd name="connsiteY1" fmla="*/ 106907 h 1294262"/>
              <a:gd name="connsiteX2" fmla="*/ 0 w 1296538"/>
              <a:gd name="connsiteY2" fmla="*/ 652817 h 129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538" h="1294262">
                <a:moveTo>
                  <a:pt x="1296538" y="1294262"/>
                </a:moveTo>
                <a:cubicBezTo>
                  <a:pt x="1090684" y="754038"/>
                  <a:pt x="884831" y="213815"/>
                  <a:pt x="668741" y="106907"/>
                </a:cubicBezTo>
                <a:cubicBezTo>
                  <a:pt x="452651" y="0"/>
                  <a:pt x="226325" y="326408"/>
                  <a:pt x="0" y="652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  <p:cxnSp>
        <p:nvCxnSpPr>
          <p:cNvPr id="19" name="Straight Connector 18"/>
          <p:cNvCxnSpPr>
            <a:stCxn id="53" idx="2"/>
            <a:endCxn id="16" idx="2"/>
          </p:cNvCxnSpPr>
          <p:nvPr/>
        </p:nvCxnSpPr>
        <p:spPr>
          <a:xfrm flipV="1">
            <a:off x="991332" y="1255594"/>
            <a:ext cx="6965313" cy="607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1"/>
            <a:endCxn id="29" idx="5"/>
          </p:cNvCxnSpPr>
          <p:nvPr/>
        </p:nvCxnSpPr>
        <p:spPr>
          <a:xfrm>
            <a:off x="3889612" y="1214651"/>
            <a:ext cx="1282463" cy="690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212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9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6 -0.00023 0.02743 0.00462 0.02395 0.00601 C 0.02048 0.0074 -0.01754 0.00878 -0.02084 0.00786 C -0.02414 0.00693 -0.00747 0.00023 0 0 Z " pathEditMode="relative" ptsTypes="aaaa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6 -0.00023 0.02743 0.00462 0.02395 0.00601 C 0.02048 0.0074 -0.01754 0.00878 -0.02084 0.00786 C -0.02414 0.00693 -0.00747 0.00023 0 0 Z " pathEditMode="relative" ptsTypes="aaaa">
                                      <p:cBhvr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6 -0.00023 0.02743 0.00462 0.02395 0.00601 C 0.02048 0.0074 -0.01754 0.00878 -0.02084 0.00786 C -0.02414 0.00693 -0.00747 0.00023 0 0 Z " pathEditMode="relative" ptsTypes="aaaa">
                                      <p:cBhvr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0746 -0.00023 0.02743 0.00462 0.02395 0.00601 C 0.02048 0.0074 -0.01754 0.00878 -0.02084 0.00786 C -0.02414 0.00693 -0.00747 0.00023 0 0 Z " pathEditMode="relative" ptsTypes="aaaa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9 -0.00092 0.0349 0.00717 0.02986 0.00995 C 0.02483 0.01272 -0.02534 0.01758 -0.02986 0.01596 C -0.03437 0.01434 -0.00989 0.00093 0 0 Z " pathEditMode="relative" ptsTypes="aaaa"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9 -0.00092 0.0349 0.00717 0.02986 0.00995 C 0.02483 0.01272 -0.02534 0.01758 -0.02986 0.01596 C -0.03437 0.01434 -0.00989 0.00093 0 0 Z " pathEditMode="relative" ptsTypes="aaaa"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9 -0.00092 0.0349 0.00717 0.02986 0.00995 C 0.02483 0.01272 -0.02534 0.01758 -0.02986 0.01596 C -0.03437 0.01434 -0.00989 0.00093 0 0 Z " pathEditMode="relative" ptsTypes="aaaa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9 -0.00092 0.0349 0.00717 0.02986 0.00995 C 0.02483 0.01272 -0.02534 0.01758 -0.02986 0.01596 C -0.03437 0.01434 -0.00989 0.00093 0 0 Z " pathEditMode="relative" ptsTypes="aaaa">
                                      <p:cBhvr>
                                        <p:cTn id="1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8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8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8" presetClass="exit" presetSubtype="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4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24" grpId="0" animBg="1"/>
      <p:bldP spid="24" grpId="1" animBg="1"/>
      <p:bldP spid="29" grpId="0" animBg="1"/>
      <p:bldP spid="29" grpId="1" animBg="1"/>
      <p:bldP spid="29" grpId="2" animBg="1"/>
      <p:bldP spid="23" grpId="0" animBg="1"/>
      <p:bldP spid="23" grpId="1" animBg="1"/>
      <p:bldP spid="26" grpId="0" animBg="1"/>
      <p:bldP spid="26" grpId="1" animBg="1"/>
      <p:bldP spid="26" grpId="2" animBg="1"/>
      <p:bldP spid="28" grpId="0" animBg="1"/>
      <p:bldP spid="28" grpId="1" animBg="1"/>
      <p:bldP spid="28" grpId="2" animBg="1"/>
      <p:bldP spid="27" grpId="0" animBg="1"/>
      <p:bldP spid="27" grpId="1" animBg="1"/>
      <p:bldP spid="27" grpId="2" animBg="1"/>
      <p:bldP spid="5" grpId="0" animBg="1"/>
      <p:bldP spid="5" grpId="1" animBg="1"/>
      <p:bldP spid="21" grpId="0" animBg="1"/>
      <p:bldP spid="21" grpId="1" animBg="1"/>
      <p:bldP spid="30" grpId="0" animBg="1"/>
      <p:bldP spid="31" grpId="0" animBg="1"/>
      <p:bldP spid="31" grpId="1" animBg="1"/>
      <p:bldP spid="53" grpId="0" animBg="1"/>
      <p:bldP spid="53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Bangunan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Pondasinya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syahadatain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Tiang-tiangnya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rukun</a:t>
            </a:r>
            <a:r>
              <a:rPr lang="en-US" dirty="0" smtClean="0">
                <a:solidFill>
                  <a:schemeClr val="tx1"/>
                </a:solidFill>
              </a:rPr>
              <a:t> Islam </a:t>
            </a:r>
            <a:r>
              <a:rPr lang="en-US" dirty="0" err="1" smtClean="0">
                <a:solidFill>
                  <a:schemeClr val="tx1"/>
                </a:solidFill>
              </a:rPr>
              <a:t>lainnya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shalat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puasa</a:t>
            </a:r>
            <a:r>
              <a:rPr lang="en-US" dirty="0" smtClean="0">
                <a:solidFill>
                  <a:schemeClr val="tx1"/>
                </a:solidFill>
              </a:rPr>
              <a:t>, zakat, hajji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apakah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bangunan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hanya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pondasi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tiang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sudah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cukup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? Ada yang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mau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tinggal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di situ?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Dinding-dindingnya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empat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sosial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ar-SA" sz="2400" b="1" dirty="0">
                <a:solidFill>
                  <a:schemeClr val="tx1"/>
                </a:solidFill>
              </a:rPr>
              <a:t>الإجتماعي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politik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ar-SA" sz="2400" b="1" dirty="0">
                <a:solidFill>
                  <a:schemeClr val="tx1"/>
                </a:solidFill>
              </a:rPr>
              <a:t>السياسي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ekonomi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ar-SA" sz="2400" b="1" dirty="0">
                <a:solidFill>
                  <a:schemeClr val="tx1"/>
                </a:solidFill>
              </a:rPr>
              <a:t>الإقتصادي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budaya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ar-SA" sz="2400" b="1" dirty="0">
                <a:solidFill>
                  <a:schemeClr val="tx1"/>
                </a:solidFill>
              </a:rPr>
              <a:t>الثقافي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Atapnya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jihad fi </a:t>
            </a:r>
            <a:r>
              <a:rPr lang="en-US" dirty="0" err="1" smtClean="0">
                <a:solidFill>
                  <a:schemeClr val="tx1"/>
                </a:solidFill>
              </a:rPr>
              <a:t>sabilillah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7896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24800" cy="1600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Minhaj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ar-SA" b="1" dirty="0"/>
              <a:t>شُمُوْلِيَّةُ الْمِنْهَاجِ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, </a:t>
            </a:r>
            <a:r>
              <a:rPr lang="en-US" sz="2800" dirty="0" err="1" smtClean="0"/>
              <a:t>minhaj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utuh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bangunan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utuh</a:t>
            </a:r>
            <a:r>
              <a:rPr lang="en-US" sz="2800" dirty="0" smtClean="0"/>
              <a:t>,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Pondasi</a:t>
            </a:r>
            <a:r>
              <a:rPr lang="en-US" sz="2800" dirty="0" smtClean="0"/>
              <a:t>: </a:t>
            </a:r>
            <a:r>
              <a:rPr lang="en-US" sz="2800" dirty="0" err="1" smtClean="0"/>
              <a:t>akidah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Bangunannya</a:t>
            </a:r>
            <a:r>
              <a:rPr lang="en-US" sz="2800" dirty="0" smtClean="0"/>
              <a:t>: </a:t>
            </a:r>
            <a:r>
              <a:rPr lang="en-US" sz="2800" dirty="0" err="1" smtClean="0"/>
              <a:t>ibadah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akhlak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Atapnya</a:t>
            </a:r>
            <a:r>
              <a:rPr lang="en-US" sz="2800" dirty="0" smtClean="0"/>
              <a:t>: jihad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dakwah</a:t>
            </a:r>
            <a:endParaRPr lang="en-US" sz="2800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021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Pondasi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Islam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yang paling </a:t>
            </a:r>
            <a:r>
              <a:rPr lang="en-US" dirty="0" err="1" smtClean="0"/>
              <a:t>kokoh</a:t>
            </a:r>
            <a:r>
              <a:rPr lang="en-US" dirty="0" smtClean="0"/>
              <a:t>: AQIDAH yang </a:t>
            </a:r>
            <a:r>
              <a:rPr lang="en-US" dirty="0" err="1" smtClean="0"/>
              <a:t>terangkum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syahadatain</a:t>
            </a:r>
            <a:r>
              <a:rPr lang="en-US" dirty="0" smtClean="0"/>
              <a:t> (</a:t>
            </a:r>
            <a:r>
              <a:rPr lang="en-US" dirty="0" err="1" smtClean="0"/>
              <a:t>rukun</a:t>
            </a:r>
            <a:r>
              <a:rPr lang="en-US" dirty="0" smtClean="0"/>
              <a:t> Islam </a:t>
            </a:r>
            <a:r>
              <a:rPr lang="en-US" dirty="0" err="1" smtClean="0"/>
              <a:t>pertama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enam</a:t>
            </a:r>
            <a:r>
              <a:rPr lang="en-US" dirty="0" smtClean="0"/>
              <a:t> </a:t>
            </a:r>
            <a:r>
              <a:rPr lang="en-US" dirty="0" err="1" smtClean="0"/>
              <a:t>rukun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endParaRPr lang="en-US" dirty="0" smtClean="0"/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yang lain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tepian</a:t>
            </a:r>
            <a:r>
              <a:rPr lang="en-US" dirty="0" smtClean="0"/>
              <a:t> </a:t>
            </a:r>
            <a:r>
              <a:rPr lang="en-US" dirty="0" err="1" smtClean="0"/>
              <a:t>jurang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longsor</a:t>
            </a:r>
            <a:endParaRPr lang="en-US" dirty="0" smtClean="0"/>
          </a:p>
          <a:p>
            <a:r>
              <a:rPr lang="en-US" dirty="0" smtClean="0"/>
              <a:t>9:109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aqidah</a:t>
            </a:r>
            <a:r>
              <a:rPr lang="en-US" dirty="0" smtClean="0"/>
              <a:t> (</a:t>
            </a:r>
            <a:r>
              <a:rPr lang="en-US" dirty="0" err="1" smtClean="0"/>
              <a:t>takwa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lvl="1"/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didirikan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akidah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kokoh</a:t>
            </a:r>
            <a:endParaRPr lang="en-US" dirty="0" smtClean="0"/>
          </a:p>
          <a:p>
            <a:pPr lvl="1"/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berasas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roboh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jurang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berbahaya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sekali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667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Pondasi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pondasi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didirikan</a:t>
            </a:r>
            <a:r>
              <a:rPr lang="en-US" dirty="0" smtClean="0"/>
              <a:t> di </a:t>
            </a:r>
            <a:r>
              <a:rPr lang="en-US" dirty="0" err="1" smtClean="0"/>
              <a:t>atasnya</a:t>
            </a:r>
            <a:endParaRPr lang="en-US" dirty="0" smtClean="0"/>
          </a:p>
          <a:p>
            <a:pPr lvl="1"/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berdinding</a:t>
            </a:r>
            <a:r>
              <a:rPr lang="en-US" dirty="0" smtClean="0"/>
              <a:t> </a:t>
            </a:r>
            <a:r>
              <a:rPr lang="en-US" dirty="0" err="1" smtClean="0"/>
              <a:t>anyaman</a:t>
            </a:r>
            <a:r>
              <a:rPr lang="en-US" dirty="0" smtClean="0"/>
              <a:t> </a:t>
            </a:r>
            <a:r>
              <a:rPr lang="en-US" dirty="0" err="1" smtClean="0"/>
              <a:t>bambu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cukup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tanah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Rumah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biasa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kedalaman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meter </a:t>
            </a:r>
            <a:r>
              <a:rPr lang="en-US" dirty="0" err="1" smtClean="0">
                <a:sym typeface="Wingdings" pitchFamily="2" charset="2"/>
              </a:rPr>
              <a:t>cukup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Pencakar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langit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r>
              <a:rPr lang="en-US" dirty="0" err="1" smtClean="0">
                <a:sym typeface="Wingdings" pitchFamily="2" charset="2"/>
              </a:rPr>
              <a:t>Bagaimana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Islam? Islam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Islam  </a:t>
            </a:r>
            <a:r>
              <a:rPr lang="en-US" dirty="0" err="1" smtClean="0">
                <a:sym typeface="Wingdings" pitchFamily="2" charset="2"/>
              </a:rPr>
              <a:t>bangunan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tertinggi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pondasinya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mesti</a:t>
            </a:r>
            <a:r>
              <a:rPr lang="en-US" dirty="0" smtClean="0">
                <a:sym typeface="Wingdings" pitchFamily="2" charset="2"/>
              </a:rPr>
              <a:t> super </a:t>
            </a:r>
            <a:r>
              <a:rPr lang="en-US" dirty="0" err="1" smtClean="0">
                <a:sym typeface="Wingdings" pitchFamily="2" charset="2"/>
              </a:rPr>
              <a:t>kuat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Wajar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kalau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Rasulullah</a:t>
            </a:r>
            <a:r>
              <a:rPr lang="en-US" dirty="0" smtClean="0">
                <a:sym typeface="Wingdings" pitchFamily="2" charset="2"/>
              </a:rPr>
              <a:t> SAW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pondasi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memerlukan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waktu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</a:t>
            </a:r>
            <a:r>
              <a:rPr lang="en-US" dirty="0" smtClean="0">
                <a:sym typeface="Wingdings" pitchFamily="2" charset="2"/>
              </a:rPr>
              <a:t> (13 </a:t>
            </a:r>
            <a:r>
              <a:rPr lang="en-US" dirty="0" err="1" smtClean="0">
                <a:sym typeface="Wingdings" pitchFamily="2" charset="2"/>
              </a:rPr>
              <a:t>tahun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dibanding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bangunannya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sendiri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99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rtl="1"/>
            <a:r>
              <a:rPr lang="ar-SA" sz="5400" b="1">
                <a:solidFill>
                  <a:schemeClr val="tx2"/>
                </a:solidFill>
                <a:cs typeface="Traditional Arabic" pitchFamily="2" charset="-78"/>
              </a:rPr>
              <a:t>(</a:t>
            </a:r>
            <a:r>
              <a:rPr lang="en-US" sz="5400" b="1">
                <a:solidFill>
                  <a:schemeClr val="tx2"/>
                </a:solidFill>
                <a:cs typeface="Traditional Arabic" pitchFamily="2" charset="-78"/>
              </a:rPr>
              <a:t>D 3.1</a:t>
            </a:r>
            <a:r>
              <a:rPr lang="ar-SA" sz="5400" b="1">
                <a:solidFill>
                  <a:schemeClr val="tx2"/>
                </a:solidFill>
                <a:cs typeface="Traditional Arabic" pitchFamily="2" charset="-78"/>
              </a:rPr>
              <a:t>) شُمُوْلِيَّةُ اْلإِسْلاَمِ</a:t>
            </a:r>
            <a:endParaRPr lang="en-US" sz="5400" b="1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717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086600" y="3378200"/>
            <a:ext cx="2057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9pPr>
          </a:lstStyle>
          <a:p>
            <a:pPr algn="r" rtl="1">
              <a:spcBef>
                <a:spcPct val="50000"/>
              </a:spcBef>
            </a:pPr>
            <a:r>
              <a:rPr lang="ar-SA" sz="3200" b="1" dirty="0">
                <a:cs typeface="Traditional Arabic" pitchFamily="2" charset="-78"/>
              </a:rPr>
              <a:t>شُمُوْلِيَّةُ اْلإِسْلاَمِ</a:t>
            </a:r>
            <a:endParaRPr lang="en-US" sz="3200" b="1" dirty="0">
              <a:cs typeface="Traditional Arabic" pitchFamily="2" charset="-78"/>
            </a:endParaRPr>
          </a:p>
        </p:txBody>
      </p:sp>
      <p:sp>
        <p:nvSpPr>
          <p:cNvPr id="717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8600" y="3505200"/>
            <a:ext cx="1676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9pPr>
          </a:lstStyle>
          <a:p>
            <a:pPr algn="r" rtl="1">
              <a:spcBef>
                <a:spcPct val="50000"/>
              </a:spcBef>
            </a:pPr>
            <a:r>
              <a:rPr lang="ar-SA" sz="3200" b="1" dirty="0">
                <a:cs typeface="Traditional Arabic" pitchFamily="2" charset="-78"/>
              </a:rPr>
              <a:t>مِنْهَاجُ الْحَيَاةِ</a:t>
            </a:r>
            <a:endParaRPr lang="en-US" sz="3200" b="1" dirty="0">
              <a:cs typeface="Traditional Arabic" pitchFamily="2" charset="-78"/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934200" y="1981200"/>
            <a:ext cx="304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70104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6934200" y="3733800"/>
            <a:ext cx="304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51054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3276600" y="198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 flipV="1">
            <a:off x="5086311" y="2667000"/>
            <a:ext cx="247689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5105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5105400" y="38100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 flipV="1">
            <a:off x="3276600" y="2362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32766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3276600" y="3429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3276600" y="3810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3416060" y="4876800"/>
            <a:ext cx="774939" cy="22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51054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33528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5486400" y="1796534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شُمُوْلِيَّةُ الزَّمَانِ</a:t>
            </a:r>
            <a:endParaRPr lang="en-US" sz="2400" b="1" dirty="0"/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3840480" y="1796534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وَحْدَةُ الرِّسَالَةِ</a:t>
            </a:r>
            <a:endParaRPr lang="en-US" sz="2400" b="1" dirty="0"/>
          </a:p>
        </p:txBody>
      </p:sp>
      <p:sp>
        <p:nvSpPr>
          <p:cNvPr id="4" name="Rectangle 3">
            <a:hlinkClick r:id="rId6" action="ppaction://hlinksldjump"/>
          </p:cNvPr>
          <p:cNvSpPr/>
          <p:nvPr/>
        </p:nvSpPr>
        <p:spPr>
          <a:xfrm>
            <a:off x="2133600" y="1796534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خَاتَمُ اْلأَنْبِيَاءِ</a:t>
            </a:r>
            <a:endParaRPr lang="en-US" sz="2400" b="1" dirty="0"/>
          </a:p>
        </p:txBody>
      </p:sp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5486400" y="3535680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شُمُوْلِيَّةُ الْمِنْهَاجِ</a:t>
            </a:r>
            <a:endParaRPr lang="en-US" sz="2400" b="1" dirty="0"/>
          </a:p>
        </p:txBody>
      </p:sp>
      <p:sp>
        <p:nvSpPr>
          <p:cNvPr id="6" name="Rectangle 5">
            <a:hlinkClick r:id="rId8" action="ppaction://hlinksldjump"/>
          </p:cNvPr>
          <p:cNvSpPr/>
          <p:nvPr/>
        </p:nvSpPr>
        <p:spPr>
          <a:xfrm>
            <a:off x="4038600" y="2482334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اَلْمُؤَيِّدَاتُ</a:t>
            </a:r>
            <a:endParaRPr lang="en-US" sz="2400" b="1" dirty="0"/>
          </a:p>
        </p:txBody>
      </p:sp>
      <p:sp>
        <p:nvSpPr>
          <p:cNvPr id="7" name="Rectangle 6">
            <a:hlinkClick r:id="rId9" action="ppaction://hlinksldjump"/>
          </p:cNvPr>
          <p:cNvSpPr/>
          <p:nvPr/>
        </p:nvSpPr>
        <p:spPr>
          <a:xfrm>
            <a:off x="4419600" y="3581400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اَلْبِنَاءُ</a:t>
            </a:r>
            <a:endParaRPr lang="en-US" sz="2400" b="1" dirty="0"/>
          </a:p>
        </p:txBody>
      </p:sp>
      <p:sp>
        <p:nvSpPr>
          <p:cNvPr id="8" name="Rectangle 7">
            <a:hlinkClick r:id="rId10" action="ppaction://hlinksldjump"/>
          </p:cNvPr>
          <p:cNvSpPr/>
          <p:nvPr/>
        </p:nvSpPr>
        <p:spPr>
          <a:xfrm>
            <a:off x="2590800" y="2181106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اَلْجِهَادُ</a:t>
            </a:r>
            <a:endParaRPr lang="en-US" sz="2400" b="1" dirty="0"/>
          </a:p>
        </p:txBody>
      </p:sp>
      <p:sp>
        <p:nvSpPr>
          <p:cNvPr id="9" name="Rectangle 8">
            <a:hlinkClick r:id="rId11" action="ppaction://hlinksldjump"/>
          </p:cNvPr>
          <p:cNvSpPr/>
          <p:nvPr/>
        </p:nvSpPr>
        <p:spPr>
          <a:xfrm>
            <a:off x="2624313" y="285166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اَلدَّعْوَةُ</a:t>
            </a:r>
            <a:endParaRPr lang="en-US" sz="2400" b="1" dirty="0"/>
          </a:p>
        </p:txBody>
      </p:sp>
      <p:sp>
        <p:nvSpPr>
          <p:cNvPr id="10" name="Rectangle 9">
            <a:hlinkClick r:id="rId9" action="ppaction://hlinksldjump"/>
          </p:cNvPr>
          <p:cNvSpPr/>
          <p:nvPr/>
        </p:nvSpPr>
        <p:spPr>
          <a:xfrm>
            <a:off x="2501055" y="325016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اَلأَخْلاَق</a:t>
            </a:r>
            <a:endParaRPr lang="en-US" sz="2400" b="1" dirty="0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2590800" y="3905012"/>
            <a:ext cx="712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اَلْعِبَادَةُ</a:t>
            </a:r>
            <a:endParaRPr lang="en-US" sz="2400" b="1" dirty="0"/>
          </a:p>
        </p:txBody>
      </p:sp>
      <p:sp>
        <p:nvSpPr>
          <p:cNvPr id="12" name="Rectangle 11">
            <a:hlinkClick r:id="rId12" action="ppaction://hlinksldjump"/>
          </p:cNvPr>
          <p:cNvSpPr/>
          <p:nvPr/>
        </p:nvSpPr>
        <p:spPr>
          <a:xfrm>
            <a:off x="4191000" y="4648200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اَلأَسَاسُ</a:t>
            </a:r>
            <a:endParaRPr lang="en-US" sz="2400" b="1" dirty="0"/>
          </a:p>
        </p:txBody>
      </p:sp>
      <p:sp>
        <p:nvSpPr>
          <p:cNvPr id="13" name="Rectangle 12">
            <a:hlinkClick r:id="rId13" action="ppaction://hlinksldjump"/>
          </p:cNvPr>
          <p:cNvSpPr/>
          <p:nvPr/>
        </p:nvSpPr>
        <p:spPr>
          <a:xfrm>
            <a:off x="2660726" y="4648200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اَلْعَقِيْدَةُ</a:t>
            </a:r>
            <a:endParaRPr lang="en-US" sz="2400" b="1" dirty="0"/>
          </a:p>
        </p:txBody>
      </p:sp>
      <p:sp>
        <p:nvSpPr>
          <p:cNvPr id="14" name="Rectangle 13">
            <a:hlinkClick r:id="rId14" action="ppaction://hlinksldjump"/>
          </p:cNvPr>
          <p:cNvSpPr/>
          <p:nvPr/>
        </p:nvSpPr>
        <p:spPr>
          <a:xfrm>
            <a:off x="5410200" y="5334000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شُمُوْلِيَّةُ الْمَكَانِ</a:t>
            </a:r>
            <a:endParaRPr lang="en-US" sz="2400" b="1" dirty="0"/>
          </a:p>
        </p:txBody>
      </p:sp>
      <p:sp>
        <p:nvSpPr>
          <p:cNvPr id="15" name="Rectangle 14">
            <a:hlinkClick r:id="rId15" action="ppaction://hlinksldjump"/>
          </p:cNvPr>
          <p:cNvSpPr/>
          <p:nvPr/>
        </p:nvSpPr>
        <p:spPr>
          <a:xfrm>
            <a:off x="3810000" y="5410200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وَحْدَةُ الْخَالِقِ</a:t>
            </a:r>
            <a:endParaRPr lang="en-US" sz="2400" b="1" dirty="0"/>
          </a:p>
        </p:txBody>
      </p:sp>
      <p:sp>
        <p:nvSpPr>
          <p:cNvPr id="16" name="Rectangle 15">
            <a:hlinkClick r:id="rId16" action="ppaction://hlinksldjump"/>
          </p:cNvPr>
          <p:cNvSpPr/>
          <p:nvPr/>
        </p:nvSpPr>
        <p:spPr>
          <a:xfrm>
            <a:off x="2184749" y="5410200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chemeClr val="tx2"/>
                </a:solidFill>
                <a:cs typeface="Traditional Arabic" pitchFamily="2" charset="-78"/>
              </a:rPr>
              <a:t>وَحْدَةُ الْكَوْنِ</a:t>
            </a:r>
            <a:endParaRPr lang="en-US" sz="2400" b="1" dirty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6781800" y="198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67818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>
            <a:off x="49530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H="1">
            <a:off x="495300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rtl="1">
              <a:defRPr/>
            </a:pPr>
            <a:endParaRPr lang="en-US" sz="3200" b="1">
              <a:cs typeface="Traditional Arabic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0" y="1981200"/>
            <a:ext cx="685800" cy="3659832"/>
            <a:chOff x="1905000" y="1981200"/>
            <a:chExt cx="685800" cy="3659832"/>
          </a:xfrm>
        </p:grpSpPr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2438400" y="23622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2438400" y="26670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H="1">
              <a:off x="2362200" y="3505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2362200" y="37338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 flipV="1">
              <a:off x="2133600" y="3733800"/>
              <a:ext cx="304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2133600" y="3733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V="1">
              <a:off x="2133600" y="2667000"/>
              <a:ext cx="228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2362200" y="26670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H="1">
              <a:off x="1905000" y="3733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H="1">
              <a:off x="1905000" y="1981200"/>
              <a:ext cx="1524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1905000" y="3733800"/>
              <a:ext cx="152400" cy="1907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2438400" y="487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H="1">
              <a:off x="2057400" y="1981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H="1">
              <a:off x="2057400" y="5638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rtl="1">
                <a:defRPr/>
              </a:pPr>
              <a:endParaRPr lang="en-US" sz="3200" b="1">
                <a:cs typeface="Traditional Arabic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10055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47" grpId="0" animBg="1"/>
      <p:bldP spid="48" grpId="0" animBg="1"/>
      <p:bldP spid="4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Bangunan</a:t>
            </a:r>
            <a:r>
              <a:rPr lang="en-US" dirty="0" smtClean="0"/>
              <a:t> (Al-</a:t>
            </a:r>
            <a:r>
              <a:rPr lang="en-US" dirty="0" err="1" smtClean="0"/>
              <a:t>Bina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didirikan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pondasi</a:t>
            </a:r>
            <a:r>
              <a:rPr lang="en-US" dirty="0" smtClean="0"/>
              <a:t> </a:t>
            </a:r>
            <a:r>
              <a:rPr lang="en-US" dirty="0" err="1" smtClean="0"/>
              <a:t>akidah</a:t>
            </a:r>
            <a:r>
              <a:rPr lang="en-US" dirty="0" smtClean="0"/>
              <a:t> yang </a:t>
            </a:r>
            <a:r>
              <a:rPr lang="en-US" dirty="0" err="1" smtClean="0"/>
              <a:t>kokoh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berdiri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tegak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Intinya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dua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IBADAH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arti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luas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mahdhah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khusus</a:t>
            </a:r>
            <a:r>
              <a:rPr lang="en-US" dirty="0" smtClean="0">
                <a:sym typeface="Wingdings" pitchFamily="2" charset="2"/>
              </a:rPr>
              <a:t>, ritual)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‘</a:t>
            </a:r>
            <a:r>
              <a:rPr lang="en-US" dirty="0" err="1" smtClean="0">
                <a:sym typeface="Wingdings" pitchFamily="2" charset="2"/>
              </a:rPr>
              <a:t>ammah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perbuatan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baik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termasuk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empat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dinding-dinding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tadi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AKHLAK</a:t>
            </a:r>
            <a:r>
              <a:rPr lang="en-US" dirty="0" smtClean="0"/>
              <a:t>: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Allah, </a:t>
            </a:r>
            <a:r>
              <a:rPr lang="en-US" dirty="0" err="1" smtClean="0"/>
              <a:t>sesamanya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1824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Atap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atap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penghuninya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JIHAD </a:t>
            </a:r>
            <a:r>
              <a:rPr lang="en-US" dirty="0" err="1" smtClean="0"/>
              <a:t>dan</a:t>
            </a:r>
            <a:r>
              <a:rPr lang="en-US" dirty="0" smtClean="0"/>
              <a:t> DAKWAH</a:t>
            </a:r>
          </a:p>
          <a:p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atap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terancam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hancur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fungsinya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sebagai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tempat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berlindung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Kondisi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sekarang</a:t>
            </a:r>
            <a:r>
              <a:rPr lang="en-US" dirty="0" smtClean="0">
                <a:sym typeface="Wingdings" pitchFamily="2" charset="2"/>
              </a:rPr>
              <a:t>? </a:t>
            </a:r>
            <a:r>
              <a:rPr lang="en-US" dirty="0" err="1" smtClean="0">
                <a:sym typeface="Wingdings" pitchFamily="2" charset="2"/>
              </a:rPr>
              <a:t>Atapnya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bocor-bocor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hilang</a:t>
            </a:r>
            <a:r>
              <a:rPr lang="en-US" dirty="0" smtClean="0">
                <a:sym typeface="Wingdings" pitchFamily="2" charset="2"/>
              </a:rPr>
              <a:t>!</a:t>
            </a:r>
          </a:p>
          <a:p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meninggalkan</a:t>
            </a:r>
            <a:r>
              <a:rPr lang="en-US" dirty="0" smtClean="0">
                <a:sym typeface="Wingdings" pitchFamily="2" charset="2"/>
              </a:rPr>
              <a:t> jihad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dakwah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umat</a:t>
            </a:r>
            <a:r>
              <a:rPr lang="en-US" dirty="0" smtClean="0">
                <a:sym typeface="Wingdings" pitchFamily="2" charset="2"/>
              </a:rPr>
              <a:t> Islam </a:t>
            </a:r>
            <a:r>
              <a:rPr lang="en-US" dirty="0" err="1" smtClean="0">
                <a:sym typeface="Wingdings" pitchFamily="2" charset="2"/>
              </a:rPr>
              <a:t>kehilangan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perlindungan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hancur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serta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terpecah-pecah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khususnya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sejak</a:t>
            </a:r>
            <a:r>
              <a:rPr lang="en-US" dirty="0" smtClean="0">
                <a:sym typeface="Wingdings" pitchFamily="2" charset="2"/>
              </a:rPr>
              <a:t> 1924 (</a:t>
            </a:r>
            <a:r>
              <a:rPr lang="en-US" dirty="0" err="1" smtClean="0">
                <a:sym typeface="Wingdings" pitchFamily="2" charset="2"/>
              </a:rPr>
              <a:t>jatuhnya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khilafah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Islamiyah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terakhir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5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Pentingya</a:t>
            </a:r>
            <a:r>
              <a:rPr lang="en-US" dirty="0" smtClean="0"/>
              <a:t> Jihad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29:6, 69 </a:t>
            </a:r>
            <a:r>
              <a:rPr lang="en-US" sz="2800" dirty="0" err="1" smtClean="0"/>
              <a:t>bahwa</a:t>
            </a:r>
            <a:r>
              <a:rPr lang="en-US" sz="2800" dirty="0" smtClean="0"/>
              <a:t> “</a:t>
            </a:r>
            <a:r>
              <a:rPr lang="en-US" sz="2800" dirty="0" err="1" smtClean="0"/>
              <a:t>hidayah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berjihad</a:t>
            </a:r>
            <a:r>
              <a:rPr lang="en-US" sz="2800" dirty="0" smtClean="0"/>
              <a:t>” (</a:t>
            </a:r>
            <a:r>
              <a:rPr lang="ar-SA" sz="2800" b="1" dirty="0" smtClean="0"/>
              <a:t>اَلْهِدَايَةُ بَعْدَ الْجُهْد</a:t>
            </a:r>
            <a:r>
              <a:rPr lang="ar-SA" sz="2800" dirty="0" smtClean="0"/>
              <a:t>ِ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47:31 Allah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menyeleksi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: jihad – </a:t>
            </a:r>
            <a:r>
              <a:rPr lang="en-US" sz="2800" dirty="0" err="1" smtClean="0"/>
              <a:t>tidak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Setelah</a:t>
            </a:r>
            <a:r>
              <a:rPr lang="en-US" sz="2800" dirty="0" smtClean="0"/>
              <a:t> jihad: </a:t>
            </a:r>
            <a:r>
              <a:rPr lang="en-US" sz="2800" dirty="0" err="1" smtClean="0"/>
              <a:t>sadar</a:t>
            </a:r>
            <a:r>
              <a:rPr lang="en-US" sz="2800" dirty="0" smtClean="0"/>
              <a:t> – </a:t>
            </a:r>
            <a:r>
              <a:rPr lang="en-US" sz="2800" dirty="0" err="1" smtClean="0"/>
              <a:t>tidak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Jihad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puncaknya</a:t>
            </a:r>
            <a:r>
              <a:rPr lang="en-US" sz="2800" dirty="0" smtClean="0"/>
              <a:t> </a:t>
            </a:r>
            <a:r>
              <a:rPr lang="en-US" sz="2800" dirty="0" err="1" smtClean="0"/>
              <a:t>ibadah</a:t>
            </a:r>
            <a:r>
              <a:rPr lang="en-US" sz="2800" dirty="0" smtClean="0"/>
              <a:t> (</a:t>
            </a:r>
            <a:r>
              <a:rPr lang="ar-SA" sz="2800" b="1" dirty="0" smtClean="0"/>
              <a:t>قِيْمَةُ الْعِبَادَةِ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97338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Dakwah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191000"/>
          </a:xfrm>
        </p:spPr>
        <p:txBody>
          <a:bodyPr/>
          <a:lstStyle/>
          <a:p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kemampuannya</a:t>
            </a:r>
            <a:r>
              <a:rPr lang="en-US" dirty="0" smtClean="0"/>
              <a:t> (3:104)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yang paling </a:t>
            </a:r>
            <a:r>
              <a:rPr lang="en-US" dirty="0" err="1" smtClean="0"/>
              <a:t>mulia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dirty="0" err="1" smtClean="0"/>
              <a:t>berdakwah</a:t>
            </a:r>
            <a:r>
              <a:rPr lang="en-US" dirty="0" smtClean="0"/>
              <a:t> (41:33)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?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Umat</a:t>
            </a:r>
            <a:r>
              <a:rPr lang="en-US" dirty="0" smtClean="0"/>
              <a:t> lain?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berdakwah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memegang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digunakan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dakwah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mereka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Pejabat</a:t>
            </a:r>
            <a:r>
              <a:rPr lang="en-US" dirty="0" smtClean="0">
                <a:sym typeface="Wingdings" pitchFamily="2" charset="2"/>
              </a:rPr>
              <a:t> yang Muslim? </a:t>
            </a:r>
            <a:r>
              <a:rPr lang="en-US" dirty="0" err="1" smtClean="0">
                <a:sym typeface="Wingdings" pitchFamily="2" charset="2"/>
              </a:rPr>
              <a:t>Mereka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asyik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sendiri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tanpa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misi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8544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TEMPAT (</a:t>
            </a:r>
            <a:r>
              <a:rPr lang="ar-SA" b="1" dirty="0"/>
              <a:t>شُمُوْلِيَّةُ الْمَكَانِ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8387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Universal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Islam </a:t>
            </a:r>
            <a:r>
              <a:rPr lang="en-US" sz="2600" dirty="0" err="1" smtClean="0"/>
              <a:t>berlaku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segala</a:t>
            </a:r>
            <a:r>
              <a:rPr lang="en-US" sz="2600" dirty="0" smtClean="0"/>
              <a:t> </a:t>
            </a:r>
            <a:r>
              <a:rPr lang="en-US" sz="2600" dirty="0" err="1" smtClean="0"/>
              <a:t>tempat</a:t>
            </a:r>
            <a:r>
              <a:rPr lang="en-US" sz="2600" dirty="0" smtClean="0"/>
              <a:t> (</a:t>
            </a:r>
            <a:r>
              <a:rPr lang="en-US" sz="2600" dirty="0" err="1" smtClean="0"/>
              <a:t>seluruh</a:t>
            </a:r>
            <a:r>
              <a:rPr lang="en-US" sz="2600" dirty="0" smtClean="0"/>
              <a:t> </a:t>
            </a:r>
            <a:r>
              <a:rPr lang="en-US" sz="2600" dirty="0" err="1" smtClean="0"/>
              <a:t>dunia</a:t>
            </a:r>
            <a:r>
              <a:rPr lang="en-US" sz="2600" dirty="0" smtClean="0"/>
              <a:t>)</a:t>
            </a:r>
          </a:p>
          <a:p>
            <a:r>
              <a:rPr lang="en-US" sz="2600" dirty="0" err="1" smtClean="0"/>
              <a:t>Segala</a:t>
            </a:r>
            <a:r>
              <a:rPr lang="en-US" sz="2600" dirty="0" smtClean="0"/>
              <a:t> </a:t>
            </a:r>
            <a:r>
              <a:rPr lang="en-US" sz="2600" dirty="0" err="1" smtClean="0"/>
              <a:t>tempat</a:t>
            </a:r>
            <a:r>
              <a:rPr lang="en-US" sz="2600" dirty="0" smtClean="0"/>
              <a:t> di </a:t>
            </a:r>
            <a:r>
              <a:rPr lang="en-US" sz="2600" dirty="0" err="1" smtClean="0"/>
              <a:t>bumi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err="1" smtClean="0">
                <a:sym typeface="Wingdings" pitchFamily="2" charset="2"/>
              </a:rPr>
              <a:t>mesti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tegak</a:t>
            </a:r>
            <a:r>
              <a:rPr lang="en-US" sz="2600" dirty="0" smtClean="0">
                <a:sym typeface="Wingdings" pitchFamily="2" charset="2"/>
              </a:rPr>
              <a:t> Islam di </a:t>
            </a:r>
            <a:r>
              <a:rPr lang="en-US" sz="2600" dirty="0" err="1" smtClean="0">
                <a:sym typeface="Wingdings" pitchFamily="2" charset="2"/>
              </a:rPr>
              <a:t>atasnya</a:t>
            </a:r>
            <a:endParaRPr lang="en-US" sz="2600" dirty="0" smtClean="0">
              <a:sym typeface="Wingdings" pitchFamily="2" charset="2"/>
            </a:endParaRPr>
          </a:p>
          <a:p>
            <a:r>
              <a:rPr lang="en-US" sz="2600" dirty="0" err="1" smtClean="0">
                <a:sym typeface="Wingdings" pitchFamily="2" charset="2"/>
              </a:rPr>
              <a:t>Jadi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tidak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ada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hak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manusia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mengusir</a:t>
            </a:r>
            <a:r>
              <a:rPr lang="en-US" sz="2600" dirty="0" smtClean="0">
                <a:sym typeface="Wingdings" pitchFamily="2" charset="2"/>
              </a:rPr>
              <a:t> orang-orang Islam  </a:t>
            </a:r>
            <a:r>
              <a:rPr lang="en-US" sz="2600" dirty="0" err="1" smtClean="0">
                <a:sym typeface="Wingdings" pitchFamily="2" charset="2"/>
              </a:rPr>
              <a:t>pengusiran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adalah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pelanggaran</a:t>
            </a:r>
            <a:r>
              <a:rPr lang="en-US" sz="2600" dirty="0" smtClean="0">
                <a:sym typeface="Wingdings" pitchFamily="2" charset="2"/>
              </a:rPr>
              <a:t> (22:40)</a:t>
            </a:r>
          </a:p>
          <a:p>
            <a:r>
              <a:rPr lang="en-US" sz="2600" dirty="0" smtClean="0">
                <a:sym typeface="Wingdings" pitchFamily="2" charset="2"/>
              </a:rPr>
              <a:t>90:2 </a:t>
            </a:r>
            <a:r>
              <a:rPr lang="en-US" sz="2600" dirty="0" err="1" smtClean="0">
                <a:sym typeface="Wingdings" pitchFamily="2" charset="2"/>
              </a:rPr>
              <a:t>Makkah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adalah</a:t>
            </a:r>
            <a:r>
              <a:rPr lang="en-US" sz="2600" dirty="0" smtClean="0">
                <a:sym typeface="Wingdings" pitchFamily="2" charset="2"/>
              </a:rPr>
              <a:t> halal </a:t>
            </a:r>
            <a:r>
              <a:rPr lang="en-US" sz="2600" dirty="0" err="1" smtClean="0">
                <a:sym typeface="Wingdings" pitchFamily="2" charset="2"/>
              </a:rPr>
              <a:t>untuk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tempat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tinggal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Rasulullah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tapi</a:t>
            </a:r>
            <a:r>
              <a:rPr lang="en-US" sz="2600" dirty="0" smtClean="0">
                <a:sym typeface="Wingdings" pitchFamily="2" charset="2"/>
              </a:rPr>
              <a:t> orang-orang </a:t>
            </a:r>
            <a:r>
              <a:rPr lang="en-US" sz="2600" dirty="0" err="1" smtClean="0">
                <a:sym typeface="Wingdings" pitchFamily="2" charset="2"/>
              </a:rPr>
              <a:t>kafir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mengusir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beliau</a:t>
            </a:r>
            <a:r>
              <a:rPr lang="en-US" sz="2600" dirty="0" smtClean="0">
                <a:sym typeface="Wingdings" pitchFamily="2" charset="2"/>
              </a:rPr>
              <a:t> SAW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06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(</a:t>
            </a:r>
            <a:r>
              <a:rPr lang="ar-SA" b="1" dirty="0">
                <a:solidFill>
                  <a:schemeClr val="tx2"/>
                </a:solidFill>
              </a:rPr>
              <a:t>وَحْدَةُ </a:t>
            </a:r>
            <a:r>
              <a:rPr lang="ar-SA" b="1" dirty="0" smtClean="0">
                <a:solidFill>
                  <a:schemeClr val="tx2"/>
                </a:solidFill>
              </a:rPr>
              <a:t>الْخَالِقِ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Islam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menyeluruh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penjuru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andil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(46:3)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pastilah</a:t>
            </a:r>
            <a:r>
              <a:rPr lang="en-US" dirty="0" smtClean="0"/>
              <a:t> </a:t>
            </a:r>
            <a:r>
              <a:rPr lang="en-US" dirty="0" err="1" smtClean="0"/>
              <a:t>hancur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(21:22)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9869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(</a:t>
            </a:r>
            <a:r>
              <a:rPr lang="ar-SA" b="1" dirty="0">
                <a:solidFill>
                  <a:schemeClr val="tx2"/>
                </a:solidFill>
              </a:rPr>
              <a:t>َحْدَةُ </a:t>
            </a:r>
            <a:r>
              <a:rPr lang="ar-SA" b="1" dirty="0" smtClean="0">
                <a:solidFill>
                  <a:schemeClr val="tx2"/>
                </a:solidFill>
              </a:rPr>
              <a:t>الْكَوْنِ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Penciptanya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alamnya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2:29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lain yang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yang lain</a:t>
            </a:r>
          </a:p>
          <a:p>
            <a:r>
              <a:rPr lang="en-US" dirty="0" smtClean="0"/>
              <a:t>67:15 Allah yang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Islam-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yang Allah </a:t>
            </a:r>
            <a:r>
              <a:rPr lang="en-US" dirty="0" err="1" smtClean="0"/>
              <a:t>berlakukan</a:t>
            </a:r>
            <a:r>
              <a:rPr lang="en-US" dirty="0" smtClean="0"/>
              <a:t> di </a:t>
            </a:r>
            <a:r>
              <a:rPr lang="en-US" dirty="0" err="1" smtClean="0"/>
              <a:t>bumi</a:t>
            </a:r>
            <a:r>
              <a:rPr lang="en-US" dirty="0" smtClean="0"/>
              <a:t> Allah </a:t>
            </a:r>
            <a:r>
              <a:rPr lang="en-US" dirty="0" err="1" smtClean="0"/>
              <a:t>ini</a:t>
            </a:r>
            <a:r>
              <a:rPr lang="en-US" dirty="0" smtClean="0"/>
              <a:t> (3:19)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Islam,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(3:85)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532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8800" b="1" dirty="0"/>
              <a:t>مِنْهَاجُ </a:t>
            </a:r>
            <a:r>
              <a:rPr lang="ar-SA" sz="8800" b="1" dirty="0" smtClean="0"/>
              <a:t>الْحَيَاةِ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Pedoman</a:t>
            </a:r>
            <a:r>
              <a:rPr lang="en-US" sz="4800" dirty="0" smtClean="0"/>
              <a:t> </a:t>
            </a:r>
            <a:r>
              <a:rPr lang="en-US" sz="4800" dirty="0" err="1" smtClean="0"/>
              <a:t>Hidup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744047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Islam </a:t>
            </a:r>
            <a:r>
              <a:rPr lang="en-US" dirty="0" err="1" smtClean="0"/>
              <a:t>menyeluruh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, </a:t>
            </a:r>
            <a:r>
              <a:rPr lang="en-US" dirty="0" err="1" smtClean="0"/>
              <a:t>tatanan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Islam-</a:t>
            </a:r>
            <a:r>
              <a:rPr lang="en-US" dirty="0" err="1" smtClean="0"/>
              <a:t>lah</a:t>
            </a:r>
            <a:r>
              <a:rPr lang="en-US" dirty="0" smtClean="0"/>
              <a:t> yang </a:t>
            </a:r>
            <a:r>
              <a:rPr lang="en-US" dirty="0" err="1" smtClean="0"/>
              <a:t>pantas</a:t>
            </a:r>
            <a:r>
              <a:rPr lang="en-US" dirty="0" smtClean="0"/>
              <a:t> </a:t>
            </a:r>
            <a:r>
              <a:rPr lang="en-US" dirty="0" err="1" smtClean="0"/>
              <a:t>menjada</a:t>
            </a:r>
            <a:r>
              <a:rPr lang="en-US" dirty="0" smtClean="0"/>
              <a:t> </a:t>
            </a:r>
            <a:r>
              <a:rPr lang="en-US" dirty="0" err="1" smtClean="0"/>
              <a:t>tatanan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(way of life)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seluruhnya</a:t>
            </a:r>
            <a:endParaRPr lang="en-US" dirty="0" smtClean="0"/>
          </a:p>
          <a:p>
            <a:r>
              <a:rPr lang="en-US" dirty="0" smtClean="0"/>
              <a:t>2:185 Al-Qur’an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tepatnya</a:t>
            </a:r>
            <a:r>
              <a:rPr lang="en-US" dirty="0" smtClean="0"/>
              <a:t> Islam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berubahnya</a:t>
            </a:r>
            <a:r>
              <a:rPr lang="en-US" dirty="0" smtClean="0"/>
              <a:t> Arab </a:t>
            </a:r>
            <a:r>
              <a:rPr lang="en-US" dirty="0" err="1" smtClean="0"/>
              <a:t>jahiliyah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Muslimin</a:t>
            </a:r>
            <a:r>
              <a:rPr lang="en-US" dirty="0" smtClean="0"/>
              <a:t> yang </a:t>
            </a:r>
            <a:r>
              <a:rPr lang="en-US" dirty="0" err="1" smtClean="0"/>
              <a:t>menyebarkan</a:t>
            </a:r>
            <a:r>
              <a:rPr lang="en-US" dirty="0" smtClean="0"/>
              <a:t> </a:t>
            </a:r>
            <a:r>
              <a:rPr lang="en-US" dirty="0" err="1" smtClean="0"/>
              <a:t>rahmat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penjuru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(21:105)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32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rtl="1"/>
            <a:r>
              <a:rPr lang="ar-SA" sz="4400" b="1" dirty="0">
                <a:solidFill>
                  <a:schemeClr val="tx2"/>
                </a:solidFill>
                <a:cs typeface="Traditional Arabic" pitchFamily="2" charset="-78"/>
              </a:rPr>
              <a:t>(</a:t>
            </a:r>
            <a:r>
              <a:rPr lang="en-US" sz="4400" b="1" dirty="0">
                <a:solidFill>
                  <a:schemeClr val="tx2"/>
                </a:solidFill>
                <a:cs typeface="Traditional Arabic" pitchFamily="2" charset="-78"/>
              </a:rPr>
              <a:t>D 3.2</a:t>
            </a:r>
            <a:r>
              <a:rPr lang="ar-SA" sz="4400" b="1" dirty="0">
                <a:solidFill>
                  <a:schemeClr val="tx2"/>
                </a:solidFill>
                <a:cs typeface="Traditional Arabic" pitchFamily="2" charset="-78"/>
              </a:rPr>
              <a:t>) شُمُوْلِيَّةُ اْلإِسْلاَمِ</a:t>
            </a:r>
            <a:endParaRPr lang="en-US" sz="44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867400" y="30099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 (Arabic)" charset="0"/>
                <a:cs typeface="Times New Roman (Arabic)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r-SA" sz="3200" b="1">
                <a:cs typeface="Traditional Arabic" pitchFamily="2" charset="-78"/>
              </a:rPr>
              <a:t>مِنْهَاجُ الْحَيَاةِ</a:t>
            </a:r>
            <a:endParaRPr lang="en-US" sz="3200" b="1">
              <a:cs typeface="Traditional Arabic" pitchFamily="2" charset="-78"/>
            </a:endParaRPr>
          </a:p>
        </p:txBody>
      </p:sp>
      <p:sp>
        <p:nvSpPr>
          <p:cNvPr id="8196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154680" y="1066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اَلاِعْتِقَادِيُّ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953000" y="1333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181600" y="1333500"/>
            <a:ext cx="685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5257800" y="1790700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 flipV="1">
            <a:off x="5257800" y="22479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 flipV="1">
            <a:off x="5257800" y="27051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5257800" y="32385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5257800" y="33147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5257800" y="33147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5257800" y="33147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5257800" y="3314700"/>
            <a:ext cx="609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5257800" y="3314700"/>
            <a:ext cx="609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029200" y="1790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029200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5029200" y="27051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5029200" y="3238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5029200" y="3695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5029200" y="42291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5029200" y="4686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029200" y="5219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029200" y="5676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>
              <a:cs typeface="Traditional Arabic" pitchFamily="2" charset="-78"/>
            </a:endParaRPr>
          </a:p>
        </p:txBody>
      </p:sp>
      <p:sp>
        <p:nvSpPr>
          <p:cNvPr id="2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00400" y="2011680"/>
            <a:ext cx="1828800" cy="47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اَلسُّلُوْكِيُّ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00400" y="1516380"/>
            <a:ext cx="1828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اَلأَخْلاَقِيُّ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7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169920" y="5394960"/>
            <a:ext cx="1828800" cy="5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اَلْجِنَائِيُّ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8" name="Rectangle 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38500" y="2464990"/>
            <a:ext cx="1828800" cy="48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اَلشُّعُوْرِيُّ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9" name="Rectangle 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200400" y="2994660"/>
            <a:ext cx="1828800" cy="5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اَلتَّرْبَوِيُّ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" name="Rectangle 4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124200" y="4404360"/>
            <a:ext cx="1828800" cy="5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اَلاِقْتِصَادِيُّ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1" name="Rectangle 4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200400" y="3419514"/>
            <a:ext cx="1828800" cy="55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اَلاِجْتِمَاعِيُّ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2" name="Rectangle 4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200400" y="40005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اَلسِّيَاسِيُّ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3" name="Rectangle 4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69920" y="4943514"/>
            <a:ext cx="1828800" cy="55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b="1" dirty="0" smtClean="0">
                <a:solidFill>
                  <a:schemeClr val="tx2"/>
                </a:solidFill>
                <a:cs typeface="Traditional Arabic" pitchFamily="2" charset="-78"/>
              </a:rPr>
              <a:t>اَلْعَسْكَرِيُّ</a:t>
            </a:r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754336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215" grpId="0" animBg="1"/>
      <p:bldP spid="8216" grpId="0" animBg="1"/>
      <p:bldP spid="8217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10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(</a:t>
            </a:r>
            <a:r>
              <a:rPr lang="ar-SA" b="1" dirty="0" smtClean="0"/>
              <a:t>اَلاِعْتِقَادِيُّ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r>
              <a:rPr lang="en-US" dirty="0" smtClean="0"/>
              <a:t> (</a:t>
            </a:r>
            <a:r>
              <a:rPr lang="ar-SA" b="1" dirty="0"/>
              <a:t>اَلأَخْلاَقِيُّ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(</a:t>
            </a:r>
            <a:r>
              <a:rPr lang="ar-SA" b="1" dirty="0"/>
              <a:t>اَلسُّلُوْكِيُّ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(</a:t>
            </a:r>
            <a:r>
              <a:rPr lang="ar-SA" b="1" dirty="0"/>
              <a:t>اَلشُّعُوْرِيُّ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(</a:t>
            </a:r>
            <a:r>
              <a:rPr lang="ar-SA" b="1" dirty="0"/>
              <a:t>اَلتَّرْبَوِيُّ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(</a:t>
            </a:r>
            <a:r>
              <a:rPr lang="ar-SA" b="1" dirty="0"/>
              <a:t>اَلاِجْتِمَاعِيُّ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(</a:t>
            </a:r>
            <a:r>
              <a:rPr lang="ar-SA" b="1" dirty="0"/>
              <a:t>اَلسِّيَاسِيُّ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(</a:t>
            </a:r>
            <a:r>
              <a:rPr lang="ar-SA" b="1" dirty="0"/>
              <a:t>اَلاِقْتِصَادِيُّ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(</a:t>
            </a:r>
            <a:r>
              <a:rPr lang="ar-SA" b="1" dirty="0"/>
              <a:t>اَلْعَسْكَرِيُّ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perundang-undangan</a:t>
            </a:r>
            <a:r>
              <a:rPr lang="en-US" dirty="0" smtClean="0"/>
              <a:t> (</a:t>
            </a:r>
            <a:r>
              <a:rPr lang="ar-SA" b="1" dirty="0"/>
              <a:t>اَلْجِنَائِيُّ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00800" y="98298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46520" y="1927860"/>
            <a:ext cx="1828800" cy="47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46520" y="1432560"/>
            <a:ext cx="1828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416040" y="5311140"/>
            <a:ext cx="1828800" cy="5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84620" y="2381170"/>
            <a:ext cx="1828800" cy="48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446520" y="2910840"/>
            <a:ext cx="1828800" cy="5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370320" y="4320540"/>
            <a:ext cx="1828800" cy="5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446520" y="3335694"/>
            <a:ext cx="1828800" cy="55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446520" y="391668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416040" y="4859694"/>
            <a:ext cx="1828800" cy="55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endParaRPr lang="en-US" sz="32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91388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(</a:t>
            </a:r>
            <a:r>
              <a:rPr lang="ar-SA" b="1" dirty="0" smtClean="0"/>
              <a:t>اَلاِعْتِقَادِيُّ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TAUHID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Islam </a:t>
            </a:r>
            <a:r>
              <a:rPr lang="en-US" dirty="0" err="1" smtClean="0"/>
              <a:t>terkotori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kemusyrikan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meyakini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Allah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(</a:t>
            </a:r>
            <a:r>
              <a:rPr lang="en-US" dirty="0" err="1" smtClean="0"/>
              <a:t>subhanallah</a:t>
            </a:r>
            <a:r>
              <a:rPr lang="en-US" dirty="0" smtClean="0"/>
              <a:t> ‘</a:t>
            </a:r>
            <a:r>
              <a:rPr lang="en-US" dirty="0" err="1" smtClean="0"/>
              <a:t>ammaa</a:t>
            </a:r>
            <a:r>
              <a:rPr lang="en-US" dirty="0" smtClean="0"/>
              <a:t> </a:t>
            </a:r>
            <a:r>
              <a:rPr lang="en-US" dirty="0" err="1" smtClean="0"/>
              <a:t>yusyrikuun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orang </a:t>
            </a:r>
            <a:r>
              <a:rPr lang="en-US" dirty="0" err="1" smtClean="0"/>
              <a:t>Nasrani</a:t>
            </a:r>
            <a:endParaRPr lang="en-US" dirty="0" smtClean="0"/>
          </a:p>
          <a:p>
            <a:pPr lvl="1"/>
            <a:r>
              <a:rPr lang="en-US" dirty="0" smtClean="0"/>
              <a:t>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 pun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sekte</a:t>
            </a:r>
            <a:r>
              <a:rPr lang="en-US" dirty="0" smtClean="0"/>
              <a:t> yang </a:t>
            </a:r>
            <a:r>
              <a:rPr lang="en-US" dirty="0" err="1" smtClean="0"/>
              <a:t>mempercayai</a:t>
            </a:r>
            <a:r>
              <a:rPr lang="en-US" dirty="0" smtClean="0"/>
              <a:t> </a:t>
            </a:r>
            <a:r>
              <a:rPr lang="en-US" dirty="0" err="1" smtClean="0"/>
              <a:t>Uzair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Allah (9:30)</a:t>
            </a:r>
          </a:p>
          <a:p>
            <a:pPr lvl="1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meniru-niru</a:t>
            </a:r>
            <a:r>
              <a:rPr lang="en-US" dirty="0" smtClean="0"/>
              <a:t> </a:t>
            </a:r>
            <a:r>
              <a:rPr lang="en-US" dirty="0" err="1" smtClean="0"/>
              <a:t>perkataan</a:t>
            </a:r>
            <a:r>
              <a:rPr lang="en-US" dirty="0" smtClean="0"/>
              <a:t> orang-orang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(</a:t>
            </a:r>
            <a:r>
              <a:rPr lang="ar-SA" b="1" dirty="0"/>
              <a:t>يُضَاهِئُونَ قَوْلَ الَّذِينَ كَفَرُوا مِنْ قَبْلُ</a:t>
            </a:r>
            <a:r>
              <a:rPr lang="en-US" dirty="0" smtClean="0"/>
              <a:t>) – </a:t>
            </a:r>
            <a:r>
              <a:rPr lang="en-US" dirty="0" err="1" smtClean="0"/>
              <a:t>dewa-dewa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Arab </a:t>
            </a:r>
            <a:r>
              <a:rPr lang="en-US" dirty="0" err="1" smtClean="0"/>
              <a:t>jahiliyah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Allah (43:16)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1350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r>
              <a:rPr lang="en-US" dirty="0" smtClean="0"/>
              <a:t> (</a:t>
            </a:r>
            <a:r>
              <a:rPr lang="ar-SA" b="1" dirty="0" smtClean="0"/>
              <a:t>اَلأَخْلاَقِيُّ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Akhlak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</a:t>
            </a:r>
          </a:p>
          <a:p>
            <a:pPr marL="0" indent="0" algn="ctr">
              <a:buNone/>
            </a:pPr>
            <a:r>
              <a:rPr lang="ar-SA" sz="3600" b="1" dirty="0"/>
              <a:t>إِنَّمَا بُعِثْتُ لأُتَمِّمَ مَكَارِمَ </a:t>
            </a:r>
            <a:r>
              <a:rPr lang="ar-SA" sz="3600" b="1" dirty="0" smtClean="0"/>
              <a:t>الأَخْلاَقِ</a:t>
            </a:r>
            <a:endParaRPr lang="en-US" sz="3600" b="1" dirty="0" smtClean="0"/>
          </a:p>
          <a:p>
            <a:pPr marL="0" indent="0" algn="ctr">
              <a:buNone/>
            </a:pPr>
            <a:r>
              <a:rPr lang="en-US" i="1" dirty="0" err="1" smtClean="0"/>
              <a:t>Hanyasanya</a:t>
            </a:r>
            <a:r>
              <a:rPr lang="en-US" i="1" dirty="0" smtClean="0"/>
              <a:t> </a:t>
            </a:r>
            <a:r>
              <a:rPr lang="en-US" i="1" dirty="0" err="1" smtClean="0"/>
              <a:t>aku</a:t>
            </a:r>
            <a:r>
              <a:rPr lang="en-US" i="1" dirty="0" smtClean="0"/>
              <a:t> </a:t>
            </a:r>
            <a:r>
              <a:rPr lang="en-US" i="1" dirty="0" err="1" smtClean="0"/>
              <a:t>diutus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menyempurnakan</a:t>
            </a:r>
            <a:r>
              <a:rPr lang="en-US" i="1" dirty="0" smtClean="0"/>
              <a:t> </a:t>
            </a:r>
            <a:r>
              <a:rPr lang="en-US" i="1" dirty="0" err="1" smtClean="0"/>
              <a:t>akhlak</a:t>
            </a:r>
            <a:r>
              <a:rPr lang="en-US" i="1" dirty="0" smtClean="0"/>
              <a:t> yang </a:t>
            </a:r>
            <a:r>
              <a:rPr lang="en-US" i="1" dirty="0" err="1" smtClean="0"/>
              <a:t>mulia</a:t>
            </a:r>
            <a:r>
              <a:rPr lang="en-US" i="1" dirty="0" smtClean="0"/>
              <a:t> </a:t>
            </a:r>
            <a:r>
              <a:rPr lang="en-US" dirty="0" smtClean="0"/>
              <a:t>(HR. </a:t>
            </a:r>
            <a:r>
              <a:rPr lang="en-US" dirty="0" err="1" smtClean="0"/>
              <a:t>Baihaqi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Akhlak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wajah</a:t>
            </a:r>
            <a:r>
              <a:rPr lang="en-US" dirty="0" smtClean="0"/>
              <a:t> Islam,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ditekankan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sistem</a:t>
            </a:r>
            <a:r>
              <a:rPr lang="en-US" dirty="0" smtClean="0"/>
              <a:t> lain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. </a:t>
            </a:r>
            <a:r>
              <a:rPr lang="en-US" dirty="0" err="1" smtClean="0"/>
              <a:t>Etika</a:t>
            </a:r>
            <a:r>
              <a:rPr lang="en-US" dirty="0" smtClean="0"/>
              <a:t> (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) </a:t>
            </a:r>
            <a:r>
              <a:rPr lang="en-US" dirty="0" err="1" smtClean="0"/>
              <a:t>standarnya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kabur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etika</a:t>
            </a:r>
            <a:r>
              <a:rPr lang="en-US" dirty="0" smtClean="0">
                <a:sym typeface="Wingdings" pitchFamily="2" charset="2"/>
              </a:rPr>
              <a:t> Barat </a:t>
            </a:r>
            <a:r>
              <a:rPr lang="en-US" dirty="0" err="1" smtClean="0">
                <a:sym typeface="Wingdings" pitchFamily="2" charset="2"/>
              </a:rPr>
              <a:t>beda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etika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Timur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Akhlak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Islam </a:t>
            </a:r>
            <a:r>
              <a:rPr lang="en-US" dirty="0" err="1" smtClean="0">
                <a:sym typeface="Wingdings" pitchFamily="2" charset="2"/>
              </a:rPr>
              <a:t>lengkap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meliputi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Allah, </a:t>
            </a:r>
            <a:r>
              <a:rPr lang="en-US" dirty="0" err="1" smtClean="0">
                <a:sym typeface="Wingdings" pitchFamily="2" charset="2"/>
              </a:rPr>
              <a:t>sesamanya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semesta</a:t>
            </a:r>
            <a:endParaRPr lang="en-US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705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(</a:t>
            </a:r>
            <a:r>
              <a:rPr lang="ar-SA" b="1" dirty="0" smtClean="0"/>
              <a:t>اَلسُّلُوْكِيُّ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Perilaku</a:t>
            </a:r>
            <a:r>
              <a:rPr lang="en-US" dirty="0" smtClean="0"/>
              <a:t> = </a:t>
            </a:r>
            <a:r>
              <a:rPr lang="en-US" dirty="0" err="1" smtClean="0"/>
              <a:t>tindak</a:t>
            </a:r>
            <a:r>
              <a:rPr lang="en-US" dirty="0" smtClean="0"/>
              <a:t> </a:t>
            </a:r>
            <a:r>
              <a:rPr lang="en-US" dirty="0" err="1" smtClean="0"/>
              <a:t>tanduk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 </a:t>
            </a:r>
            <a:r>
              <a:rPr lang="en-US" dirty="0" err="1" smtClean="0"/>
              <a:t>dilandasi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akidah</a:t>
            </a:r>
            <a:r>
              <a:rPr lang="en-US" dirty="0" smtClean="0"/>
              <a:t> yang </a:t>
            </a:r>
            <a:r>
              <a:rPr lang="en-US" dirty="0" err="1" smtClean="0"/>
              <a:t>bersih</a:t>
            </a:r>
            <a:endParaRPr lang="en-US" dirty="0" smtClean="0"/>
          </a:p>
          <a:p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setan</a:t>
            </a:r>
            <a:r>
              <a:rPr lang="en-US" dirty="0" smtClean="0"/>
              <a:t>: </a:t>
            </a:r>
            <a:r>
              <a:rPr lang="en-US" dirty="0" err="1" smtClean="0"/>
              <a:t>tukang</a:t>
            </a:r>
            <a:r>
              <a:rPr lang="en-US" dirty="0" smtClean="0"/>
              <a:t> </a:t>
            </a:r>
            <a:r>
              <a:rPr lang="en-US" dirty="0" err="1" smtClean="0"/>
              <a:t>tipu</a:t>
            </a:r>
            <a:endParaRPr lang="en-US" dirty="0" smtClean="0"/>
          </a:p>
          <a:p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Binatang</a:t>
            </a:r>
            <a:r>
              <a:rPr lang="en-US" dirty="0" smtClean="0"/>
              <a:t> </a:t>
            </a:r>
            <a:r>
              <a:rPr lang="en-US" dirty="0" err="1" smtClean="0"/>
              <a:t>buas</a:t>
            </a:r>
            <a:r>
              <a:rPr lang="en-US" dirty="0" smtClean="0"/>
              <a:t>: </a:t>
            </a:r>
            <a:r>
              <a:rPr lang="en-US" dirty="0" err="1" smtClean="0"/>
              <a:t>pemarah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anjing</a:t>
            </a:r>
            <a:r>
              <a:rPr lang="en-US" dirty="0" smtClean="0"/>
              <a:t> (7:176)</a:t>
            </a:r>
          </a:p>
          <a:p>
            <a:pPr lvl="1"/>
            <a:r>
              <a:rPr lang="en-US" dirty="0" err="1" smtClean="0"/>
              <a:t>Binatang</a:t>
            </a:r>
            <a:r>
              <a:rPr lang="en-US" dirty="0" smtClean="0"/>
              <a:t> </a:t>
            </a:r>
            <a:r>
              <a:rPr lang="en-US" dirty="0" err="1" smtClean="0"/>
              <a:t>ternak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memperturutkan</a:t>
            </a:r>
            <a:r>
              <a:rPr lang="en-US" dirty="0" smtClean="0"/>
              <a:t> </a:t>
            </a:r>
            <a:r>
              <a:rPr lang="en-US" dirty="0" err="1" smtClean="0"/>
              <a:t>syahwatnya</a:t>
            </a:r>
            <a:r>
              <a:rPr lang="en-US" dirty="0" smtClean="0"/>
              <a:t> (7:179, 47:12)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meniru-niru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(HR. Ahmad)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orang </a:t>
            </a:r>
            <a:r>
              <a:rPr lang="en-US" dirty="0" err="1" smtClean="0"/>
              <a:t>kafir</a:t>
            </a:r>
            <a:r>
              <a:rPr lang="en-US" dirty="0" smtClean="0"/>
              <a:t> (</a:t>
            </a:r>
            <a:r>
              <a:rPr lang="ar-SA" b="1" dirty="0" smtClean="0"/>
              <a:t>مَنْ </a:t>
            </a:r>
            <a:r>
              <a:rPr lang="ar-SA" b="1" dirty="0"/>
              <a:t>تَشَبَّهَ بِقَوْمٍ فَهُوَ </a:t>
            </a:r>
            <a:r>
              <a:rPr lang="ar-SA" b="1" dirty="0" smtClean="0"/>
              <a:t>مِنْهُمْ</a:t>
            </a:r>
            <a:r>
              <a:rPr lang="en-US" dirty="0" smtClean="0"/>
              <a:t>) HR. Abu </a:t>
            </a:r>
            <a:r>
              <a:rPr lang="en-US" dirty="0" err="1" smtClean="0"/>
              <a:t>Dawud</a:t>
            </a:r>
            <a:endParaRPr lang="en-US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4441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(</a:t>
            </a:r>
            <a:r>
              <a:rPr lang="ar-SA" b="1" dirty="0" smtClean="0"/>
              <a:t>اَلشُّعُوْرِيُّ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khas</a:t>
            </a:r>
            <a:endParaRPr lang="en-US" dirty="0" smtClean="0"/>
          </a:p>
          <a:p>
            <a:pPr lvl="1"/>
            <a:r>
              <a:rPr lang="en-US" dirty="0" err="1" smtClean="0"/>
              <a:t>Benci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Allah</a:t>
            </a:r>
          </a:p>
          <a:p>
            <a:pPr lvl="1"/>
            <a:r>
              <a:rPr lang="en-US" dirty="0" err="1" smtClean="0"/>
              <a:t>Marah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Allah</a:t>
            </a:r>
          </a:p>
          <a:p>
            <a:pPr lvl="1"/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memusuhi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Allah</a:t>
            </a:r>
            <a:endParaRPr lang="en-US" dirty="0"/>
          </a:p>
          <a:p>
            <a:r>
              <a:rPr lang="en-US" dirty="0" smtClean="0"/>
              <a:t>Islam </a:t>
            </a:r>
            <a:r>
              <a:rPr lang="en-US" dirty="0" err="1" smtClean="0"/>
              <a:t>membenci</a:t>
            </a:r>
            <a:r>
              <a:rPr lang="en-US" dirty="0" smtClean="0"/>
              <a:t> </a:t>
            </a:r>
            <a:r>
              <a:rPr lang="en-US" dirty="0" err="1" smtClean="0"/>
              <a:t>dendam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fanatisme</a:t>
            </a:r>
            <a:r>
              <a:rPr lang="en-US" dirty="0" smtClean="0"/>
              <a:t> (</a:t>
            </a:r>
            <a:r>
              <a:rPr lang="en-US" dirty="0" err="1" smtClean="0"/>
              <a:t>ashabiyah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Islam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menangis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melarang</a:t>
            </a:r>
            <a:r>
              <a:rPr lang="en-US" dirty="0" smtClean="0"/>
              <a:t> </a:t>
            </a:r>
            <a:r>
              <a:rPr lang="en-US" dirty="0" err="1" smtClean="0"/>
              <a:t>meratap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mencakar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 smtClean="0"/>
          </a:p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“</a:t>
            </a:r>
            <a:r>
              <a:rPr lang="en-US" dirty="0" err="1" smtClean="0"/>
              <a:t>Lawaazimul</a:t>
            </a:r>
            <a:r>
              <a:rPr lang="en-US" dirty="0" smtClean="0"/>
              <a:t> </a:t>
            </a:r>
            <a:r>
              <a:rPr lang="en-US" dirty="0" err="1" smtClean="0"/>
              <a:t>Hubb</a:t>
            </a:r>
            <a:r>
              <a:rPr lang="en-US" dirty="0" smtClean="0"/>
              <a:t>”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Ma’rifatullah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0460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(</a:t>
            </a:r>
            <a:r>
              <a:rPr lang="ar-SA" b="1" dirty="0" smtClean="0"/>
              <a:t>اَلتَّرْبَوِيُّ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agama yang paling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umatnya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Islam</a:t>
            </a:r>
          </a:p>
          <a:p>
            <a:r>
              <a:rPr lang="en-US" dirty="0" err="1" smtClean="0"/>
              <a:t>Ayat-ayat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(96:1-5, 68:1)</a:t>
            </a:r>
          </a:p>
          <a:p>
            <a:r>
              <a:rPr lang="en-US" dirty="0" err="1" smtClean="0"/>
              <a:t>Rasulullah</a:t>
            </a:r>
            <a:r>
              <a:rPr lang="en-US" dirty="0" smtClean="0"/>
              <a:t> </a:t>
            </a:r>
            <a:r>
              <a:rPr lang="en-US" dirty="0" err="1" smtClean="0"/>
              <a:t>memfardhukan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buaian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liang</a:t>
            </a:r>
            <a:r>
              <a:rPr lang="en-US" dirty="0" smtClean="0"/>
              <a:t> </a:t>
            </a:r>
            <a:r>
              <a:rPr lang="en-US" dirty="0" err="1" smtClean="0"/>
              <a:t>lahat</a:t>
            </a:r>
            <a:endParaRPr lang="en-US" dirty="0" smtClean="0"/>
          </a:p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Islam </a:t>
            </a:r>
            <a:r>
              <a:rPr lang="en-US" dirty="0" err="1" smtClean="0"/>
              <a:t>mempelopori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di </a:t>
            </a:r>
            <a:r>
              <a:rPr lang="en-US" dirty="0" err="1" smtClean="0"/>
              <a:t>kala</a:t>
            </a:r>
            <a:r>
              <a:rPr lang="en-US" dirty="0" smtClean="0"/>
              <a:t> </a:t>
            </a:r>
            <a:r>
              <a:rPr lang="en-US" dirty="0" err="1" smtClean="0"/>
              <a:t>Eropa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kegelapan</a:t>
            </a:r>
            <a:endParaRPr lang="en-US" dirty="0" smtClean="0"/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mundur</a:t>
            </a:r>
            <a:r>
              <a:rPr lang="en-US" dirty="0" smtClean="0"/>
              <a:t>?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766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(</a:t>
            </a:r>
            <a:r>
              <a:rPr lang="ar-SA" b="1" dirty="0" smtClean="0"/>
              <a:t>اَلاِجْتِمَاعِيُّ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kasta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di </a:t>
            </a:r>
            <a:r>
              <a:rPr lang="en-US" dirty="0" err="1" smtClean="0"/>
              <a:t>mata</a:t>
            </a:r>
            <a:r>
              <a:rPr lang="en-US" dirty="0" smtClean="0"/>
              <a:t> Islam </a:t>
            </a:r>
            <a:r>
              <a:rPr lang="en-US" dirty="0" err="1" smtClean="0"/>
              <a:t>sama</a:t>
            </a:r>
            <a:r>
              <a:rPr lang="en-US" dirty="0" smtClean="0"/>
              <a:t>,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takwanya</a:t>
            </a:r>
            <a:r>
              <a:rPr lang="en-US" dirty="0" smtClean="0"/>
              <a:t> (49:13)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bekas</a:t>
            </a:r>
            <a:r>
              <a:rPr lang="en-US" dirty="0" smtClean="0"/>
              <a:t> </a:t>
            </a:r>
            <a:r>
              <a:rPr lang="en-US" dirty="0" err="1" smtClean="0"/>
              <a:t>hamba</a:t>
            </a:r>
            <a:r>
              <a:rPr lang="en-US" dirty="0" smtClean="0"/>
              <a:t> </a:t>
            </a:r>
            <a:r>
              <a:rPr lang="en-US" dirty="0" err="1" smtClean="0"/>
              <a:t>sahaya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 </a:t>
            </a:r>
            <a:r>
              <a:rPr lang="en-US" dirty="0" smtClean="0">
                <a:sym typeface="Wingdings" pitchFamily="2" charset="2"/>
              </a:rPr>
              <a:t> Bilal, </a:t>
            </a:r>
            <a:r>
              <a:rPr lang="en-US" dirty="0" err="1" smtClean="0">
                <a:sym typeface="Wingdings" pitchFamily="2" charset="2"/>
              </a:rPr>
              <a:t>Zaid</a:t>
            </a:r>
            <a:r>
              <a:rPr lang="en-US" dirty="0" smtClean="0">
                <a:sym typeface="Wingdings" pitchFamily="2" charset="2"/>
              </a:rPr>
              <a:t> bin </a:t>
            </a:r>
            <a:r>
              <a:rPr lang="en-US" dirty="0" err="1" smtClean="0">
                <a:sym typeface="Wingdings" pitchFamily="2" charset="2"/>
              </a:rPr>
              <a:t>Haritsah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Ikatan-ikatan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berikut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ditata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Islam (49:13)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Ikatan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sesama</a:t>
            </a:r>
            <a:r>
              <a:rPr lang="en-US" dirty="0" smtClean="0">
                <a:sym typeface="Wingdings" pitchFamily="2" charset="2"/>
              </a:rPr>
              <a:t> Muslim  </a:t>
            </a:r>
            <a:r>
              <a:rPr lang="en-US" dirty="0" err="1" smtClean="0">
                <a:sym typeface="Wingdings" pitchFamily="2" charset="2"/>
              </a:rPr>
              <a:t>ukhuwwah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Islamiyah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Ikatan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bangsa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ukhuwwah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wathaniyah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para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Rasul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memanggil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kekauman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mereka</a:t>
            </a:r>
            <a:r>
              <a:rPr lang="en-US" dirty="0" smtClean="0">
                <a:sym typeface="Wingdings" pitchFamily="2" charset="2"/>
              </a:rPr>
              <a:t> 7:59,</a:t>
            </a:r>
            <a:r>
              <a:rPr lang="en-US" dirty="0"/>
              <a:t> </a:t>
            </a:r>
            <a:r>
              <a:rPr lang="en-US" dirty="0" smtClean="0"/>
              <a:t>65,73,85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ar-SA" b="1" dirty="0"/>
              <a:t>يَا قَوْمِ </a:t>
            </a:r>
            <a:r>
              <a:rPr lang="en-US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Ikatan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manusia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ukhuwwah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basyariyah</a:t>
            </a:r>
            <a:r>
              <a:rPr lang="en-US" dirty="0" smtClean="0">
                <a:sym typeface="Wingdings" pitchFamily="2" charset="2"/>
              </a:rPr>
              <a:t> (Allah pun </a:t>
            </a:r>
            <a:r>
              <a:rPr lang="en-US" dirty="0" err="1" smtClean="0">
                <a:sym typeface="Wingdings" pitchFamily="2" charset="2"/>
              </a:rPr>
              <a:t>memanggil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kemanusiaan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manusia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ar-SA" b="1" dirty="0"/>
              <a:t> يَا أَيُّهَا </a:t>
            </a:r>
            <a:r>
              <a:rPr lang="ar-SA" b="1" dirty="0" smtClean="0"/>
              <a:t>النَّاسُ</a:t>
            </a:r>
            <a:r>
              <a:rPr lang="en-US" b="1" dirty="0" smtClean="0"/>
              <a:t> 2:21)</a:t>
            </a:r>
            <a:endParaRPr 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981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(</a:t>
            </a:r>
            <a:r>
              <a:rPr lang="ar-SA" b="1" dirty="0" smtClean="0"/>
              <a:t>اَلسِّيَاسِيُّ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Islam </a:t>
            </a:r>
            <a:r>
              <a:rPr lang="en-US" dirty="0" err="1" smtClean="0"/>
              <a:t>adalah</a:t>
            </a:r>
            <a:r>
              <a:rPr lang="en-US" dirty="0" smtClean="0"/>
              <a:t> yang paling </a:t>
            </a:r>
            <a:r>
              <a:rPr lang="en-US" dirty="0" err="1" smtClean="0"/>
              <a:t>maju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lvl="1"/>
            <a:r>
              <a:rPr lang="en-US" dirty="0" err="1" smtClean="0"/>
              <a:t>Syuro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(3:159, 42:38)</a:t>
            </a:r>
          </a:p>
          <a:p>
            <a:pPr lvl="1"/>
            <a:r>
              <a:rPr lang="en-US" dirty="0" err="1" smtClean="0"/>
              <a:t>Kepemimpinan</a:t>
            </a:r>
            <a:r>
              <a:rPr lang="en-US" dirty="0" smtClean="0"/>
              <a:t> yang </a:t>
            </a:r>
            <a:r>
              <a:rPr lang="en-US" dirty="0" err="1" smtClean="0"/>
              <a:t>dihormati</a:t>
            </a:r>
            <a:r>
              <a:rPr lang="en-US" dirty="0" smtClean="0"/>
              <a:t> (4:59)</a:t>
            </a:r>
          </a:p>
          <a:p>
            <a:pPr lvl="1"/>
            <a:r>
              <a:rPr lang="en-US" dirty="0" smtClean="0"/>
              <a:t>Negara (34:15)</a:t>
            </a:r>
          </a:p>
          <a:p>
            <a:pPr lvl="1"/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yang </a:t>
            </a:r>
            <a:r>
              <a:rPr lang="en-US" dirty="0" err="1" smtClean="0"/>
              <a:t>taat</a:t>
            </a:r>
            <a:r>
              <a:rPr lang="en-US" dirty="0" smtClean="0"/>
              <a:t> (4:59)</a:t>
            </a:r>
          </a:p>
          <a:p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tatanan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sebaik-baiknya</a:t>
            </a:r>
            <a:endParaRPr lang="en-US" dirty="0" smtClean="0"/>
          </a:p>
          <a:p>
            <a:r>
              <a:rPr lang="en-US" dirty="0" smtClean="0"/>
              <a:t>Umar </a:t>
            </a:r>
            <a:r>
              <a:rPr lang="en-US" dirty="0" err="1" smtClean="0"/>
              <a:t>mengembangkannya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0926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(</a:t>
            </a:r>
            <a:r>
              <a:rPr lang="ar-SA" b="1" dirty="0" smtClean="0"/>
              <a:t>اَلاِقْتِصَادِيُّ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Islam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Pemerataan</a:t>
            </a:r>
            <a:r>
              <a:rPr lang="en-US" dirty="0" smtClean="0"/>
              <a:t> (59:7) </a:t>
            </a:r>
            <a:r>
              <a:rPr lang="ar-SA" b="1" dirty="0"/>
              <a:t>كَيْ لَا يَكُونَ دُولَةً بَيْنَ الْأَغْنِيَاءِ مِنْكُمْ 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Islam </a:t>
            </a:r>
            <a:r>
              <a:rPr lang="en-US" dirty="0" err="1" smtClean="0">
                <a:sym typeface="Wingdings" pitchFamily="2" charset="2"/>
              </a:rPr>
              <a:t>melarang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monopoli</a:t>
            </a:r>
            <a:r>
              <a:rPr lang="en-US" dirty="0" smtClean="0">
                <a:sym typeface="Wingdings" pitchFamily="2" charset="2"/>
              </a:rPr>
              <a:t>. Cara </a:t>
            </a:r>
            <a:r>
              <a:rPr lang="en-US" dirty="0" err="1" smtClean="0">
                <a:sym typeface="Wingdings" pitchFamily="2" charset="2"/>
              </a:rPr>
              <a:t>pemerataan</a:t>
            </a:r>
            <a:r>
              <a:rPr lang="en-US" dirty="0" smtClean="0">
                <a:sym typeface="Wingdings" pitchFamily="2" charset="2"/>
              </a:rPr>
              <a:t>: zakat, </a:t>
            </a:r>
            <a:r>
              <a:rPr lang="en-US" dirty="0" err="1" smtClean="0">
                <a:sym typeface="Wingdings" pitchFamily="2" charset="2"/>
              </a:rPr>
              <a:t>infaq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waris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baitul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maal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permasalahan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inti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jumlah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penduduk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seperti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teori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Maltus</a:t>
            </a:r>
            <a:endParaRPr lang="en-US" dirty="0" smtClean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Anti </a:t>
            </a:r>
            <a:r>
              <a:rPr lang="en-US" dirty="0" err="1" smtClean="0"/>
              <a:t>penindasan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melarang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riba</a:t>
            </a:r>
            <a:r>
              <a:rPr lang="en-US" dirty="0" smtClean="0">
                <a:sym typeface="Wingdings" pitchFamily="2" charset="2"/>
              </a:rPr>
              <a:t> 2:275. </a:t>
            </a:r>
            <a:r>
              <a:rPr lang="en-US" dirty="0" err="1" smtClean="0">
                <a:sym typeface="Wingdings" pitchFamily="2" charset="2"/>
              </a:rPr>
              <a:t>Sekarang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prinsip</a:t>
            </a:r>
            <a:r>
              <a:rPr lang="en-US" dirty="0" smtClean="0">
                <a:sym typeface="Wingdings" pitchFamily="2" charset="2"/>
              </a:rPr>
              <a:t> bank </a:t>
            </a:r>
            <a:r>
              <a:rPr lang="en-US" dirty="0" err="1" smtClean="0">
                <a:sym typeface="Wingdings" pitchFamily="2" charset="2"/>
              </a:rPr>
              <a:t>syari’ah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diterapkan</a:t>
            </a:r>
            <a:r>
              <a:rPr lang="en-US" dirty="0" smtClean="0">
                <a:sym typeface="Wingdings" pitchFamily="2" charset="2"/>
              </a:rPr>
              <a:t> di </a:t>
            </a:r>
            <a:r>
              <a:rPr lang="en-US" dirty="0" err="1" smtClean="0">
                <a:sym typeface="Wingdings" pitchFamily="2" charset="2"/>
              </a:rPr>
              <a:t>mana-mana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bahkan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Inggris</a:t>
            </a:r>
            <a:r>
              <a:rPr lang="en-US" dirty="0" smtClean="0">
                <a:sym typeface="Wingdings" pitchFamily="2" charset="2"/>
              </a:rPr>
              <a:t> pun </a:t>
            </a:r>
            <a:r>
              <a:rPr lang="en-US" dirty="0" err="1" smtClean="0">
                <a:sym typeface="Wingdings" pitchFamily="2" charset="2"/>
              </a:rPr>
              <a:t>pakai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027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(</a:t>
            </a:r>
            <a:r>
              <a:rPr lang="ar-SA" b="1" dirty="0" smtClean="0"/>
              <a:t>اَلْعَسْكَرِيُّ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8:60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endParaRPr lang="en-US" dirty="0" smtClean="0"/>
          </a:p>
          <a:p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senjata</a:t>
            </a:r>
            <a:r>
              <a:rPr lang="en-US" dirty="0" smtClean="0"/>
              <a:t> (4:102)</a:t>
            </a:r>
          </a:p>
          <a:p>
            <a:r>
              <a:rPr lang="en-US" dirty="0" smtClean="0"/>
              <a:t>61:4 </a:t>
            </a:r>
            <a:r>
              <a:rPr lang="en-US" dirty="0" err="1" smtClean="0"/>
              <a:t>barisan</a:t>
            </a:r>
            <a:r>
              <a:rPr lang="en-US" dirty="0" smtClean="0"/>
              <a:t> yang </a:t>
            </a:r>
            <a:r>
              <a:rPr lang="en-US" dirty="0" err="1" smtClean="0"/>
              <a:t>rapi</a:t>
            </a:r>
            <a:endParaRPr lang="en-US" dirty="0"/>
          </a:p>
          <a:p>
            <a:r>
              <a:rPr lang="en-US" dirty="0" smtClean="0"/>
              <a:t>Islam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kedisiplinan</a:t>
            </a:r>
            <a:r>
              <a:rPr lang="en-US" dirty="0" smtClean="0"/>
              <a:t> (</a:t>
            </a:r>
            <a:r>
              <a:rPr lang="en-US" dirty="0" err="1" smtClean="0"/>
              <a:t>waktu-waktu</a:t>
            </a:r>
            <a:r>
              <a:rPr lang="en-US" dirty="0" smtClean="0"/>
              <a:t> </a:t>
            </a:r>
            <a:r>
              <a:rPr lang="en-US" dirty="0" err="1" smtClean="0"/>
              <a:t>shalat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khas</a:t>
            </a:r>
            <a:r>
              <a:rPr lang="en-US" dirty="0" smtClean="0"/>
              <a:t>, Islam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adab</a:t>
            </a:r>
            <a:r>
              <a:rPr lang="en-US" dirty="0" smtClean="0"/>
              <a:t> </a:t>
            </a:r>
            <a:r>
              <a:rPr lang="en-US" dirty="0" err="1" smtClean="0"/>
              <a:t>berperang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3 </a:t>
            </a:r>
            <a:r>
              <a:rPr lang="en-US" dirty="0" err="1" smtClean="0"/>
              <a:t>hal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Islam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jizyah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Perang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005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Agama Universal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agama yang universal/integral/</a:t>
            </a:r>
            <a:r>
              <a:rPr lang="en-US" dirty="0" err="1" smtClean="0"/>
              <a:t>menyeluruh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agama yang SYAMIL</a:t>
            </a:r>
          </a:p>
          <a:p>
            <a:r>
              <a:rPr lang="en-US" dirty="0" err="1" smtClean="0"/>
              <a:t>Kemenyeluruhan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universalitas</a:t>
            </a:r>
            <a:r>
              <a:rPr lang="en-US" dirty="0" smtClean="0"/>
              <a:t> Islam (</a:t>
            </a:r>
            <a:r>
              <a:rPr lang="en-US" dirty="0" err="1" smtClean="0"/>
              <a:t>syumuliyyatul</a:t>
            </a:r>
            <a:r>
              <a:rPr lang="en-US" dirty="0" smtClean="0"/>
              <a:t> Islam)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endParaRPr lang="en-US" dirty="0" smtClean="0"/>
          </a:p>
          <a:p>
            <a:r>
              <a:rPr lang="en-US" dirty="0" smtClean="0"/>
              <a:t>Paling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syumuliyyatul</a:t>
            </a:r>
            <a:r>
              <a:rPr lang="en-US" dirty="0" smtClean="0"/>
              <a:t> Islam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Universal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MASA (</a:t>
            </a:r>
            <a:r>
              <a:rPr lang="ar-SA" b="1" dirty="0"/>
              <a:t>شُمُوْلِيَّةُ </a:t>
            </a:r>
            <a:r>
              <a:rPr lang="ar-SA" b="1" dirty="0" smtClean="0"/>
              <a:t>الزَّمَانِ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Universal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SISTEM (</a:t>
            </a:r>
            <a:r>
              <a:rPr lang="ar-SA" b="1" dirty="0"/>
              <a:t>شُمُوْلِيَّةُ </a:t>
            </a:r>
            <a:r>
              <a:rPr lang="ar-SA" b="1" dirty="0" smtClean="0"/>
              <a:t>الْمِنْهَاجِ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Universal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TEMPAT (</a:t>
            </a:r>
            <a:r>
              <a:rPr lang="ar-SA" b="1" dirty="0"/>
              <a:t>شُمُوْلِيَّةُ </a:t>
            </a:r>
            <a:r>
              <a:rPr lang="ar-SA" b="1" dirty="0" smtClean="0"/>
              <a:t>الْمَكَانِ</a:t>
            </a:r>
            <a:r>
              <a:rPr lang="en-US" dirty="0" smtClean="0"/>
              <a:t>)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4143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Perundang-undangan</a:t>
            </a:r>
            <a:r>
              <a:rPr lang="en-US" dirty="0" smtClean="0"/>
              <a:t> (</a:t>
            </a:r>
            <a:r>
              <a:rPr lang="ar-SA" b="1" dirty="0" smtClean="0"/>
              <a:t>اَلْجِنَائِيُّ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Islam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(</a:t>
            </a:r>
            <a:r>
              <a:rPr lang="ar-SA" dirty="0" smtClean="0"/>
              <a:t>اَلْحُكْمُ الْوَضْعِي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Kaedah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Islam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global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Kaedah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teksnya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di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Khalifah</a:t>
            </a:r>
            <a:r>
              <a:rPr lang="en-US" dirty="0" smtClean="0"/>
              <a:t> Ali yang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besinya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Nasrani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,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Nasrani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malah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Islam.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besi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Khalifah</a:t>
            </a:r>
            <a:r>
              <a:rPr lang="en-US" dirty="0" smtClean="0"/>
              <a:t>,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hadiah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460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MASA (</a:t>
            </a:r>
            <a:r>
              <a:rPr lang="ar-SA" b="1" dirty="0"/>
              <a:t>شُمُوْلِيَّةُ الزَّمَانِ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168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agama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(</a:t>
            </a:r>
            <a:r>
              <a:rPr lang="en-US" dirty="0" err="1" smtClean="0"/>
              <a:t>Nabi</a:t>
            </a:r>
            <a:r>
              <a:rPr lang="en-US" dirty="0" smtClean="0"/>
              <a:t> Adam AS)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setelahnya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SAW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Islam </a:t>
            </a:r>
            <a:r>
              <a:rPr lang="en-US" dirty="0" err="1" smtClean="0"/>
              <a:t>adalah</a:t>
            </a:r>
            <a:r>
              <a:rPr lang="en-US" dirty="0" smtClean="0"/>
              <a:t> agama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terputus</a:t>
            </a:r>
            <a:endParaRPr lang="en-US" dirty="0" smtClean="0"/>
          </a:p>
          <a:p>
            <a:r>
              <a:rPr lang="en-US" dirty="0" smtClean="0"/>
              <a:t>Orang </a:t>
            </a:r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mengklaim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AS, </a:t>
            </a:r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 </a:t>
            </a:r>
            <a:r>
              <a:rPr lang="en-US" dirty="0" err="1" smtClean="0"/>
              <a:t>beragama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10:84 </a:t>
            </a:r>
            <a:r>
              <a:rPr lang="ar-SA" b="1" dirty="0"/>
              <a:t>وَقَالَ مُوسَى يَا قَوْمِ إِنْ كُنْتُمْ آَمَنْتُمْ بِاللَّهِ فَعَلَيْهِ تَوَكَّلُوا إِنْ كُنْتُمْ </a:t>
            </a:r>
            <a:r>
              <a:rPr lang="ar-SA" b="1" dirty="0" smtClean="0"/>
              <a:t>مُسْلِمِينَ</a:t>
            </a:r>
            <a:endParaRPr lang="en-US" b="1" dirty="0" smtClean="0"/>
          </a:p>
          <a:p>
            <a:r>
              <a:rPr lang="en-US" dirty="0" smtClean="0"/>
              <a:t>7:126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tukang</a:t>
            </a:r>
            <a:r>
              <a:rPr lang="en-US" dirty="0" smtClean="0"/>
              <a:t> </a:t>
            </a:r>
            <a:r>
              <a:rPr lang="en-US" dirty="0" err="1" smtClean="0"/>
              <a:t>sihir</a:t>
            </a:r>
            <a:r>
              <a:rPr lang="en-US" dirty="0" smtClean="0"/>
              <a:t> yang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Musa AS </a:t>
            </a:r>
            <a:r>
              <a:rPr lang="en-US" dirty="0" err="1" smtClean="0"/>
              <a:t>adalah</a:t>
            </a:r>
            <a:r>
              <a:rPr lang="en-US" dirty="0" smtClean="0"/>
              <a:t> orang-orang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073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Islam Agama </a:t>
            </a:r>
            <a:r>
              <a:rPr lang="en-US" dirty="0" err="1" smtClean="0"/>
              <a:t>Satu-satunya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Allah SWT </a:t>
            </a:r>
            <a:r>
              <a:rPr lang="en-US" dirty="0" err="1" smtClean="0"/>
              <a:t>menegaskan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MUSLIMIN (orang-orang Islam)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SAW,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pengikut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Muslimin</a:t>
            </a:r>
            <a:endParaRPr lang="en-US" dirty="0"/>
          </a:p>
          <a:p>
            <a:r>
              <a:rPr lang="en-US" dirty="0" smtClean="0"/>
              <a:t>22:78 </a:t>
            </a:r>
            <a:r>
              <a:rPr lang="ar-SA" b="1" dirty="0"/>
              <a:t>هُوَ سَمَّاكُمُ الْمُسْلِمِينَ مِنْ قَبْلُ وَفِي </a:t>
            </a:r>
            <a:r>
              <a:rPr lang="ar-SA" b="1" dirty="0" smtClean="0"/>
              <a:t>هَذَا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pendeta</a:t>
            </a:r>
            <a:r>
              <a:rPr lang="en-US" dirty="0" smtClean="0"/>
              <a:t> </a:t>
            </a:r>
            <a:r>
              <a:rPr lang="en-US" dirty="0" err="1" smtClean="0"/>
              <a:t>Nasrani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Habasyah</a:t>
            </a:r>
            <a:r>
              <a:rPr lang="en-US" dirty="0" smtClean="0"/>
              <a:t> (70 orang)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Raja </a:t>
            </a:r>
            <a:r>
              <a:rPr lang="en-US" dirty="0" err="1" smtClean="0"/>
              <a:t>Najasyi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dibacakan</a:t>
            </a:r>
            <a:r>
              <a:rPr lang="en-US" dirty="0" smtClean="0"/>
              <a:t> Al-Qur’an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agama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Islam (28:53) 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767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398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ar-SA" b="1" dirty="0">
                <a:solidFill>
                  <a:schemeClr val="tx2"/>
                </a:solidFill>
              </a:rPr>
              <a:t>وَحْدَةُ </a:t>
            </a:r>
            <a:r>
              <a:rPr lang="ar-SA" b="1" dirty="0" smtClean="0">
                <a:solidFill>
                  <a:schemeClr val="tx2"/>
                </a:solidFill>
              </a:rPr>
              <a:t>الرِّسَالَةِ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menyeluruh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yang </a:t>
            </a:r>
            <a:r>
              <a:rPr lang="en-US" dirty="0" err="1" smtClean="0"/>
              <a:t>diutus</a:t>
            </a:r>
            <a:r>
              <a:rPr lang="en-US" dirty="0" smtClean="0"/>
              <a:t> Allah SWT</a:t>
            </a:r>
          </a:p>
          <a:p>
            <a:r>
              <a:rPr lang="en-US" dirty="0" smtClean="0"/>
              <a:t>21:25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: </a:t>
            </a:r>
            <a:r>
              <a:rPr lang="en-US" dirty="0" err="1" smtClean="0"/>
              <a:t>akidah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agama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penyembahan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menyembah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(3:79)</a:t>
            </a:r>
          </a:p>
          <a:p>
            <a:r>
              <a:rPr lang="en-US" dirty="0" err="1" smtClean="0"/>
              <a:t>Bahkan</a:t>
            </a:r>
            <a:r>
              <a:rPr lang="en-US" dirty="0" smtClean="0"/>
              <a:t> Al-Qur’an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disebut-sebut</a:t>
            </a:r>
            <a:r>
              <a:rPr lang="en-US" dirty="0" smtClean="0"/>
              <a:t> di </a:t>
            </a:r>
            <a:r>
              <a:rPr lang="en-US" dirty="0" err="1" smtClean="0"/>
              <a:t>kitab-kitab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(26:196)</a:t>
            </a:r>
          </a:p>
        </p:txBody>
      </p:sp>
    </p:spTree>
    <p:extLst>
      <p:ext uri="{BB962C8B-B14F-4D97-AF65-F5344CB8AC3E}">
        <p14:creationId xmlns:p14="http://schemas.microsoft.com/office/powerpoint/2010/main" val="266873307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Risalah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r>
              <a:rPr lang="en-US" dirty="0" smtClean="0"/>
              <a:t> (</a:t>
            </a:r>
            <a:r>
              <a:rPr lang="en-US" dirty="0" err="1" smtClean="0"/>
              <a:t>misi</a:t>
            </a:r>
            <a:r>
              <a:rPr lang="en-US" dirty="0" smtClean="0"/>
              <a:t>)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r>
              <a:rPr lang="en-US" dirty="0" smtClean="0"/>
              <a:t> yang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, Muhammad SAW (33:40)</a:t>
            </a:r>
          </a:p>
          <a:p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(</a:t>
            </a:r>
            <a:r>
              <a:rPr lang="en-US" dirty="0" err="1" smtClean="0"/>
              <a:t>penutup</a:t>
            </a:r>
            <a:r>
              <a:rPr lang="en-US" dirty="0" smtClean="0"/>
              <a:t>)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penghapus</a:t>
            </a:r>
            <a:r>
              <a:rPr lang="en-US" dirty="0" smtClean="0"/>
              <a:t>, </a:t>
            </a:r>
            <a:r>
              <a:rPr lang="en-US" dirty="0" err="1" smtClean="0"/>
              <a:t>penyempurna</a:t>
            </a:r>
            <a:r>
              <a:rPr lang="en-US" dirty="0" smtClean="0"/>
              <a:t> </a:t>
            </a:r>
            <a:r>
              <a:rPr lang="en-US" dirty="0" err="1" smtClean="0"/>
              <a:t>risalah-risalah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smtClean="0"/>
              <a:t>9:33, 48:28, 61:9 Allah </a:t>
            </a:r>
            <a:r>
              <a:rPr lang="en-US" dirty="0" err="1" smtClean="0"/>
              <a:t>mengutus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: al-Huda </a:t>
            </a:r>
            <a:r>
              <a:rPr lang="en-US" dirty="0" err="1" smtClean="0"/>
              <a:t>dan</a:t>
            </a:r>
            <a:r>
              <a:rPr lang="en-US" dirty="0" smtClean="0"/>
              <a:t> Islam (agama yang </a:t>
            </a:r>
            <a:r>
              <a:rPr lang="en-US" dirty="0" err="1" smtClean="0"/>
              <a:t>benar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0509" y="6336268"/>
            <a:ext cx="8386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568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geometrical_silence">
  <a:themeElements>
    <a:clrScheme name="geometrical_silenc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geometrical_silence">
      <a:majorFont>
        <a:latin typeface="Aero"/>
        <a:ea typeface=""/>
        <a:cs typeface=""/>
      </a:majorFont>
      <a:minorFont>
        <a:latin typeface="Ae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etrical_silenc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Custom Design">
      <a:majorFont>
        <a:latin typeface="911 Porsch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use_pixels">
  <a:themeElements>
    <a:clrScheme name="mouse_pixels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mouse_pixe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use_pixels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303030" mc:Ignorable=""/>
      </a:dk2>
      <a:lt2>
        <a:srgbClr xmlns:mc="http://schemas.openxmlformats.org/markup-compatibility/2006" xmlns:a14="http://schemas.microsoft.com/office/drawing/2010/main" val="DEDEE0" mc:Ignorable=""/>
      </a:lt2>
      <a:accent1>
        <a:srgbClr xmlns:mc="http://schemas.openxmlformats.org/markup-compatibility/2006" xmlns:a14="http://schemas.microsoft.com/office/drawing/2010/main" val="AD0101" mc:Ignorable=""/>
      </a:accent1>
      <a:accent2>
        <a:srgbClr xmlns:mc="http://schemas.openxmlformats.org/markup-compatibility/2006" xmlns:a14="http://schemas.microsoft.com/office/drawing/2010/main" val="726056" mc:Ignorable=""/>
      </a:accent2>
      <a:accent3>
        <a:srgbClr xmlns:mc="http://schemas.openxmlformats.org/markup-compatibility/2006" xmlns:a14="http://schemas.microsoft.com/office/drawing/2010/main" val="AC956E" mc:Ignorable=""/>
      </a:accent3>
      <a:accent4>
        <a:srgbClr xmlns:mc="http://schemas.openxmlformats.org/markup-compatibility/2006" xmlns:a14="http://schemas.microsoft.com/office/drawing/2010/main" val="808DA9" mc:Ignorable=""/>
      </a:accent4>
      <a:accent5>
        <a:srgbClr xmlns:mc="http://schemas.openxmlformats.org/markup-compatibility/2006" xmlns:a14="http://schemas.microsoft.com/office/drawing/2010/main" val="424E5B" mc:Ignorable=""/>
      </a:accent5>
      <a:accent6>
        <a:srgbClr xmlns:mc="http://schemas.openxmlformats.org/markup-compatibility/2006" xmlns:a14="http://schemas.microsoft.com/office/drawing/2010/main" val="730E00" mc:Ignorable=""/>
      </a:accent6>
      <a:hlink>
        <a:srgbClr xmlns:mc="http://schemas.openxmlformats.org/markup-compatibility/2006" xmlns:a14="http://schemas.microsoft.com/office/drawing/2010/main" val="D26900" mc:Ignorable=""/>
      </a:hlink>
      <a:folHlink>
        <a:srgbClr xmlns:mc="http://schemas.openxmlformats.org/markup-compatibility/2006" xmlns:a14="http://schemas.microsoft.com/office/drawing/2010/main" val="D89243" mc:Ignorable=""/>
      </a:folHlink>
    </a:clrScheme>
    <a:fontScheme name="NewsPrint">
      <a:majorFont>
        <a:latin typeface="Impact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geometrical_silence</Template>
  <TotalTime>565</TotalTime>
  <Words>2214</Words>
  <Application>Microsoft Office PowerPoint</Application>
  <PresentationFormat>On-screen Show (4:3)</PresentationFormat>
  <Paragraphs>267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geometrical_silence</vt:lpstr>
      <vt:lpstr>Custom Design</vt:lpstr>
      <vt:lpstr>mouse_pixels</vt:lpstr>
      <vt:lpstr>NewsPrint</vt:lpstr>
      <vt:lpstr>شُمُوْلِيَّةُ اْلإِسْلاَمِ</vt:lpstr>
      <vt:lpstr>PowerPoint Presentation</vt:lpstr>
      <vt:lpstr>PowerPoint Presentation</vt:lpstr>
      <vt:lpstr>Agama Universal</vt:lpstr>
      <vt:lpstr>Universal dari segi MASA (شُمُوْلِيَّةُ الزَّمَانِ)</vt:lpstr>
      <vt:lpstr>Dari Masa ke Masa</vt:lpstr>
      <vt:lpstr>Islam Agama Satu-satunya</vt:lpstr>
      <vt:lpstr>Kesatuan Risalah  (وَحْدَةُ الرِّسَالَةِ)</vt:lpstr>
      <vt:lpstr>Risalah Penutup</vt:lpstr>
      <vt:lpstr>Universal dari segi SISTEM (شُمُوْلِيَّةُ الْمِنْهَاجِ)</vt:lpstr>
      <vt:lpstr>Minhaj Islam</vt:lpstr>
      <vt:lpstr>Sangat Lengkap</vt:lpstr>
      <vt:lpstr>Bangunan yang Utuh</vt:lpstr>
      <vt:lpstr>Rukun Islam</vt:lpstr>
      <vt:lpstr>PowerPoint Presentation</vt:lpstr>
      <vt:lpstr>Bangunan Islam</vt:lpstr>
      <vt:lpstr>Minhaj yang Utuh (شُمُوْلِيَّةُ الْمِنْهَاجِ)</vt:lpstr>
      <vt:lpstr>Pondasi atau Asas</vt:lpstr>
      <vt:lpstr>Jenis Pondasi</vt:lpstr>
      <vt:lpstr>Bangunan (Al-Bina)</vt:lpstr>
      <vt:lpstr>Pendukung atau Atap</vt:lpstr>
      <vt:lpstr>Pentingya Jihad</vt:lpstr>
      <vt:lpstr>Dakwah </vt:lpstr>
      <vt:lpstr>Universal dari segi TEMPAT (شُمُوْلِيَّةُ الْمَكَانِ)</vt:lpstr>
      <vt:lpstr>Universal dari Segi Tempat</vt:lpstr>
      <vt:lpstr>Satu Pencipta (وَحْدَةُ الْخَالِقِ)</vt:lpstr>
      <vt:lpstr>Kesatuan Alam (َحْدَةُ الْكَوْنِ)</vt:lpstr>
      <vt:lpstr>مِنْهَاجُ الْحَيَاةِ</vt:lpstr>
      <vt:lpstr>Pedoman Hidup</vt:lpstr>
      <vt:lpstr>10 Sistem Hidup</vt:lpstr>
      <vt:lpstr>Sistem Keyakinan (اَلاِعْتِقَادِيُّ)</vt:lpstr>
      <vt:lpstr>Sistem Akhlak (اَلأَخْلاَقِيُّ)</vt:lpstr>
      <vt:lpstr>Sistem Perilaku (اَلسُّلُوْكِيُّ)</vt:lpstr>
      <vt:lpstr>Sistem Perasaan (اَلشُّعُوْرِيُّ)</vt:lpstr>
      <vt:lpstr>Sistem Pendidikan (اَلتَّرْبَوِيُّ)</vt:lpstr>
      <vt:lpstr>Sistem Sosial (اَلاِجْتِمَاعِيُّ)</vt:lpstr>
      <vt:lpstr>Sistem Politik (اَلسِّيَاسِيُّ)</vt:lpstr>
      <vt:lpstr>Sistem Ekonomi (اَلاِقْتِصَادِيُّ)</vt:lpstr>
      <vt:lpstr>Sistem Militer (اَلْعَسْكَرِيُّ)</vt:lpstr>
      <vt:lpstr>Sistem Hukum Perundang-undangan (اَلْجِنَائِيُّ)</vt:lpstr>
    </vt:vector>
  </TitlesOfParts>
  <Company>220310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مَعْرِفَةُ اْلإِسْلاَمِ</dc:title>
  <dc:creator>User</dc:creator>
  <cp:lastModifiedBy>User</cp:lastModifiedBy>
  <cp:revision>83</cp:revision>
  <dcterms:created xsi:type="dcterms:W3CDTF">2010-04-15T09:52:55Z</dcterms:created>
  <dcterms:modified xsi:type="dcterms:W3CDTF">2010-04-17T22:53:36Z</dcterms:modified>
</cp:coreProperties>
</file>