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46"/>
  </p:notesMasterIdLst>
  <p:sldIdLst>
    <p:sldId id="256" r:id="rId4"/>
    <p:sldId id="266" r:id="rId5"/>
    <p:sldId id="257" r:id="rId6"/>
    <p:sldId id="258" r:id="rId7"/>
    <p:sldId id="259" r:id="rId8"/>
    <p:sldId id="262" r:id="rId9"/>
    <p:sldId id="260" r:id="rId10"/>
    <p:sldId id="263" r:id="rId11"/>
    <p:sldId id="267" r:id="rId12"/>
    <p:sldId id="268" r:id="rId13"/>
    <p:sldId id="261" r:id="rId14"/>
    <p:sldId id="269" r:id="rId15"/>
    <p:sldId id="270" r:id="rId16"/>
    <p:sldId id="276" r:id="rId17"/>
    <p:sldId id="264" r:id="rId18"/>
    <p:sldId id="265" r:id="rId19"/>
    <p:sldId id="271" r:id="rId20"/>
    <p:sldId id="272" r:id="rId21"/>
    <p:sldId id="273" r:id="rId22"/>
    <p:sldId id="274" r:id="rId23"/>
    <p:sldId id="277" r:id="rId24"/>
    <p:sldId id="284" r:id="rId25"/>
    <p:sldId id="283" r:id="rId26"/>
    <p:sldId id="282" r:id="rId27"/>
    <p:sldId id="281" r:id="rId28"/>
    <p:sldId id="280" r:id="rId29"/>
    <p:sldId id="279" r:id="rId30"/>
    <p:sldId id="285" r:id="rId31"/>
    <p:sldId id="286" r:id="rId32"/>
    <p:sldId id="278" r:id="rId33"/>
    <p:sldId id="287" r:id="rId34"/>
    <p:sldId id="288" r:id="rId35"/>
    <p:sldId id="289" r:id="rId36"/>
    <p:sldId id="290" r:id="rId37"/>
    <p:sldId id="292" r:id="rId38"/>
    <p:sldId id="291" r:id="rId39"/>
    <p:sldId id="294" r:id="rId40"/>
    <p:sldId id="293" r:id="rId41"/>
    <p:sldId id="295" r:id="rId42"/>
    <p:sldId id="297" r:id="rId43"/>
    <p:sldId id="299" r:id="rId44"/>
    <p:sldId id="29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0" autoAdjust="0"/>
  </p:normalViewPr>
  <p:slideViewPr>
    <p:cSldViewPr>
      <p:cViewPr varScale="1">
        <p:scale>
          <a:sx n="63" d="100"/>
          <a:sy n="63" d="100"/>
        </p:scale>
        <p:origin x="-15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99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09D29-247B-4E9D-A68F-BB73C25C5D5F}" type="datetimeFigureOut">
              <a:rPr lang="en-US" smtClean="0"/>
              <a:t>4/15/2010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95CB-6516-4F64-BCCF-E3C4D0FE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4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495CB-6516-4F64-BCCF-E3C4D0FEF2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6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495CB-6516-4F64-BCCF-E3C4D0FEF2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05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495CB-6516-4F64-BCCF-E3C4D0FEF2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0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Z:\newtek\_backgrounds_1.02\Ryan\PP Template 3\gears_im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76600"/>
            <a:ext cx="9144000" cy="2971800"/>
          </a:xfrm>
          <a:prstGeom prst="rect">
            <a:avLst/>
          </a:prstGeom>
          <a:noFill/>
        </p:spPr>
      </p:pic>
      <p:pic>
        <p:nvPicPr>
          <p:cNvPr id="3079" name="Picture 7" descr="Z:\newtek\_backgrounds_1.02\Ryan\PP Template 3\piston_working.gif"/>
          <p:cNvPicPr>
            <a:picLocks noChangeAspect="1" noChangeArrowheads="1" noCrop="1"/>
          </p:cNvPicPr>
          <p:nvPr/>
        </p:nvPicPr>
        <p:blipFill>
          <a:blip r:embed="rId3">
            <a:lum bright="20000" contrast="2000"/>
          </a:blip>
          <a:srcRect/>
          <a:stretch>
            <a:fillRect/>
          </a:stretch>
        </p:blipFill>
        <p:spPr bwMode="auto">
          <a:xfrm>
            <a:off x="5791200" y="0"/>
            <a:ext cx="3352800" cy="312420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2590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990600"/>
            <a:ext cx="579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 flipH="1">
            <a:off x="5770563" y="3124200"/>
            <a:ext cx="3373437" cy="0"/>
          </a:xfrm>
          <a:prstGeom prst="line">
            <a:avLst/>
          </a:prstGeom>
          <a:noFill/>
          <a:ln w="50800">
            <a:solidFill>
              <a:srgbClr xmlns:mc="http://schemas.openxmlformats.org/markup-compatibility/2006" xmlns:a14="http://schemas.microsoft.com/office/drawing/2010/main" val="4D4D4D" mc:Ignorable="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-17463" y="2225675"/>
            <a:ext cx="5791201" cy="0"/>
          </a:xfrm>
          <a:prstGeom prst="line">
            <a:avLst/>
          </a:prstGeom>
          <a:noFill/>
          <a:ln w="50800">
            <a:solidFill>
              <a:srgbClr xmlns:mc="http://schemas.openxmlformats.org/markup-compatibility/2006" xmlns:a14="http://schemas.microsoft.com/office/drawing/2010/main" val="4D4D4D" mc:Ignorable="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5791200" y="0"/>
            <a:ext cx="0" cy="3148013"/>
          </a:xfrm>
          <a:prstGeom prst="line">
            <a:avLst/>
          </a:prstGeom>
          <a:noFill/>
          <a:ln w="50800">
            <a:solidFill>
              <a:srgbClr xmlns:mc="http://schemas.openxmlformats.org/markup-compatibility/2006" xmlns:a14="http://schemas.microsoft.com/office/drawing/2010/main" val="4D4D4D" mc:Ignorable="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38850" y="152400"/>
            <a:ext cx="19621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57340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081C-2DB5-453A-B305-2D718536BE78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1A9A-E8BD-42AE-9D0A-C71DF2402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081C-2DB5-453A-B305-2D718536BE78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1A9A-E8BD-42AE-9D0A-C71DF2402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081C-2DB5-453A-B305-2D718536BE78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1A9A-E8BD-42AE-9D0A-C71DF2402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081C-2DB5-453A-B305-2D718536BE78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1A9A-E8BD-42AE-9D0A-C71DF2402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081C-2DB5-453A-B305-2D718536BE78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1A9A-E8BD-42AE-9D0A-C71DF2402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081C-2DB5-453A-B305-2D718536BE78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1A9A-E8BD-42AE-9D0A-C71DF2402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081C-2DB5-453A-B305-2D718536BE78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1A9A-E8BD-42AE-9D0A-C71DF2402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081C-2DB5-453A-B305-2D718536BE78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1A9A-E8BD-42AE-9D0A-C71DF2402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081C-2DB5-453A-B305-2D718536BE78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1A9A-E8BD-42AE-9D0A-C71DF2402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081C-2DB5-453A-B305-2D718536BE78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1A9A-E8BD-42AE-9D0A-C71DF2402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081C-2DB5-453A-B305-2D718536BE78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1A9A-E8BD-42AE-9D0A-C71DF2402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April 15,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April 15,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April 15, 2010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April 15,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April 15, 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April 15, 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April 15, 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April 15,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April 15,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April 15,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April 15,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514600"/>
            <a:ext cx="33528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3528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Z:\newtek\_backgrounds_1.02\Ryan\PP Template 3\gears_image.jpg"/>
          <p:cNvPicPr>
            <a:picLocks noChangeAspect="1" noChangeArrowheads="1"/>
          </p:cNvPicPr>
          <p:nvPr/>
        </p:nvPicPr>
        <p:blipFill>
          <a:blip r:embed="rId14">
            <a:lum bright="20000"/>
          </a:blip>
          <a:srcRect/>
          <a:stretch>
            <a:fillRect/>
          </a:stretch>
        </p:blipFill>
        <p:spPr bwMode="auto">
          <a:xfrm>
            <a:off x="0" y="182880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2514600"/>
            <a:ext cx="6858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5791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3" name="Picture 9" descr="Z:\newtek\_backgrounds_1.02\Ryan\PP Template 3\contraptions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019800" y="0"/>
            <a:ext cx="3124200" cy="1828800"/>
          </a:xfrm>
          <a:prstGeom prst="rect">
            <a:avLst/>
          </a:prstGeom>
          <a:noFill/>
        </p:spPr>
      </p:pic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828800"/>
            <a:ext cx="914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xmlns:mc="http://schemas.openxmlformats.org/markup-compatibility/2006" xmlns:a14="http://schemas.microsoft.com/office/drawing/2010/main" val="4D4D4D" mc:Ignorable="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xmlns:mc="http://schemas.openxmlformats.org/markup-compatibility/2006" xmlns:a14="http://schemas.microsoft.com/office/drawing/2010/main" val="4D4D4D" mc:Ignorable=""/>
          </a:solidFill>
          <a:latin typeface="Socket" pitchFamily="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xmlns:mc="http://schemas.openxmlformats.org/markup-compatibility/2006" xmlns:a14="http://schemas.microsoft.com/office/drawing/2010/main" val="4D4D4D" mc:Ignorable=""/>
          </a:solidFill>
          <a:latin typeface="Socket" pitchFamily="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xmlns:mc="http://schemas.openxmlformats.org/markup-compatibility/2006" xmlns:a14="http://schemas.microsoft.com/office/drawing/2010/main" val="4D4D4D" mc:Ignorable=""/>
          </a:solidFill>
          <a:latin typeface="Socket" pitchFamily="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xmlns:mc="http://schemas.openxmlformats.org/markup-compatibility/2006" xmlns:a14="http://schemas.microsoft.com/office/drawing/2010/main" val="4D4D4D" mc:Ignorable=""/>
          </a:solidFill>
          <a:latin typeface="Socket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xmlns:mc="http://schemas.openxmlformats.org/markup-compatibility/2006" xmlns:a14="http://schemas.microsoft.com/office/drawing/2010/main" val="4D4D4D" mc:Ignorable=""/>
          </a:solidFill>
          <a:latin typeface="Socket" pitchFamily="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xmlns:mc="http://schemas.openxmlformats.org/markup-compatibility/2006" xmlns:a14="http://schemas.microsoft.com/office/drawing/2010/main" val="4D4D4D" mc:Ignorable=""/>
          </a:solidFill>
          <a:latin typeface="Socket" pitchFamily="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xmlns:mc="http://schemas.openxmlformats.org/markup-compatibility/2006" xmlns:a14="http://schemas.microsoft.com/office/drawing/2010/main" val="4D4D4D" mc:Ignorable=""/>
          </a:solidFill>
          <a:latin typeface="Socket" pitchFamily="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xmlns:mc="http://schemas.openxmlformats.org/markup-compatibility/2006" xmlns:a14="http://schemas.microsoft.com/office/drawing/2010/main" val="4D4D4D" mc:Ignorable=""/>
          </a:solidFill>
          <a:latin typeface="Socket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©"/>
        <a:defRPr sz="3200">
          <a:solidFill>
            <a:srgbClr xmlns:mc="http://schemas.openxmlformats.org/markup-compatibility/2006" xmlns:a14="http://schemas.microsoft.com/office/drawing/2010/main" val="4D4D4D" mc:Ignorable="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©"/>
        <a:defRPr sz="2800">
          <a:solidFill>
            <a:srgbClr xmlns:mc="http://schemas.openxmlformats.org/markup-compatibility/2006" xmlns:a14="http://schemas.microsoft.com/office/drawing/2010/main" val="4D4D4D" mc:Ignorable="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©"/>
        <a:defRPr sz="2400">
          <a:solidFill>
            <a:srgbClr xmlns:mc="http://schemas.openxmlformats.org/markup-compatibility/2006" xmlns:a14="http://schemas.microsoft.com/office/drawing/2010/main" val="4D4D4D" mc:Ignorable="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©"/>
        <a:defRPr sz="2000">
          <a:solidFill>
            <a:srgbClr xmlns:mc="http://schemas.openxmlformats.org/markup-compatibility/2006" xmlns:a14="http://schemas.microsoft.com/office/drawing/2010/main" val="4D4D4D" mc:Ignorable="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©"/>
        <a:defRPr sz="2000">
          <a:solidFill>
            <a:srgbClr xmlns:mc="http://schemas.openxmlformats.org/markup-compatibility/2006" xmlns:a14="http://schemas.microsoft.com/office/drawing/2010/main" val="4D4D4D" mc:Ignorable="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©"/>
        <a:defRPr sz="2000">
          <a:solidFill>
            <a:srgbClr xmlns:mc="http://schemas.openxmlformats.org/markup-compatibility/2006" xmlns:a14="http://schemas.microsoft.com/office/drawing/2010/main" val="4D4D4D" mc:Ignorable="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©"/>
        <a:defRPr sz="2000">
          <a:solidFill>
            <a:srgbClr xmlns:mc="http://schemas.openxmlformats.org/markup-compatibility/2006" xmlns:a14="http://schemas.microsoft.com/office/drawing/2010/main" val="4D4D4D" mc:Ignorable="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©"/>
        <a:defRPr sz="2000">
          <a:solidFill>
            <a:srgbClr xmlns:mc="http://schemas.openxmlformats.org/markup-compatibility/2006" xmlns:a14="http://schemas.microsoft.com/office/drawing/2010/main" val="4D4D4D" mc:Ignorable="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©"/>
        <a:defRPr sz="2000">
          <a:solidFill>
            <a:srgbClr xmlns:mc="http://schemas.openxmlformats.org/markup-compatibility/2006" xmlns:a14="http://schemas.microsoft.com/office/drawing/2010/main" val="4D4D4D" mc:Ignorable="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2081C-2DB5-453A-B305-2D718536BE78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01A9A-E8BD-42AE-9D0A-C71DF2402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April 15,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SA" sz="4800" dirty="0" smtClean="0"/>
              <a:t>معرفة الإسلام</a:t>
            </a: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ar-SA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outerShdw>
                </a:effectLst>
                <a:cs typeface="Traditional Arabic" pitchFamily="2" charset="-78"/>
              </a:rPr>
              <a:t>العَمَلُ الإِسْلاَمِيُّ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xmlns:mc="http://schemas.openxmlformats.org/markup-compatibility/2006" xmlns:a14="http://schemas.microsoft.com/office/drawing/2010/main" val="000000" mc:Ignorable="">
                    <a:alpha val="65000"/>
                  </a:srgbClr>
                </a:outerShdw>
              </a:effectLst>
              <a:cs typeface="Traditional Arabic" pitchFamily="2" charset="-7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Menghadapi</a:t>
            </a:r>
            <a:r>
              <a:rPr lang="en-US" dirty="0" smtClean="0"/>
              <a:t> </a:t>
            </a:r>
            <a:r>
              <a:rPr lang="en-US" dirty="0" err="1" smtClean="0"/>
              <a:t>Kemurtadan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077200" cy="3581400"/>
          </a:xfrm>
        </p:spPr>
        <p:txBody>
          <a:bodyPr/>
          <a:lstStyle/>
          <a:p>
            <a:r>
              <a:rPr lang="en-US" sz="2400" dirty="0" err="1" smtClean="0"/>
              <a:t>Kewajiban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r>
              <a:rPr lang="en-US" sz="2400" dirty="0" smtClean="0"/>
              <a:t> Islam agar </a:t>
            </a:r>
            <a:r>
              <a:rPr lang="en-US" sz="2400" dirty="0" err="1" smtClean="0"/>
              <a:t>tetap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terpelihara</a:t>
            </a:r>
            <a:r>
              <a:rPr lang="en-US" sz="2400" dirty="0" smtClean="0"/>
              <a:t> </a:t>
            </a:r>
            <a:r>
              <a:rPr lang="en-US" sz="2400" dirty="0" err="1" smtClean="0"/>
              <a:t>keberadaan</a:t>
            </a:r>
            <a:r>
              <a:rPr lang="en-US" sz="2400" dirty="0" smtClean="0"/>
              <a:t>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berupaya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memerangi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kemurtadan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saja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sumbernya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dalam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bentuk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apa</a:t>
            </a:r>
            <a:r>
              <a:rPr lang="en-US" sz="2400" b="1" dirty="0" smtClean="0"/>
              <a:t> pun</a:t>
            </a:r>
          </a:p>
          <a:p>
            <a:r>
              <a:rPr lang="en-US" sz="2400" dirty="0" err="1" smtClean="0"/>
              <a:t>Masyarakat</a:t>
            </a:r>
            <a:r>
              <a:rPr lang="en-US" sz="2400" dirty="0" smtClean="0"/>
              <a:t> Islam </a:t>
            </a:r>
            <a:r>
              <a:rPr lang="en-US" sz="2400" dirty="0" err="1" smtClean="0"/>
              <a:t>hendaknya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tidak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memberi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kesempatan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kepada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</a:t>
            </a:r>
            <a:r>
              <a:rPr lang="en-US" sz="2400" dirty="0" err="1" smtClean="0"/>
              <a:t>menjalar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menjalarnya</a:t>
            </a:r>
            <a:r>
              <a:rPr lang="en-US" sz="2400" dirty="0" smtClean="0"/>
              <a:t> </a:t>
            </a:r>
            <a:r>
              <a:rPr lang="en-US" sz="2400" dirty="0" err="1" smtClean="0"/>
              <a:t>api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daun-daun</a:t>
            </a:r>
            <a:r>
              <a:rPr lang="en-US" sz="2400" dirty="0" smtClean="0"/>
              <a:t> yang </a:t>
            </a:r>
            <a:r>
              <a:rPr lang="en-US" sz="2400" dirty="0" err="1" smtClean="0"/>
              <a:t>kering</a:t>
            </a:r>
            <a:r>
              <a:rPr lang="en-US" sz="2400" dirty="0" smtClean="0"/>
              <a:t>,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kemurtadan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kolektif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terstruktur</a:t>
            </a:r>
            <a:endParaRPr lang="en-US" sz="2400" dirty="0" smtClean="0"/>
          </a:p>
          <a:p>
            <a:r>
              <a:rPr lang="en-US" sz="2400" dirty="0" smtClean="0"/>
              <a:t>Abu </a:t>
            </a:r>
            <a:r>
              <a:rPr lang="en-US" sz="2400" dirty="0" err="1" smtClean="0"/>
              <a:t>Bakar</a:t>
            </a:r>
            <a:r>
              <a:rPr lang="en-US" sz="2400" dirty="0" smtClean="0"/>
              <a:t> RA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sahabat</a:t>
            </a:r>
            <a:r>
              <a:rPr lang="en-US" sz="2400" dirty="0" smtClean="0"/>
              <a:t> yang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 </a:t>
            </a:r>
            <a:r>
              <a:rPr lang="en-US" sz="2400" dirty="0" err="1" smtClean="0"/>
              <a:t>memerangi</a:t>
            </a:r>
            <a:r>
              <a:rPr lang="en-US" sz="2400" dirty="0" smtClean="0"/>
              <a:t> </a:t>
            </a:r>
            <a:r>
              <a:rPr lang="en-US" sz="2400" dirty="0" err="1" smtClean="0"/>
              <a:t>orang-orang</a:t>
            </a:r>
            <a:r>
              <a:rPr lang="en-US" sz="2400" dirty="0" smtClean="0"/>
              <a:t> yang </a:t>
            </a:r>
            <a:r>
              <a:rPr lang="en-US" sz="2400" dirty="0" err="1" smtClean="0"/>
              <a:t>murtad</a:t>
            </a:r>
            <a:r>
              <a:rPr lang="en-US" sz="2400" dirty="0" smtClean="0"/>
              <a:t>, </a:t>
            </a:r>
            <a:r>
              <a:rPr lang="en-US" sz="2400" dirty="0" err="1" smtClean="0"/>
              <a:t>pengikut</a:t>
            </a:r>
            <a:r>
              <a:rPr lang="en-US" sz="2400" dirty="0" smtClean="0"/>
              <a:t> </a:t>
            </a:r>
            <a:r>
              <a:rPr lang="en-US" sz="2400" dirty="0" err="1" smtClean="0"/>
              <a:t>nabi-nabi</a:t>
            </a:r>
            <a:r>
              <a:rPr lang="en-US" sz="2400" dirty="0" smtClean="0"/>
              <a:t> </a:t>
            </a:r>
            <a:r>
              <a:rPr lang="en-US" sz="2400" dirty="0" err="1" smtClean="0"/>
              <a:t>palsu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FIKRAH (IDEOLOGI, POLA PIKIR)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Mind-set</a:t>
            </a:r>
            <a:r>
              <a:rPr lang="en-US" dirty="0" smtClean="0"/>
              <a:t>-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Islami</a:t>
            </a:r>
            <a:endParaRPr lang="en-US" dirty="0" smtClean="0"/>
          </a:p>
          <a:p>
            <a:r>
              <a:rPr lang="en-US" dirty="0" err="1" smtClean="0"/>
              <a:t>Segalanya</a:t>
            </a:r>
            <a:r>
              <a:rPr lang="en-US" dirty="0" smtClean="0"/>
              <a:t> </a:t>
            </a:r>
            <a:r>
              <a:rPr lang="en-US" dirty="0" err="1" smtClean="0"/>
              <a:t>ditimbang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timbangan</a:t>
            </a:r>
            <a:r>
              <a:rPr lang="en-US" dirty="0" smtClean="0"/>
              <a:t> Islam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memandang</a:t>
            </a:r>
            <a:r>
              <a:rPr lang="en-US" dirty="0" smtClean="0"/>
              <a:t> Allah,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semesta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pandang</a:t>
            </a:r>
            <a:r>
              <a:rPr lang="en-US" dirty="0" smtClean="0"/>
              <a:t> Islam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Meluruskan</a:t>
            </a:r>
            <a:r>
              <a:rPr lang="en-US" dirty="0" smtClean="0"/>
              <a:t> </a:t>
            </a:r>
            <a:r>
              <a:rPr lang="en-US" dirty="0" err="1" smtClean="0"/>
              <a:t>Pemikiran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305800" cy="3962400"/>
          </a:xfrm>
        </p:spPr>
        <p:txBody>
          <a:bodyPr/>
          <a:lstStyle/>
          <a:p>
            <a:r>
              <a:rPr lang="en-US" dirty="0" smtClean="0"/>
              <a:t>Islam </a:t>
            </a:r>
            <a:r>
              <a:rPr lang="en-US" dirty="0" err="1" smtClean="0"/>
              <a:t>hadir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meluruskan</a:t>
            </a:r>
            <a:r>
              <a:rPr lang="en-US" dirty="0" smtClean="0"/>
              <a:t> </a:t>
            </a:r>
            <a:r>
              <a:rPr lang="en-US" dirty="0" err="1" smtClean="0"/>
              <a:t>pemikiran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yang </a:t>
            </a:r>
            <a:r>
              <a:rPr lang="en-US" dirty="0" err="1" smtClean="0"/>
              <a:t>menyimpang</a:t>
            </a:r>
            <a:endParaRPr lang="en-US" dirty="0" smtClean="0"/>
          </a:p>
          <a:p>
            <a:r>
              <a:rPr lang="en-US" dirty="0" smtClean="0"/>
              <a:t>Al-Qur’an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Hadits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arahan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pemikiran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mengakar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endParaRPr lang="en-US" dirty="0" smtClean="0"/>
          </a:p>
          <a:p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pemikiran</a:t>
            </a:r>
            <a:r>
              <a:rPr lang="en-US" dirty="0" smtClean="0"/>
              <a:t> Islam yang </a:t>
            </a:r>
            <a:r>
              <a:rPr lang="en-US" dirty="0" err="1" smtClean="0"/>
              <a:t>bersih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Pemikiran</a:t>
            </a:r>
            <a:r>
              <a:rPr lang="en-US" dirty="0" smtClean="0"/>
              <a:t> yang </a:t>
            </a:r>
            <a:r>
              <a:rPr lang="en-US" dirty="0" err="1" smtClean="0"/>
              <a:t>Diluruskan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4495800"/>
          </a:xfrm>
        </p:spPr>
        <p:txBody>
          <a:bodyPr/>
          <a:lstStyle/>
          <a:p>
            <a:r>
              <a:rPr lang="en-US" sz="2000" dirty="0" err="1" smtClean="0"/>
              <a:t>Pemahaman</a:t>
            </a:r>
            <a:r>
              <a:rPr lang="en-US" sz="2000" dirty="0" smtClean="0"/>
              <a:t> </a:t>
            </a:r>
            <a:r>
              <a:rPr lang="en-US" sz="2000" dirty="0" err="1" smtClean="0"/>
              <a:t>tentang</a:t>
            </a:r>
            <a:r>
              <a:rPr lang="en-US" sz="2000" dirty="0" smtClean="0"/>
              <a:t> </a:t>
            </a:r>
            <a:r>
              <a:rPr lang="en-US" sz="2000" dirty="0" err="1" smtClean="0"/>
              <a:t>iman</a:t>
            </a:r>
            <a:r>
              <a:rPr lang="en-US" sz="2000" dirty="0" smtClean="0"/>
              <a:t> (49:14-15)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hadits</a:t>
            </a:r>
            <a:endParaRPr lang="en-US" sz="2000" dirty="0" smtClean="0"/>
          </a:p>
          <a:p>
            <a:r>
              <a:rPr lang="en-US" sz="2000" dirty="0" err="1" smtClean="0"/>
              <a:t>Hakikat</a:t>
            </a:r>
            <a:r>
              <a:rPr lang="en-US" sz="2000" dirty="0" smtClean="0"/>
              <a:t> </a:t>
            </a:r>
            <a:r>
              <a:rPr lang="en-US" sz="2000" dirty="0" err="1" smtClean="0"/>
              <a:t>kebajikan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ketakwaan</a:t>
            </a:r>
            <a:r>
              <a:rPr lang="en-US" sz="2000" dirty="0" smtClean="0"/>
              <a:t> (2:177)</a:t>
            </a:r>
          </a:p>
          <a:p>
            <a:r>
              <a:rPr lang="en-US" sz="2000" dirty="0" err="1" smtClean="0"/>
              <a:t>Ujian</a:t>
            </a:r>
            <a:r>
              <a:rPr lang="en-US" sz="2000" dirty="0" smtClean="0"/>
              <a:t> </a:t>
            </a:r>
            <a:r>
              <a:rPr lang="en-US" sz="2000" dirty="0" err="1" smtClean="0"/>
              <a:t>keimanan</a:t>
            </a:r>
            <a:r>
              <a:rPr lang="en-US" sz="2000" dirty="0" smtClean="0"/>
              <a:t> </a:t>
            </a:r>
            <a:r>
              <a:rPr lang="en-US" sz="2000" dirty="0" err="1" smtClean="0"/>
              <a:t>menuju</a:t>
            </a:r>
            <a:r>
              <a:rPr lang="en-US" sz="2000" dirty="0" smtClean="0"/>
              <a:t> </a:t>
            </a:r>
            <a:r>
              <a:rPr lang="en-US" sz="2000" dirty="0" err="1" smtClean="0"/>
              <a:t>sorga</a:t>
            </a:r>
            <a:r>
              <a:rPr lang="en-US" sz="2000" dirty="0" smtClean="0"/>
              <a:t> (29:1-3, 3:142, 2:214)</a:t>
            </a:r>
          </a:p>
          <a:p>
            <a:r>
              <a:rPr lang="en-US" sz="2000" dirty="0" err="1" smtClean="0"/>
              <a:t>Hakikat</a:t>
            </a:r>
            <a:r>
              <a:rPr lang="en-US" sz="2000" dirty="0" smtClean="0"/>
              <a:t> </a:t>
            </a:r>
            <a:r>
              <a:rPr lang="en-US" sz="2000" dirty="0" err="1" smtClean="0"/>
              <a:t>mati</a:t>
            </a:r>
            <a:r>
              <a:rPr lang="en-US" sz="2000" dirty="0" smtClean="0"/>
              <a:t> </a:t>
            </a:r>
            <a:r>
              <a:rPr lang="en-US" sz="2000" dirty="0" err="1" smtClean="0"/>
              <a:t>syahid</a:t>
            </a:r>
            <a:r>
              <a:rPr lang="en-US" sz="2000" dirty="0" smtClean="0"/>
              <a:t> (2:154, 3:169)</a:t>
            </a:r>
          </a:p>
          <a:p>
            <a:r>
              <a:rPr lang="en-US" sz="2000" dirty="0" err="1" smtClean="0"/>
              <a:t>Asas</a:t>
            </a:r>
            <a:r>
              <a:rPr lang="en-US" sz="2000" dirty="0" smtClean="0"/>
              <a:t> </a:t>
            </a:r>
            <a:r>
              <a:rPr lang="en-US" sz="2000" dirty="0" err="1" smtClean="0"/>
              <a:t>perubahan</a:t>
            </a:r>
            <a:r>
              <a:rPr lang="en-US" sz="2000" dirty="0" smtClean="0"/>
              <a:t>: </a:t>
            </a:r>
            <a:r>
              <a:rPr lang="en-US" sz="2000" dirty="0" err="1" smtClean="0"/>
              <a:t>perubahan</a:t>
            </a:r>
            <a:r>
              <a:rPr lang="en-US" sz="2000" dirty="0" smtClean="0"/>
              <a:t> </a:t>
            </a:r>
            <a:r>
              <a:rPr lang="en-US" sz="2000" dirty="0" err="1" smtClean="0"/>
              <a:t>ruhiyah</a:t>
            </a:r>
            <a:r>
              <a:rPr lang="en-US" sz="2000" dirty="0" smtClean="0"/>
              <a:t>, </a:t>
            </a:r>
            <a:r>
              <a:rPr lang="en-US" sz="2000" dirty="0" err="1" smtClean="0"/>
              <a:t>bukan</a:t>
            </a:r>
            <a:r>
              <a:rPr lang="en-US" sz="2000" dirty="0" smtClean="0"/>
              <a:t> </a:t>
            </a:r>
            <a:r>
              <a:rPr lang="en-US" sz="2000" dirty="0" err="1" smtClean="0"/>
              <a:t>materi</a:t>
            </a:r>
            <a:r>
              <a:rPr lang="en-US" sz="2000" dirty="0" smtClean="0"/>
              <a:t> (13:11)</a:t>
            </a:r>
          </a:p>
          <a:p>
            <a:r>
              <a:rPr lang="en-US" sz="2000" dirty="0" err="1" smtClean="0"/>
              <a:t>Kebahagiaan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kerugian</a:t>
            </a:r>
            <a:r>
              <a:rPr lang="en-US" sz="2000" dirty="0" smtClean="0"/>
              <a:t> (3:185, 23:1-2, 87:14-15, 39:15)</a:t>
            </a:r>
          </a:p>
          <a:p>
            <a:r>
              <a:rPr lang="en-US" sz="2000" dirty="0" err="1" smtClean="0"/>
              <a:t>Pandangan</a:t>
            </a:r>
            <a:r>
              <a:rPr lang="en-US" sz="2000" dirty="0" smtClean="0"/>
              <a:t>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</a:t>
            </a:r>
            <a:r>
              <a:rPr lang="en-US" sz="2000" dirty="0" err="1" smtClean="0"/>
              <a:t>wanita</a:t>
            </a:r>
            <a:r>
              <a:rPr lang="en-US" sz="2000" dirty="0" smtClean="0"/>
              <a:t>: </a:t>
            </a:r>
            <a:r>
              <a:rPr lang="en-US" sz="2000" dirty="0" err="1" smtClean="0"/>
              <a:t>wanita</a:t>
            </a:r>
            <a:r>
              <a:rPr lang="en-US" sz="2000" dirty="0" smtClean="0"/>
              <a:t> </a:t>
            </a:r>
            <a:r>
              <a:rPr lang="en-US" sz="2000" dirty="0" err="1" smtClean="0"/>
              <a:t>bukan</a:t>
            </a:r>
            <a:r>
              <a:rPr lang="en-US" sz="2000" dirty="0" smtClean="0"/>
              <a:t> </a:t>
            </a:r>
            <a:r>
              <a:rPr lang="en-US" sz="2000" dirty="0" err="1" smtClean="0"/>
              <a:t>setan</a:t>
            </a:r>
            <a:r>
              <a:rPr lang="en-US" sz="2000" dirty="0" smtClean="0"/>
              <a:t> (30:21)</a:t>
            </a:r>
          </a:p>
          <a:p>
            <a:r>
              <a:rPr lang="en-US" sz="2000" dirty="0" err="1" smtClean="0"/>
              <a:t>Gelap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terang</a:t>
            </a:r>
            <a:r>
              <a:rPr lang="en-US" sz="2000" dirty="0" smtClean="0"/>
              <a:t>: </a:t>
            </a:r>
            <a:r>
              <a:rPr lang="en-US" sz="2000" dirty="0" err="1" smtClean="0"/>
              <a:t>bukan</a:t>
            </a:r>
            <a:r>
              <a:rPr lang="en-US" sz="2000" dirty="0" smtClean="0"/>
              <a:t>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tuhan</a:t>
            </a:r>
            <a:r>
              <a:rPr lang="en-US" sz="2000" dirty="0" smtClean="0"/>
              <a:t> (6:1, 78:10-11, 28:72)</a:t>
            </a:r>
          </a:p>
          <a:p>
            <a:r>
              <a:rPr lang="en-US" sz="2000" dirty="0" err="1" smtClean="0"/>
              <a:t>Diterimanya</a:t>
            </a:r>
            <a:r>
              <a:rPr lang="en-US" sz="2000" dirty="0" smtClean="0"/>
              <a:t> </a:t>
            </a:r>
            <a:r>
              <a:rPr lang="en-US" sz="2000" dirty="0" err="1" smtClean="0"/>
              <a:t>amal</a:t>
            </a:r>
            <a:r>
              <a:rPr lang="en-US" sz="2000" dirty="0" smtClean="0"/>
              <a:t> (</a:t>
            </a:r>
            <a:r>
              <a:rPr lang="en-US" sz="2000" dirty="0" err="1" smtClean="0"/>
              <a:t>hadits</a:t>
            </a:r>
            <a:r>
              <a:rPr lang="en-US" sz="2000" dirty="0" smtClean="0"/>
              <a:t> </a:t>
            </a:r>
            <a:r>
              <a:rPr lang="en-US" sz="2000" dirty="0" err="1" smtClean="0"/>
              <a:t>niat</a:t>
            </a:r>
            <a:r>
              <a:rPr lang="en-US" sz="2000" dirty="0" smtClean="0"/>
              <a:t> </a:t>
            </a:r>
            <a:r>
              <a:rPr lang="en-US" sz="2000" dirty="0" err="1" smtClean="0"/>
              <a:t>dll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Hakikat</a:t>
            </a:r>
            <a:r>
              <a:rPr lang="en-US" sz="2000" dirty="0" smtClean="0"/>
              <a:t> </a:t>
            </a:r>
            <a:r>
              <a:rPr lang="en-US" sz="2000" dirty="0" err="1" smtClean="0"/>
              <a:t>kaya</a:t>
            </a:r>
            <a:r>
              <a:rPr lang="en-US" sz="2000" dirty="0" smtClean="0"/>
              <a:t>, </a:t>
            </a:r>
            <a:r>
              <a:rPr lang="en-US" sz="2000" dirty="0" err="1" smtClean="0"/>
              <a:t>miskin</a:t>
            </a:r>
            <a:r>
              <a:rPr lang="en-US" sz="2000" dirty="0" smtClean="0"/>
              <a:t>, </a:t>
            </a:r>
            <a:r>
              <a:rPr lang="en-US" sz="2000" dirty="0" err="1" smtClean="0"/>
              <a:t>kekuatan</a:t>
            </a:r>
            <a:r>
              <a:rPr lang="en-US" sz="2000" dirty="0" smtClean="0"/>
              <a:t>, </a:t>
            </a:r>
            <a:r>
              <a:rPr lang="en-US" sz="2000" dirty="0" err="1" smtClean="0"/>
              <a:t>standar</a:t>
            </a:r>
            <a:r>
              <a:rPr lang="en-US" sz="2000" dirty="0" smtClean="0"/>
              <a:t> </a:t>
            </a:r>
            <a:r>
              <a:rPr lang="en-US" sz="2000" dirty="0" err="1" smtClean="0"/>
              <a:t>keutamaan</a:t>
            </a:r>
            <a:r>
              <a:rPr lang="en-US" sz="2000" dirty="0" smtClean="0"/>
              <a:t>, </a:t>
            </a:r>
            <a:r>
              <a:rPr lang="en-US" sz="2000" dirty="0" err="1" smtClean="0"/>
              <a:t>kerusakan</a:t>
            </a:r>
            <a:r>
              <a:rPr lang="en-US" sz="2000" dirty="0" smtClean="0"/>
              <a:t> </a:t>
            </a:r>
            <a:r>
              <a:rPr lang="en-US" sz="2000" dirty="0" err="1" smtClean="0"/>
              <a:t>standar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hadits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Dua</a:t>
            </a:r>
            <a:r>
              <a:rPr lang="en-US" sz="4400" dirty="0" smtClean="0"/>
              <a:t> </a:t>
            </a:r>
            <a:r>
              <a:rPr lang="en-US" sz="4400" dirty="0" err="1" smtClean="0"/>
              <a:t>Unsur</a:t>
            </a:r>
            <a:r>
              <a:rPr lang="en-US" sz="4400" dirty="0" smtClean="0"/>
              <a:t> </a:t>
            </a:r>
            <a:r>
              <a:rPr lang="en-US" sz="4400" dirty="0" err="1" smtClean="0"/>
              <a:t>Ideologi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Ideologi</a:t>
            </a:r>
            <a:r>
              <a:rPr lang="en-US" sz="2400" dirty="0" smtClean="0"/>
              <a:t> </a:t>
            </a:r>
            <a:r>
              <a:rPr lang="en-US" sz="2400" dirty="0" err="1" smtClean="0"/>
              <a:t>memiki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unsur</a:t>
            </a:r>
            <a:r>
              <a:rPr lang="en-US" sz="24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Keyakinan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utopi</a:t>
            </a:r>
            <a:endParaRPr lang="en-US" sz="2400" dirty="0" smtClean="0"/>
          </a:p>
          <a:p>
            <a:r>
              <a:rPr lang="en-US" sz="2400" dirty="0" smtClean="0"/>
              <a:t>Ide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bingkai</a:t>
            </a:r>
            <a:r>
              <a:rPr lang="en-US" sz="2400" dirty="0" smtClean="0"/>
              <a:t> </a:t>
            </a:r>
            <a:r>
              <a:rPr lang="en-US" sz="2400" dirty="0" err="1" smtClean="0"/>
              <a:t>konsep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pemahaman</a:t>
            </a:r>
            <a:r>
              <a:rPr lang="en-US" sz="2400" dirty="0" smtClean="0"/>
              <a:t>, </a:t>
            </a:r>
            <a:r>
              <a:rPr lang="en-US" sz="2400" dirty="0" err="1" smtClean="0"/>
              <a:t>arah</a:t>
            </a:r>
            <a:r>
              <a:rPr lang="en-US" sz="2400" dirty="0" smtClean="0"/>
              <a:t> </a:t>
            </a:r>
            <a:r>
              <a:rPr lang="en-US" sz="2400" dirty="0" err="1" smtClean="0"/>
              <a:t>perjuangan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pergerakan</a:t>
            </a:r>
            <a:endParaRPr lang="en-US" sz="2400" dirty="0" smtClean="0"/>
          </a:p>
          <a:p>
            <a:r>
              <a:rPr lang="en-US" sz="2400" dirty="0" err="1" smtClean="0"/>
              <a:t>Keyakinan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utopi</a:t>
            </a:r>
            <a:r>
              <a:rPr lang="en-US" sz="2400" dirty="0" smtClean="0"/>
              <a:t> </a:t>
            </a:r>
            <a:r>
              <a:rPr lang="en-US" sz="2400" dirty="0" err="1" smtClean="0"/>
              <a:t>memunculkan</a:t>
            </a:r>
            <a:r>
              <a:rPr lang="en-US" sz="2400" dirty="0" smtClean="0"/>
              <a:t> </a:t>
            </a:r>
            <a:r>
              <a:rPr lang="en-US" sz="2400" dirty="0" err="1" smtClean="0"/>
              <a:t>komitmen</a:t>
            </a:r>
            <a:r>
              <a:rPr lang="en-US" sz="2400" dirty="0" smtClean="0"/>
              <a:t>,  </a:t>
            </a:r>
            <a:r>
              <a:rPr lang="en-US" sz="2400" dirty="0" err="1" smtClean="0"/>
              <a:t>militansi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fanatisme</a:t>
            </a:r>
            <a:r>
              <a:rPr lang="en-US" sz="2400" dirty="0" smtClean="0"/>
              <a:t> </a:t>
            </a:r>
            <a:r>
              <a:rPr lang="en-US" sz="2400" dirty="0" err="1" smtClean="0"/>
              <a:t>positif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memicu</a:t>
            </a:r>
            <a:r>
              <a:rPr lang="en-US" sz="2400" dirty="0" smtClean="0"/>
              <a:t> </a:t>
            </a:r>
            <a:r>
              <a:rPr lang="en-US" sz="2400" dirty="0" err="1" smtClean="0"/>
              <a:t>gairah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darah</a:t>
            </a:r>
            <a:r>
              <a:rPr lang="en-US" sz="2400" dirty="0" smtClean="0"/>
              <a:t> </a:t>
            </a:r>
            <a:r>
              <a:rPr lang="en-US" sz="2400" dirty="0" err="1" smtClean="0"/>
              <a:t>perjuangan</a:t>
            </a:r>
            <a:r>
              <a:rPr lang="en-US" sz="2400" dirty="0" smtClean="0"/>
              <a:t>, </a:t>
            </a:r>
            <a:r>
              <a:rPr lang="en-US" sz="2400" dirty="0" err="1" smtClean="0"/>
              <a:t>sekaligus</a:t>
            </a:r>
            <a:r>
              <a:rPr lang="en-US" sz="2400" dirty="0" smtClean="0"/>
              <a:t> </a:t>
            </a:r>
            <a:r>
              <a:rPr lang="en-US" sz="2400" dirty="0" err="1" smtClean="0"/>
              <a:t>memompakan</a:t>
            </a:r>
            <a:r>
              <a:rPr lang="en-US" sz="2400" dirty="0" smtClean="0"/>
              <a:t> </a:t>
            </a:r>
            <a:r>
              <a:rPr lang="en-US" sz="2400" dirty="0" err="1" smtClean="0"/>
              <a:t>api</a:t>
            </a:r>
            <a:r>
              <a:rPr lang="en-US" sz="2400" dirty="0" smtClean="0"/>
              <a:t> </a:t>
            </a:r>
            <a:r>
              <a:rPr lang="en-US" sz="2400" dirty="0" err="1" smtClean="0"/>
              <a:t>semangat</a:t>
            </a:r>
            <a:r>
              <a:rPr lang="en-US" sz="2400" dirty="0" smtClean="0"/>
              <a:t> </a:t>
            </a:r>
            <a:r>
              <a:rPr lang="en-US" sz="2400" dirty="0" err="1" smtClean="0"/>
              <a:t>rela</a:t>
            </a:r>
            <a:r>
              <a:rPr lang="en-US" sz="2400" dirty="0" smtClean="0"/>
              <a:t> </a:t>
            </a:r>
            <a:r>
              <a:rPr lang="en-US" sz="2400" dirty="0" err="1" smtClean="0"/>
              <a:t>berkorban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777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SYU’UR (PERASAAN)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7696200" cy="4267200"/>
          </a:xfrm>
        </p:spPr>
        <p:txBody>
          <a:bodyPr/>
          <a:lstStyle/>
          <a:p>
            <a:r>
              <a:rPr lang="en-US" sz="2800" dirty="0" err="1" smtClean="0"/>
              <a:t>Perasaannya</a:t>
            </a:r>
            <a:r>
              <a:rPr lang="en-US" sz="2800" dirty="0" smtClean="0"/>
              <a:t> pun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tercelup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celupan</a:t>
            </a:r>
            <a:r>
              <a:rPr lang="en-US" sz="2800" dirty="0" smtClean="0"/>
              <a:t> Islam</a:t>
            </a:r>
          </a:p>
          <a:p>
            <a:pPr lvl="1"/>
            <a:r>
              <a:rPr lang="en-US" sz="2400" dirty="0" err="1" smtClean="0"/>
              <a:t>Mendukung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memusuhi</a:t>
            </a:r>
            <a:endParaRPr lang="en-US" sz="2400" dirty="0" smtClean="0"/>
          </a:p>
          <a:p>
            <a:pPr lvl="1"/>
            <a:r>
              <a:rPr lang="en-US" sz="2400" dirty="0" err="1" smtClean="0"/>
              <a:t>Marah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ridho</a:t>
            </a:r>
            <a:endParaRPr lang="en-US" sz="2400" dirty="0" smtClean="0"/>
          </a:p>
          <a:p>
            <a:pPr lvl="1"/>
            <a:r>
              <a:rPr lang="en-US" sz="2400" dirty="0" err="1" smtClean="0"/>
              <a:t>Cinta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benci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err="1" smtClean="0"/>
              <a:t>Rindu</a:t>
            </a:r>
            <a:r>
              <a:rPr lang="en-US" sz="2400" dirty="0" smtClean="0"/>
              <a:t>, </a:t>
            </a:r>
            <a:r>
              <a:rPr lang="en-US" sz="2400" dirty="0" err="1" smtClean="0"/>
              <a:t>kasih</a:t>
            </a:r>
            <a:r>
              <a:rPr lang="en-US" sz="2400" dirty="0" smtClean="0"/>
              <a:t> </a:t>
            </a:r>
            <a:r>
              <a:rPr lang="en-US" sz="2400" dirty="0" err="1" smtClean="0"/>
              <a:t>sayang</a:t>
            </a:r>
            <a:r>
              <a:rPr lang="en-US" sz="2400" dirty="0" smtClean="0"/>
              <a:t>, </a:t>
            </a:r>
            <a:r>
              <a:rPr lang="en-US" sz="2400" dirty="0" err="1" smtClean="0"/>
              <a:t>harap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cemas</a:t>
            </a:r>
            <a:endParaRPr lang="en-US" sz="2400" dirty="0" smtClean="0"/>
          </a:p>
          <a:p>
            <a:r>
              <a:rPr lang="en-US" sz="2800" dirty="0" smtClean="0"/>
              <a:t>Islam </a:t>
            </a:r>
            <a:r>
              <a:rPr lang="en-US" sz="2800" dirty="0" err="1" smtClean="0"/>
              <a:t>menentang</a:t>
            </a:r>
            <a:r>
              <a:rPr lang="en-US" sz="2800" dirty="0" smtClean="0"/>
              <a:t> </a:t>
            </a:r>
            <a:r>
              <a:rPr lang="en-US" sz="2800" dirty="0" err="1" smtClean="0"/>
              <a:t>perasaan</a:t>
            </a:r>
            <a:endParaRPr lang="en-US" sz="2800" dirty="0" smtClean="0"/>
          </a:p>
          <a:p>
            <a:pPr lvl="1"/>
            <a:r>
              <a:rPr lang="en-US" sz="2400" dirty="0" err="1" smtClean="0"/>
              <a:t>Fanatisme</a:t>
            </a:r>
            <a:r>
              <a:rPr lang="en-US" sz="2400" dirty="0" smtClean="0"/>
              <a:t> (</a:t>
            </a:r>
            <a:r>
              <a:rPr lang="en-US" sz="2400" dirty="0" err="1" smtClean="0"/>
              <a:t>ashabiyah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err="1" smtClean="0"/>
              <a:t>Dendam</a:t>
            </a: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AKHLAK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7315200" cy="4038600"/>
          </a:xfrm>
        </p:spPr>
        <p:txBody>
          <a:bodyPr/>
          <a:lstStyle/>
          <a:p>
            <a:r>
              <a:rPr lang="en-US" sz="2400" dirty="0" err="1" smtClean="0"/>
              <a:t>Akhlak</a:t>
            </a:r>
            <a:r>
              <a:rPr lang="en-US" sz="2400" dirty="0" smtClean="0"/>
              <a:t> </a:t>
            </a:r>
            <a:r>
              <a:rPr lang="en-US" sz="2400" dirty="0" err="1" smtClean="0"/>
              <a:t>ibarat</a:t>
            </a:r>
            <a:r>
              <a:rPr lang="en-US" sz="2400" dirty="0" smtClean="0"/>
              <a:t> “</a:t>
            </a:r>
            <a:r>
              <a:rPr lang="en-US" sz="2400" dirty="0" err="1" smtClean="0"/>
              <a:t>wajah</a:t>
            </a:r>
            <a:r>
              <a:rPr lang="en-US" sz="2400" dirty="0" smtClean="0"/>
              <a:t>”</a:t>
            </a:r>
          </a:p>
          <a:p>
            <a:r>
              <a:rPr lang="en-US" sz="2400" dirty="0" err="1" smtClean="0"/>
              <a:t>Akhlak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endParaRPr lang="en-US" sz="2400" dirty="0" smtClean="0"/>
          </a:p>
          <a:p>
            <a:pPr lvl="1"/>
            <a:r>
              <a:rPr lang="en-US" sz="2000" dirty="0" err="1" smtClean="0"/>
              <a:t>Sabar</a:t>
            </a:r>
            <a:endParaRPr lang="en-US" sz="2000" dirty="0" smtClean="0"/>
          </a:p>
          <a:p>
            <a:pPr lvl="1"/>
            <a:r>
              <a:rPr lang="en-US" sz="2000" dirty="0" err="1" smtClean="0"/>
              <a:t>Menjaga</a:t>
            </a:r>
            <a:r>
              <a:rPr lang="en-US" sz="2000" dirty="0" smtClean="0"/>
              <a:t> </a:t>
            </a:r>
            <a:r>
              <a:rPr lang="en-US" sz="2000" dirty="0" err="1" smtClean="0"/>
              <a:t>kehormatan</a:t>
            </a:r>
            <a:r>
              <a:rPr lang="en-US" sz="2000" dirty="0" smtClean="0"/>
              <a:t> </a:t>
            </a:r>
            <a:r>
              <a:rPr lang="en-US" sz="2000" dirty="0" err="1" smtClean="0"/>
              <a:t>diri</a:t>
            </a:r>
            <a:endParaRPr lang="en-US" sz="2000" dirty="0" smtClean="0"/>
          </a:p>
          <a:p>
            <a:pPr lvl="1"/>
            <a:r>
              <a:rPr lang="en-US" sz="2000" dirty="0" err="1" smtClean="0"/>
              <a:t>Keberanian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err="1" smtClean="0"/>
              <a:t>Adil</a:t>
            </a:r>
            <a:r>
              <a:rPr lang="en-US" sz="2000" dirty="0" smtClean="0"/>
              <a:t> </a:t>
            </a:r>
          </a:p>
          <a:p>
            <a:r>
              <a:rPr lang="en-US" sz="2400" dirty="0" err="1" smtClean="0"/>
              <a:t>Akhlak</a:t>
            </a:r>
            <a:r>
              <a:rPr lang="en-US" sz="2400" dirty="0" smtClean="0"/>
              <a:t> </a:t>
            </a:r>
            <a:r>
              <a:rPr lang="en-US" sz="2400" dirty="0" err="1" smtClean="0"/>
              <a:t>buruk</a:t>
            </a:r>
            <a:r>
              <a:rPr lang="en-US" sz="2400" dirty="0" smtClean="0"/>
              <a:t> yang </a:t>
            </a:r>
            <a:r>
              <a:rPr lang="en-US" sz="2400" dirty="0" err="1" smtClean="0"/>
              <a:t>utama</a:t>
            </a:r>
            <a:endParaRPr lang="en-US" sz="2400" dirty="0" smtClean="0"/>
          </a:p>
          <a:p>
            <a:pPr lvl="1"/>
            <a:r>
              <a:rPr lang="en-US" sz="2000" dirty="0" err="1" smtClean="0"/>
              <a:t>Kebodohan</a:t>
            </a:r>
            <a:endParaRPr lang="en-US" sz="2000" dirty="0" smtClean="0"/>
          </a:p>
          <a:p>
            <a:pPr lvl="1"/>
            <a:r>
              <a:rPr lang="en-US" sz="2000" dirty="0" err="1" smtClean="0"/>
              <a:t>Kedzaliman</a:t>
            </a:r>
            <a:endParaRPr lang="en-US" sz="2000" dirty="0" smtClean="0"/>
          </a:p>
          <a:p>
            <a:pPr lvl="1"/>
            <a:r>
              <a:rPr lang="en-US" sz="2000" dirty="0" err="1" smtClean="0"/>
              <a:t>Nafsu</a:t>
            </a:r>
            <a:endParaRPr lang="en-US" sz="2000" dirty="0" smtClean="0"/>
          </a:p>
          <a:p>
            <a:pPr lvl="1"/>
            <a:r>
              <a:rPr lang="en-US" sz="2000" dirty="0" err="1" smtClean="0"/>
              <a:t>Marah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Right Brace 3"/>
          <p:cNvSpPr/>
          <p:nvPr/>
        </p:nvSpPr>
        <p:spPr>
          <a:xfrm>
            <a:off x="2590800" y="4953000"/>
            <a:ext cx="381000" cy="121920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1800" y="5257800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Melampaui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batas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4724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lemah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448687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Kehinaan</a:t>
            </a:r>
            <a:r>
              <a:rPr lang="en-US" dirty="0" smtClean="0"/>
              <a:t>, </a:t>
            </a:r>
            <a:r>
              <a:rPr lang="en-US" dirty="0" err="1" smtClean="0"/>
              <a:t>kebakhilan</a:t>
            </a:r>
            <a:r>
              <a:rPr lang="en-US" dirty="0" smtClean="0"/>
              <a:t>, </a:t>
            </a:r>
            <a:r>
              <a:rPr lang="en-US" dirty="0" err="1" smtClean="0"/>
              <a:t>kerendahan</a:t>
            </a:r>
            <a:r>
              <a:rPr lang="en-US" dirty="0" smtClean="0"/>
              <a:t>, </a:t>
            </a:r>
            <a:r>
              <a:rPr lang="en-US" dirty="0" err="1" smtClean="0"/>
              <a:t>cela</a:t>
            </a:r>
            <a:r>
              <a:rPr lang="en-US" dirty="0" smtClean="0"/>
              <a:t>, </a:t>
            </a:r>
            <a:r>
              <a:rPr lang="en-US" dirty="0" err="1" smtClean="0"/>
              <a:t>ambisi</a:t>
            </a:r>
            <a:r>
              <a:rPr lang="en-US" dirty="0" smtClean="0"/>
              <a:t>, </a:t>
            </a:r>
            <a:r>
              <a:rPr lang="en-US" dirty="0" err="1" smtClean="0"/>
              <a:t>loba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5800" y="5867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kuat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575446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Dzalim</a:t>
            </a:r>
            <a:r>
              <a:rPr lang="en-US" dirty="0" smtClean="0"/>
              <a:t>, </a:t>
            </a:r>
            <a:r>
              <a:rPr lang="en-US" dirty="0" err="1" smtClean="0"/>
              <a:t>marah</a:t>
            </a:r>
            <a:r>
              <a:rPr lang="en-US" dirty="0" smtClean="0"/>
              <a:t>, </a:t>
            </a:r>
            <a:r>
              <a:rPr lang="en-US" dirty="0" err="1" smtClean="0"/>
              <a:t>dengki</a:t>
            </a:r>
            <a:r>
              <a:rPr lang="en-US" dirty="0" smtClean="0"/>
              <a:t>, </a:t>
            </a:r>
            <a:r>
              <a:rPr lang="en-US" dirty="0" err="1" smtClean="0"/>
              <a:t>keji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ceroboh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4267200" y="4876800"/>
            <a:ext cx="228600" cy="1219200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943600" y="48006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867400" y="59436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Akhlak</a:t>
            </a:r>
            <a:r>
              <a:rPr lang="en-US" dirty="0" smtClean="0"/>
              <a:t> Islam </a:t>
            </a:r>
            <a:r>
              <a:rPr lang="en-US" dirty="0" err="1" smtClean="0"/>
              <a:t>Lengkap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924800" cy="4495800"/>
          </a:xfrm>
        </p:spPr>
        <p:txBody>
          <a:bodyPr/>
          <a:lstStyle/>
          <a:p>
            <a:r>
              <a:rPr lang="en-US" sz="2800" dirty="0" err="1" smtClean="0"/>
              <a:t>Berbicara</a:t>
            </a:r>
            <a:r>
              <a:rPr lang="en-US" sz="2800" dirty="0" smtClean="0"/>
              <a:t> </a:t>
            </a:r>
            <a:r>
              <a:rPr lang="en-US" sz="2800" dirty="0" err="1" smtClean="0"/>
              <a:t>tentang</a:t>
            </a:r>
            <a:r>
              <a:rPr lang="en-US" sz="2800" dirty="0" smtClean="0"/>
              <a:t> </a:t>
            </a:r>
            <a:r>
              <a:rPr lang="en-US" sz="2800" dirty="0" err="1" smtClean="0"/>
              <a:t>akhlak</a:t>
            </a:r>
            <a:r>
              <a:rPr lang="en-US" sz="2800" dirty="0" smtClean="0"/>
              <a:t>, </a:t>
            </a:r>
            <a:r>
              <a:rPr lang="en-US" sz="2800" dirty="0" err="1" smtClean="0"/>
              <a:t>bukan</a:t>
            </a:r>
            <a:r>
              <a:rPr lang="en-US" sz="2800" dirty="0" smtClean="0"/>
              <a:t>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berkaitan</a:t>
            </a:r>
            <a:r>
              <a:rPr lang="en-US" sz="2800" dirty="0" smtClean="0"/>
              <a:t> </a:t>
            </a:r>
            <a:r>
              <a:rPr lang="en-US" sz="2800" dirty="0" err="1" smtClean="0"/>
              <a:t>hubungan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</a:t>
            </a:r>
            <a:r>
              <a:rPr lang="en-US" sz="2800" dirty="0" err="1" smtClean="0"/>
              <a:t>manusia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manusia</a:t>
            </a:r>
            <a:endParaRPr lang="en-US" sz="2800" dirty="0" smtClean="0"/>
          </a:p>
          <a:p>
            <a:r>
              <a:rPr lang="en-US" sz="2800" dirty="0" smtClean="0"/>
              <a:t>Islam </a:t>
            </a:r>
            <a:r>
              <a:rPr lang="en-US" sz="2800" dirty="0" err="1" smtClean="0"/>
              <a:t>mengatur</a:t>
            </a:r>
            <a:r>
              <a:rPr lang="en-US" sz="2800" dirty="0" smtClean="0"/>
              <a:t> </a:t>
            </a:r>
            <a:r>
              <a:rPr lang="en-US" sz="2800" dirty="0" err="1" smtClean="0"/>
              <a:t>akhlak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(2:177)</a:t>
            </a:r>
          </a:p>
          <a:p>
            <a:pPr lvl="1"/>
            <a:r>
              <a:rPr lang="en-US" sz="2400" dirty="0" smtClean="0"/>
              <a:t>Allah </a:t>
            </a:r>
          </a:p>
          <a:p>
            <a:pPr lvl="1"/>
            <a:r>
              <a:rPr lang="en-US" sz="2400" dirty="0" err="1" smtClean="0"/>
              <a:t>Rasul</a:t>
            </a:r>
            <a:endParaRPr lang="en-US" sz="2400" dirty="0" smtClean="0"/>
          </a:p>
          <a:p>
            <a:pPr lvl="1"/>
            <a:r>
              <a:rPr lang="en-US" sz="2400" dirty="0" err="1" smtClean="0"/>
              <a:t>Manusia</a:t>
            </a:r>
            <a:endParaRPr lang="en-US" sz="2400" dirty="0" smtClean="0"/>
          </a:p>
          <a:p>
            <a:pPr lvl="1"/>
            <a:r>
              <a:rPr lang="en-US" sz="2400" dirty="0" err="1" smtClean="0"/>
              <a:t>Alam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err="1" smtClean="0"/>
              <a:t>Diri</a:t>
            </a:r>
            <a:r>
              <a:rPr lang="en-US" sz="2400" dirty="0" smtClean="0"/>
              <a:t> </a:t>
            </a:r>
            <a:r>
              <a:rPr lang="en-US" sz="2400" dirty="0" err="1" smtClean="0"/>
              <a:t>sendiri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KONDISI YANG ISLAMI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4648200"/>
            <a:ext cx="6858000" cy="1981200"/>
          </a:xfrm>
        </p:spPr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i’tikad</a:t>
            </a:r>
            <a:r>
              <a:rPr lang="en-US" dirty="0" smtClean="0"/>
              <a:t>, </a:t>
            </a:r>
            <a:r>
              <a:rPr lang="en-US" dirty="0" err="1" smtClean="0"/>
              <a:t>fikrah</a:t>
            </a:r>
            <a:r>
              <a:rPr lang="en-US" dirty="0" smtClean="0"/>
              <a:t>, </a:t>
            </a:r>
            <a:r>
              <a:rPr lang="en-US" dirty="0" err="1" smtClean="0"/>
              <a:t>syu’ur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akhlak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ter-Islamisasi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KONDISI YANG ISLAMI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2067580"/>
            <a:ext cx="982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800" dirty="0" smtClean="0">
                <a:solidFill>
                  <a:schemeClr val="tx2"/>
                </a:solidFill>
              </a:rPr>
              <a:t>اَلإِسْلاَمُ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990600" y="267718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A" sz="2800" dirty="0" smtClean="0">
                <a:solidFill>
                  <a:schemeClr val="tx2"/>
                </a:solidFill>
              </a:rPr>
              <a:t>اَلاِعْتِقَادُ		اَلْفِكْرَةُ		اَلشُّعُوْرُ		اَلأَخْلاَقُ</a:t>
            </a:r>
            <a:endParaRPr lang="en-US" sz="2800" dirty="0"/>
          </a:p>
        </p:txBody>
      </p:sp>
      <p:sp>
        <p:nvSpPr>
          <p:cNvPr id="6" name="Line 42"/>
          <p:cNvSpPr>
            <a:spLocks noChangeShapeType="1"/>
          </p:cNvSpPr>
          <p:nvPr/>
        </p:nvSpPr>
        <p:spPr bwMode="auto">
          <a:xfrm>
            <a:off x="5181600" y="237238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>
            <a:off x="7543800" y="237238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8" name="Line 44"/>
          <p:cNvSpPr>
            <a:spLocks noChangeShapeType="1"/>
          </p:cNvSpPr>
          <p:nvPr/>
        </p:nvSpPr>
        <p:spPr bwMode="auto">
          <a:xfrm>
            <a:off x="5791200" y="237238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9" name="Line 45"/>
          <p:cNvSpPr>
            <a:spLocks noChangeShapeType="1"/>
          </p:cNvSpPr>
          <p:nvPr/>
        </p:nvSpPr>
        <p:spPr bwMode="auto">
          <a:xfrm flipH="1">
            <a:off x="2057400" y="2372380"/>
            <a:ext cx="21945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0" name="Line 46"/>
          <p:cNvSpPr>
            <a:spLocks noChangeShapeType="1"/>
          </p:cNvSpPr>
          <p:nvPr/>
        </p:nvSpPr>
        <p:spPr bwMode="auto">
          <a:xfrm>
            <a:off x="2057400" y="237238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1" name="Line 47"/>
          <p:cNvSpPr>
            <a:spLocks noChangeShapeType="1"/>
          </p:cNvSpPr>
          <p:nvPr/>
        </p:nvSpPr>
        <p:spPr bwMode="auto">
          <a:xfrm>
            <a:off x="3886200" y="237238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057400" y="3200400"/>
            <a:ext cx="5486400" cy="304800"/>
            <a:chOff x="2057400" y="3200400"/>
            <a:chExt cx="5486400" cy="304800"/>
          </a:xfrm>
        </p:grpSpPr>
        <p:sp>
          <p:nvSpPr>
            <p:cNvPr id="12" name="Line 48"/>
            <p:cNvSpPr>
              <a:spLocks noChangeShapeType="1"/>
            </p:cNvSpPr>
            <p:nvPr/>
          </p:nvSpPr>
          <p:spPr bwMode="auto">
            <a:xfrm>
              <a:off x="20574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3" name="Line 49"/>
            <p:cNvSpPr>
              <a:spLocks noChangeShapeType="1"/>
            </p:cNvSpPr>
            <p:nvPr/>
          </p:nvSpPr>
          <p:spPr bwMode="auto">
            <a:xfrm>
              <a:off x="2057400" y="3352800"/>
              <a:ext cx="548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4" name="Line 50"/>
            <p:cNvSpPr>
              <a:spLocks noChangeShapeType="1"/>
            </p:cNvSpPr>
            <p:nvPr/>
          </p:nvSpPr>
          <p:spPr bwMode="auto">
            <a:xfrm flipV="1">
              <a:off x="75438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5" name="Line 51"/>
            <p:cNvSpPr>
              <a:spLocks noChangeShapeType="1"/>
            </p:cNvSpPr>
            <p:nvPr/>
          </p:nvSpPr>
          <p:spPr bwMode="auto">
            <a:xfrm flipV="1">
              <a:off x="57912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6" name="Line 52"/>
            <p:cNvSpPr>
              <a:spLocks noChangeShapeType="1"/>
            </p:cNvSpPr>
            <p:nvPr/>
          </p:nvSpPr>
          <p:spPr bwMode="auto">
            <a:xfrm flipV="1">
              <a:off x="38862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7" name="Line 53"/>
            <p:cNvSpPr>
              <a:spLocks noChangeShapeType="1"/>
            </p:cNvSpPr>
            <p:nvPr/>
          </p:nvSpPr>
          <p:spPr bwMode="auto">
            <a:xfrm>
              <a:off x="4800600" y="3352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3429000" y="3581400"/>
            <a:ext cx="2819400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1"/>
            <a:r>
              <a:rPr lang="ar-SA" sz="3600" dirty="0" smtClean="0">
                <a:ln w="18415" cmpd="sng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prstDash val="solid"/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63500" dir="3600000" algn="tl" rotWithShape="0">
                    <a:srgbClr xmlns:mc="http://schemas.openxmlformats.org/markup-compatibility/2006" xmlns:a14="http://schemas.microsoft.com/office/drawing/2010/main" val="000000" mc:Ignorable="">
                      <a:alpha val="70000"/>
                    </a:srgbClr>
                  </a:outerShdw>
                </a:effectLst>
              </a:rPr>
              <a:t>اَلْوَضْعُ اَلإِسْلاَمِيُّ</a:t>
            </a:r>
            <a:endParaRPr lang="en-US" sz="3600" dirty="0">
              <a:ln w="18415" cmpd="sng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prstDash val="solid"/>
              </a:ln>
              <a:solidFill>
                <a:srgbClr xmlns:mc="http://schemas.openxmlformats.org/markup-compatibility/2006" xmlns:a14="http://schemas.microsoft.com/office/drawing/2010/main" val="FFFFFF" mc:Ignorable=""/>
              </a:solidFill>
              <a:effectLst>
                <a:outerShdw blurRad="63500" dir="3600000" algn="tl" rotWithShape="0">
                  <a:srgbClr xmlns:mc="http://schemas.openxmlformats.org/markup-compatibility/2006" xmlns:a14="http://schemas.microsoft.com/office/drawing/2010/main" val="000000" mc:Ignorable="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Shibghah</a:t>
            </a:r>
            <a:r>
              <a:rPr lang="en-US" sz="4000" dirty="0" smtClean="0"/>
              <a:t> Allah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Kondisi</a:t>
            </a:r>
            <a:r>
              <a:rPr lang="en-US" sz="2800" dirty="0" smtClean="0"/>
              <a:t> Islam = </a:t>
            </a:r>
            <a:r>
              <a:rPr lang="en-US" sz="2800" dirty="0" err="1" smtClean="0"/>
              <a:t>kondisi</a:t>
            </a:r>
            <a:r>
              <a:rPr lang="en-US" sz="2800" dirty="0" smtClean="0"/>
              <a:t> </a:t>
            </a:r>
            <a:r>
              <a:rPr lang="en-US" sz="2800" dirty="0" err="1" smtClean="0"/>
              <a:t>keyakinan</a:t>
            </a:r>
            <a:r>
              <a:rPr lang="en-US" sz="2800" dirty="0" smtClean="0"/>
              <a:t>, </a:t>
            </a:r>
            <a:r>
              <a:rPr lang="en-US" sz="2800" dirty="0" err="1" smtClean="0"/>
              <a:t>pemikiran</a:t>
            </a:r>
            <a:r>
              <a:rPr lang="en-US" sz="2800" dirty="0" smtClean="0"/>
              <a:t>, </a:t>
            </a:r>
            <a:r>
              <a:rPr lang="en-US" sz="2800" dirty="0" err="1" smtClean="0"/>
              <a:t>perasaan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akhlak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tershibghah</a:t>
            </a:r>
            <a:r>
              <a:rPr lang="en-US" sz="2800" dirty="0" smtClean="0"/>
              <a:t> (</a:t>
            </a:r>
            <a:r>
              <a:rPr lang="en-US" sz="2800" dirty="0" err="1" smtClean="0"/>
              <a:t>tercelup</a:t>
            </a:r>
            <a:r>
              <a:rPr lang="en-US" sz="2800" dirty="0" smtClean="0"/>
              <a:t>)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shibghah</a:t>
            </a:r>
            <a:r>
              <a:rPr lang="en-US" sz="2800" dirty="0" smtClean="0"/>
              <a:t> Allah (</a:t>
            </a:r>
            <a:r>
              <a:rPr lang="en-US" sz="2800" dirty="0" err="1" smtClean="0"/>
              <a:t>celupan</a:t>
            </a:r>
            <a:r>
              <a:rPr lang="en-US" sz="2800" dirty="0" smtClean="0"/>
              <a:t> </a:t>
            </a:r>
            <a:r>
              <a:rPr lang="en-US" sz="2800" dirty="0" err="1" smtClean="0"/>
              <a:t>Alla</a:t>
            </a:r>
            <a:r>
              <a:rPr lang="en-US" sz="2800" dirty="0" smtClean="0"/>
              <a:t>) 2:138</a:t>
            </a:r>
          </a:p>
          <a:p>
            <a:pPr marL="0" indent="0" algn="ctr">
              <a:buNone/>
            </a:pPr>
            <a:r>
              <a:rPr lang="ar-SA" sz="2800" b="1" dirty="0"/>
              <a:t>صِبْغَةَ اللَّهِ وَمَنْ أَحْسَنُ مِنَ اللَّهِ صِبْغَةً وَنَحْنُ لَهُ عَابِدُونَ </a:t>
            </a:r>
            <a:endParaRPr lang="en-US" sz="2800" b="1" dirty="0" smtClean="0"/>
          </a:p>
          <a:p>
            <a:pPr marL="0" indent="0" algn="ctr">
              <a:buNone/>
            </a:pPr>
            <a:r>
              <a:rPr lang="en-US" sz="2400" i="1" dirty="0" err="1"/>
              <a:t>Shibghah</a:t>
            </a:r>
            <a:r>
              <a:rPr lang="en-US" sz="2400" i="1" dirty="0"/>
              <a:t> Allah. Dan </a:t>
            </a:r>
            <a:r>
              <a:rPr lang="en-US" sz="2400" i="1" dirty="0" err="1"/>
              <a:t>siapakah</a:t>
            </a:r>
            <a:r>
              <a:rPr lang="en-US" sz="2400" i="1" dirty="0"/>
              <a:t> yang </a:t>
            </a:r>
            <a:r>
              <a:rPr lang="en-US" sz="2400" i="1" dirty="0" err="1"/>
              <a:t>lebih</a:t>
            </a:r>
            <a:r>
              <a:rPr lang="en-US" sz="2400" i="1" dirty="0"/>
              <a:t> </a:t>
            </a:r>
            <a:r>
              <a:rPr lang="en-US" sz="2400" i="1" dirty="0" err="1"/>
              <a:t>baik</a:t>
            </a:r>
            <a:r>
              <a:rPr lang="en-US" sz="2400" i="1" dirty="0"/>
              <a:t> </a:t>
            </a:r>
            <a:r>
              <a:rPr lang="en-US" sz="2400" i="1" dirty="0" err="1"/>
              <a:t>shibghahnya</a:t>
            </a:r>
            <a:r>
              <a:rPr lang="en-US" sz="2400" i="1" dirty="0"/>
              <a:t> </a:t>
            </a:r>
            <a:r>
              <a:rPr lang="en-US" sz="2400" i="1" dirty="0" err="1"/>
              <a:t>daripada</a:t>
            </a:r>
            <a:r>
              <a:rPr lang="en-US" sz="2400" i="1" dirty="0"/>
              <a:t> Allah? Dan </a:t>
            </a:r>
            <a:r>
              <a:rPr lang="en-US" sz="2400" i="1" dirty="0" err="1"/>
              <a:t>hanya</a:t>
            </a:r>
            <a:r>
              <a:rPr lang="en-US" sz="2400" i="1" dirty="0"/>
              <a:t> </a:t>
            </a:r>
            <a:r>
              <a:rPr lang="en-US" sz="2400" i="1" dirty="0" err="1"/>
              <a:t>kepada-Nya-lah</a:t>
            </a:r>
            <a:r>
              <a:rPr lang="en-US" sz="2400" i="1" dirty="0"/>
              <a:t> kami </a:t>
            </a:r>
            <a:r>
              <a:rPr lang="en-US" sz="2400" i="1" dirty="0" err="1"/>
              <a:t>menyembah</a:t>
            </a:r>
            <a:r>
              <a:rPr lang="en-US" sz="24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111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rtl="1"/>
            <a:r>
              <a:rPr lang="ar-SA" sz="4400" dirty="0">
                <a:solidFill>
                  <a:schemeClr val="tx2"/>
                </a:solidFill>
              </a:rPr>
              <a:t>(</a:t>
            </a:r>
            <a:r>
              <a:rPr lang="en-US" sz="4400" dirty="0">
                <a:solidFill>
                  <a:schemeClr val="tx2"/>
                </a:solidFill>
              </a:rPr>
              <a:t>D 7</a:t>
            </a:r>
            <a:r>
              <a:rPr lang="ar-SA" sz="4400" dirty="0">
                <a:solidFill>
                  <a:schemeClr val="tx2"/>
                </a:solidFill>
              </a:rPr>
              <a:t>) اَلْعَمَلُ اَلإِسْلاَمِيُّ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838200" y="533400"/>
            <a:ext cx="7772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rtl="1"/>
            <a:r>
              <a:rPr lang="ar-SA" dirty="0">
                <a:solidFill>
                  <a:schemeClr val="tx2"/>
                </a:solidFill>
              </a:rPr>
              <a:t>اَلإِسْلاَمُ</a:t>
            </a:r>
            <a:br>
              <a:rPr lang="ar-SA" dirty="0">
                <a:solidFill>
                  <a:schemeClr val="tx2"/>
                </a:solidFill>
              </a:rPr>
            </a:br>
            <a:r>
              <a:rPr lang="ar-SA" sz="1000" dirty="0">
                <a:solidFill>
                  <a:schemeClr val="tx2"/>
                </a:solidFill>
              </a:rPr>
              <a:t/>
            </a:r>
            <a:br>
              <a:rPr lang="ar-SA" sz="1000" dirty="0">
                <a:solidFill>
                  <a:schemeClr val="tx2"/>
                </a:solidFill>
              </a:rPr>
            </a:br>
            <a:r>
              <a:rPr lang="ar-SA" dirty="0">
                <a:solidFill>
                  <a:schemeClr val="tx2"/>
                </a:solidFill>
              </a:rPr>
              <a:t>اَلاِعْتِقَادُ		اَلْفِكْرَةُ		اَلشُّعُوْرُ		اَلأَخْلاَقُ</a:t>
            </a:r>
            <a:br>
              <a:rPr lang="ar-SA" dirty="0">
                <a:solidFill>
                  <a:schemeClr val="tx2"/>
                </a:solidFill>
              </a:rPr>
            </a:br>
            <a:r>
              <a:rPr lang="ar-SA" sz="1000" dirty="0">
                <a:solidFill>
                  <a:schemeClr val="tx2"/>
                </a:solidFill>
              </a:rPr>
              <a:t/>
            </a:r>
            <a:br>
              <a:rPr lang="ar-SA" sz="1000" dirty="0">
                <a:solidFill>
                  <a:schemeClr val="tx2"/>
                </a:solidFill>
              </a:rPr>
            </a:br>
            <a:r>
              <a:rPr lang="ar-SA" sz="1000" dirty="0">
                <a:solidFill>
                  <a:schemeClr val="tx2"/>
                </a:solidFill>
              </a:rPr>
              <a:t/>
            </a:r>
            <a:br>
              <a:rPr lang="ar-SA" sz="1000" dirty="0">
                <a:solidFill>
                  <a:schemeClr val="tx2"/>
                </a:solidFill>
              </a:rPr>
            </a:br>
            <a:r>
              <a:rPr lang="ar-SA" dirty="0">
                <a:solidFill>
                  <a:schemeClr val="tx2"/>
                </a:solidFill>
              </a:rPr>
              <a:t>اَلْوَضْعُ اَلإِسْلاَمِيُّ</a:t>
            </a:r>
            <a:br>
              <a:rPr lang="ar-SA" dirty="0">
                <a:solidFill>
                  <a:schemeClr val="tx2"/>
                </a:solidFill>
              </a:rPr>
            </a:br>
            <a:r>
              <a:rPr lang="ar-SA" sz="1000" dirty="0">
                <a:solidFill>
                  <a:schemeClr val="tx2"/>
                </a:solidFill>
              </a:rPr>
              <a:t/>
            </a:r>
            <a:br>
              <a:rPr lang="ar-SA" sz="1000" dirty="0">
                <a:solidFill>
                  <a:schemeClr val="tx2"/>
                </a:solidFill>
              </a:rPr>
            </a:br>
            <a:r>
              <a:rPr lang="ar-SA" dirty="0">
                <a:solidFill>
                  <a:schemeClr val="tx2"/>
                </a:solidFill>
              </a:rPr>
              <a:t>اَلْمَوِقِفُ اَلإِسْلاَمِيُّ</a:t>
            </a:r>
            <a:br>
              <a:rPr lang="ar-SA" dirty="0">
                <a:solidFill>
                  <a:schemeClr val="tx2"/>
                </a:solidFill>
              </a:rPr>
            </a:br>
            <a:r>
              <a:rPr lang="ar-SA" sz="1000" dirty="0">
                <a:solidFill>
                  <a:schemeClr val="tx2"/>
                </a:solidFill>
              </a:rPr>
              <a:t/>
            </a:r>
            <a:br>
              <a:rPr lang="ar-SA" sz="1000" dirty="0">
                <a:solidFill>
                  <a:schemeClr val="tx2"/>
                </a:solidFill>
              </a:rPr>
            </a:br>
            <a:r>
              <a:rPr lang="ar-SA" dirty="0">
                <a:solidFill>
                  <a:schemeClr val="tx2"/>
                </a:solidFill>
              </a:rPr>
              <a:t>اَلْعَمَلُ اَلإِسْلاَمِيُّ</a:t>
            </a:r>
            <a:r>
              <a:rPr lang="ar-SA" sz="1000" dirty="0">
                <a:solidFill>
                  <a:schemeClr val="tx2"/>
                </a:solidFill>
              </a:rPr>
              <a:t/>
            </a:r>
            <a:br>
              <a:rPr lang="ar-SA" sz="1000" dirty="0">
                <a:solidFill>
                  <a:schemeClr val="tx2"/>
                </a:solidFill>
              </a:rPr>
            </a:br>
            <a:r>
              <a:rPr lang="ar-SA" sz="1000" dirty="0">
                <a:solidFill>
                  <a:schemeClr val="tx2"/>
                </a:solidFill>
              </a:rPr>
              <a:t/>
            </a:r>
            <a:br>
              <a:rPr lang="ar-SA" sz="1000" dirty="0">
                <a:solidFill>
                  <a:schemeClr val="tx2"/>
                </a:solidFill>
              </a:rPr>
            </a:br>
            <a:r>
              <a:rPr lang="ar-SA" dirty="0">
                <a:solidFill>
                  <a:schemeClr val="tx2"/>
                </a:solidFill>
              </a:rPr>
              <a:t>اَلدَّعْوَةُ وَالتَّرْبِيَّةُ			اَلْحَرَكَةُ وَالْجِهَادُ</a:t>
            </a:r>
            <a:br>
              <a:rPr lang="ar-SA" dirty="0">
                <a:solidFill>
                  <a:schemeClr val="tx2"/>
                </a:solidFill>
              </a:rPr>
            </a:br>
            <a:endParaRPr lang="en-US" dirty="0" smtClean="0">
              <a:solidFill>
                <a:schemeClr val="tx2"/>
              </a:solidFill>
            </a:endParaRPr>
          </a:p>
          <a:p>
            <a:pPr algn="ctr" rtl="1"/>
            <a:r>
              <a:rPr lang="ar-SA" dirty="0" smtClean="0">
                <a:solidFill>
                  <a:schemeClr val="tx2"/>
                </a:solidFill>
              </a:rPr>
              <a:t>عِبَادَةُ </a:t>
            </a:r>
            <a:r>
              <a:rPr lang="ar-SA" dirty="0">
                <a:solidFill>
                  <a:schemeClr val="tx2"/>
                </a:solidFill>
              </a:rPr>
              <a:t>اللهِ وَحْدَهُ</a:t>
            </a:r>
            <a:br>
              <a:rPr lang="ar-SA" dirty="0">
                <a:solidFill>
                  <a:schemeClr val="tx2"/>
                </a:solidFill>
              </a:rPr>
            </a:br>
            <a:r>
              <a:rPr lang="ar-SA" sz="1000" dirty="0">
                <a:solidFill>
                  <a:schemeClr val="tx2"/>
                </a:solidFill>
              </a:rPr>
              <a:t/>
            </a:r>
            <a:br>
              <a:rPr lang="ar-SA" sz="1000" dirty="0">
                <a:solidFill>
                  <a:schemeClr val="tx2"/>
                </a:solidFill>
              </a:rPr>
            </a:br>
            <a:r>
              <a:rPr lang="ar-SA" dirty="0">
                <a:solidFill>
                  <a:schemeClr val="tx2"/>
                </a:solidFill>
              </a:rPr>
              <a:t>اَلتَّقْوَى</a:t>
            </a:r>
            <a:br>
              <a:rPr lang="ar-SA" dirty="0">
                <a:solidFill>
                  <a:schemeClr val="tx2"/>
                </a:solidFill>
              </a:rPr>
            </a:br>
            <a:r>
              <a:rPr lang="ar-SA" sz="1000" dirty="0">
                <a:solidFill>
                  <a:schemeClr val="tx2"/>
                </a:solidFill>
              </a:rPr>
              <a:t/>
            </a:r>
            <a:br>
              <a:rPr lang="ar-SA" sz="1000" dirty="0">
                <a:solidFill>
                  <a:schemeClr val="tx2"/>
                </a:solidFill>
              </a:rPr>
            </a:br>
            <a:r>
              <a:rPr lang="ar-SA" dirty="0">
                <a:solidFill>
                  <a:schemeClr val="tx2"/>
                </a:solidFill>
              </a:rPr>
              <a:t>اَلْبُرْهَانُ</a:t>
            </a:r>
            <a:br>
              <a:rPr lang="ar-SA" dirty="0">
                <a:solidFill>
                  <a:schemeClr val="tx2"/>
                </a:solidFill>
              </a:rPr>
            </a:br>
            <a:r>
              <a:rPr lang="ar-SA" sz="1000" dirty="0">
                <a:solidFill>
                  <a:schemeClr val="tx2"/>
                </a:solidFill>
              </a:rPr>
              <a:t/>
            </a:r>
            <a:br>
              <a:rPr lang="ar-SA" sz="1000" dirty="0">
                <a:solidFill>
                  <a:schemeClr val="tx2"/>
                </a:solidFill>
              </a:rPr>
            </a:br>
            <a:r>
              <a:rPr lang="ar-SA" dirty="0">
                <a:solidFill>
                  <a:schemeClr val="tx2"/>
                </a:solidFill>
              </a:rPr>
              <a:t>اَلثِّقَةُ		اَلنُّصْرَةُ		اَلأَمَانَةُ</a:t>
            </a:r>
            <a:br>
              <a:rPr lang="ar-SA" dirty="0">
                <a:solidFill>
                  <a:schemeClr val="tx2"/>
                </a:solidFill>
              </a:rPr>
            </a:br>
            <a:r>
              <a:rPr lang="ar-SA" sz="1000" dirty="0">
                <a:solidFill>
                  <a:schemeClr val="tx2"/>
                </a:solidFill>
              </a:rPr>
              <a:t/>
            </a:r>
            <a:br>
              <a:rPr lang="ar-SA" sz="1000" dirty="0">
                <a:solidFill>
                  <a:schemeClr val="tx2"/>
                </a:solidFill>
              </a:rPr>
            </a:br>
            <a:r>
              <a:rPr lang="ar-SA" dirty="0">
                <a:solidFill>
                  <a:schemeClr val="tx2"/>
                </a:solidFill>
              </a:rPr>
              <a:t>اَلتَّمْكِيْنُ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4724400" y="228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4724400" y="2667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28956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2895600" y="3962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5562600" y="3962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V="1">
            <a:off x="64770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289560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64770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4724400" y="411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47244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>
            <a:off x="4724400" y="5105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4724400" y="5562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>
            <a:off x="5181600" y="4876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>
            <a:off x="67056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43" name="Line 31"/>
          <p:cNvSpPr>
            <a:spLocks noChangeShapeType="1"/>
          </p:cNvSpPr>
          <p:nvPr/>
        </p:nvSpPr>
        <p:spPr bwMode="auto">
          <a:xfrm>
            <a:off x="6705600" y="548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 flipH="1">
            <a:off x="5181600" y="5867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 flipH="1">
            <a:off x="2895600" y="5867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 flipV="1">
            <a:off x="2895600" y="556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 flipH="1">
            <a:off x="2895600" y="4876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28956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3276600" y="533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51054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>
            <a:off x="5562600" y="3048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H="1">
            <a:off x="2895600" y="3048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5105400" y="1143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7467600" y="114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5715000" y="114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57" name="Line 45"/>
          <p:cNvSpPr>
            <a:spLocks noChangeShapeType="1"/>
          </p:cNvSpPr>
          <p:nvPr/>
        </p:nvSpPr>
        <p:spPr bwMode="auto">
          <a:xfrm flipH="1">
            <a:off x="1981200" y="1143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>
            <a:off x="1981200" y="114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>
            <a:off x="3810000" y="114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>
            <a:off x="1981200" y="1752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61" name="Line 49"/>
          <p:cNvSpPr>
            <a:spLocks noChangeShapeType="1"/>
          </p:cNvSpPr>
          <p:nvPr/>
        </p:nvSpPr>
        <p:spPr bwMode="auto">
          <a:xfrm>
            <a:off x="1981200" y="19050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62" name="Line 50"/>
          <p:cNvSpPr>
            <a:spLocks noChangeShapeType="1"/>
          </p:cNvSpPr>
          <p:nvPr/>
        </p:nvSpPr>
        <p:spPr bwMode="auto">
          <a:xfrm flipV="1">
            <a:off x="7467600" y="1752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63" name="Line 51"/>
          <p:cNvSpPr>
            <a:spLocks noChangeShapeType="1"/>
          </p:cNvSpPr>
          <p:nvPr/>
        </p:nvSpPr>
        <p:spPr bwMode="auto">
          <a:xfrm flipV="1">
            <a:off x="5715000" y="1752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64" name="Line 52"/>
          <p:cNvSpPr>
            <a:spLocks noChangeShapeType="1"/>
          </p:cNvSpPr>
          <p:nvPr/>
        </p:nvSpPr>
        <p:spPr bwMode="auto">
          <a:xfrm flipV="1">
            <a:off x="3810000" y="1752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3365" name="Line 53"/>
          <p:cNvSpPr>
            <a:spLocks noChangeShapeType="1"/>
          </p:cNvSpPr>
          <p:nvPr/>
        </p:nvSpPr>
        <p:spPr bwMode="auto">
          <a:xfrm>
            <a:off x="47244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Sikap</a:t>
            </a:r>
            <a:r>
              <a:rPr lang="en-US" dirty="0" smtClean="0"/>
              <a:t> yang </a:t>
            </a:r>
            <a:r>
              <a:rPr lang="en-US" dirty="0" err="1" smtClean="0"/>
              <a:t>islami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5257800"/>
            <a:ext cx="6858000" cy="129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Kondisi</a:t>
            </a:r>
            <a:r>
              <a:rPr lang="en-US" sz="2400" dirty="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Islami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memunculkan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sikap</a:t>
            </a:r>
            <a:r>
              <a:rPr lang="en-US" sz="2400" dirty="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Islami</a:t>
            </a:r>
            <a:r>
              <a:rPr lang="en-US" sz="2400" dirty="0" smtClean="0">
                <a:solidFill>
                  <a:schemeClr val="tx1"/>
                </a:solidFill>
              </a:rPr>
              <a:t> (</a:t>
            </a:r>
            <a:r>
              <a:rPr lang="ar-SA" sz="2400" dirty="0">
                <a:solidFill>
                  <a:schemeClr val="tx1"/>
                </a:solidFill>
              </a:rPr>
              <a:t>اَلْمَوِقِفُ </a:t>
            </a:r>
            <a:r>
              <a:rPr lang="ar-SA" sz="2400" dirty="0" smtClean="0">
                <a:solidFill>
                  <a:schemeClr val="tx1"/>
                </a:solidFill>
              </a:rPr>
              <a:t>اَلإِسْلاَمِيُّ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70138" y="4495800"/>
            <a:ext cx="2137124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bg1"/>
                </a:solidFill>
              </a:rPr>
              <a:t>اَلْمَوِقِفُ اَلإِسْلاَمِيُّ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2067580"/>
            <a:ext cx="982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800" dirty="0" smtClean="0">
                <a:solidFill>
                  <a:schemeClr val="tx2"/>
                </a:solidFill>
              </a:rPr>
              <a:t>اَلإِسْلاَمُ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990600" y="267718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A" sz="2800" dirty="0" smtClean="0">
                <a:solidFill>
                  <a:schemeClr val="tx2"/>
                </a:solidFill>
              </a:rPr>
              <a:t>اَلاِعْتِقَادُ		اَلْفِكْرَةُ		اَلشُّعُوْرُ		اَلأَخْلاَقُ</a:t>
            </a:r>
            <a:endParaRPr lang="en-US" sz="2800" dirty="0"/>
          </a:p>
        </p:txBody>
      </p:sp>
      <p:sp>
        <p:nvSpPr>
          <p:cNvPr id="7" name="Line 42"/>
          <p:cNvSpPr>
            <a:spLocks noChangeShapeType="1"/>
          </p:cNvSpPr>
          <p:nvPr/>
        </p:nvSpPr>
        <p:spPr bwMode="auto">
          <a:xfrm>
            <a:off x="5181600" y="237238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>
            <a:off x="7543800" y="237238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9" name="Line 44"/>
          <p:cNvSpPr>
            <a:spLocks noChangeShapeType="1"/>
          </p:cNvSpPr>
          <p:nvPr/>
        </p:nvSpPr>
        <p:spPr bwMode="auto">
          <a:xfrm>
            <a:off x="5791200" y="237238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0" name="Line 45"/>
          <p:cNvSpPr>
            <a:spLocks noChangeShapeType="1"/>
          </p:cNvSpPr>
          <p:nvPr/>
        </p:nvSpPr>
        <p:spPr bwMode="auto">
          <a:xfrm flipH="1">
            <a:off x="2057400" y="2372380"/>
            <a:ext cx="21945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1" name="Line 46"/>
          <p:cNvSpPr>
            <a:spLocks noChangeShapeType="1"/>
          </p:cNvSpPr>
          <p:nvPr/>
        </p:nvSpPr>
        <p:spPr bwMode="auto">
          <a:xfrm>
            <a:off x="2057400" y="237238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2" name="Line 47"/>
          <p:cNvSpPr>
            <a:spLocks noChangeShapeType="1"/>
          </p:cNvSpPr>
          <p:nvPr/>
        </p:nvSpPr>
        <p:spPr bwMode="auto">
          <a:xfrm>
            <a:off x="3886200" y="237238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057400" y="3200400"/>
            <a:ext cx="5486400" cy="304800"/>
            <a:chOff x="2057400" y="3200400"/>
            <a:chExt cx="5486400" cy="304800"/>
          </a:xfrm>
        </p:grpSpPr>
        <p:sp>
          <p:nvSpPr>
            <p:cNvPr id="14" name="Line 48"/>
            <p:cNvSpPr>
              <a:spLocks noChangeShapeType="1"/>
            </p:cNvSpPr>
            <p:nvPr/>
          </p:nvSpPr>
          <p:spPr bwMode="auto">
            <a:xfrm>
              <a:off x="20574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5" name="Line 49"/>
            <p:cNvSpPr>
              <a:spLocks noChangeShapeType="1"/>
            </p:cNvSpPr>
            <p:nvPr/>
          </p:nvSpPr>
          <p:spPr bwMode="auto">
            <a:xfrm>
              <a:off x="2057400" y="3352800"/>
              <a:ext cx="548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6" name="Line 50"/>
            <p:cNvSpPr>
              <a:spLocks noChangeShapeType="1"/>
            </p:cNvSpPr>
            <p:nvPr/>
          </p:nvSpPr>
          <p:spPr bwMode="auto">
            <a:xfrm flipV="1">
              <a:off x="75438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7" name="Line 51"/>
            <p:cNvSpPr>
              <a:spLocks noChangeShapeType="1"/>
            </p:cNvSpPr>
            <p:nvPr/>
          </p:nvSpPr>
          <p:spPr bwMode="auto">
            <a:xfrm flipV="1">
              <a:off x="57912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8" name="Line 52"/>
            <p:cNvSpPr>
              <a:spLocks noChangeShapeType="1"/>
            </p:cNvSpPr>
            <p:nvPr/>
          </p:nvSpPr>
          <p:spPr bwMode="auto">
            <a:xfrm flipV="1">
              <a:off x="38862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9" name="Line 53"/>
            <p:cNvSpPr>
              <a:spLocks noChangeShapeType="1"/>
            </p:cNvSpPr>
            <p:nvPr/>
          </p:nvSpPr>
          <p:spPr bwMode="auto">
            <a:xfrm>
              <a:off x="4800600" y="3352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3429000" y="3581400"/>
            <a:ext cx="2819400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1"/>
            <a:r>
              <a:rPr lang="ar-SA" sz="3200" dirty="0" smtClean="0">
                <a:solidFill>
                  <a:schemeClr val="tx1"/>
                </a:solidFill>
              </a:rPr>
              <a:t>اَلْوَضْعُ اَلإِسْلاَمِيُّ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856843" y="4166175"/>
            <a:ext cx="0" cy="2923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485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solidFill>
                  <a:schemeClr val="tx1"/>
                </a:solidFill>
              </a:rPr>
              <a:t>Sikap</a:t>
            </a:r>
            <a:r>
              <a:rPr lang="en-US" sz="4400" dirty="0">
                <a:solidFill>
                  <a:schemeClr val="tx1"/>
                </a:solidFill>
              </a:rPr>
              <a:t> yang </a:t>
            </a:r>
            <a:r>
              <a:rPr lang="en-US" sz="4400" dirty="0" err="1">
                <a:solidFill>
                  <a:schemeClr val="tx1"/>
                </a:solidFill>
              </a:rPr>
              <a:t>Islami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(</a:t>
            </a:r>
            <a:r>
              <a:rPr lang="ar-SA" sz="4400" dirty="0">
                <a:solidFill>
                  <a:schemeClr val="tx1"/>
                </a:solidFill>
              </a:rPr>
              <a:t>اَلْمَوِقِفُ اَلإِسْلاَمِيُّ</a:t>
            </a:r>
            <a:r>
              <a:rPr lang="en-US" sz="4400" dirty="0">
                <a:solidFill>
                  <a:schemeClr val="tx1"/>
                </a:solidFill>
              </a:rPr>
              <a:t>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Manusia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pandangan</a:t>
            </a:r>
            <a:r>
              <a:rPr lang="en-US" sz="2400" dirty="0" smtClean="0"/>
              <a:t> Islam </a:t>
            </a:r>
            <a:r>
              <a:rPr lang="en-US" sz="2400" dirty="0" err="1" smtClean="0"/>
              <a:t>dibagi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6 </a:t>
            </a:r>
            <a:r>
              <a:rPr lang="en-US" sz="2400" dirty="0" err="1" smtClean="0"/>
              <a:t>golongan</a:t>
            </a:r>
            <a:r>
              <a:rPr lang="en-US" sz="24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ar-SA" sz="2400" dirty="0" smtClean="0"/>
              <a:t>مُسْلِمٌ مُجَاهِدٌ </a:t>
            </a:r>
            <a:r>
              <a:rPr lang="en-US" sz="2400" dirty="0" smtClean="0"/>
              <a:t> (Muslim yang </a:t>
            </a:r>
            <a:r>
              <a:rPr lang="en-US" sz="2400" dirty="0" err="1" smtClean="0"/>
              <a:t>berjihad</a:t>
            </a:r>
            <a:r>
              <a:rPr lang="en-US" sz="2400" dirty="0" smtClean="0"/>
              <a:t>)</a:t>
            </a:r>
          </a:p>
          <a:p>
            <a:pPr marL="562356" indent="-514350">
              <a:buFont typeface="+mj-lt"/>
              <a:buAutoNum type="arabicPeriod"/>
            </a:pPr>
            <a:r>
              <a:rPr lang="ar-SA" sz="2400" dirty="0" smtClean="0"/>
              <a:t>مُسْلِمٌ قَاعِدٌ</a:t>
            </a:r>
            <a:r>
              <a:rPr lang="en-US" sz="2400" dirty="0" smtClean="0"/>
              <a:t> (Muslim yang </a:t>
            </a:r>
            <a:r>
              <a:rPr lang="en-US" sz="2400" dirty="0" err="1" smtClean="0"/>
              <a:t>pasif</a:t>
            </a:r>
            <a:r>
              <a:rPr lang="en-US" sz="2400" dirty="0" smtClean="0"/>
              <a:t>)</a:t>
            </a:r>
          </a:p>
          <a:p>
            <a:pPr marL="562356" indent="-514350">
              <a:buFont typeface="+mj-lt"/>
              <a:buAutoNum type="arabicPeriod"/>
            </a:pPr>
            <a:r>
              <a:rPr lang="ar-SA" sz="2400" dirty="0" smtClean="0"/>
              <a:t>مُسْلِمٌ آثِمٌ</a:t>
            </a:r>
            <a:r>
              <a:rPr lang="en-US" sz="2400" dirty="0" smtClean="0"/>
              <a:t> (Muslim yang </a:t>
            </a:r>
            <a:r>
              <a:rPr lang="en-US" sz="2400" dirty="0" err="1" smtClean="0"/>
              <a:t>pendosa</a:t>
            </a:r>
            <a:r>
              <a:rPr lang="en-US" sz="2400" dirty="0" smtClean="0"/>
              <a:t>)</a:t>
            </a:r>
          </a:p>
          <a:p>
            <a:pPr marL="562356" indent="-514350">
              <a:buFont typeface="+mj-lt"/>
              <a:buAutoNum type="arabicPeriod"/>
            </a:pPr>
            <a:r>
              <a:rPr lang="ar-SA" sz="2400" dirty="0" smtClean="0"/>
              <a:t>ذِمِّي مُعَاهِدٌ</a:t>
            </a:r>
            <a:r>
              <a:rPr lang="en-US" sz="2400" dirty="0" smtClean="0"/>
              <a:t> </a:t>
            </a:r>
            <a:r>
              <a:rPr lang="en-US" sz="2400" dirty="0" smtClean="0"/>
              <a:t>(orang </a:t>
            </a:r>
            <a:r>
              <a:rPr lang="en-US" sz="2400" dirty="0" err="1" smtClean="0"/>
              <a:t>kafir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terikat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perjanjian</a:t>
            </a:r>
            <a:r>
              <a:rPr lang="en-US" sz="2400" dirty="0" smtClean="0"/>
              <a:t> </a:t>
            </a:r>
            <a:r>
              <a:rPr lang="en-US" sz="2400" dirty="0" err="1" smtClean="0"/>
              <a:t>damai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marL="562356" indent="-514350">
              <a:buFont typeface="+mj-lt"/>
              <a:buAutoNum type="arabicPeriod"/>
            </a:pPr>
            <a:r>
              <a:rPr lang="ar-SA" sz="2400" dirty="0" smtClean="0"/>
              <a:t>مُحَايِدٌ</a:t>
            </a:r>
            <a:r>
              <a:rPr lang="en-US" sz="2400" dirty="0" smtClean="0"/>
              <a:t> </a:t>
            </a:r>
            <a:r>
              <a:rPr lang="en-US" sz="2400" dirty="0" smtClean="0"/>
              <a:t>(orang </a:t>
            </a:r>
            <a:r>
              <a:rPr lang="en-US" sz="2400" dirty="0" err="1" smtClean="0"/>
              <a:t>kafir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dilindungi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marL="562356" indent="-514350">
              <a:buFont typeface="+mj-lt"/>
              <a:buAutoNum type="arabicPeriod"/>
            </a:pPr>
            <a:r>
              <a:rPr lang="ar-SA" sz="2400" dirty="0" smtClean="0"/>
              <a:t>مُحَارِبٌ</a:t>
            </a:r>
            <a:r>
              <a:rPr lang="en-US" sz="2400" dirty="0" smtClean="0"/>
              <a:t> </a:t>
            </a:r>
            <a:r>
              <a:rPr lang="en-US" sz="2400" dirty="0" smtClean="0"/>
              <a:t>(orang </a:t>
            </a:r>
            <a:r>
              <a:rPr lang="en-US" sz="2400" dirty="0" err="1" smtClean="0"/>
              <a:t>kafir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memerangi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7140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ar-SA" dirty="0" smtClean="0"/>
              <a:t>مُسْلِمٌ مُجَاهِدٌ </a:t>
            </a:r>
            <a:r>
              <a:rPr lang="en-US" dirty="0" smtClean="0"/>
              <a:t> (Muslim yang </a:t>
            </a:r>
            <a:r>
              <a:rPr lang="en-US" dirty="0" err="1" smtClean="0"/>
              <a:t>Berjihad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Sikap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(5:54, 48:29, 59:8-10)</a:t>
            </a:r>
          </a:p>
          <a:p>
            <a:r>
              <a:rPr lang="en-US" sz="2800" dirty="0" err="1" smtClean="0"/>
              <a:t>Mencintai</a:t>
            </a:r>
            <a:r>
              <a:rPr lang="en-US" sz="2800" dirty="0" smtClean="0"/>
              <a:t> </a:t>
            </a:r>
            <a:r>
              <a:rPr lang="en-US" sz="2800" dirty="0" err="1" smtClean="0"/>
              <a:t>mereka</a:t>
            </a:r>
            <a:endParaRPr lang="en-US" sz="2800" dirty="0" smtClean="0"/>
          </a:p>
          <a:p>
            <a:r>
              <a:rPr lang="en-US" sz="2800" dirty="0" err="1" smtClean="0"/>
              <a:t>Memberikan</a:t>
            </a:r>
            <a:r>
              <a:rPr lang="en-US" sz="2800" dirty="0" smtClean="0"/>
              <a:t> </a:t>
            </a:r>
            <a:r>
              <a:rPr lang="en-US" sz="2800" dirty="0" err="1" smtClean="0"/>
              <a:t>loyalitas</a:t>
            </a:r>
            <a:r>
              <a:rPr lang="en-US" sz="2800" dirty="0" smtClean="0"/>
              <a:t> </a:t>
            </a:r>
            <a:r>
              <a:rPr lang="en-US" sz="2800" dirty="0" err="1" smtClean="0"/>
              <a:t>kepada</a:t>
            </a:r>
            <a:r>
              <a:rPr lang="en-US" sz="2800" dirty="0" smtClean="0"/>
              <a:t> </a:t>
            </a:r>
            <a:r>
              <a:rPr lang="en-US" sz="2800" dirty="0" err="1" smtClean="0"/>
              <a:t>mereka</a:t>
            </a:r>
            <a:endParaRPr lang="en-US" sz="2800" dirty="0" smtClean="0"/>
          </a:p>
          <a:p>
            <a:r>
              <a:rPr lang="en-US" sz="2800" dirty="0" err="1" smtClean="0"/>
              <a:t>Berkunjung</a:t>
            </a:r>
            <a:r>
              <a:rPr lang="en-US" sz="2800" dirty="0" smtClean="0"/>
              <a:t> (</a:t>
            </a:r>
            <a:r>
              <a:rPr lang="en-US" sz="2800" dirty="0" err="1" smtClean="0"/>
              <a:t>ziarah</a:t>
            </a:r>
            <a:r>
              <a:rPr lang="en-US" sz="2800" dirty="0" smtClean="0"/>
              <a:t>) </a:t>
            </a:r>
            <a:r>
              <a:rPr lang="en-US" sz="2800" dirty="0" err="1" smtClean="0"/>
              <a:t>kepada</a:t>
            </a:r>
            <a:r>
              <a:rPr lang="en-US" sz="2800" dirty="0" smtClean="0"/>
              <a:t> </a:t>
            </a:r>
            <a:r>
              <a:rPr lang="en-US" sz="2800" dirty="0" err="1" smtClean="0"/>
              <a:t>mereka</a:t>
            </a:r>
            <a:endParaRPr lang="en-US" sz="2800" dirty="0" smtClean="0"/>
          </a:p>
          <a:p>
            <a:r>
              <a:rPr lang="en-US" sz="2800" dirty="0" err="1" smtClean="0"/>
              <a:t>Memenuhi</a:t>
            </a:r>
            <a:r>
              <a:rPr lang="en-US" sz="2800" dirty="0" smtClean="0"/>
              <a:t> </a:t>
            </a:r>
            <a:r>
              <a:rPr lang="en-US" sz="2800" dirty="0" err="1" smtClean="0"/>
              <a:t>keperluan-keperluan</a:t>
            </a:r>
            <a:r>
              <a:rPr lang="en-US" sz="2800" dirty="0" smtClean="0"/>
              <a:t> </a:t>
            </a:r>
            <a:r>
              <a:rPr lang="en-US" sz="2800" dirty="0" err="1" smtClean="0"/>
              <a:t>mereka</a:t>
            </a:r>
            <a:endParaRPr lang="en-US" sz="2800" dirty="0" smtClean="0"/>
          </a:p>
          <a:p>
            <a:r>
              <a:rPr lang="en-US" sz="2800" dirty="0" err="1" smtClean="0"/>
              <a:t>Menjalin</a:t>
            </a:r>
            <a:r>
              <a:rPr lang="en-US" sz="2800" dirty="0" smtClean="0"/>
              <a:t> </a:t>
            </a:r>
            <a:r>
              <a:rPr lang="en-US" sz="2800" dirty="0" err="1" smtClean="0"/>
              <a:t>hubungan</a:t>
            </a:r>
            <a:r>
              <a:rPr lang="en-US" sz="2800" dirty="0" smtClean="0"/>
              <a:t> </a:t>
            </a:r>
            <a:r>
              <a:rPr lang="en-US" sz="2800" dirty="0" err="1" smtClean="0"/>
              <a:t>baik</a:t>
            </a:r>
            <a:r>
              <a:rPr lang="en-US" sz="2800" dirty="0" smtClean="0"/>
              <a:t> </a:t>
            </a:r>
            <a:r>
              <a:rPr lang="en-US" sz="2800" dirty="0" err="1" smtClean="0"/>
              <a:t>kepada</a:t>
            </a:r>
            <a:r>
              <a:rPr lang="en-US" sz="2800" dirty="0" smtClean="0"/>
              <a:t> </a:t>
            </a:r>
            <a:r>
              <a:rPr lang="en-US" sz="2800" dirty="0" err="1" smtClean="0"/>
              <a:t>mereka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7325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006" lvl="0" indent="0">
              <a:buNone/>
            </a:pPr>
            <a:r>
              <a:rPr lang="ar-SA" dirty="0" smtClean="0"/>
              <a:t>مُسْلِمٌ قَاعِدٌ</a:t>
            </a:r>
            <a:r>
              <a:rPr lang="en-US" dirty="0" smtClean="0"/>
              <a:t> (Muslim yang </a:t>
            </a:r>
            <a:r>
              <a:rPr lang="en-US" dirty="0" err="1" smtClean="0"/>
              <a:t>Pasif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(4:95)</a:t>
            </a:r>
          </a:p>
          <a:p>
            <a:r>
              <a:rPr lang="en-US" dirty="0" err="1" smtClean="0"/>
              <a:t>Membangkitkan</a:t>
            </a:r>
            <a:r>
              <a:rPr lang="en-US" dirty="0" smtClean="0"/>
              <a:t> </a:t>
            </a:r>
            <a:r>
              <a:rPr lang="en-US" dirty="0" err="1" smtClean="0"/>
              <a:t>semangat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endParaRPr lang="en-US" dirty="0" smtClean="0"/>
          </a:p>
          <a:p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nasihat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endParaRPr lang="en-US" dirty="0" smtClean="0"/>
          </a:p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udzur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8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006" lvl="0" indent="0">
              <a:buNone/>
            </a:pPr>
            <a:r>
              <a:rPr lang="ar-SA" dirty="0" smtClean="0"/>
              <a:t>مُسْلِمٌ آثِمٌ</a:t>
            </a:r>
            <a:r>
              <a:rPr lang="en-US" dirty="0" smtClean="0"/>
              <a:t> (Muslim yang </a:t>
            </a:r>
            <a:r>
              <a:rPr lang="en-US" dirty="0" err="1" smtClean="0"/>
              <a:t>Pendosa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endParaRPr lang="en-US" dirty="0" smtClean="0"/>
          </a:p>
          <a:p>
            <a:r>
              <a:rPr lang="en-US" dirty="0" err="1" smtClean="0"/>
              <a:t>Mengingatkan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endParaRPr lang="en-US" dirty="0" smtClean="0"/>
          </a:p>
          <a:p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peringatan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endParaRPr lang="en-US" dirty="0" smtClean="0"/>
          </a:p>
          <a:p>
            <a:r>
              <a:rPr lang="en-US" dirty="0" err="1" smtClean="0"/>
              <a:t>Mengajak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Allah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51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006" lvl="0" indent="0">
              <a:buNone/>
            </a:pPr>
            <a:r>
              <a:rPr lang="ar-SA" dirty="0" smtClean="0"/>
              <a:t>ذِمِّي مُعَاهِدٌ</a:t>
            </a:r>
            <a:r>
              <a:rPr lang="en-US" dirty="0" smtClean="0"/>
              <a:t> (Orang </a:t>
            </a:r>
            <a:r>
              <a:rPr lang="en-US" dirty="0" err="1" smtClean="0"/>
              <a:t>Kafir</a:t>
            </a:r>
            <a:r>
              <a:rPr lang="en-US" dirty="0" smtClean="0"/>
              <a:t> yang </a:t>
            </a:r>
            <a:r>
              <a:rPr lang="en-US" dirty="0" err="1" smtClean="0"/>
              <a:t>Terikat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Perjanjian</a:t>
            </a:r>
            <a:r>
              <a:rPr lang="en-US" dirty="0" smtClean="0"/>
              <a:t> </a:t>
            </a:r>
            <a:r>
              <a:rPr lang="en-US" dirty="0" err="1" smtClean="0"/>
              <a:t>Damai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Sikap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(9:7)</a:t>
            </a:r>
          </a:p>
          <a:p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merusak</a:t>
            </a:r>
            <a:r>
              <a:rPr lang="en-US" sz="2800" dirty="0" smtClean="0"/>
              <a:t> </a:t>
            </a:r>
            <a:r>
              <a:rPr lang="en-US" sz="2800" dirty="0" err="1" smtClean="0"/>
              <a:t>perjanjian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menampakkan</a:t>
            </a:r>
            <a:r>
              <a:rPr lang="en-US" sz="2800" dirty="0" smtClean="0"/>
              <a:t> </a:t>
            </a:r>
            <a:r>
              <a:rPr lang="en-US" sz="2800" dirty="0" err="1" smtClean="0"/>
              <a:t>permusuhan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mereka</a:t>
            </a:r>
            <a:endParaRPr lang="en-US" sz="2800" dirty="0" smtClean="0"/>
          </a:p>
          <a:p>
            <a:r>
              <a:rPr lang="en-US" sz="2800" dirty="0" err="1" smtClean="0"/>
              <a:t>Bersikap</a:t>
            </a:r>
            <a:r>
              <a:rPr lang="en-US" sz="2800" dirty="0" smtClean="0"/>
              <a:t> </a:t>
            </a:r>
            <a:r>
              <a:rPr lang="en-US" sz="2800" dirty="0" err="1" smtClean="0"/>
              <a:t>toleran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adil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mereka</a:t>
            </a:r>
            <a:endParaRPr lang="en-US" sz="2800" dirty="0" smtClean="0"/>
          </a:p>
          <a:p>
            <a:r>
              <a:rPr lang="en-US" sz="2800" dirty="0" err="1" smtClean="0"/>
              <a:t>Mereka</a:t>
            </a:r>
            <a:r>
              <a:rPr lang="en-US" sz="2800" dirty="0" smtClean="0"/>
              <a:t>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hak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kewajiban</a:t>
            </a:r>
            <a:r>
              <a:rPr lang="en-US" sz="2800" dirty="0" smtClean="0"/>
              <a:t> </a:t>
            </a:r>
            <a:r>
              <a:rPr lang="en-US" sz="2800" dirty="0" err="1" smtClean="0"/>
              <a:t>warga</a:t>
            </a:r>
            <a:r>
              <a:rPr lang="en-US" sz="2800" dirty="0" smtClean="0"/>
              <a:t> </a:t>
            </a:r>
            <a:r>
              <a:rPr lang="en-US" sz="2800" dirty="0" err="1" smtClean="0"/>
              <a:t>negara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2537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006" lvl="0" indent="0">
              <a:buNone/>
            </a:pPr>
            <a:r>
              <a:rPr lang="ar-SA" dirty="0" smtClean="0"/>
              <a:t>مُحَايِدٌ</a:t>
            </a:r>
            <a:r>
              <a:rPr lang="en-US" dirty="0" smtClean="0"/>
              <a:t> (Orang </a:t>
            </a:r>
            <a:r>
              <a:rPr lang="en-US" dirty="0" err="1" smtClean="0"/>
              <a:t>Kafir</a:t>
            </a:r>
            <a:r>
              <a:rPr lang="en-US" dirty="0" smtClean="0"/>
              <a:t> yang </a:t>
            </a:r>
            <a:r>
              <a:rPr lang="en-US" dirty="0" err="1" smtClean="0"/>
              <a:t>Dilindungi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(9:6)</a:t>
            </a:r>
          </a:p>
          <a:p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endParaRPr lang="en-US" dirty="0" smtClean="0"/>
          </a:p>
          <a:p>
            <a:r>
              <a:rPr lang="en-US" dirty="0" err="1" smtClean="0"/>
              <a:t>Mengantarkan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yang </a:t>
            </a:r>
            <a:r>
              <a:rPr lang="en-US" dirty="0" err="1" smtClean="0"/>
              <a:t>aman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89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006" lvl="0" indent="0">
              <a:buNone/>
            </a:pPr>
            <a:r>
              <a:rPr lang="ar-SA" dirty="0" smtClean="0"/>
              <a:t>مُحَارِبٌ</a:t>
            </a:r>
            <a:r>
              <a:rPr lang="en-US" dirty="0" smtClean="0"/>
              <a:t> (Orang </a:t>
            </a:r>
            <a:r>
              <a:rPr lang="en-US" dirty="0" err="1" smtClean="0"/>
              <a:t>Kafir</a:t>
            </a:r>
            <a:r>
              <a:rPr lang="en-US" dirty="0" smtClean="0"/>
              <a:t> yang </a:t>
            </a:r>
            <a:r>
              <a:rPr lang="en-US" dirty="0" err="1" smtClean="0"/>
              <a:t>Memerangi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endParaRPr lang="en-US" dirty="0" smtClean="0"/>
          </a:p>
          <a:p>
            <a:r>
              <a:rPr lang="en-US" dirty="0" err="1" smtClean="0"/>
              <a:t>Memerangi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mengucapkan</a:t>
            </a:r>
            <a:r>
              <a:rPr lang="en-US" dirty="0" smtClean="0"/>
              <a:t> </a:t>
            </a:r>
            <a:r>
              <a:rPr lang="en-US" dirty="0" err="1" smtClean="0"/>
              <a:t>syahadat</a:t>
            </a:r>
            <a:endParaRPr lang="en-US" dirty="0" smtClean="0"/>
          </a:p>
          <a:p>
            <a:r>
              <a:rPr lang="en-US" dirty="0" err="1" smtClean="0"/>
              <a:t>Memeringai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membayar</a:t>
            </a:r>
            <a:r>
              <a:rPr lang="en-US" dirty="0" smtClean="0"/>
              <a:t> </a:t>
            </a:r>
            <a:r>
              <a:rPr lang="en-US" dirty="0" err="1" smtClean="0"/>
              <a:t>jizyah</a:t>
            </a:r>
            <a:r>
              <a:rPr lang="en-US" dirty="0" smtClean="0"/>
              <a:t> (9:29)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bekerjasama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(60:9)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4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Amal</a:t>
            </a:r>
            <a:r>
              <a:rPr lang="en-US" dirty="0" smtClean="0"/>
              <a:t> </a:t>
            </a:r>
            <a:r>
              <a:rPr lang="en-US" dirty="0" err="1" smtClean="0"/>
              <a:t>islami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5257800"/>
            <a:ext cx="6858000" cy="1295400"/>
          </a:xfrm>
        </p:spPr>
        <p:txBody>
          <a:bodyPr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Sikap</a:t>
            </a:r>
            <a:r>
              <a:rPr lang="en-US" sz="2400" dirty="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Islami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memunculkan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amal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yang </a:t>
            </a:r>
            <a:r>
              <a:rPr lang="en-US" sz="2400" dirty="0" err="1" smtClean="0">
                <a:solidFill>
                  <a:schemeClr val="tx1"/>
                </a:solidFill>
              </a:rPr>
              <a:t>Islami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ar-SA" sz="2400" dirty="0">
                <a:solidFill>
                  <a:schemeClr val="tx2"/>
                </a:solidFill>
              </a:rPr>
              <a:t>اَلْعَمَلُ اَلإِسْلاَمِيُّ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70138" y="3723620"/>
            <a:ext cx="2137124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ar-SA" sz="2800" dirty="0">
                <a:solidFill>
                  <a:sysClr val="windowText" lastClr="000000"/>
                </a:solidFill>
              </a:rPr>
              <a:t>اَلْمَوِقِفُ اَلإِسْلاَمِيُّ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1295400"/>
            <a:ext cx="982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800" dirty="0" smtClean="0">
                <a:solidFill>
                  <a:schemeClr val="tx2"/>
                </a:solidFill>
              </a:rPr>
              <a:t>اَلإِسْلاَمُ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990600" y="190500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A" sz="2800" dirty="0" smtClean="0">
                <a:solidFill>
                  <a:schemeClr val="tx2"/>
                </a:solidFill>
              </a:rPr>
              <a:t>اَلاِعْتِقَادُ		اَلْفِكْرَةُ		اَلشُّعُوْرُ		اَلأَخْلاَقُ</a:t>
            </a:r>
            <a:endParaRPr lang="en-US" sz="2800" dirty="0"/>
          </a:p>
        </p:txBody>
      </p:sp>
      <p:sp>
        <p:nvSpPr>
          <p:cNvPr id="7" name="Line 42"/>
          <p:cNvSpPr>
            <a:spLocks noChangeShapeType="1"/>
          </p:cNvSpPr>
          <p:nvPr/>
        </p:nvSpPr>
        <p:spPr bwMode="auto">
          <a:xfrm>
            <a:off x="5181600" y="1600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>
            <a:off x="7543800" y="160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9" name="Line 44"/>
          <p:cNvSpPr>
            <a:spLocks noChangeShapeType="1"/>
          </p:cNvSpPr>
          <p:nvPr/>
        </p:nvSpPr>
        <p:spPr bwMode="auto">
          <a:xfrm>
            <a:off x="5791200" y="160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0" name="Line 45"/>
          <p:cNvSpPr>
            <a:spLocks noChangeShapeType="1"/>
          </p:cNvSpPr>
          <p:nvPr/>
        </p:nvSpPr>
        <p:spPr bwMode="auto">
          <a:xfrm flipH="1">
            <a:off x="2057400" y="1600200"/>
            <a:ext cx="21945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1" name="Line 46"/>
          <p:cNvSpPr>
            <a:spLocks noChangeShapeType="1"/>
          </p:cNvSpPr>
          <p:nvPr/>
        </p:nvSpPr>
        <p:spPr bwMode="auto">
          <a:xfrm>
            <a:off x="2057400" y="160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2" name="Line 47"/>
          <p:cNvSpPr>
            <a:spLocks noChangeShapeType="1"/>
          </p:cNvSpPr>
          <p:nvPr/>
        </p:nvSpPr>
        <p:spPr bwMode="auto">
          <a:xfrm>
            <a:off x="3886200" y="160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057400" y="2428220"/>
            <a:ext cx="5486400" cy="304800"/>
            <a:chOff x="2057400" y="3200400"/>
            <a:chExt cx="5486400" cy="304800"/>
          </a:xfrm>
        </p:grpSpPr>
        <p:sp>
          <p:nvSpPr>
            <p:cNvPr id="14" name="Line 48"/>
            <p:cNvSpPr>
              <a:spLocks noChangeShapeType="1"/>
            </p:cNvSpPr>
            <p:nvPr/>
          </p:nvSpPr>
          <p:spPr bwMode="auto">
            <a:xfrm>
              <a:off x="20574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5" name="Line 49"/>
            <p:cNvSpPr>
              <a:spLocks noChangeShapeType="1"/>
            </p:cNvSpPr>
            <p:nvPr/>
          </p:nvSpPr>
          <p:spPr bwMode="auto">
            <a:xfrm>
              <a:off x="2057400" y="3352800"/>
              <a:ext cx="548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6" name="Line 50"/>
            <p:cNvSpPr>
              <a:spLocks noChangeShapeType="1"/>
            </p:cNvSpPr>
            <p:nvPr/>
          </p:nvSpPr>
          <p:spPr bwMode="auto">
            <a:xfrm flipV="1">
              <a:off x="75438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7" name="Line 51"/>
            <p:cNvSpPr>
              <a:spLocks noChangeShapeType="1"/>
            </p:cNvSpPr>
            <p:nvPr/>
          </p:nvSpPr>
          <p:spPr bwMode="auto">
            <a:xfrm flipV="1">
              <a:off x="57912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8" name="Line 52"/>
            <p:cNvSpPr>
              <a:spLocks noChangeShapeType="1"/>
            </p:cNvSpPr>
            <p:nvPr/>
          </p:nvSpPr>
          <p:spPr bwMode="auto">
            <a:xfrm flipV="1">
              <a:off x="38862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9" name="Line 53"/>
            <p:cNvSpPr>
              <a:spLocks noChangeShapeType="1"/>
            </p:cNvSpPr>
            <p:nvPr/>
          </p:nvSpPr>
          <p:spPr bwMode="auto">
            <a:xfrm>
              <a:off x="4800600" y="3352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3429000" y="2809220"/>
            <a:ext cx="2819400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1"/>
            <a:r>
              <a:rPr lang="ar-SA" sz="3200" dirty="0" smtClean="0">
                <a:solidFill>
                  <a:schemeClr val="tx1"/>
                </a:solidFill>
              </a:rPr>
              <a:t>اَلْوَضْعُ اَلإِسْلاَمِيُّ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856843" y="3393995"/>
            <a:ext cx="0" cy="2923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943475" y="4582180"/>
            <a:ext cx="1923925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bg1"/>
                </a:solidFill>
              </a:rPr>
              <a:t>اَلْعَمَلُ اَلإِسْلاَمِيُّ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893181" y="4252555"/>
            <a:ext cx="0" cy="2923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366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7738" y="2580620"/>
            <a:ext cx="2137124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ar-SA" sz="2800" dirty="0">
                <a:solidFill>
                  <a:sysClr val="windowText" lastClr="000000"/>
                </a:solidFill>
              </a:rPr>
              <a:t>اَلْمَوِقِفُ اَلإِسْلاَمِيُّ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4800" y="152400"/>
            <a:ext cx="982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800" dirty="0" smtClean="0">
                <a:solidFill>
                  <a:schemeClr val="tx2"/>
                </a:solidFill>
              </a:rPr>
              <a:t>اَلإِسْلاَمُ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838200" y="76200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A" sz="2800" dirty="0" smtClean="0">
                <a:solidFill>
                  <a:schemeClr val="tx2"/>
                </a:solidFill>
              </a:rPr>
              <a:t>اَلاِعْتِقَادُ		اَلْفِكْرَةُ		اَلشُّعُوْرُ		اَلأَخْلاَقُ</a:t>
            </a:r>
            <a:endParaRPr lang="en-US" sz="2800" dirty="0"/>
          </a:p>
        </p:txBody>
      </p:sp>
      <p:sp>
        <p:nvSpPr>
          <p:cNvPr id="7" name="Line 42"/>
          <p:cNvSpPr>
            <a:spLocks noChangeShapeType="1"/>
          </p:cNvSpPr>
          <p:nvPr/>
        </p:nvSpPr>
        <p:spPr bwMode="auto">
          <a:xfrm>
            <a:off x="5029200" y="457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>
            <a:off x="7391400" y="45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9" name="Line 44"/>
          <p:cNvSpPr>
            <a:spLocks noChangeShapeType="1"/>
          </p:cNvSpPr>
          <p:nvPr/>
        </p:nvSpPr>
        <p:spPr bwMode="auto">
          <a:xfrm>
            <a:off x="5638800" y="45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0" name="Line 45"/>
          <p:cNvSpPr>
            <a:spLocks noChangeShapeType="1"/>
          </p:cNvSpPr>
          <p:nvPr/>
        </p:nvSpPr>
        <p:spPr bwMode="auto">
          <a:xfrm flipH="1">
            <a:off x="1905000" y="457200"/>
            <a:ext cx="21945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1" name="Line 46"/>
          <p:cNvSpPr>
            <a:spLocks noChangeShapeType="1"/>
          </p:cNvSpPr>
          <p:nvPr/>
        </p:nvSpPr>
        <p:spPr bwMode="auto">
          <a:xfrm>
            <a:off x="1905000" y="45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2" name="Line 47"/>
          <p:cNvSpPr>
            <a:spLocks noChangeShapeType="1"/>
          </p:cNvSpPr>
          <p:nvPr/>
        </p:nvSpPr>
        <p:spPr bwMode="auto">
          <a:xfrm>
            <a:off x="3733800" y="45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905000" y="1285220"/>
            <a:ext cx="5486400" cy="304800"/>
            <a:chOff x="2057400" y="3200400"/>
            <a:chExt cx="5486400" cy="304800"/>
          </a:xfrm>
        </p:grpSpPr>
        <p:sp>
          <p:nvSpPr>
            <p:cNvPr id="14" name="Line 48"/>
            <p:cNvSpPr>
              <a:spLocks noChangeShapeType="1"/>
            </p:cNvSpPr>
            <p:nvPr/>
          </p:nvSpPr>
          <p:spPr bwMode="auto">
            <a:xfrm>
              <a:off x="20574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5" name="Line 49"/>
            <p:cNvSpPr>
              <a:spLocks noChangeShapeType="1"/>
            </p:cNvSpPr>
            <p:nvPr/>
          </p:nvSpPr>
          <p:spPr bwMode="auto">
            <a:xfrm>
              <a:off x="2057400" y="3352800"/>
              <a:ext cx="548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6" name="Line 50"/>
            <p:cNvSpPr>
              <a:spLocks noChangeShapeType="1"/>
            </p:cNvSpPr>
            <p:nvPr/>
          </p:nvSpPr>
          <p:spPr bwMode="auto">
            <a:xfrm flipV="1">
              <a:off x="75438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7" name="Line 51"/>
            <p:cNvSpPr>
              <a:spLocks noChangeShapeType="1"/>
            </p:cNvSpPr>
            <p:nvPr/>
          </p:nvSpPr>
          <p:spPr bwMode="auto">
            <a:xfrm flipV="1">
              <a:off x="57912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8" name="Line 52"/>
            <p:cNvSpPr>
              <a:spLocks noChangeShapeType="1"/>
            </p:cNvSpPr>
            <p:nvPr/>
          </p:nvSpPr>
          <p:spPr bwMode="auto">
            <a:xfrm flipV="1">
              <a:off x="38862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9" name="Line 53"/>
            <p:cNvSpPr>
              <a:spLocks noChangeShapeType="1"/>
            </p:cNvSpPr>
            <p:nvPr/>
          </p:nvSpPr>
          <p:spPr bwMode="auto">
            <a:xfrm>
              <a:off x="4800600" y="3352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3276600" y="1666220"/>
            <a:ext cx="2819400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1"/>
            <a:r>
              <a:rPr lang="ar-SA" sz="3200" dirty="0" smtClean="0">
                <a:solidFill>
                  <a:schemeClr val="tx1"/>
                </a:solidFill>
              </a:rPr>
              <a:t>اَلْوَضْعُ اَلإِسْلاَمِيُّ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704443" y="2250995"/>
            <a:ext cx="0" cy="2923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791075" y="3439180"/>
            <a:ext cx="1923925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bg1"/>
                </a:solidFill>
              </a:rPr>
              <a:t>اَلْعَمَلُ اَلإِسْلاَمِيُّ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740781" y="3109555"/>
            <a:ext cx="0" cy="2923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346895" y="3429000"/>
            <a:ext cx="1875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tx2"/>
                </a:solidFill>
              </a:rPr>
              <a:t>اَلدَّعْوَةُ وَالتَّرْبِيَّةُ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365499" y="3429000"/>
            <a:ext cx="1911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tx2"/>
                </a:solidFill>
              </a:rPr>
              <a:t>اَلْحَرَكَةُ وَالْجِهَادُ</a:t>
            </a:r>
            <a:endParaRPr lang="en-US" sz="28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15000" y="3733800"/>
            <a:ext cx="6318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206501" y="3733800"/>
            <a:ext cx="5845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776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ISLAM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09800"/>
            <a:ext cx="6858000" cy="3581400"/>
          </a:xfrm>
        </p:spPr>
        <p:txBody>
          <a:bodyPr/>
          <a:lstStyle/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endParaRPr lang="en-US" dirty="0" smtClean="0"/>
          </a:p>
          <a:p>
            <a:pPr lvl="1"/>
            <a:r>
              <a:rPr lang="en-US" dirty="0" err="1" smtClean="0"/>
              <a:t>Makna</a:t>
            </a:r>
            <a:r>
              <a:rPr lang="en-US" dirty="0" smtClean="0"/>
              <a:t> </a:t>
            </a:r>
            <a:r>
              <a:rPr lang="en-US" dirty="0" err="1" smtClean="0"/>
              <a:t>syahadatain</a:t>
            </a:r>
            <a:endParaRPr lang="en-US" dirty="0" smtClean="0"/>
          </a:p>
          <a:p>
            <a:pPr lvl="1"/>
            <a:r>
              <a:rPr lang="en-US" dirty="0" err="1" smtClean="0"/>
              <a:t>Ma’rifatullah</a:t>
            </a:r>
            <a:endParaRPr lang="en-US" dirty="0" smtClean="0"/>
          </a:p>
          <a:p>
            <a:pPr lvl="1"/>
            <a:r>
              <a:rPr lang="en-US" dirty="0" err="1" smtClean="0"/>
              <a:t>Ma’rifaturrasul</a:t>
            </a:r>
            <a:endParaRPr lang="en-US" dirty="0" smtClean="0"/>
          </a:p>
          <a:p>
            <a:pPr lvl="1"/>
            <a:r>
              <a:rPr lang="en-US" dirty="0" err="1" smtClean="0"/>
              <a:t>Ma’rifatul</a:t>
            </a:r>
            <a:r>
              <a:rPr lang="en-US" dirty="0" smtClean="0"/>
              <a:t> Islam</a:t>
            </a:r>
          </a:p>
          <a:p>
            <a:pPr lvl="1"/>
            <a:r>
              <a:rPr lang="en-US" dirty="0" err="1" smtClean="0"/>
              <a:t>Ma’rifatul</a:t>
            </a:r>
            <a:r>
              <a:rPr lang="en-US" dirty="0" smtClean="0"/>
              <a:t> </a:t>
            </a:r>
            <a:r>
              <a:rPr lang="en-US" dirty="0" err="1" smtClean="0"/>
              <a:t>Insan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seharusnya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Islam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kuat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</a:t>
            </a:r>
            <a:r>
              <a:rPr lang="en-US" dirty="0" err="1" smtClean="0"/>
              <a:t>Amal</a:t>
            </a:r>
            <a:r>
              <a:rPr lang="en-US" dirty="0" smtClean="0"/>
              <a:t> </a:t>
            </a:r>
            <a:r>
              <a:rPr lang="en-US" dirty="0" err="1" smtClean="0"/>
              <a:t>Islami</a:t>
            </a:r>
            <a:r>
              <a:rPr lang="en-US" dirty="0" smtClean="0"/>
              <a:t> yang </a:t>
            </a:r>
            <a:r>
              <a:rPr lang="en-US" dirty="0" err="1" smtClean="0"/>
              <a:t>Utama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Dakwah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Tarbiyah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Harakah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Jihad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36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Dakwah</a:t>
            </a:r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Misi</a:t>
            </a:r>
            <a:r>
              <a:rPr lang="en-US" sz="2800" dirty="0" smtClean="0"/>
              <a:t> </a:t>
            </a:r>
            <a:r>
              <a:rPr lang="en-US" sz="2800" dirty="0" err="1" smtClean="0"/>
              <a:t>utama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Rasul</a:t>
            </a:r>
            <a:r>
              <a:rPr lang="en-US" sz="2800" dirty="0" smtClean="0"/>
              <a:t> </a:t>
            </a:r>
            <a:r>
              <a:rPr lang="en-US" sz="2800" dirty="0" err="1" smtClean="0"/>
              <a:t>hingga</a:t>
            </a:r>
            <a:r>
              <a:rPr lang="en-US" sz="2800" dirty="0" smtClean="0"/>
              <a:t> </a:t>
            </a:r>
            <a:r>
              <a:rPr lang="en-US" sz="2800" dirty="0" err="1" smtClean="0"/>
              <a:t>Rasulullah</a:t>
            </a:r>
            <a:r>
              <a:rPr lang="en-US" sz="2800" dirty="0" smtClean="0"/>
              <a:t> SAW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dakwah</a:t>
            </a:r>
            <a:endParaRPr lang="en-US" sz="2800" dirty="0" smtClean="0"/>
          </a:p>
          <a:p>
            <a:r>
              <a:rPr lang="en-US" sz="2800" dirty="0" err="1" smtClean="0"/>
              <a:t>Siapa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berdakwah</a:t>
            </a:r>
            <a:r>
              <a:rPr lang="en-US" sz="2800" dirty="0" smtClean="0"/>
              <a:t> </a:t>
            </a:r>
            <a:r>
              <a:rPr lang="en-US" sz="2800" dirty="0" err="1" smtClean="0"/>
              <a:t>berarti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parade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nabi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rasul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33:45-46 detail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tugas</a:t>
            </a:r>
            <a:r>
              <a:rPr lang="en-US" sz="2800" dirty="0" smtClean="0"/>
              <a:t> </a:t>
            </a:r>
            <a:r>
              <a:rPr lang="en-US" sz="2800" dirty="0" err="1" smtClean="0"/>
              <a:t>Rasulullah</a:t>
            </a:r>
            <a:endParaRPr lang="en-US" sz="2800" dirty="0" smtClean="0"/>
          </a:p>
          <a:p>
            <a:r>
              <a:rPr lang="en-US" sz="2800" dirty="0" smtClean="0"/>
              <a:t>12:108 </a:t>
            </a:r>
            <a:r>
              <a:rPr lang="en-US" sz="2800" dirty="0" err="1" smtClean="0"/>
              <a:t>jalan</a:t>
            </a:r>
            <a:r>
              <a:rPr lang="en-US" sz="2800" dirty="0" smtClean="0"/>
              <a:t> </a:t>
            </a:r>
            <a:r>
              <a:rPr lang="en-US" sz="2800" dirty="0" err="1" smtClean="0"/>
              <a:t>Rasul</a:t>
            </a:r>
            <a:r>
              <a:rPr lang="en-US" sz="2800" dirty="0" smtClean="0"/>
              <a:t>: </a:t>
            </a:r>
            <a:r>
              <a:rPr lang="en-US" sz="2800" dirty="0" err="1" smtClean="0"/>
              <a:t>dakwah</a:t>
            </a:r>
            <a:r>
              <a:rPr lang="en-US" sz="2800" dirty="0" smtClean="0"/>
              <a:t> </a:t>
            </a:r>
            <a:r>
              <a:rPr lang="en-US" sz="2800" dirty="0" err="1" smtClean="0"/>
              <a:t>kepada</a:t>
            </a:r>
            <a:r>
              <a:rPr lang="en-US" sz="2800" dirty="0" smtClean="0"/>
              <a:t> Allah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349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Tarbiyah</a:t>
            </a:r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/>
              <a:t>membentuk</a:t>
            </a:r>
            <a:r>
              <a:rPr lang="en-US" sz="2800" dirty="0"/>
              <a:t> </a:t>
            </a:r>
            <a:r>
              <a:rPr lang="en-US" sz="2800" dirty="0" err="1" smtClean="0"/>
              <a:t>pribadi-pribadi</a:t>
            </a:r>
            <a:r>
              <a:rPr lang="en-US" sz="2800" dirty="0" smtClean="0"/>
              <a:t> yang </a:t>
            </a:r>
            <a:r>
              <a:rPr lang="en-US" sz="2800" dirty="0" err="1" smtClean="0"/>
              <a:t>mampu</a:t>
            </a:r>
            <a:r>
              <a:rPr lang="en-US" sz="2800" dirty="0" smtClean="0"/>
              <a:t> </a:t>
            </a:r>
            <a:r>
              <a:rPr lang="en-US" sz="2800" dirty="0" err="1" smtClean="0"/>
              <a:t>memikul</a:t>
            </a:r>
            <a:r>
              <a:rPr lang="en-US" sz="2800" dirty="0" smtClean="0"/>
              <a:t> </a:t>
            </a:r>
            <a:r>
              <a:rPr lang="en-US" sz="2800" dirty="0" err="1" smtClean="0"/>
              <a:t>beban-beban</a:t>
            </a:r>
            <a:r>
              <a:rPr lang="en-US" sz="2800" dirty="0" smtClean="0"/>
              <a:t> </a:t>
            </a:r>
            <a:r>
              <a:rPr lang="en-US" sz="2800" dirty="0" err="1" smtClean="0"/>
              <a:t>dakwah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Rasul</a:t>
            </a:r>
            <a:r>
              <a:rPr lang="en-US" sz="2800" dirty="0" smtClean="0"/>
              <a:t> </a:t>
            </a:r>
            <a:r>
              <a:rPr lang="en-US" sz="2800" dirty="0" err="1" smtClean="0"/>
              <a:t>mentarbiyah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sahabat</a:t>
            </a:r>
            <a:endParaRPr lang="en-US" sz="2800" dirty="0" smtClean="0"/>
          </a:p>
          <a:p>
            <a:r>
              <a:rPr lang="en-US" sz="2800" dirty="0" smtClean="0"/>
              <a:t>62:2 </a:t>
            </a:r>
            <a:r>
              <a:rPr lang="en-US" sz="2800" dirty="0" err="1" smtClean="0"/>
              <a:t>inti</a:t>
            </a:r>
            <a:r>
              <a:rPr lang="en-US" sz="2800" dirty="0" smtClean="0"/>
              <a:t> </a:t>
            </a:r>
            <a:r>
              <a:rPr lang="en-US" sz="2800" dirty="0" err="1" smtClean="0"/>
              <a:t>tarbiyah</a:t>
            </a:r>
            <a:endParaRPr lang="en-US" sz="2800" dirty="0" smtClean="0"/>
          </a:p>
          <a:p>
            <a:pPr lvl="1"/>
            <a:r>
              <a:rPr lang="en-US" sz="2400" dirty="0" err="1" smtClean="0"/>
              <a:t>Tilawah</a:t>
            </a:r>
            <a:r>
              <a:rPr lang="en-US" sz="2400" dirty="0" smtClean="0"/>
              <a:t> (</a:t>
            </a:r>
            <a:r>
              <a:rPr lang="en-US" sz="2400" dirty="0" err="1" smtClean="0"/>
              <a:t>membacakan</a:t>
            </a:r>
            <a:r>
              <a:rPr lang="en-US" sz="2400" dirty="0" smtClean="0"/>
              <a:t>) Al-Qur’an </a:t>
            </a:r>
            <a:r>
              <a:rPr lang="en-US" sz="2400" dirty="0" err="1" smtClean="0"/>
              <a:t>dan</a:t>
            </a:r>
            <a:r>
              <a:rPr lang="en-US" sz="2400" dirty="0" smtClean="0"/>
              <a:t> As-</a:t>
            </a:r>
            <a:r>
              <a:rPr lang="en-US" sz="2400" dirty="0" err="1" smtClean="0"/>
              <a:t>Sunnah</a:t>
            </a:r>
            <a:endParaRPr lang="en-US" sz="2400" dirty="0" smtClean="0"/>
          </a:p>
          <a:p>
            <a:pPr lvl="1"/>
            <a:r>
              <a:rPr lang="en-US" sz="2400" dirty="0" err="1" smtClean="0"/>
              <a:t>Tazkiyah</a:t>
            </a:r>
            <a:r>
              <a:rPr lang="en-US" sz="2400" dirty="0" smtClean="0"/>
              <a:t> (</a:t>
            </a:r>
            <a:r>
              <a:rPr lang="en-US" sz="2400" dirty="0" err="1" smtClean="0"/>
              <a:t>mensucikan</a:t>
            </a:r>
            <a:r>
              <a:rPr lang="en-US" sz="2400" dirty="0" smtClean="0"/>
              <a:t> </a:t>
            </a:r>
            <a:r>
              <a:rPr lang="en-US" sz="2400" dirty="0" err="1" smtClean="0"/>
              <a:t>jiwa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err="1" smtClean="0"/>
              <a:t>Ta’lim</a:t>
            </a:r>
            <a:r>
              <a:rPr lang="en-US" sz="2400" dirty="0" smtClean="0"/>
              <a:t> (</a:t>
            </a:r>
            <a:r>
              <a:rPr lang="en-US" sz="2400" dirty="0" err="1" smtClean="0"/>
              <a:t>mengajarkan</a:t>
            </a:r>
            <a:r>
              <a:rPr lang="en-US" sz="2400" dirty="0" smtClean="0"/>
              <a:t>) </a:t>
            </a:r>
            <a:r>
              <a:rPr lang="en-US" sz="2400" dirty="0"/>
              <a:t>Al-Qur’an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smtClean="0"/>
              <a:t>As-</a:t>
            </a:r>
            <a:r>
              <a:rPr lang="en-US" sz="2400" dirty="0" err="1" smtClean="0"/>
              <a:t>Sunnah</a:t>
            </a:r>
            <a:r>
              <a:rPr lang="en-US" sz="2400" dirty="0" smtClean="0"/>
              <a:t>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ilmu</a:t>
            </a:r>
            <a:r>
              <a:rPr lang="en-US" sz="2400" dirty="0" smtClean="0"/>
              <a:t> </a:t>
            </a:r>
            <a:r>
              <a:rPr lang="en-US" sz="2400" dirty="0" err="1" smtClean="0"/>
              <a:t>lainnya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546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Harakah</a:t>
            </a:r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534400" cy="4800600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Dakwah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tarbiyah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dilakukan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oleh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Rasul</a:t>
            </a:r>
            <a:r>
              <a:rPr lang="en-US" sz="2800" dirty="0" smtClean="0">
                <a:solidFill>
                  <a:schemeClr val="tx1"/>
                </a:solidFill>
              </a:rPr>
              <a:t> SAW </a:t>
            </a:r>
            <a:r>
              <a:rPr lang="en-US" sz="2800" dirty="0" err="1" smtClean="0">
                <a:solidFill>
                  <a:schemeClr val="tx1"/>
                </a:solidFill>
              </a:rPr>
              <a:t>mengambil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metode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pergerakan</a:t>
            </a:r>
            <a:r>
              <a:rPr lang="en-US" sz="2800" dirty="0" smtClean="0">
                <a:solidFill>
                  <a:schemeClr val="tx1"/>
                </a:solidFill>
              </a:rPr>
              <a:t> (</a:t>
            </a:r>
            <a:r>
              <a:rPr lang="en-US" sz="2800" dirty="0" err="1" smtClean="0">
                <a:solidFill>
                  <a:schemeClr val="tx1"/>
                </a:solidFill>
              </a:rPr>
              <a:t>harakah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Memiliki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tahapan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jelas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ar-SA" sz="2400" b="1" dirty="0" smtClean="0">
                <a:solidFill>
                  <a:schemeClr val="tx1"/>
                </a:solidFill>
                <a:cs typeface="Traditional Arabic" pitchFamily="2" charset="-78"/>
              </a:rPr>
              <a:t>سِرِّيَّةُ الدَّعْوَةِ وَسِرِّيَّةُ التَّنْظِيْمِ</a:t>
            </a:r>
            <a:r>
              <a:rPr lang="en-US" sz="2400" b="1" dirty="0" smtClean="0">
                <a:solidFill>
                  <a:schemeClr val="tx1"/>
                </a:solidFill>
                <a:cs typeface="Traditional Arabic" pitchFamily="2" charset="-78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cs typeface="Traditional Arabic" pitchFamily="2" charset="-78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cs typeface="Traditional Arabic" pitchFamily="2" charset="-78"/>
              </a:rPr>
              <a:t>dakwah</a:t>
            </a:r>
            <a:r>
              <a:rPr lang="en-US" sz="2400" dirty="0" smtClean="0">
                <a:solidFill>
                  <a:schemeClr val="tx1"/>
                </a:solidFill>
                <a:cs typeface="Traditional Arabic" pitchFamily="2" charset="-78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cs typeface="Traditional Arabic" pitchFamily="2" charset="-78"/>
              </a:rPr>
              <a:t>rahasia</a:t>
            </a:r>
            <a:r>
              <a:rPr lang="en-US" sz="2400" dirty="0" smtClean="0">
                <a:solidFill>
                  <a:schemeClr val="tx1"/>
                </a:solidFill>
                <a:cs typeface="Traditional Arabic" pitchFamily="2" charset="-78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cs typeface="Traditional Arabic" pitchFamily="2" charset="-78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cs typeface="Traditional Arabic" pitchFamily="2" charset="-78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cs typeface="Traditional Arabic" pitchFamily="2" charset="-78"/>
              </a:rPr>
              <a:t>organisasinya</a:t>
            </a:r>
            <a:r>
              <a:rPr lang="en-US" sz="2400" dirty="0" smtClean="0">
                <a:solidFill>
                  <a:schemeClr val="tx1"/>
                </a:solidFill>
                <a:cs typeface="Traditional Arabic" pitchFamily="2" charset="-78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cs typeface="Traditional Arabic" pitchFamily="2" charset="-78"/>
              </a:rPr>
              <a:t>juga</a:t>
            </a:r>
            <a:r>
              <a:rPr lang="en-US" sz="2400" dirty="0" smtClean="0">
                <a:solidFill>
                  <a:schemeClr val="tx1"/>
                </a:solidFill>
                <a:cs typeface="Traditional Arabic" pitchFamily="2" charset="-78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cs typeface="Traditional Arabic" pitchFamily="2" charset="-78"/>
              </a:rPr>
              <a:t>rahasia</a:t>
            </a:r>
            <a:r>
              <a:rPr lang="en-US" sz="2400" dirty="0" smtClean="0">
                <a:solidFill>
                  <a:schemeClr val="tx1"/>
                </a:solidFill>
                <a:cs typeface="Traditional Arabic" pitchFamily="2" charset="-78"/>
              </a:rPr>
              <a:t>)</a:t>
            </a:r>
          </a:p>
          <a:p>
            <a:pPr lvl="1"/>
            <a:r>
              <a:rPr lang="ar-SA" sz="2400" b="1" dirty="0" smtClean="0">
                <a:solidFill>
                  <a:schemeClr val="tx1"/>
                </a:solidFill>
                <a:cs typeface="Traditional Arabic" pitchFamily="2" charset="-78"/>
              </a:rPr>
              <a:t>جَهْرِيَّةُ الدَّعْوَةِ وَسِرِّيَّةُ التَّنْظِيْمِ</a:t>
            </a:r>
            <a:r>
              <a:rPr lang="en-US" sz="2400" dirty="0" smtClean="0">
                <a:solidFill>
                  <a:schemeClr val="tx1"/>
                </a:solidFill>
                <a:cs typeface="Traditional Arabic" pitchFamily="2" charset="-78"/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  <a:cs typeface="Traditional Arabic" pitchFamily="2" charset="-78"/>
              </a:rPr>
              <a:t>dakwah</a:t>
            </a:r>
            <a:r>
              <a:rPr lang="en-US" sz="2400" dirty="0" smtClean="0">
                <a:solidFill>
                  <a:schemeClr val="tx1"/>
                </a:solidFill>
                <a:cs typeface="Traditional Arabic" pitchFamily="2" charset="-78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cs typeface="Traditional Arabic" pitchFamily="2" charset="-78"/>
              </a:rPr>
              <a:t>terang-terangan</a:t>
            </a:r>
            <a:r>
              <a:rPr lang="en-US" sz="2400" dirty="0" smtClean="0">
                <a:solidFill>
                  <a:schemeClr val="tx1"/>
                </a:solidFill>
                <a:cs typeface="Traditional Arabic" pitchFamily="2" charset="-78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cs typeface="Traditional Arabic" pitchFamily="2" charset="-78"/>
              </a:rPr>
              <a:t>tapi</a:t>
            </a:r>
            <a:r>
              <a:rPr lang="en-US" sz="2400" dirty="0" smtClean="0">
                <a:solidFill>
                  <a:schemeClr val="tx1"/>
                </a:solidFill>
                <a:cs typeface="Traditional Arabic" pitchFamily="2" charset="-78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cs typeface="Traditional Arabic" pitchFamily="2" charset="-78"/>
              </a:rPr>
              <a:t>organisasinya</a:t>
            </a:r>
            <a:r>
              <a:rPr lang="en-US" sz="2400" dirty="0" smtClean="0">
                <a:solidFill>
                  <a:schemeClr val="tx1"/>
                </a:solidFill>
                <a:cs typeface="Traditional Arabic" pitchFamily="2" charset="-78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cs typeface="Traditional Arabic" pitchFamily="2" charset="-78"/>
              </a:rPr>
              <a:t>rahasia</a:t>
            </a:r>
            <a:r>
              <a:rPr lang="en-US" sz="2400" dirty="0" smtClean="0">
                <a:solidFill>
                  <a:schemeClr val="tx1"/>
                </a:solidFill>
                <a:cs typeface="Traditional Arabic" pitchFamily="2" charset="-78"/>
              </a:rPr>
              <a:t>)</a:t>
            </a:r>
            <a:endParaRPr lang="en-US" sz="2400" dirty="0">
              <a:solidFill>
                <a:schemeClr val="tx1"/>
              </a:solidFill>
              <a:cs typeface="Traditional Arabic" pitchFamily="2" charset="-78"/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  <a:cs typeface="Traditional Arabic" pitchFamily="2" charset="-78"/>
              </a:rPr>
              <a:t> </a:t>
            </a:r>
            <a:r>
              <a:rPr lang="ar-SA" sz="2400" b="1" dirty="0" smtClean="0">
                <a:solidFill>
                  <a:schemeClr val="tx1"/>
                </a:solidFill>
                <a:cs typeface="Traditional Arabic" pitchFamily="2" charset="-78"/>
              </a:rPr>
              <a:t>إِقَامَةُ الدَّوْلَةِ</a:t>
            </a:r>
            <a:r>
              <a:rPr lang="en-US" sz="2400" b="1" dirty="0" smtClean="0">
                <a:solidFill>
                  <a:schemeClr val="tx1"/>
                </a:solidFill>
                <a:cs typeface="Traditional Arabic" pitchFamily="2" charset="-78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cs typeface="Traditional Arabic" pitchFamily="2" charset="-78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cs typeface="Traditional Arabic" pitchFamily="2" charset="-78"/>
              </a:rPr>
              <a:t>menegakkan</a:t>
            </a:r>
            <a:r>
              <a:rPr lang="en-US" sz="2400" dirty="0" smtClean="0">
                <a:solidFill>
                  <a:schemeClr val="tx1"/>
                </a:solidFill>
                <a:cs typeface="Traditional Arabic" pitchFamily="2" charset="-78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cs typeface="Traditional Arabic" pitchFamily="2" charset="-78"/>
              </a:rPr>
              <a:t>daulah</a:t>
            </a:r>
            <a:r>
              <a:rPr lang="en-US" sz="2400" dirty="0" smtClean="0">
                <a:solidFill>
                  <a:schemeClr val="tx1"/>
                </a:solidFill>
                <a:cs typeface="Traditional Arabic" pitchFamily="2" charset="-78"/>
              </a:rPr>
              <a:t>)</a:t>
            </a:r>
            <a:endParaRPr lang="en-US" sz="2400" dirty="0">
              <a:solidFill>
                <a:schemeClr val="tx1"/>
              </a:solidFill>
              <a:cs typeface="Traditional Arabic" pitchFamily="2" charset="-78"/>
            </a:endParaRPr>
          </a:p>
          <a:p>
            <a:pPr lvl="1"/>
            <a:r>
              <a:rPr lang="ar-SA" sz="2400" b="1" dirty="0" smtClean="0">
                <a:solidFill>
                  <a:schemeClr val="tx1"/>
                </a:solidFill>
                <a:cs typeface="Traditional Arabic" pitchFamily="2" charset="-78"/>
              </a:rPr>
              <a:t>اَلدَّوْلَةُ وَتَثْبِيْتُ دَعَائِمِهَا</a:t>
            </a:r>
            <a:r>
              <a:rPr lang="en-US" sz="2400" dirty="0" smtClean="0">
                <a:solidFill>
                  <a:schemeClr val="tx1"/>
                </a:solidFill>
                <a:cs typeface="Traditional Arabic" pitchFamily="2" charset="-78"/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  <a:cs typeface="Traditional Arabic" pitchFamily="2" charset="-78"/>
              </a:rPr>
              <a:t>berdirinya</a:t>
            </a:r>
            <a:r>
              <a:rPr lang="en-US" sz="2400" dirty="0" smtClean="0">
                <a:solidFill>
                  <a:schemeClr val="tx1"/>
                </a:solidFill>
                <a:cs typeface="Traditional Arabic" pitchFamily="2" charset="-78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cs typeface="Traditional Arabic" pitchFamily="2" charset="-78"/>
              </a:rPr>
              <a:t>daulah</a:t>
            </a:r>
            <a:r>
              <a:rPr lang="en-US" sz="2400" dirty="0" smtClean="0">
                <a:solidFill>
                  <a:schemeClr val="tx1"/>
                </a:solidFill>
                <a:cs typeface="Traditional Arabic" pitchFamily="2" charset="-78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cs typeface="Traditional Arabic" pitchFamily="2" charset="-78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cs typeface="Traditional Arabic" pitchFamily="2" charset="-78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cs typeface="Traditional Arabic" pitchFamily="2" charset="-78"/>
              </a:rPr>
              <a:t>mengokohkan</a:t>
            </a:r>
            <a:r>
              <a:rPr lang="en-US" sz="2400" dirty="0" smtClean="0">
                <a:solidFill>
                  <a:schemeClr val="tx1"/>
                </a:solidFill>
                <a:cs typeface="Traditional Arabic" pitchFamily="2" charset="-78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cs typeface="Traditional Arabic" pitchFamily="2" charset="-78"/>
              </a:rPr>
              <a:t>pilar-pilar</a:t>
            </a:r>
            <a:r>
              <a:rPr lang="en-US" sz="2400" dirty="0" smtClean="0">
                <a:solidFill>
                  <a:schemeClr val="tx1"/>
                </a:solidFill>
                <a:cs typeface="Traditional Arabic" pitchFamily="2" charset="-78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cs typeface="Traditional Arabic" pitchFamily="2" charset="-78"/>
              </a:rPr>
              <a:t>daulah</a:t>
            </a:r>
            <a:r>
              <a:rPr lang="en-US" sz="2400" dirty="0" smtClean="0">
                <a:solidFill>
                  <a:schemeClr val="tx1"/>
                </a:solidFill>
                <a:cs typeface="Traditional Arabic" pitchFamily="2" charset="-78"/>
              </a:rPr>
              <a:t>)</a:t>
            </a:r>
            <a:endParaRPr lang="en-US" sz="2400" dirty="0">
              <a:solidFill>
                <a:schemeClr val="tx1"/>
              </a:solidFill>
              <a:cs typeface="Traditional Arabic" pitchFamily="2" charset="-78"/>
            </a:endParaRPr>
          </a:p>
          <a:p>
            <a:pPr lvl="1"/>
            <a:r>
              <a:rPr lang="ar-SA" sz="2400" b="1" kern="1200" dirty="0" smtClean="0">
                <a:solidFill>
                  <a:schemeClr val="tx1"/>
                </a:solidFill>
                <a:cs typeface="Traditional Arabic" pitchFamily="2" charset="-78"/>
              </a:rPr>
              <a:t>إِنْتِشَارُ الدَّعْوَةِ فِي الأَرْضِ</a:t>
            </a:r>
            <a:r>
              <a:rPr lang="en-US" sz="2400" kern="1200" dirty="0" smtClean="0">
                <a:solidFill>
                  <a:schemeClr val="tx1"/>
                </a:solidFill>
                <a:cs typeface="Traditional Arabic" pitchFamily="2" charset="-78"/>
              </a:rPr>
              <a:t> (</a:t>
            </a:r>
            <a:r>
              <a:rPr lang="en-US" sz="2400" kern="1200" dirty="0" err="1" smtClean="0">
                <a:solidFill>
                  <a:schemeClr val="tx1"/>
                </a:solidFill>
                <a:cs typeface="Traditional Arabic" pitchFamily="2" charset="-78"/>
              </a:rPr>
              <a:t>penyebaran</a:t>
            </a:r>
            <a:r>
              <a:rPr lang="en-US" sz="2400" kern="1200" dirty="0" smtClean="0">
                <a:solidFill>
                  <a:schemeClr val="tx1"/>
                </a:solidFill>
                <a:cs typeface="Traditional Arabic" pitchFamily="2" charset="-78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cs typeface="Traditional Arabic" pitchFamily="2" charset="-78"/>
              </a:rPr>
              <a:t>dakwah</a:t>
            </a:r>
            <a:r>
              <a:rPr lang="en-US" sz="2400" kern="1200" dirty="0" smtClean="0">
                <a:solidFill>
                  <a:schemeClr val="tx1"/>
                </a:solidFill>
                <a:cs typeface="Traditional Arabic" pitchFamily="2" charset="-78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cs typeface="Traditional Arabic" pitchFamily="2" charset="-78"/>
              </a:rPr>
              <a:t>ke</a:t>
            </a:r>
            <a:r>
              <a:rPr lang="en-US" sz="2400" kern="1200" dirty="0" smtClean="0">
                <a:solidFill>
                  <a:schemeClr val="tx1"/>
                </a:solidFill>
                <a:cs typeface="Traditional Arabic" pitchFamily="2" charset="-78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cs typeface="Traditional Arabic" pitchFamily="2" charset="-78"/>
              </a:rPr>
              <a:t>seluruh</a:t>
            </a:r>
            <a:r>
              <a:rPr lang="en-US" sz="2400" kern="1200" dirty="0" smtClean="0">
                <a:solidFill>
                  <a:schemeClr val="tx1"/>
                </a:solidFill>
                <a:cs typeface="Traditional Arabic" pitchFamily="2" charset="-78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cs typeface="Traditional Arabic" pitchFamily="2" charset="-78"/>
              </a:rPr>
              <a:t>dunia</a:t>
            </a:r>
            <a:r>
              <a:rPr lang="en-US" sz="2400" kern="1200" dirty="0" smtClean="0">
                <a:solidFill>
                  <a:schemeClr val="tx1"/>
                </a:solidFill>
                <a:cs typeface="Traditional Arabic" pitchFamily="2" charset="-78"/>
              </a:rPr>
              <a:t>)</a:t>
            </a:r>
            <a:endParaRPr lang="en-US" sz="2400" kern="1200" dirty="0">
              <a:solidFill>
                <a:schemeClr val="tx1"/>
              </a:solidFill>
              <a:cs typeface="Traditional Arabic" pitchFamily="2" charset="-78"/>
            </a:endParaRPr>
          </a:p>
          <a:p>
            <a:pPr marL="457200" lvl="1" indent="0">
              <a:buNone/>
            </a:pPr>
            <a:endParaRPr lang="en-US" sz="2400" dirty="0">
              <a:solidFill>
                <a:schemeClr val="tx1"/>
              </a:solidFill>
              <a:cs typeface="Traditional Arabic" pitchFamily="2" charset="-78"/>
            </a:endParaRPr>
          </a:p>
          <a:p>
            <a:pPr lvl="1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6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Jihad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Kesemuanya</a:t>
            </a:r>
            <a:r>
              <a:rPr lang="en-US" dirty="0" smtClean="0"/>
              <a:t> </a:t>
            </a:r>
            <a:r>
              <a:rPr lang="en-US" dirty="0" err="1" smtClean="0"/>
              <a:t>dilaksanakan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jihad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yang </a:t>
            </a:r>
            <a:r>
              <a:rPr lang="en-US" dirty="0" err="1" smtClean="0"/>
              <a:t>menyeluruh</a:t>
            </a:r>
            <a:r>
              <a:rPr lang="en-US" dirty="0" smtClean="0"/>
              <a:t> (8:72)</a:t>
            </a:r>
          </a:p>
          <a:p>
            <a:pPr lvl="1"/>
            <a:r>
              <a:rPr lang="en-US" dirty="0" err="1" smtClean="0"/>
              <a:t>Kesungguhan</a:t>
            </a:r>
            <a:endParaRPr lang="en-US" dirty="0" smtClean="0"/>
          </a:p>
          <a:p>
            <a:pPr lvl="1"/>
            <a:r>
              <a:rPr lang="en-US" dirty="0" err="1" smtClean="0"/>
              <a:t>Terus-menerus</a:t>
            </a:r>
            <a:endParaRPr lang="en-US" dirty="0" smtClean="0"/>
          </a:p>
          <a:p>
            <a:r>
              <a:rPr lang="en-US" dirty="0" err="1" smtClean="0"/>
              <a:t>Termasuk</a:t>
            </a:r>
            <a:r>
              <a:rPr lang="en-US" dirty="0" smtClean="0"/>
              <a:t> di </a:t>
            </a:r>
            <a:r>
              <a:rPr lang="en-US" dirty="0" err="1" smtClean="0"/>
              <a:t>dalamnya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jihad </a:t>
            </a:r>
            <a:r>
              <a:rPr lang="en-US" dirty="0" err="1" smtClean="0"/>
              <a:t>perang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45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7738" y="2580620"/>
            <a:ext cx="2137124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ar-SA" sz="2800" dirty="0">
                <a:solidFill>
                  <a:sysClr val="windowText" lastClr="000000"/>
                </a:solidFill>
              </a:rPr>
              <a:t>اَلْمَوِقِفُ اَلإِسْلاَمِيُّ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4800" y="152400"/>
            <a:ext cx="982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800" dirty="0" smtClean="0">
                <a:solidFill>
                  <a:schemeClr val="tx2"/>
                </a:solidFill>
              </a:rPr>
              <a:t>اَلإِسْلاَمُ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838200" y="76200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A" sz="2800" dirty="0" smtClean="0">
                <a:solidFill>
                  <a:schemeClr val="tx2"/>
                </a:solidFill>
              </a:rPr>
              <a:t>اَلاِعْتِقَادُ		اَلْفِكْرَةُ		اَلشُّعُوْرُ		اَلأَخْلاَقُ</a:t>
            </a:r>
            <a:endParaRPr lang="en-US" sz="2800" dirty="0"/>
          </a:p>
        </p:txBody>
      </p:sp>
      <p:sp>
        <p:nvSpPr>
          <p:cNvPr id="7" name="Line 42"/>
          <p:cNvSpPr>
            <a:spLocks noChangeShapeType="1"/>
          </p:cNvSpPr>
          <p:nvPr/>
        </p:nvSpPr>
        <p:spPr bwMode="auto">
          <a:xfrm>
            <a:off x="5029200" y="457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>
            <a:off x="7391400" y="45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9" name="Line 44"/>
          <p:cNvSpPr>
            <a:spLocks noChangeShapeType="1"/>
          </p:cNvSpPr>
          <p:nvPr/>
        </p:nvSpPr>
        <p:spPr bwMode="auto">
          <a:xfrm>
            <a:off x="5638800" y="45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0" name="Line 45"/>
          <p:cNvSpPr>
            <a:spLocks noChangeShapeType="1"/>
          </p:cNvSpPr>
          <p:nvPr/>
        </p:nvSpPr>
        <p:spPr bwMode="auto">
          <a:xfrm flipH="1">
            <a:off x="1905000" y="457200"/>
            <a:ext cx="21945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1" name="Line 46"/>
          <p:cNvSpPr>
            <a:spLocks noChangeShapeType="1"/>
          </p:cNvSpPr>
          <p:nvPr/>
        </p:nvSpPr>
        <p:spPr bwMode="auto">
          <a:xfrm>
            <a:off x="1905000" y="45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2" name="Line 47"/>
          <p:cNvSpPr>
            <a:spLocks noChangeShapeType="1"/>
          </p:cNvSpPr>
          <p:nvPr/>
        </p:nvSpPr>
        <p:spPr bwMode="auto">
          <a:xfrm>
            <a:off x="3733800" y="45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905000" y="1285220"/>
            <a:ext cx="5486400" cy="304800"/>
            <a:chOff x="2057400" y="3200400"/>
            <a:chExt cx="5486400" cy="304800"/>
          </a:xfrm>
        </p:grpSpPr>
        <p:sp>
          <p:nvSpPr>
            <p:cNvPr id="14" name="Line 48"/>
            <p:cNvSpPr>
              <a:spLocks noChangeShapeType="1"/>
            </p:cNvSpPr>
            <p:nvPr/>
          </p:nvSpPr>
          <p:spPr bwMode="auto">
            <a:xfrm>
              <a:off x="20574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5" name="Line 49"/>
            <p:cNvSpPr>
              <a:spLocks noChangeShapeType="1"/>
            </p:cNvSpPr>
            <p:nvPr/>
          </p:nvSpPr>
          <p:spPr bwMode="auto">
            <a:xfrm>
              <a:off x="2057400" y="3352800"/>
              <a:ext cx="548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6" name="Line 50"/>
            <p:cNvSpPr>
              <a:spLocks noChangeShapeType="1"/>
            </p:cNvSpPr>
            <p:nvPr/>
          </p:nvSpPr>
          <p:spPr bwMode="auto">
            <a:xfrm flipV="1">
              <a:off x="75438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7" name="Line 51"/>
            <p:cNvSpPr>
              <a:spLocks noChangeShapeType="1"/>
            </p:cNvSpPr>
            <p:nvPr/>
          </p:nvSpPr>
          <p:spPr bwMode="auto">
            <a:xfrm flipV="1">
              <a:off x="57912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8" name="Line 52"/>
            <p:cNvSpPr>
              <a:spLocks noChangeShapeType="1"/>
            </p:cNvSpPr>
            <p:nvPr/>
          </p:nvSpPr>
          <p:spPr bwMode="auto">
            <a:xfrm flipV="1">
              <a:off x="38862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9" name="Line 53"/>
            <p:cNvSpPr>
              <a:spLocks noChangeShapeType="1"/>
            </p:cNvSpPr>
            <p:nvPr/>
          </p:nvSpPr>
          <p:spPr bwMode="auto">
            <a:xfrm>
              <a:off x="4800600" y="3352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3276600" y="1666220"/>
            <a:ext cx="2819400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1"/>
            <a:r>
              <a:rPr lang="ar-SA" sz="3200" dirty="0" smtClean="0">
                <a:solidFill>
                  <a:schemeClr val="tx1"/>
                </a:solidFill>
              </a:rPr>
              <a:t>اَلْوَضْعُ اَلإِسْلاَمِيُّ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704443" y="2250995"/>
            <a:ext cx="0" cy="2923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791075" y="3439180"/>
            <a:ext cx="192392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tx1"/>
                </a:solidFill>
              </a:rPr>
              <a:t>اَلْعَمَلُ اَلإِسْلاَمِيُّ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740781" y="3109555"/>
            <a:ext cx="0" cy="2923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346895" y="3429000"/>
            <a:ext cx="1875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tx2"/>
                </a:solidFill>
              </a:rPr>
              <a:t>اَلدَّعْوَةُ وَالتَّرْبِيَّةُ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365499" y="3429000"/>
            <a:ext cx="1911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tx2"/>
                </a:solidFill>
              </a:rPr>
              <a:t>اَلْحَرَكَةُ وَالْجِهَادُ</a:t>
            </a:r>
            <a:endParaRPr lang="en-US" sz="28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15000" y="3733800"/>
            <a:ext cx="6318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206501" y="3733800"/>
            <a:ext cx="5845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791075" y="4201180"/>
            <a:ext cx="1829347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bg1"/>
                </a:solidFill>
              </a:rPr>
              <a:t>عِبَادَةُ اللهِ وَحْدَهُ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724400" y="3974812"/>
            <a:ext cx="0" cy="18288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967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z="4800" dirty="0">
                <a:solidFill>
                  <a:schemeClr val="bg1"/>
                </a:solidFill>
              </a:rPr>
              <a:t>عِبَادَةُ اللهِ وَحْدَهُ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Ibadah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kepada</a:t>
            </a:r>
            <a:r>
              <a:rPr lang="en-US" dirty="0" smtClean="0">
                <a:solidFill>
                  <a:schemeClr val="bg1"/>
                </a:solidFill>
              </a:rPr>
              <a:t> Allah </a:t>
            </a:r>
            <a:r>
              <a:rPr lang="en-US" dirty="0" err="1" smtClean="0">
                <a:solidFill>
                  <a:schemeClr val="bg1"/>
                </a:solidFill>
              </a:rPr>
              <a:t>Saja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Seleuruh</a:t>
            </a:r>
            <a:r>
              <a:rPr lang="en-US" dirty="0" smtClean="0"/>
              <a:t> </a:t>
            </a:r>
            <a:r>
              <a:rPr lang="en-US" dirty="0" err="1" smtClean="0"/>
              <a:t>amal</a:t>
            </a:r>
            <a:r>
              <a:rPr lang="en-US" dirty="0" smtClean="0"/>
              <a:t> </a:t>
            </a:r>
            <a:r>
              <a:rPr lang="en-US" dirty="0" err="1" smtClean="0"/>
              <a:t>Islami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semata-mata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beribadah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Allah </a:t>
            </a:r>
            <a:r>
              <a:rPr lang="en-US" dirty="0" err="1" smtClean="0"/>
              <a:t>saja</a:t>
            </a:r>
            <a:endParaRPr lang="en-US" dirty="0" smtClean="0"/>
          </a:p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memang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beribadah</a:t>
            </a:r>
            <a:r>
              <a:rPr lang="en-US" dirty="0" smtClean="0"/>
              <a:t> (51:56)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7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7738" y="2580620"/>
            <a:ext cx="2137124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ar-SA" sz="2800" dirty="0">
                <a:solidFill>
                  <a:sysClr val="windowText" lastClr="000000"/>
                </a:solidFill>
              </a:rPr>
              <a:t>اَلْمَوِقِفُ اَلإِسْلاَمِيُّ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4800" y="152400"/>
            <a:ext cx="982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800" dirty="0" smtClean="0">
                <a:solidFill>
                  <a:schemeClr val="tx2"/>
                </a:solidFill>
              </a:rPr>
              <a:t>اَلإِسْلاَمُ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838200" y="76200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A" sz="2800" dirty="0" smtClean="0">
                <a:solidFill>
                  <a:schemeClr val="tx2"/>
                </a:solidFill>
              </a:rPr>
              <a:t>اَلاِعْتِقَادُ		اَلْفِكْرَةُ		اَلشُّعُوْرُ		اَلأَخْلاَقُ</a:t>
            </a:r>
            <a:endParaRPr lang="en-US" sz="2800" dirty="0"/>
          </a:p>
        </p:txBody>
      </p:sp>
      <p:sp>
        <p:nvSpPr>
          <p:cNvPr id="7" name="Line 42"/>
          <p:cNvSpPr>
            <a:spLocks noChangeShapeType="1"/>
          </p:cNvSpPr>
          <p:nvPr/>
        </p:nvSpPr>
        <p:spPr bwMode="auto">
          <a:xfrm>
            <a:off x="5029200" y="457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>
            <a:off x="7391400" y="45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9" name="Line 44"/>
          <p:cNvSpPr>
            <a:spLocks noChangeShapeType="1"/>
          </p:cNvSpPr>
          <p:nvPr/>
        </p:nvSpPr>
        <p:spPr bwMode="auto">
          <a:xfrm>
            <a:off x="5638800" y="45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0" name="Line 45"/>
          <p:cNvSpPr>
            <a:spLocks noChangeShapeType="1"/>
          </p:cNvSpPr>
          <p:nvPr/>
        </p:nvSpPr>
        <p:spPr bwMode="auto">
          <a:xfrm flipH="1">
            <a:off x="1905000" y="457200"/>
            <a:ext cx="21945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1" name="Line 46"/>
          <p:cNvSpPr>
            <a:spLocks noChangeShapeType="1"/>
          </p:cNvSpPr>
          <p:nvPr/>
        </p:nvSpPr>
        <p:spPr bwMode="auto">
          <a:xfrm>
            <a:off x="1905000" y="45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2" name="Line 47"/>
          <p:cNvSpPr>
            <a:spLocks noChangeShapeType="1"/>
          </p:cNvSpPr>
          <p:nvPr/>
        </p:nvSpPr>
        <p:spPr bwMode="auto">
          <a:xfrm>
            <a:off x="3733800" y="45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905000" y="1285220"/>
            <a:ext cx="5486400" cy="304800"/>
            <a:chOff x="2057400" y="3200400"/>
            <a:chExt cx="5486400" cy="304800"/>
          </a:xfrm>
        </p:grpSpPr>
        <p:sp>
          <p:nvSpPr>
            <p:cNvPr id="14" name="Line 48"/>
            <p:cNvSpPr>
              <a:spLocks noChangeShapeType="1"/>
            </p:cNvSpPr>
            <p:nvPr/>
          </p:nvSpPr>
          <p:spPr bwMode="auto">
            <a:xfrm>
              <a:off x="20574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5" name="Line 49"/>
            <p:cNvSpPr>
              <a:spLocks noChangeShapeType="1"/>
            </p:cNvSpPr>
            <p:nvPr/>
          </p:nvSpPr>
          <p:spPr bwMode="auto">
            <a:xfrm>
              <a:off x="2057400" y="3352800"/>
              <a:ext cx="548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6" name="Line 50"/>
            <p:cNvSpPr>
              <a:spLocks noChangeShapeType="1"/>
            </p:cNvSpPr>
            <p:nvPr/>
          </p:nvSpPr>
          <p:spPr bwMode="auto">
            <a:xfrm flipV="1">
              <a:off x="75438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7" name="Line 51"/>
            <p:cNvSpPr>
              <a:spLocks noChangeShapeType="1"/>
            </p:cNvSpPr>
            <p:nvPr/>
          </p:nvSpPr>
          <p:spPr bwMode="auto">
            <a:xfrm flipV="1">
              <a:off x="57912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8" name="Line 52"/>
            <p:cNvSpPr>
              <a:spLocks noChangeShapeType="1"/>
            </p:cNvSpPr>
            <p:nvPr/>
          </p:nvSpPr>
          <p:spPr bwMode="auto">
            <a:xfrm flipV="1">
              <a:off x="38862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9" name="Line 53"/>
            <p:cNvSpPr>
              <a:spLocks noChangeShapeType="1"/>
            </p:cNvSpPr>
            <p:nvPr/>
          </p:nvSpPr>
          <p:spPr bwMode="auto">
            <a:xfrm>
              <a:off x="4800600" y="3352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3276600" y="1666220"/>
            <a:ext cx="2819400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1"/>
            <a:r>
              <a:rPr lang="ar-SA" sz="3200" dirty="0" smtClean="0">
                <a:solidFill>
                  <a:schemeClr val="tx1"/>
                </a:solidFill>
              </a:rPr>
              <a:t>اَلْوَضْعُ اَلإِسْلاَمِيُّ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704443" y="2250995"/>
            <a:ext cx="0" cy="2923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791075" y="3439180"/>
            <a:ext cx="192392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tx1"/>
                </a:solidFill>
              </a:rPr>
              <a:t>اَلْعَمَلُ اَلإِسْلاَمِيُّ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740781" y="3109555"/>
            <a:ext cx="0" cy="2923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346895" y="3429000"/>
            <a:ext cx="1875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tx2"/>
                </a:solidFill>
              </a:rPr>
              <a:t>اَلدَّعْوَةُ وَالتَّرْبِيَّةُ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365499" y="3429000"/>
            <a:ext cx="1911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tx2"/>
                </a:solidFill>
              </a:rPr>
              <a:t>اَلْحَرَكَةُ وَالْجِهَادُ</a:t>
            </a:r>
            <a:endParaRPr lang="en-US" sz="28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15000" y="3733800"/>
            <a:ext cx="6318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206501" y="3733800"/>
            <a:ext cx="5845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791075" y="4201180"/>
            <a:ext cx="1829347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tx1"/>
                </a:solidFill>
              </a:rPr>
              <a:t>عِبَادَةُ اللهِ وَحْدَهُ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724400" y="3974812"/>
            <a:ext cx="0" cy="18288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281995" y="4963180"/>
            <a:ext cx="899605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bg1"/>
                </a:solidFill>
              </a:rPr>
              <a:t>اَلتَّقْوَى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743325" y="4736812"/>
            <a:ext cx="0" cy="18288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5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z="4400" dirty="0" smtClean="0">
                <a:solidFill>
                  <a:schemeClr val="bg1"/>
                </a:solidFill>
              </a:rPr>
              <a:t>اَلتَّقْوَى</a:t>
            </a:r>
            <a:r>
              <a:rPr lang="en-US" sz="4400" dirty="0" smtClean="0">
                <a:solidFill>
                  <a:schemeClr val="bg1"/>
                </a:solidFill>
              </a:rPr>
              <a:t> (TAKWA)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ibadah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ditujukan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TAKWA (2:21)</a:t>
            </a:r>
          </a:p>
          <a:p>
            <a:r>
              <a:rPr lang="en-US" dirty="0" err="1" smtClean="0"/>
              <a:t>Inilah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di </a:t>
            </a:r>
            <a:r>
              <a:rPr lang="en-US" dirty="0" err="1" smtClean="0"/>
              <a:t>sisi</a:t>
            </a:r>
            <a:r>
              <a:rPr lang="en-US" dirty="0" smtClean="0"/>
              <a:t> Allah (49:13)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8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7738" y="2219980"/>
            <a:ext cx="2137124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ar-SA" sz="2800" dirty="0">
                <a:solidFill>
                  <a:sysClr val="windowText" lastClr="000000"/>
                </a:solidFill>
              </a:rPr>
              <a:t>اَلْمَوِقِفُ اَلإِسْلاَمِيُّ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4800" y="0"/>
            <a:ext cx="982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800" dirty="0" smtClean="0">
                <a:solidFill>
                  <a:schemeClr val="tx2"/>
                </a:solidFill>
              </a:rPr>
              <a:t>اَلإِسْلاَمُ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838200" y="60960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A" sz="2800" dirty="0" smtClean="0">
                <a:solidFill>
                  <a:schemeClr val="tx2"/>
                </a:solidFill>
              </a:rPr>
              <a:t>اَلاِعْتِقَادُ		اَلْفِكْرَةُ		اَلشُّعُوْرُ		اَلأَخْلاَقُ</a:t>
            </a:r>
            <a:endParaRPr lang="en-US" sz="2800" dirty="0"/>
          </a:p>
        </p:txBody>
      </p:sp>
      <p:sp>
        <p:nvSpPr>
          <p:cNvPr id="7" name="Line 42"/>
          <p:cNvSpPr>
            <a:spLocks noChangeShapeType="1"/>
          </p:cNvSpPr>
          <p:nvPr/>
        </p:nvSpPr>
        <p:spPr bwMode="auto">
          <a:xfrm>
            <a:off x="5029200" y="304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>
            <a:off x="7391400" y="30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9" name="Line 44"/>
          <p:cNvSpPr>
            <a:spLocks noChangeShapeType="1"/>
          </p:cNvSpPr>
          <p:nvPr/>
        </p:nvSpPr>
        <p:spPr bwMode="auto">
          <a:xfrm>
            <a:off x="5638800" y="30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0" name="Line 45"/>
          <p:cNvSpPr>
            <a:spLocks noChangeShapeType="1"/>
          </p:cNvSpPr>
          <p:nvPr/>
        </p:nvSpPr>
        <p:spPr bwMode="auto">
          <a:xfrm flipH="1">
            <a:off x="1905000" y="304800"/>
            <a:ext cx="21945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1" name="Line 46"/>
          <p:cNvSpPr>
            <a:spLocks noChangeShapeType="1"/>
          </p:cNvSpPr>
          <p:nvPr/>
        </p:nvSpPr>
        <p:spPr bwMode="auto">
          <a:xfrm>
            <a:off x="1905000" y="30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2" name="Line 47"/>
          <p:cNvSpPr>
            <a:spLocks noChangeShapeType="1"/>
          </p:cNvSpPr>
          <p:nvPr/>
        </p:nvSpPr>
        <p:spPr bwMode="auto">
          <a:xfrm>
            <a:off x="3733800" y="30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905000" y="1132820"/>
            <a:ext cx="5486400" cy="304800"/>
            <a:chOff x="2057400" y="3200400"/>
            <a:chExt cx="5486400" cy="304800"/>
          </a:xfrm>
        </p:grpSpPr>
        <p:sp>
          <p:nvSpPr>
            <p:cNvPr id="14" name="Line 48"/>
            <p:cNvSpPr>
              <a:spLocks noChangeShapeType="1"/>
            </p:cNvSpPr>
            <p:nvPr/>
          </p:nvSpPr>
          <p:spPr bwMode="auto">
            <a:xfrm>
              <a:off x="20574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5" name="Line 49"/>
            <p:cNvSpPr>
              <a:spLocks noChangeShapeType="1"/>
            </p:cNvSpPr>
            <p:nvPr/>
          </p:nvSpPr>
          <p:spPr bwMode="auto">
            <a:xfrm>
              <a:off x="2057400" y="3352800"/>
              <a:ext cx="548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6" name="Line 50"/>
            <p:cNvSpPr>
              <a:spLocks noChangeShapeType="1"/>
            </p:cNvSpPr>
            <p:nvPr/>
          </p:nvSpPr>
          <p:spPr bwMode="auto">
            <a:xfrm flipV="1">
              <a:off x="75438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7" name="Line 51"/>
            <p:cNvSpPr>
              <a:spLocks noChangeShapeType="1"/>
            </p:cNvSpPr>
            <p:nvPr/>
          </p:nvSpPr>
          <p:spPr bwMode="auto">
            <a:xfrm flipV="1">
              <a:off x="57912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8" name="Line 52"/>
            <p:cNvSpPr>
              <a:spLocks noChangeShapeType="1"/>
            </p:cNvSpPr>
            <p:nvPr/>
          </p:nvSpPr>
          <p:spPr bwMode="auto">
            <a:xfrm flipV="1">
              <a:off x="38862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9" name="Line 53"/>
            <p:cNvSpPr>
              <a:spLocks noChangeShapeType="1"/>
            </p:cNvSpPr>
            <p:nvPr/>
          </p:nvSpPr>
          <p:spPr bwMode="auto">
            <a:xfrm>
              <a:off x="4800600" y="3352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3276600" y="1447800"/>
            <a:ext cx="2819400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1"/>
            <a:r>
              <a:rPr lang="ar-SA" sz="3200" dirty="0" smtClean="0">
                <a:solidFill>
                  <a:schemeClr val="tx1"/>
                </a:solidFill>
              </a:rPr>
              <a:t>اَلْوَضْعُ اَلإِسْلاَمِيُّ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704443" y="2032575"/>
            <a:ext cx="0" cy="18288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791075" y="2910245"/>
            <a:ext cx="192392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tx1"/>
                </a:solidFill>
              </a:rPr>
              <a:t>اَلْعَمَلُ اَلإِسْلاَمِيُّ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740781" y="2712720"/>
            <a:ext cx="0" cy="1371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346895" y="2900065"/>
            <a:ext cx="1875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tx2"/>
                </a:solidFill>
              </a:rPr>
              <a:t>اَلدَّعْوَةُ وَالتَّرْبِيَّةُ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365499" y="2900065"/>
            <a:ext cx="1911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tx2"/>
                </a:solidFill>
              </a:rPr>
              <a:t>اَلْحَرَكَةُ وَالْجِهَادُ</a:t>
            </a:r>
            <a:endParaRPr lang="en-US" sz="28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15000" y="3204865"/>
            <a:ext cx="6318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206501" y="3204865"/>
            <a:ext cx="5845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791075" y="3581400"/>
            <a:ext cx="1829347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tx1"/>
                </a:solidFill>
              </a:rPr>
              <a:t>عِبَادَةُ اللهِ وَحْدَهُ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724400" y="3429000"/>
            <a:ext cx="0" cy="1371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281995" y="4201180"/>
            <a:ext cx="89960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tx1"/>
                </a:solidFill>
              </a:rPr>
              <a:t>اَلتَّقْوَى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743325" y="4066252"/>
            <a:ext cx="0" cy="1371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589463" y="5562600"/>
            <a:ext cx="649537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bg1"/>
                </a:solidFill>
              </a:rPr>
              <a:t>اَلثِّقَةُ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898393" y="5410200"/>
            <a:ext cx="0" cy="1371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267200" y="5562600"/>
            <a:ext cx="1000595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bg1"/>
                </a:solidFill>
              </a:rPr>
              <a:t>اَلنُّصْرَةُ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764793" y="4724400"/>
            <a:ext cx="0" cy="1371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057400" y="5562600"/>
            <a:ext cx="899605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bg1"/>
                </a:solidFill>
              </a:rPr>
              <a:t>اَلأَمَانَةُ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478793" y="5422612"/>
            <a:ext cx="0" cy="1371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257205" y="4800600"/>
            <a:ext cx="1027845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bg1"/>
                </a:solidFill>
              </a:rPr>
              <a:t>اَلْبُرْهَانُ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4800600" y="5334000"/>
            <a:ext cx="0" cy="2286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478793" y="5425440"/>
            <a:ext cx="443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67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</a:t>
            </a:r>
            <a:r>
              <a:rPr lang="en-US" dirty="0" err="1" smtClean="0"/>
              <a:t>Kuatnya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505200"/>
            <a:ext cx="8305800" cy="2895600"/>
          </a:xfrm>
        </p:spPr>
        <p:txBody>
          <a:bodyPr/>
          <a:lstStyle/>
          <a:p>
            <a:r>
              <a:rPr lang="en-US" sz="2800" dirty="0" smtClean="0"/>
              <a:t>Paling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empat</a:t>
            </a:r>
            <a:r>
              <a:rPr lang="en-US" sz="2800" dirty="0" smtClean="0"/>
              <a:t> parameter yang </a:t>
            </a:r>
            <a:r>
              <a:rPr lang="en-US" sz="2800" dirty="0" err="1" smtClean="0"/>
              <a:t>mesti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lihat</a:t>
            </a:r>
            <a:endParaRPr lang="en-US" sz="2800" dirty="0" smtClean="0"/>
          </a:p>
          <a:p>
            <a:pPr lvl="1"/>
            <a:r>
              <a:rPr lang="en-US" sz="2400" dirty="0" err="1" smtClean="0"/>
              <a:t>I’tiqad</a:t>
            </a:r>
            <a:r>
              <a:rPr lang="en-US" sz="2400" dirty="0" smtClean="0"/>
              <a:t> (</a:t>
            </a:r>
            <a:r>
              <a:rPr lang="en-US" sz="2400" dirty="0" err="1" smtClean="0"/>
              <a:t>keyakinan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err="1" smtClean="0"/>
              <a:t>Fikrah</a:t>
            </a:r>
            <a:r>
              <a:rPr lang="en-US" sz="2400" dirty="0" smtClean="0"/>
              <a:t> (</a:t>
            </a:r>
            <a:r>
              <a:rPr lang="en-US" sz="2400" dirty="0" err="1" smtClean="0"/>
              <a:t>ideologi</a:t>
            </a:r>
            <a:r>
              <a:rPr lang="en-US" sz="2400" dirty="0" smtClean="0"/>
              <a:t>, </a:t>
            </a:r>
            <a:r>
              <a:rPr lang="en-US" sz="2400" dirty="0" err="1" smtClean="0"/>
              <a:t>pola</a:t>
            </a:r>
            <a:r>
              <a:rPr lang="en-US" sz="2400" dirty="0" smtClean="0"/>
              <a:t> </a:t>
            </a:r>
            <a:r>
              <a:rPr lang="en-US" sz="2400" dirty="0" err="1" smtClean="0"/>
              <a:t>pikir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err="1" smtClean="0"/>
              <a:t>Syu’ur</a:t>
            </a:r>
            <a:r>
              <a:rPr lang="en-US" sz="2400" dirty="0" smtClean="0"/>
              <a:t> (</a:t>
            </a:r>
            <a:r>
              <a:rPr lang="en-US" sz="2400" dirty="0" err="1" smtClean="0"/>
              <a:t>perasaan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err="1" smtClean="0"/>
              <a:t>Akhlak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267200" y="2067580"/>
            <a:ext cx="982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800" dirty="0" smtClean="0">
                <a:solidFill>
                  <a:schemeClr val="tx2"/>
                </a:solidFill>
              </a:rPr>
              <a:t>اَلإِسْلاَمُ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990600" y="267718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A" sz="2800" dirty="0" smtClean="0">
                <a:solidFill>
                  <a:schemeClr val="tx2"/>
                </a:solidFill>
              </a:rPr>
              <a:t>اَلاِعْتِقَادُ		اَلْفِكْرَةُ		اَلشُّعُوْرُ		اَلأَخْلاَقُ</a:t>
            </a:r>
            <a:endParaRPr lang="en-US" sz="2800" dirty="0"/>
          </a:p>
        </p:txBody>
      </p:sp>
      <p:sp>
        <p:nvSpPr>
          <p:cNvPr id="6" name="Line 42"/>
          <p:cNvSpPr>
            <a:spLocks noChangeShapeType="1"/>
          </p:cNvSpPr>
          <p:nvPr/>
        </p:nvSpPr>
        <p:spPr bwMode="auto">
          <a:xfrm>
            <a:off x="5181600" y="237238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>
            <a:off x="7543800" y="237238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8" name="Line 44"/>
          <p:cNvSpPr>
            <a:spLocks noChangeShapeType="1"/>
          </p:cNvSpPr>
          <p:nvPr/>
        </p:nvSpPr>
        <p:spPr bwMode="auto">
          <a:xfrm>
            <a:off x="5791200" y="237238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9" name="Line 45"/>
          <p:cNvSpPr>
            <a:spLocks noChangeShapeType="1"/>
          </p:cNvSpPr>
          <p:nvPr/>
        </p:nvSpPr>
        <p:spPr bwMode="auto">
          <a:xfrm flipH="1">
            <a:off x="2057400" y="2372380"/>
            <a:ext cx="21945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0" name="Line 46"/>
          <p:cNvSpPr>
            <a:spLocks noChangeShapeType="1"/>
          </p:cNvSpPr>
          <p:nvPr/>
        </p:nvSpPr>
        <p:spPr bwMode="auto">
          <a:xfrm>
            <a:off x="2057400" y="237238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1" name="Line 47"/>
          <p:cNvSpPr>
            <a:spLocks noChangeShapeType="1"/>
          </p:cNvSpPr>
          <p:nvPr/>
        </p:nvSpPr>
        <p:spPr bwMode="auto">
          <a:xfrm>
            <a:off x="3886200" y="237238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Bukti</a:t>
            </a:r>
            <a:r>
              <a:rPr lang="en-US" sz="4400" dirty="0" smtClean="0"/>
              <a:t> </a:t>
            </a:r>
            <a:r>
              <a:rPr lang="en-US" sz="4400" dirty="0" err="1" smtClean="0"/>
              <a:t>Takwa</a:t>
            </a:r>
            <a:r>
              <a:rPr lang="en-US" sz="4400" dirty="0" smtClean="0"/>
              <a:t> (</a:t>
            </a:r>
            <a:r>
              <a:rPr lang="ar-SA" sz="4400" dirty="0">
                <a:solidFill>
                  <a:schemeClr val="tx2"/>
                </a:solidFill>
              </a:rPr>
              <a:t>اَلْبُرْهَانُ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Kepada</a:t>
            </a:r>
            <a:r>
              <a:rPr lang="en-US" sz="2800" dirty="0" smtClean="0">
                <a:solidFill>
                  <a:schemeClr val="tx1"/>
                </a:solidFill>
              </a:rPr>
              <a:t> orang yang </a:t>
            </a:r>
            <a:r>
              <a:rPr lang="en-US" sz="2800" dirty="0" err="1" smtClean="0">
                <a:solidFill>
                  <a:schemeClr val="tx1"/>
                </a:solidFill>
              </a:rPr>
              <a:t>bertakwa</a:t>
            </a:r>
            <a:r>
              <a:rPr lang="en-US" sz="2800" dirty="0" smtClean="0">
                <a:solidFill>
                  <a:schemeClr val="tx1"/>
                </a:solidFill>
              </a:rPr>
              <a:t>, Allah </a:t>
            </a:r>
            <a:r>
              <a:rPr lang="en-US" sz="2800" dirty="0" err="1" smtClean="0">
                <a:solidFill>
                  <a:schemeClr val="tx1"/>
                </a:solidFill>
              </a:rPr>
              <a:t>akan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memberikan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buktinya</a:t>
            </a:r>
            <a:r>
              <a:rPr lang="en-US" sz="2800" dirty="0" smtClean="0">
                <a:solidFill>
                  <a:schemeClr val="tx1"/>
                </a:solidFill>
              </a:rPr>
              <a:t>, di </a:t>
            </a:r>
            <a:r>
              <a:rPr lang="en-US" sz="2800" dirty="0" err="1" smtClean="0">
                <a:solidFill>
                  <a:schemeClr val="tx1"/>
                </a:solidFill>
              </a:rPr>
              <a:t>antaranya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Mendapatkan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kepercayaan</a:t>
            </a:r>
            <a:r>
              <a:rPr lang="en-US" sz="2800" dirty="0" smtClean="0">
                <a:solidFill>
                  <a:schemeClr val="tx1"/>
                </a:solidFill>
              </a:rPr>
              <a:t> Allah (</a:t>
            </a:r>
            <a:r>
              <a:rPr lang="ar-SA" sz="2800" dirty="0" smtClean="0">
                <a:solidFill>
                  <a:schemeClr val="tx1"/>
                </a:solidFill>
              </a:rPr>
              <a:t>اَلثِّقَةُ</a:t>
            </a:r>
            <a:r>
              <a:rPr lang="en-US" sz="2800" dirty="0" smtClean="0">
                <a:solidFill>
                  <a:schemeClr val="tx1"/>
                </a:solidFill>
              </a:rPr>
              <a:t>) 21:105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Mendapatkan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pertolongan</a:t>
            </a:r>
            <a:r>
              <a:rPr lang="en-US" sz="2800" dirty="0" smtClean="0">
                <a:solidFill>
                  <a:schemeClr val="tx1"/>
                </a:solidFill>
              </a:rPr>
              <a:t> Allah (</a:t>
            </a:r>
            <a:r>
              <a:rPr lang="ar-SA" sz="2800" dirty="0" smtClean="0">
                <a:solidFill>
                  <a:schemeClr val="tx1"/>
                </a:solidFill>
              </a:rPr>
              <a:t>اَلنُّصْرَةُ</a:t>
            </a:r>
            <a:r>
              <a:rPr lang="en-US" sz="2800" dirty="0" smtClean="0">
                <a:solidFill>
                  <a:schemeClr val="tx1"/>
                </a:solidFill>
              </a:rPr>
              <a:t>) 47:7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tx1"/>
                </a:solidFill>
              </a:rPr>
              <a:t>Mendapatkan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amanah</a:t>
            </a:r>
            <a:r>
              <a:rPr lang="en-US" sz="2800" dirty="0" smtClean="0">
                <a:solidFill>
                  <a:schemeClr val="tx1"/>
                </a:solidFill>
              </a:rPr>
              <a:t> Allah (</a:t>
            </a:r>
            <a:r>
              <a:rPr lang="ar-SA" sz="2800" dirty="0" smtClean="0">
                <a:solidFill>
                  <a:schemeClr val="tx1"/>
                </a:solidFill>
              </a:rPr>
              <a:t>اَلأَمَانَةُ</a:t>
            </a:r>
            <a:r>
              <a:rPr lang="en-US" sz="2800" dirty="0" smtClean="0">
                <a:solidFill>
                  <a:schemeClr val="tx1"/>
                </a:solidFill>
              </a:rPr>
              <a:t>) 4:58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701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7738" y="2219980"/>
            <a:ext cx="2137124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ar-SA" sz="2800" dirty="0">
                <a:solidFill>
                  <a:sysClr val="windowText" lastClr="000000"/>
                </a:solidFill>
              </a:rPr>
              <a:t>اَلْمَوِقِفُ اَلإِسْلاَمِيُّ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4800" y="0"/>
            <a:ext cx="982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800" dirty="0" smtClean="0">
                <a:solidFill>
                  <a:schemeClr val="tx2"/>
                </a:solidFill>
              </a:rPr>
              <a:t>اَلإِسْلاَمُ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838200" y="60960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A" sz="2800" dirty="0" smtClean="0">
                <a:solidFill>
                  <a:schemeClr val="tx2"/>
                </a:solidFill>
              </a:rPr>
              <a:t>اَلاِعْتِقَادُ		اَلْفِكْرَةُ		اَلشُّعُوْرُ		اَلأَخْلاَقُ</a:t>
            </a:r>
            <a:endParaRPr lang="en-US" sz="2800" dirty="0"/>
          </a:p>
        </p:txBody>
      </p:sp>
      <p:sp>
        <p:nvSpPr>
          <p:cNvPr id="7" name="Line 42"/>
          <p:cNvSpPr>
            <a:spLocks noChangeShapeType="1"/>
          </p:cNvSpPr>
          <p:nvPr/>
        </p:nvSpPr>
        <p:spPr bwMode="auto">
          <a:xfrm>
            <a:off x="5029200" y="304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>
            <a:off x="7391400" y="30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9" name="Line 44"/>
          <p:cNvSpPr>
            <a:spLocks noChangeShapeType="1"/>
          </p:cNvSpPr>
          <p:nvPr/>
        </p:nvSpPr>
        <p:spPr bwMode="auto">
          <a:xfrm>
            <a:off x="5638800" y="30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0" name="Line 45"/>
          <p:cNvSpPr>
            <a:spLocks noChangeShapeType="1"/>
          </p:cNvSpPr>
          <p:nvPr/>
        </p:nvSpPr>
        <p:spPr bwMode="auto">
          <a:xfrm flipH="1">
            <a:off x="1905000" y="304800"/>
            <a:ext cx="21945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1" name="Line 46"/>
          <p:cNvSpPr>
            <a:spLocks noChangeShapeType="1"/>
          </p:cNvSpPr>
          <p:nvPr/>
        </p:nvSpPr>
        <p:spPr bwMode="auto">
          <a:xfrm>
            <a:off x="1905000" y="30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2" name="Line 47"/>
          <p:cNvSpPr>
            <a:spLocks noChangeShapeType="1"/>
          </p:cNvSpPr>
          <p:nvPr/>
        </p:nvSpPr>
        <p:spPr bwMode="auto">
          <a:xfrm>
            <a:off x="3733800" y="30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r" rtl="1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905000" y="1132820"/>
            <a:ext cx="5486400" cy="304800"/>
            <a:chOff x="2057400" y="3200400"/>
            <a:chExt cx="5486400" cy="304800"/>
          </a:xfrm>
        </p:grpSpPr>
        <p:sp>
          <p:nvSpPr>
            <p:cNvPr id="14" name="Line 48"/>
            <p:cNvSpPr>
              <a:spLocks noChangeShapeType="1"/>
            </p:cNvSpPr>
            <p:nvPr/>
          </p:nvSpPr>
          <p:spPr bwMode="auto">
            <a:xfrm>
              <a:off x="20574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5" name="Line 49"/>
            <p:cNvSpPr>
              <a:spLocks noChangeShapeType="1"/>
            </p:cNvSpPr>
            <p:nvPr/>
          </p:nvSpPr>
          <p:spPr bwMode="auto">
            <a:xfrm>
              <a:off x="2057400" y="3352800"/>
              <a:ext cx="548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6" name="Line 50"/>
            <p:cNvSpPr>
              <a:spLocks noChangeShapeType="1"/>
            </p:cNvSpPr>
            <p:nvPr/>
          </p:nvSpPr>
          <p:spPr bwMode="auto">
            <a:xfrm flipV="1">
              <a:off x="75438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7" name="Line 51"/>
            <p:cNvSpPr>
              <a:spLocks noChangeShapeType="1"/>
            </p:cNvSpPr>
            <p:nvPr/>
          </p:nvSpPr>
          <p:spPr bwMode="auto">
            <a:xfrm flipV="1">
              <a:off x="57912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8" name="Line 52"/>
            <p:cNvSpPr>
              <a:spLocks noChangeShapeType="1"/>
            </p:cNvSpPr>
            <p:nvPr/>
          </p:nvSpPr>
          <p:spPr bwMode="auto">
            <a:xfrm flipV="1">
              <a:off x="38862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19" name="Line 53"/>
            <p:cNvSpPr>
              <a:spLocks noChangeShapeType="1"/>
            </p:cNvSpPr>
            <p:nvPr/>
          </p:nvSpPr>
          <p:spPr bwMode="auto">
            <a:xfrm>
              <a:off x="4800600" y="3352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 rtl="1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3276600" y="1447800"/>
            <a:ext cx="2819400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1"/>
            <a:r>
              <a:rPr lang="ar-SA" sz="3200" dirty="0" smtClean="0">
                <a:solidFill>
                  <a:schemeClr val="tx1"/>
                </a:solidFill>
              </a:rPr>
              <a:t>اَلْوَضْعُ اَلإِسْلاَمِيُّ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704443" y="2032575"/>
            <a:ext cx="0" cy="18288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791075" y="2910245"/>
            <a:ext cx="192392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tx1"/>
                </a:solidFill>
              </a:rPr>
              <a:t>اَلْعَمَلُ اَلإِسْلاَمِيُّ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740781" y="2712720"/>
            <a:ext cx="0" cy="1371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346895" y="2900065"/>
            <a:ext cx="1875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tx2"/>
                </a:solidFill>
              </a:rPr>
              <a:t>اَلدَّعْوَةُ وَالتَّرْبِيَّةُ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365499" y="2900065"/>
            <a:ext cx="1911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tx2"/>
                </a:solidFill>
              </a:rPr>
              <a:t>اَلْحَرَكَةُ وَالْجِهَادُ</a:t>
            </a:r>
            <a:endParaRPr lang="en-US" sz="28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15000" y="3204865"/>
            <a:ext cx="6318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206501" y="3204865"/>
            <a:ext cx="5845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791075" y="3581400"/>
            <a:ext cx="1829347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tx1"/>
                </a:solidFill>
              </a:rPr>
              <a:t>عِبَادَةُ اللهِ وَحْدَهُ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724400" y="3429000"/>
            <a:ext cx="0" cy="1371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281995" y="4201180"/>
            <a:ext cx="89960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tx1"/>
                </a:solidFill>
              </a:rPr>
              <a:t>اَلتَّقْوَى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743325" y="4066252"/>
            <a:ext cx="0" cy="1371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589463" y="5562600"/>
            <a:ext cx="649537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tx1"/>
                </a:solidFill>
              </a:rPr>
              <a:t>اَلثِّقَةُ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898393" y="5410200"/>
            <a:ext cx="0" cy="1371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267200" y="5562600"/>
            <a:ext cx="100059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tx1"/>
                </a:solidFill>
              </a:rPr>
              <a:t>اَلنُّصْرَةُ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764793" y="4724400"/>
            <a:ext cx="0" cy="1371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057400" y="5562600"/>
            <a:ext cx="89960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tx1"/>
                </a:solidFill>
              </a:rPr>
              <a:t>اَلأَمَانَةُ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478793" y="5422612"/>
            <a:ext cx="0" cy="1371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191000" y="4886980"/>
            <a:ext cx="100059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tx1"/>
                </a:solidFill>
              </a:rPr>
              <a:t>اَلنُّصْرَةُ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4800600" y="5425440"/>
            <a:ext cx="0" cy="1371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478793" y="5425440"/>
            <a:ext cx="443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934200" y="6080760"/>
            <a:ext cx="0" cy="9144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800600" y="6096000"/>
            <a:ext cx="0" cy="18288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514600" y="6080760"/>
            <a:ext cx="0" cy="9144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267200" y="6258580"/>
            <a:ext cx="979755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ar-SA" sz="2800" dirty="0">
                <a:solidFill>
                  <a:schemeClr val="bg1"/>
                </a:solidFill>
              </a:rPr>
              <a:t>اَلتَّمْكِيْنُ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800600" y="6187589"/>
            <a:ext cx="2133600" cy="6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0"/>
          </p:cNvCxnSpPr>
          <p:nvPr/>
        </p:nvCxnSpPr>
        <p:spPr>
          <a:xfrm flipH="1" flipV="1">
            <a:off x="2494034" y="6187738"/>
            <a:ext cx="2263044" cy="7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010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Kedudukan</a:t>
            </a:r>
            <a:r>
              <a:rPr lang="en-US" sz="4000" dirty="0" smtClean="0"/>
              <a:t> yang </a:t>
            </a:r>
            <a:r>
              <a:rPr lang="en-US" sz="4000" dirty="0" err="1" smtClean="0"/>
              <a:t>Kokoh</a:t>
            </a:r>
            <a:r>
              <a:rPr lang="en-US" sz="4000" dirty="0" smtClean="0"/>
              <a:t> (</a:t>
            </a:r>
            <a:r>
              <a:rPr lang="ar-SA" sz="4000" dirty="0">
                <a:solidFill>
                  <a:schemeClr val="tx2"/>
                </a:solidFill>
              </a:rPr>
              <a:t>اَلتَّمْكِيْنُ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amal</a:t>
            </a:r>
            <a:r>
              <a:rPr lang="en-US" dirty="0" smtClean="0"/>
              <a:t> </a:t>
            </a:r>
            <a:r>
              <a:rPr lang="en-US" dirty="0" err="1" smtClean="0"/>
              <a:t>Islami</a:t>
            </a:r>
            <a:r>
              <a:rPr lang="en-US" dirty="0" smtClean="0"/>
              <a:t> </a:t>
            </a:r>
            <a:r>
              <a:rPr lang="en-US" dirty="0" err="1" smtClean="0"/>
              <a:t>inilah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Islam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keududkan</a:t>
            </a:r>
            <a:r>
              <a:rPr lang="en-US" dirty="0" smtClean="0"/>
              <a:t> yang </a:t>
            </a:r>
            <a:r>
              <a:rPr lang="en-US" dirty="0" err="1" smtClean="0"/>
              <a:t>kokoh</a:t>
            </a:r>
            <a:r>
              <a:rPr lang="en-US" dirty="0" smtClean="0"/>
              <a:t> di </a:t>
            </a:r>
            <a:r>
              <a:rPr lang="en-US" dirty="0" err="1" smtClean="0"/>
              <a:t>muka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 (</a:t>
            </a:r>
            <a:r>
              <a:rPr lang="ar-SA" dirty="0" smtClean="0">
                <a:solidFill>
                  <a:schemeClr val="tx2"/>
                </a:solidFill>
              </a:rPr>
              <a:t>اَلتَّمْكِيْنُ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24:55 </a:t>
            </a:r>
            <a:r>
              <a:rPr lang="en-US" dirty="0" err="1" smtClean="0">
                <a:solidFill>
                  <a:schemeClr val="tx2"/>
                </a:solidFill>
              </a:rPr>
              <a:t>iman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dan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amal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sholih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khilafah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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aman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  </a:t>
            </a:r>
            <a:r>
              <a:rPr lang="en-US" dirty="0" err="1" smtClean="0">
                <a:solidFill>
                  <a:schemeClr val="tx2"/>
                </a:solidFill>
                <a:sym typeface="Wingdings" pitchFamily="2" charset="2"/>
              </a:rPr>
              <a:t>tamkin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45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I’TIKAD (KEYAKINAN)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Keyakinan</a:t>
            </a:r>
            <a:r>
              <a:rPr lang="en-US" dirty="0" smtClean="0"/>
              <a:t> yang </a:t>
            </a:r>
            <a:r>
              <a:rPr lang="en-US" dirty="0" err="1" smtClean="0"/>
              <a:t>mendalam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r>
              <a:rPr lang="en-US" dirty="0" smtClean="0"/>
              <a:t> yang </a:t>
            </a:r>
            <a:r>
              <a:rPr lang="en-US" dirty="0" err="1" smtClean="0"/>
              <a:t>menghunjam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endParaRPr lang="en-US" dirty="0" smtClean="0"/>
          </a:p>
          <a:p>
            <a:r>
              <a:rPr lang="en-US" dirty="0" err="1" smtClean="0"/>
              <a:t>Keyakinan</a:t>
            </a:r>
            <a:r>
              <a:rPr lang="en-US" dirty="0" smtClean="0"/>
              <a:t> yang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tenang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tenteram</a:t>
            </a:r>
            <a:r>
              <a:rPr lang="en-US" dirty="0" smtClean="0"/>
              <a:t> </a:t>
            </a:r>
            <a:r>
              <a:rPr lang="en-US" dirty="0" err="1" smtClean="0"/>
              <a:t>jiwanya</a:t>
            </a:r>
            <a:endParaRPr lang="en-US" dirty="0" smtClean="0"/>
          </a:p>
          <a:p>
            <a:r>
              <a:rPr lang="en-US" dirty="0" err="1" smtClean="0"/>
              <a:t>Keyakinan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disertai</a:t>
            </a:r>
            <a:r>
              <a:rPr lang="en-US" dirty="0" smtClean="0"/>
              <a:t> </a:t>
            </a:r>
            <a:r>
              <a:rPr lang="en-US" dirty="0" err="1" smtClean="0"/>
              <a:t>keraguan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kebimbangan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pun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درجات الإعتقاد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Derajat Keyakinan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581400"/>
          </a:xfrm>
        </p:spPr>
        <p:txBody>
          <a:bodyPr/>
          <a:lstStyle/>
          <a:p>
            <a:r>
              <a:rPr lang="en-US" sz="2800" dirty="0" err="1" smtClean="0"/>
              <a:t>Kekuatan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kelemahan</a:t>
            </a:r>
            <a:r>
              <a:rPr lang="en-US" sz="2800" dirty="0" smtClean="0"/>
              <a:t> </a:t>
            </a:r>
            <a:r>
              <a:rPr lang="en-US" sz="2800" dirty="0" err="1" smtClean="0"/>
              <a:t>akidah</a:t>
            </a:r>
            <a:r>
              <a:rPr lang="en-US" sz="2800" dirty="0" smtClean="0"/>
              <a:t> </a:t>
            </a:r>
            <a:r>
              <a:rPr lang="en-US" sz="2800" dirty="0" err="1" smtClean="0"/>
              <a:t>itu</a:t>
            </a:r>
            <a:r>
              <a:rPr lang="en-US" sz="2800" dirty="0" smtClean="0"/>
              <a:t> </a:t>
            </a:r>
            <a:r>
              <a:rPr lang="en-US" sz="2800" dirty="0" err="1" smtClean="0"/>
              <a:t>tergantung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endParaRPr lang="en-US" sz="2800" dirty="0" smtClean="0"/>
          </a:p>
          <a:p>
            <a:pPr lvl="1"/>
            <a:r>
              <a:rPr lang="en-US" sz="2400" dirty="0" err="1" smtClean="0"/>
              <a:t>Kejelasan</a:t>
            </a:r>
            <a:r>
              <a:rPr lang="en-US" sz="2400" dirty="0" smtClean="0"/>
              <a:t> </a:t>
            </a:r>
            <a:r>
              <a:rPr lang="en-US" sz="2400" dirty="0" err="1" smtClean="0"/>
              <a:t>dalil</a:t>
            </a:r>
            <a:r>
              <a:rPr lang="en-US" sz="2400" dirty="0" smtClean="0"/>
              <a:t> (</a:t>
            </a:r>
            <a:r>
              <a:rPr lang="ar-SA" sz="3200" b="1" dirty="0" smtClean="0">
                <a:cs typeface="Traditional Arabic" pitchFamily="2" charset="-78"/>
              </a:rPr>
              <a:t>وُضُوْحُ الأَدِلَّةِ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err="1" smtClean="0"/>
              <a:t>Posisinya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jiwa</a:t>
            </a:r>
            <a:r>
              <a:rPr lang="en-US" sz="2400" dirty="0" smtClean="0"/>
              <a:t> </a:t>
            </a:r>
            <a:r>
              <a:rPr lang="en-US" sz="2400" dirty="0" err="1" smtClean="0"/>
              <a:t>masing-masing</a:t>
            </a:r>
            <a:r>
              <a:rPr lang="en-US" sz="2400" dirty="0" smtClean="0"/>
              <a:t> (</a:t>
            </a:r>
            <a:r>
              <a:rPr lang="ar-SA" sz="3200" b="1" dirty="0" smtClean="0">
                <a:cs typeface="Traditional Arabic" pitchFamily="2" charset="-78"/>
              </a:rPr>
              <a:t>تَمَكُّنِهَا مِنْ نُفُوْسٍ</a:t>
            </a:r>
            <a:r>
              <a:rPr lang="en-US" sz="2400" dirty="0" smtClean="0"/>
              <a:t>)</a:t>
            </a:r>
          </a:p>
          <a:p>
            <a:r>
              <a:rPr lang="en-US" sz="2800" dirty="0" err="1" smtClean="0"/>
              <a:t>Ada</a:t>
            </a:r>
            <a:r>
              <a:rPr lang="en-US" sz="2800" dirty="0" smtClean="0"/>
              <a:t> 3 </a:t>
            </a:r>
            <a:r>
              <a:rPr lang="en-US" sz="2800" dirty="0" err="1" smtClean="0"/>
              <a:t>tingkatan</a:t>
            </a:r>
            <a:endParaRPr lang="en-US" sz="2800" dirty="0" smtClean="0"/>
          </a:p>
          <a:p>
            <a:pPr lvl="1"/>
            <a:r>
              <a:rPr lang="ar-SA" sz="2400" dirty="0" smtClean="0"/>
              <a:t>علم اليقين</a:t>
            </a:r>
            <a:r>
              <a:rPr lang="en-US" sz="2400" dirty="0" smtClean="0"/>
              <a:t> (</a:t>
            </a:r>
            <a:r>
              <a:rPr lang="en-US" sz="2400" dirty="0" err="1" smtClean="0"/>
              <a:t>keyakinan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ilmu</a:t>
            </a:r>
            <a:r>
              <a:rPr lang="en-US" sz="2400" dirty="0" smtClean="0"/>
              <a:t>)</a:t>
            </a:r>
            <a:endParaRPr lang="ar-SA" sz="2400" dirty="0" smtClean="0"/>
          </a:p>
          <a:p>
            <a:pPr lvl="1"/>
            <a:r>
              <a:rPr lang="ar-SA" sz="2400" dirty="0" smtClean="0"/>
              <a:t>عين اليقين</a:t>
            </a:r>
            <a:r>
              <a:rPr lang="en-US" sz="2400" dirty="0" smtClean="0"/>
              <a:t> (</a:t>
            </a:r>
            <a:r>
              <a:rPr lang="en-US" sz="2400" dirty="0" err="1" smtClean="0"/>
              <a:t>keyakinan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)</a:t>
            </a:r>
            <a:endParaRPr lang="ar-SA" sz="2400" dirty="0" smtClean="0"/>
          </a:p>
          <a:p>
            <a:pPr lvl="1"/>
            <a:r>
              <a:rPr lang="ar-SA" sz="2400" dirty="0" smtClean="0"/>
              <a:t>حق اليقين</a:t>
            </a:r>
            <a:r>
              <a:rPr lang="en-US" sz="2400" dirty="0" smtClean="0"/>
              <a:t> (</a:t>
            </a:r>
            <a:r>
              <a:rPr lang="en-US" sz="2400" dirty="0" err="1" smtClean="0"/>
              <a:t>keyakinan</a:t>
            </a:r>
            <a:r>
              <a:rPr lang="en-US" sz="2400" dirty="0" smtClean="0"/>
              <a:t> </a:t>
            </a:r>
            <a:r>
              <a:rPr lang="en-US" sz="2400" dirty="0" err="1" smtClean="0"/>
              <a:t>sejati</a:t>
            </a:r>
            <a:r>
              <a:rPr lang="en-US" sz="2400" dirty="0" smtClean="0"/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Keyakinan</a:t>
            </a:r>
            <a:r>
              <a:rPr lang="en-US" dirty="0" smtClean="0"/>
              <a:t> </a:t>
            </a:r>
            <a:r>
              <a:rPr lang="en-US" dirty="0" err="1" smtClean="0"/>
              <a:t>Sejati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7467600" cy="3581400"/>
          </a:xfrm>
        </p:spPr>
        <p:txBody>
          <a:bodyPr/>
          <a:lstStyle/>
          <a:p>
            <a:r>
              <a:rPr lang="en-US" dirty="0" err="1" smtClean="0"/>
              <a:t>Keyakinan</a:t>
            </a:r>
            <a:r>
              <a:rPr lang="en-US" dirty="0" smtClean="0"/>
              <a:t> </a:t>
            </a:r>
            <a:r>
              <a:rPr lang="en-US" dirty="0" err="1" smtClean="0"/>
              <a:t>sejati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MATI</a:t>
            </a:r>
          </a:p>
          <a:p>
            <a:pPr lvl="1"/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diyakini</a:t>
            </a:r>
            <a:r>
              <a:rPr lang="en-US" dirty="0" smtClean="0"/>
              <a:t> </a:t>
            </a:r>
            <a:r>
              <a:rPr lang="en-US" dirty="0" err="1" smtClean="0"/>
              <a:t>kebenarannya</a:t>
            </a:r>
            <a:endParaRPr lang="en-US" dirty="0" smtClean="0"/>
          </a:p>
          <a:p>
            <a:pPr lvl="1"/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bantahan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pun</a:t>
            </a:r>
          </a:p>
          <a:p>
            <a:r>
              <a:rPr lang="en-US" dirty="0" smtClean="0"/>
              <a:t>15:99 YAKIN = MATI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4876800"/>
            <a:ext cx="5825056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SA" sz="5400" b="1" dirty="0" smtClean="0">
                <a:cs typeface="Traditional Arabic" pitchFamily="2" charset="-78"/>
              </a:rPr>
              <a:t>اَلنَّاسُ نِيَامٌ فَإِذَا مَاتُوا انْتَبَهُوْا</a:t>
            </a:r>
          </a:p>
          <a:p>
            <a:pPr algn="ctr"/>
            <a:r>
              <a:rPr lang="en-US" sz="2800" dirty="0" err="1" smtClean="0">
                <a:cs typeface="Traditional Arabic" pitchFamily="2" charset="-78"/>
              </a:rPr>
              <a:t>Manusia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itu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tidur</a:t>
            </a:r>
            <a:r>
              <a:rPr lang="en-US" sz="2800" dirty="0" smtClean="0">
                <a:cs typeface="Traditional Arabic" pitchFamily="2" charset="-78"/>
              </a:rPr>
              <a:t>, </a:t>
            </a:r>
            <a:r>
              <a:rPr lang="en-US" sz="2800" dirty="0" err="1" smtClean="0">
                <a:cs typeface="Traditional Arabic" pitchFamily="2" charset="-78"/>
              </a:rPr>
              <a:t>apabila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telah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mati</a:t>
            </a:r>
            <a:endParaRPr lang="en-US" sz="2800" dirty="0" smtClean="0">
              <a:cs typeface="Traditional Arabic" pitchFamily="2" charset="-78"/>
            </a:endParaRPr>
          </a:p>
          <a:p>
            <a:pPr algn="ctr"/>
            <a:r>
              <a:rPr lang="en-US" sz="2800" dirty="0" err="1" smtClean="0">
                <a:cs typeface="Traditional Arabic" pitchFamily="2" charset="-78"/>
              </a:rPr>
              <a:t>baru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terjaga</a:t>
            </a:r>
            <a:r>
              <a:rPr lang="en-US" sz="2800" dirty="0" smtClean="0">
                <a:cs typeface="Traditional Arabic" pitchFamily="2" charset="-78"/>
              </a:rPr>
              <a:t> (</a:t>
            </a:r>
            <a:r>
              <a:rPr lang="en-US" sz="2800" dirty="0" err="1" smtClean="0">
                <a:cs typeface="Traditional Arabic" pitchFamily="2" charset="-78"/>
              </a:rPr>
              <a:t>tersadar</a:t>
            </a:r>
            <a:r>
              <a:rPr lang="en-US" sz="2800" dirty="0" smtClean="0">
                <a:cs typeface="Traditional Arabic" pitchFamily="2" charset="-78"/>
              </a:rPr>
              <a:t>)</a:t>
            </a:r>
            <a:endParaRPr lang="en-US" sz="2800" dirty="0">
              <a:cs typeface="Traditional Arabic" pitchFamily="2" charset="-7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4 Hal yang </a:t>
            </a:r>
            <a:r>
              <a:rPr lang="en-US" sz="3600" dirty="0" err="1" smtClean="0"/>
              <a:t>Mesti</a:t>
            </a:r>
            <a:r>
              <a:rPr lang="en-US" sz="3600" dirty="0" smtClean="0"/>
              <a:t> </a:t>
            </a:r>
            <a:r>
              <a:rPr lang="en-US" sz="3600" dirty="0" err="1" smtClean="0"/>
              <a:t>Diyakini</a:t>
            </a:r>
            <a:endParaRPr lang="en-US" sz="3600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82000" cy="4572000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z="2400" b="1" dirty="0" smtClean="0"/>
              <a:t>Al-</a:t>
            </a:r>
            <a:r>
              <a:rPr lang="en-US" sz="2400" b="1" dirty="0" err="1" smtClean="0"/>
              <a:t>Ilahiyyat</a:t>
            </a:r>
            <a:endParaRPr lang="en-US" sz="2400" b="1" dirty="0" smtClean="0"/>
          </a:p>
          <a:p>
            <a:pPr marL="933450" lvl="1" indent="-514350"/>
            <a:r>
              <a:rPr lang="en-US" sz="2000" dirty="0" err="1" smtClean="0"/>
              <a:t>Sifat-sifat</a:t>
            </a:r>
            <a:r>
              <a:rPr lang="en-US" sz="2000" dirty="0" smtClean="0"/>
              <a:t>, </a:t>
            </a:r>
            <a:r>
              <a:rPr lang="en-US" sz="2000" dirty="0" err="1" smtClean="0"/>
              <a:t>nama-nama</a:t>
            </a:r>
            <a:r>
              <a:rPr lang="en-US" sz="2000" dirty="0" smtClean="0"/>
              <a:t>, </a:t>
            </a:r>
            <a:r>
              <a:rPr lang="en-US" sz="2000" dirty="0" err="1" smtClean="0"/>
              <a:t>perbuatan-perbuatan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apa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diyakini</a:t>
            </a:r>
            <a:r>
              <a:rPr lang="en-US" sz="2000" dirty="0" smtClean="0"/>
              <a:t> </a:t>
            </a:r>
            <a:r>
              <a:rPr lang="en-US" sz="2000" dirty="0" err="1" smtClean="0"/>
              <a:t>seorang</a:t>
            </a:r>
            <a:r>
              <a:rPr lang="en-US" sz="2000" dirty="0" smtClean="0"/>
              <a:t> </a:t>
            </a:r>
            <a:r>
              <a:rPr lang="en-US" sz="2000" dirty="0" err="1" smtClean="0"/>
              <a:t>hamba</a:t>
            </a:r>
            <a:r>
              <a:rPr lang="en-US" sz="2000" dirty="0" smtClean="0"/>
              <a:t> </a:t>
            </a:r>
            <a:r>
              <a:rPr lang="en-US" sz="2000" dirty="0" err="1" smtClean="0"/>
              <a:t>perihal</a:t>
            </a:r>
            <a:r>
              <a:rPr lang="en-US" sz="2000" dirty="0" smtClean="0"/>
              <a:t> </a:t>
            </a:r>
            <a:r>
              <a:rPr lang="en-US" sz="2000" dirty="0" err="1" smtClean="0"/>
              <a:t>Tuhannya</a:t>
            </a:r>
            <a:endParaRPr lang="en-US" sz="2000" dirty="0" smtClean="0"/>
          </a:p>
          <a:p>
            <a:pPr marL="933450" lvl="1" indent="-514350"/>
            <a:r>
              <a:rPr lang="en-US" sz="2000" dirty="0" err="1" smtClean="0"/>
              <a:t>Ushulut-tauhid</a:t>
            </a:r>
            <a:r>
              <a:rPr lang="en-US" sz="2000" dirty="0" smtClean="0"/>
              <a:t>: Robb, </a:t>
            </a:r>
            <a:r>
              <a:rPr lang="en-US" sz="2000" dirty="0" err="1" smtClean="0"/>
              <a:t>Wali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Hakim</a:t>
            </a:r>
          </a:p>
          <a:p>
            <a:pPr marL="514350" indent="-514350">
              <a:buFontTx/>
              <a:buAutoNum type="arabicPeriod"/>
            </a:pPr>
            <a:r>
              <a:rPr lang="en-US" sz="2400" b="1" dirty="0" smtClean="0"/>
              <a:t>An-</a:t>
            </a:r>
            <a:r>
              <a:rPr lang="en-US" sz="2400" b="1" dirty="0" err="1" smtClean="0"/>
              <a:t>Nubuwwat</a:t>
            </a:r>
            <a:endParaRPr lang="en-US" sz="2400" b="1" dirty="0" smtClean="0"/>
          </a:p>
          <a:p>
            <a:pPr lvl="1"/>
            <a:r>
              <a:rPr lang="en-US" sz="2000" dirty="0" err="1" smtClean="0"/>
              <a:t>Sifat-sifat</a:t>
            </a:r>
            <a:r>
              <a:rPr lang="en-US" sz="2000" dirty="0" smtClean="0"/>
              <a:t>, </a:t>
            </a:r>
            <a:r>
              <a:rPr lang="en-US" sz="2000" dirty="0" err="1" smtClean="0"/>
              <a:t>pemeliharaan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kesalahan</a:t>
            </a:r>
            <a:r>
              <a:rPr lang="en-US" sz="2000" dirty="0" smtClean="0"/>
              <a:t> (</a:t>
            </a:r>
            <a:r>
              <a:rPr lang="en-US" sz="2000" i="1" dirty="0" smtClean="0"/>
              <a:t>al-’</a:t>
            </a:r>
            <a:r>
              <a:rPr lang="en-US" sz="2000" i="1" dirty="0" err="1" smtClean="0"/>
              <a:t>ishmah</a:t>
            </a:r>
            <a:r>
              <a:rPr lang="en-US" sz="2000" dirty="0" smtClean="0"/>
              <a:t>), </a:t>
            </a:r>
            <a:r>
              <a:rPr lang="en-US" sz="2000" dirty="0" err="1" smtClean="0"/>
              <a:t>tugas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kebutuhan</a:t>
            </a:r>
            <a:r>
              <a:rPr lang="en-US" sz="2000" dirty="0" smtClean="0"/>
              <a:t> </a:t>
            </a:r>
            <a:r>
              <a:rPr lang="en-US" sz="2000" dirty="0" err="1" smtClean="0"/>
              <a:t>manusia</a:t>
            </a:r>
            <a:r>
              <a:rPr lang="en-US" sz="2000" dirty="0" smtClean="0"/>
              <a:t> </a:t>
            </a:r>
            <a:r>
              <a:rPr lang="en-US" sz="2000" dirty="0" err="1" smtClean="0"/>
              <a:t>kepada</a:t>
            </a:r>
            <a:r>
              <a:rPr lang="en-US" sz="2000" dirty="0" smtClean="0"/>
              <a:t> </a:t>
            </a:r>
            <a:r>
              <a:rPr lang="en-US" sz="2000" dirty="0" err="1" smtClean="0"/>
              <a:t>risalah</a:t>
            </a:r>
            <a:endParaRPr lang="en-US" sz="2000" dirty="0" smtClean="0"/>
          </a:p>
          <a:p>
            <a:pPr lvl="1"/>
            <a:r>
              <a:rPr lang="en-US" sz="2000" dirty="0" smtClean="0"/>
              <a:t>Para </a:t>
            </a:r>
            <a:r>
              <a:rPr lang="en-US" sz="2000" dirty="0" err="1" smtClean="0"/>
              <a:t>wali</a:t>
            </a:r>
            <a:r>
              <a:rPr lang="en-US" sz="2000" dirty="0" smtClean="0"/>
              <a:t>, </a:t>
            </a:r>
            <a:r>
              <a:rPr lang="en-US" sz="2000" dirty="0" err="1" smtClean="0"/>
              <a:t>mu’jizat</a:t>
            </a:r>
            <a:r>
              <a:rPr lang="en-US" sz="2000" dirty="0" smtClean="0"/>
              <a:t>, </a:t>
            </a:r>
            <a:r>
              <a:rPr lang="en-US" sz="2000" dirty="0" err="1" smtClean="0"/>
              <a:t>karamah</a:t>
            </a:r>
            <a:r>
              <a:rPr lang="en-US" sz="2000" dirty="0" smtClean="0"/>
              <a:t>, </a:t>
            </a:r>
            <a:r>
              <a:rPr lang="en-US" sz="2000" dirty="0" err="1" smtClean="0"/>
              <a:t>kitab-kitab</a:t>
            </a:r>
            <a:r>
              <a:rPr lang="en-US" sz="2000" dirty="0" smtClean="0"/>
              <a:t> </a:t>
            </a:r>
            <a:r>
              <a:rPr lang="en-US" sz="2000" dirty="0" err="1" smtClean="0"/>
              <a:t>samawi</a:t>
            </a:r>
            <a:endParaRPr lang="en-US" sz="2000" dirty="0" smtClean="0"/>
          </a:p>
          <a:p>
            <a:pPr marL="514350" indent="-514350">
              <a:buFontTx/>
              <a:buAutoNum type="arabicPeriod"/>
            </a:pPr>
            <a:r>
              <a:rPr lang="en-US" sz="2400" b="1" dirty="0" err="1" smtClean="0"/>
              <a:t>Ar-Ruhaniyyat</a:t>
            </a:r>
            <a:endParaRPr lang="en-US" sz="2400" b="1" dirty="0" smtClean="0"/>
          </a:p>
          <a:p>
            <a:pPr lvl="1"/>
            <a:r>
              <a:rPr lang="en-US" sz="2000" dirty="0" err="1" smtClean="0"/>
              <a:t>Apa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berhubungan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alam</a:t>
            </a:r>
            <a:r>
              <a:rPr lang="en-US" sz="2000" dirty="0" smtClean="0"/>
              <a:t> </a:t>
            </a:r>
            <a:r>
              <a:rPr lang="en-US" sz="2000" dirty="0" err="1" smtClean="0"/>
              <a:t>supranatural</a:t>
            </a:r>
            <a:r>
              <a:rPr lang="en-US" sz="2000" dirty="0" smtClean="0"/>
              <a:t>,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Malaikat</a:t>
            </a:r>
            <a:r>
              <a:rPr lang="en-US" sz="2000" dirty="0" smtClean="0"/>
              <a:t>, </a:t>
            </a:r>
            <a:r>
              <a:rPr lang="en-US" sz="2000" dirty="0" err="1" smtClean="0"/>
              <a:t>jin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ruh</a:t>
            </a:r>
            <a:r>
              <a:rPr lang="en-US" sz="2000" dirty="0" smtClean="0"/>
              <a:t> </a:t>
            </a:r>
          </a:p>
          <a:p>
            <a:pPr marL="514350" indent="-514350">
              <a:buFontTx/>
              <a:buAutoNum type="arabicPeriod"/>
            </a:pPr>
            <a:r>
              <a:rPr lang="en-US" sz="2400" b="1" dirty="0" smtClean="0"/>
              <a:t>As-</a:t>
            </a:r>
            <a:r>
              <a:rPr lang="en-US" sz="2400" b="1" dirty="0" err="1" smtClean="0"/>
              <a:t>Sam’iyyat</a:t>
            </a:r>
            <a:endParaRPr lang="en-US" sz="2400" b="1" dirty="0" smtClean="0"/>
          </a:p>
          <a:p>
            <a:pPr marL="914400" lvl="1" indent="-514350"/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berkaitan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kehidupan</a:t>
            </a:r>
            <a:r>
              <a:rPr lang="en-US" sz="2000" dirty="0" smtClean="0"/>
              <a:t> </a:t>
            </a:r>
            <a:r>
              <a:rPr lang="en-US" sz="2000" dirty="0" err="1" smtClean="0"/>
              <a:t>alam</a:t>
            </a:r>
            <a:r>
              <a:rPr lang="en-US" sz="2000" dirty="0" smtClean="0"/>
              <a:t> </a:t>
            </a:r>
            <a:r>
              <a:rPr lang="en-US" sz="2000" dirty="0" err="1" smtClean="0"/>
              <a:t>barzakh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alam</a:t>
            </a:r>
            <a:r>
              <a:rPr lang="en-US" sz="2000" dirty="0" smtClean="0"/>
              <a:t> </a:t>
            </a:r>
            <a:r>
              <a:rPr lang="en-US" sz="2000" dirty="0" err="1" smtClean="0"/>
              <a:t>akhirat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Keyakinan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01000" cy="4648200"/>
          </a:xfrm>
        </p:spPr>
        <p:txBody>
          <a:bodyPr/>
          <a:lstStyle/>
          <a:p>
            <a:r>
              <a:rPr lang="en-US" sz="2400" dirty="0" err="1" smtClean="0"/>
              <a:t>Masyarakat</a:t>
            </a:r>
            <a:r>
              <a:rPr lang="en-US" sz="2400" dirty="0" smtClean="0"/>
              <a:t> Islam </a:t>
            </a:r>
            <a:r>
              <a:rPr lang="en-US" sz="2400" dirty="0" smtClean="0"/>
              <a:t>yang </a:t>
            </a:r>
            <a:r>
              <a:rPr lang="en-US" sz="2400" dirty="0" err="1" smtClean="0"/>
              <a:t>benar-benar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memuliakan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menghargai</a:t>
            </a:r>
            <a:r>
              <a:rPr lang="en-US" sz="2400" dirty="0" smtClean="0"/>
              <a:t> </a:t>
            </a:r>
            <a:r>
              <a:rPr lang="en-US" sz="2400" dirty="0" err="1" smtClean="0"/>
              <a:t>aqidah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berusaha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memperkuat</a:t>
            </a:r>
            <a:r>
              <a:rPr lang="en-US" sz="2400" dirty="0" smtClean="0"/>
              <a:t> </a:t>
            </a:r>
            <a:r>
              <a:rPr lang="en-US" sz="2400" dirty="0" err="1" smtClean="0"/>
              <a:t>aqidah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di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akal</a:t>
            </a:r>
            <a:r>
              <a:rPr lang="en-US" sz="2400" dirty="0" smtClean="0"/>
              <a:t> </a:t>
            </a:r>
            <a:r>
              <a:rPr lang="en-US" sz="2400" dirty="0" err="1" smtClean="0"/>
              <a:t>maupun</a:t>
            </a:r>
            <a:r>
              <a:rPr lang="en-US" sz="2400" dirty="0" smtClean="0"/>
              <a:t> </a:t>
            </a:r>
            <a:r>
              <a:rPr lang="en-US" sz="2400" dirty="0" err="1" smtClean="0"/>
              <a:t>hati</a:t>
            </a:r>
            <a:endParaRPr lang="en-US" sz="2400" dirty="0" smtClean="0"/>
          </a:p>
          <a:p>
            <a:r>
              <a:rPr lang="en-US" sz="2400" dirty="0" err="1" smtClean="0"/>
              <a:t>Masyarakat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mendidik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generasi</a:t>
            </a:r>
            <a:r>
              <a:rPr lang="en-US" sz="2400" b="1" dirty="0" smtClean="0"/>
              <a:t> </a:t>
            </a:r>
            <a:r>
              <a:rPr lang="en-US" sz="2400" dirty="0" smtClean="0"/>
              <a:t>Islam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aqidah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berusaha</a:t>
            </a:r>
            <a:r>
              <a:rPr lang="en-US" sz="2400" dirty="0" smtClean="0"/>
              <a:t> </a:t>
            </a:r>
            <a:r>
              <a:rPr lang="en-US" sz="2400" dirty="0" err="1" smtClean="0"/>
              <a:t>menghalau</a:t>
            </a:r>
            <a:r>
              <a:rPr lang="en-US" sz="2400" dirty="0" smtClean="0"/>
              <a:t> </a:t>
            </a:r>
            <a:r>
              <a:rPr lang="en-US" sz="2400" dirty="0" err="1" smtClean="0"/>
              <a:t>pemikiran-pemikiran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benar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syubhat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menyesatkan</a:t>
            </a:r>
            <a:r>
              <a:rPr lang="en-US" sz="2400" dirty="0" smtClean="0"/>
              <a:t>. </a:t>
            </a:r>
          </a:p>
          <a:p>
            <a:r>
              <a:rPr lang="en-US" sz="2400" dirty="0" err="1" smtClean="0"/>
              <a:t>Ia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berupaya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menampakkan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keutamaan-keutamaan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aqidah</a:t>
            </a:r>
            <a:r>
              <a:rPr lang="en-US" sz="2400" b="1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pengaruhnya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kehidupan</a:t>
            </a:r>
            <a:r>
              <a:rPr lang="en-US" sz="2400" dirty="0" smtClean="0"/>
              <a:t> </a:t>
            </a:r>
            <a:r>
              <a:rPr lang="en-US" sz="2400" dirty="0" err="1" smtClean="0"/>
              <a:t>individu</a:t>
            </a:r>
            <a:r>
              <a:rPr lang="en-US" sz="2400" dirty="0" smtClean="0"/>
              <a:t> </a:t>
            </a:r>
            <a:r>
              <a:rPr lang="en-US" sz="2400" dirty="0" err="1" smtClean="0"/>
              <a:t>maupun</a:t>
            </a:r>
            <a:r>
              <a:rPr lang="en-US" sz="2400" dirty="0" smtClean="0"/>
              <a:t> </a:t>
            </a:r>
            <a:r>
              <a:rPr lang="en-US" sz="2400" dirty="0" err="1" smtClean="0"/>
              <a:t>sosial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alat</a:t>
            </a:r>
            <a:r>
              <a:rPr lang="en-US" sz="2400" dirty="0" smtClean="0"/>
              <a:t> </a:t>
            </a:r>
            <a:r>
              <a:rPr lang="en-US" sz="2400" dirty="0" err="1" smtClean="0"/>
              <a:t>komunikasi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berpengaruh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mechanical_presentation">
  <a:themeElements>
    <a:clrScheme name="Office Theme 2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00CC99" mc:Ignorable=""/>
      </a:accent1>
      <a:accent2>
        <a:srgbClr xmlns:mc="http://schemas.openxmlformats.org/markup-compatibility/2006" xmlns:a14="http://schemas.microsoft.com/office/drawing/2010/main" val="3333CC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AAE2CA" mc:Ignorable=""/>
      </a:accent5>
      <a:accent6>
        <a:srgbClr xmlns:mc="http://schemas.openxmlformats.org/markup-compatibility/2006" xmlns:a14="http://schemas.microsoft.com/office/drawing/2010/main" val="2D2DB9" mc:Ignorable=""/>
      </a:accent6>
      <a:hlink>
        <a:srgbClr xmlns:mc="http://schemas.openxmlformats.org/markup-compatibility/2006" xmlns:a14="http://schemas.microsoft.com/office/drawing/2010/main" val="CCCCFF" mc:Ignorable=""/>
      </a:hlink>
      <a:folHlink>
        <a:srgbClr xmlns:mc="http://schemas.openxmlformats.org/markup-compatibility/2006" xmlns:a14="http://schemas.microsoft.com/office/drawing/2010/main" val="B2B2B2" mc:Ignorable=""/>
      </a:folHlink>
    </a:clrScheme>
    <a:fontScheme name="Office Theme">
      <a:majorFont>
        <a:latin typeface="Socket"/>
        <a:ea typeface=""/>
        <a:cs typeface=""/>
      </a:majorFont>
      <a:minorFont>
        <a:latin typeface="Socke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FF" mc:Ignorable=""/>
        </a:dk2>
        <a:lt2>
          <a:srgbClr xmlns:mc="http://schemas.openxmlformats.org/markup-compatibility/2006" xmlns:a14="http://schemas.microsoft.com/office/drawing/2010/main" val="FFFF00" mc:Ignorable=""/>
        </a:lt2>
        <a:accent1>
          <a:srgbClr xmlns:mc="http://schemas.openxmlformats.org/markup-compatibility/2006" xmlns:a14="http://schemas.microsoft.com/office/drawing/2010/main" val="FF9900" mc:Ignorable=""/>
        </a:accent1>
        <a:accent2>
          <a:srgbClr xmlns:mc="http://schemas.openxmlformats.org/markup-compatibility/2006" xmlns:a14="http://schemas.microsoft.com/office/drawing/2010/main" val="00FFFF" mc:Ignorable=""/>
        </a:accent2>
        <a:accent3>
          <a:srgbClr xmlns:mc="http://schemas.openxmlformats.org/markup-compatibility/2006" xmlns:a14="http://schemas.microsoft.com/office/drawing/2010/main" val="AAAAFF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FFCAAA" mc:Ignorable=""/>
        </a:accent5>
        <a:accent6>
          <a:srgbClr xmlns:mc="http://schemas.openxmlformats.org/markup-compatibility/2006" xmlns:a14="http://schemas.microsoft.com/office/drawing/2010/main" val="00E7E7" mc:Ignorable=""/>
        </a:accent6>
        <a:hlink>
          <a:srgbClr xmlns:mc="http://schemas.openxmlformats.org/markup-compatibility/2006" xmlns:a14="http://schemas.microsoft.com/office/drawing/2010/main" val="FF0000" mc:Ignorable=""/>
        </a:hlink>
        <a:folHlink>
          <a:srgbClr xmlns:mc="http://schemas.openxmlformats.org/markup-compatibility/2006" xmlns:a14="http://schemas.microsoft.com/office/drawing/2010/main" val="969696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00CC99" mc:Ignorable=""/>
        </a:accent1>
        <a:accent2>
          <a:srgbClr xmlns:mc="http://schemas.openxmlformats.org/markup-compatibility/2006" xmlns:a14="http://schemas.microsoft.com/office/drawing/2010/main" val="3333CC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AAE2CA" mc:Ignorable=""/>
        </a:accent5>
        <a:accent6>
          <a:srgbClr xmlns:mc="http://schemas.openxmlformats.org/markup-compatibility/2006" xmlns:a14="http://schemas.microsoft.com/office/drawing/2010/main" val="2D2DB9" mc:Ignorable=""/>
        </a:accent6>
        <a:hlink>
          <a:srgbClr xmlns:mc="http://schemas.openxmlformats.org/markup-compatibility/2006" xmlns:a14="http://schemas.microsoft.com/office/drawing/2010/main" val="CCCCFF" mc:Ignorable=""/>
        </a:hlink>
        <a:folHlink>
          <a:srgbClr xmlns:mc="http://schemas.openxmlformats.org/markup-compatibility/2006" xmlns:a14="http://schemas.microsoft.com/office/drawing/2010/main" val="B2B2B2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333333" mc:Ignorable=""/>
        </a:lt2>
        <a:accent1>
          <a:srgbClr xmlns:mc="http://schemas.openxmlformats.org/markup-compatibility/2006" xmlns:a14="http://schemas.microsoft.com/office/drawing/2010/main" val="DDDDDD" mc:Ignorable=""/>
        </a:accent1>
        <a:accent2>
          <a:srgbClr xmlns:mc="http://schemas.openxmlformats.org/markup-compatibility/2006" xmlns:a14="http://schemas.microsoft.com/office/drawing/2010/main" val="808080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EBEBEB" mc:Ignorable=""/>
        </a:accent5>
        <a:accent6>
          <a:srgbClr xmlns:mc="http://schemas.openxmlformats.org/markup-compatibility/2006" xmlns:a14="http://schemas.microsoft.com/office/drawing/2010/main" val="737373" mc:Ignorable=""/>
        </a:accent6>
        <a:hlink>
          <a:srgbClr xmlns:mc="http://schemas.openxmlformats.org/markup-compatibility/2006" xmlns:a14="http://schemas.microsoft.com/office/drawing/2010/main" val="4D4D4D" mc:Ignorable=""/>
        </a:hlink>
        <a:folHlink>
          <a:srgbClr xmlns:mc="http://schemas.openxmlformats.org/markup-compatibility/2006" xmlns:a14="http://schemas.microsoft.com/office/drawing/2010/main" val="EAEAEA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CC" mc:Ignorable=""/>
        </a:lt1>
        <a:dk2>
          <a:srgbClr xmlns:mc="http://schemas.openxmlformats.org/markup-compatibility/2006" xmlns:a14="http://schemas.microsoft.com/office/drawing/2010/main" val="808000" mc:Ignorable=""/>
        </a:dk2>
        <a:lt2>
          <a:srgbClr xmlns:mc="http://schemas.openxmlformats.org/markup-compatibility/2006" xmlns:a14="http://schemas.microsoft.com/office/drawing/2010/main" val="666633" mc:Ignorable=""/>
        </a:lt2>
        <a:accent1>
          <a:srgbClr xmlns:mc="http://schemas.openxmlformats.org/markup-compatibility/2006" xmlns:a14="http://schemas.microsoft.com/office/drawing/2010/main" val="339933" mc:Ignorable=""/>
        </a:accent1>
        <a:accent2>
          <a:srgbClr xmlns:mc="http://schemas.openxmlformats.org/markup-compatibility/2006" xmlns:a14="http://schemas.microsoft.com/office/drawing/2010/main" val="800000" mc:Ignorable=""/>
        </a:accent2>
        <a:accent3>
          <a:srgbClr xmlns:mc="http://schemas.openxmlformats.org/markup-compatibility/2006" xmlns:a14="http://schemas.microsoft.com/office/drawing/2010/main" val="FFFFE2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ADCAAD" mc:Ignorable=""/>
        </a:accent5>
        <a:accent6>
          <a:srgbClr xmlns:mc="http://schemas.openxmlformats.org/markup-compatibility/2006" xmlns:a14="http://schemas.microsoft.com/office/drawing/2010/main" val="730000" mc:Ignorable=""/>
        </a:accent6>
        <a:hlink>
          <a:srgbClr xmlns:mc="http://schemas.openxmlformats.org/markup-compatibility/2006" xmlns:a14="http://schemas.microsoft.com/office/drawing/2010/main" val="0033CC" mc:Ignorable=""/>
        </a:hlink>
        <a:folHlink>
          <a:srgbClr xmlns:mc="http://schemas.openxmlformats.org/markup-compatibility/2006" xmlns:a14="http://schemas.microsoft.com/office/drawing/2010/main" val="FFCC66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FFCC66" mc:Ignorable=""/>
        </a:accent1>
        <a:accent2>
          <a:srgbClr xmlns:mc="http://schemas.openxmlformats.org/markup-compatibility/2006" xmlns:a14="http://schemas.microsoft.com/office/drawing/2010/main" val="0000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E2B8" mc:Ignorable=""/>
        </a:accent5>
        <a:accent6>
          <a:srgbClr xmlns:mc="http://schemas.openxmlformats.org/markup-compatibility/2006" xmlns:a14="http://schemas.microsoft.com/office/drawing/2010/main" val="0000E7" mc:Ignorable=""/>
        </a:accent6>
        <a:hlink>
          <a:srgbClr xmlns:mc="http://schemas.openxmlformats.org/markup-compatibility/2006" xmlns:a14="http://schemas.microsoft.com/office/drawing/2010/main" val="CC00CC" mc:Ignorable=""/>
        </a:hlink>
        <a:folHlink>
          <a:srgbClr xmlns:mc="http://schemas.openxmlformats.org/markup-compatibility/2006" xmlns:a14="http://schemas.microsoft.com/office/drawing/2010/main" val="C0C0C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C0C0C0" mc:Ignorable=""/>
        </a:accent1>
        <a:accent2>
          <a:srgbClr xmlns:mc="http://schemas.openxmlformats.org/markup-compatibility/2006" xmlns:a14="http://schemas.microsoft.com/office/drawing/2010/main" val="0066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CDCDC" mc:Ignorable=""/>
        </a:accent5>
        <a:accent6>
          <a:srgbClr xmlns:mc="http://schemas.openxmlformats.org/markup-compatibility/2006" xmlns:a14="http://schemas.microsoft.com/office/drawing/2010/main" val="005CE7" mc:Ignorable=""/>
        </a:accent6>
        <a:hlink>
          <a:srgbClr xmlns:mc="http://schemas.openxmlformats.org/markup-compatibility/2006" xmlns:a14="http://schemas.microsoft.com/office/drawing/2010/main" val="FF0000" mc:Ignorable=""/>
        </a:hlink>
        <a:folHlink>
          <a:srgbClr xmlns:mc="http://schemas.openxmlformats.org/markup-compatibility/2006" xmlns:a14="http://schemas.microsoft.com/office/drawing/2010/main" val="00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3399FF" mc:Ignorable=""/>
        </a:accent1>
        <a:accent2>
          <a:srgbClr xmlns:mc="http://schemas.openxmlformats.org/markup-compatibility/2006" xmlns:a14="http://schemas.microsoft.com/office/drawing/2010/main" val="99FFCC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ADCAFF" mc:Ignorable=""/>
        </a:accent5>
        <a:accent6>
          <a:srgbClr xmlns:mc="http://schemas.openxmlformats.org/markup-compatibility/2006" xmlns:a14="http://schemas.microsoft.com/office/drawing/2010/main" val="8AE7B9" mc:Ignorable=""/>
        </a:accent6>
        <a:hlink>
          <a:srgbClr xmlns:mc="http://schemas.openxmlformats.org/markup-compatibility/2006" xmlns:a14="http://schemas.microsoft.com/office/drawing/2010/main" val="CC00CC" mc:Ignorable=""/>
        </a:hlink>
        <a:folHlink>
          <a:srgbClr xmlns:mc="http://schemas.openxmlformats.org/markup-compatibility/2006" xmlns:a14="http://schemas.microsoft.com/office/drawing/2010/main" val="B2B2B2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auhaus">
  <a:themeElements>
    <a:clrScheme name="Bauhaus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D1282E" mc:Ignorable=""/>
      </a:dk2>
      <a:lt2>
        <a:srgbClr xmlns:mc="http://schemas.openxmlformats.org/markup-compatibility/2006" xmlns:a14="http://schemas.microsoft.com/office/drawing/2010/main" val="C8C8B1" mc:Ignorable=""/>
      </a:lt2>
      <a:accent1>
        <a:srgbClr xmlns:mc="http://schemas.openxmlformats.org/markup-compatibility/2006" xmlns:a14="http://schemas.microsoft.com/office/drawing/2010/main" val="7A7A7A" mc:Ignorable=""/>
      </a:accent1>
      <a:accent2>
        <a:srgbClr xmlns:mc="http://schemas.openxmlformats.org/markup-compatibility/2006" xmlns:a14="http://schemas.microsoft.com/office/drawing/2010/main" val="F5C201" mc:Ignorable=""/>
      </a:accent2>
      <a:accent3>
        <a:srgbClr xmlns:mc="http://schemas.openxmlformats.org/markup-compatibility/2006" xmlns:a14="http://schemas.microsoft.com/office/drawing/2010/main" val="526DB0" mc:Ignorable=""/>
      </a:accent3>
      <a:accent4>
        <a:srgbClr xmlns:mc="http://schemas.openxmlformats.org/markup-compatibility/2006" xmlns:a14="http://schemas.microsoft.com/office/drawing/2010/main" val="989AAC" mc:Ignorable=""/>
      </a:accent4>
      <a:accent5>
        <a:srgbClr xmlns:mc="http://schemas.openxmlformats.org/markup-compatibility/2006" xmlns:a14="http://schemas.microsoft.com/office/drawing/2010/main" val="DC5924" mc:Ignorable=""/>
      </a:accent5>
      <a:accent6>
        <a:srgbClr xmlns:mc="http://schemas.openxmlformats.org/markup-compatibility/2006" xmlns:a14="http://schemas.microsoft.com/office/drawing/2010/main" val="B4B392" mc:Ignorable=""/>
      </a:accent6>
      <a:hlink>
        <a:srgbClr xmlns:mc="http://schemas.openxmlformats.org/markup-compatibility/2006" xmlns:a14="http://schemas.microsoft.com/office/drawing/2010/main" val="CC9900" mc:Ignorable=""/>
      </a:hlink>
      <a:folHlink>
        <a:srgbClr xmlns:mc="http://schemas.openxmlformats.org/markup-compatibility/2006" xmlns:a14="http://schemas.microsoft.com/office/drawing/2010/main" val="969696" mc:Ignorable=""/>
      </a:folHlink>
    </a:clrScheme>
    <a:fontScheme name="Bauhaus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uhau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xmlns:mc="http://schemas.openxmlformats.org/markup-compatibility/2006" xmlns:a14="http://schemas.microsoft.com/office/drawing/2010/main" val="000000" mc:Ignorable="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xmlns:mc="http://schemas.openxmlformats.org/markup-compatibility/2006" xmlns:a14="http://schemas.microsoft.com/office/drawing/2010/main" val="000000" mc:Ignorable="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mechanical_presentation</Template>
  <TotalTime>319</TotalTime>
  <Words>1453</Words>
  <Application>Microsoft Office PowerPoint</Application>
  <PresentationFormat>On-screen Show (4:3)</PresentationFormat>
  <Paragraphs>277</Paragraphs>
  <Slides>42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mechanical_presentation</vt:lpstr>
      <vt:lpstr>Office Theme</vt:lpstr>
      <vt:lpstr>Bauhaus</vt:lpstr>
      <vt:lpstr>العَمَلُ الإِسْلاَمِيُّ</vt:lpstr>
      <vt:lpstr>PowerPoint Presentation</vt:lpstr>
      <vt:lpstr>Berinteraksi dengan ISLAM</vt:lpstr>
      <vt:lpstr>Parameter Kuatnya Interaksi</vt:lpstr>
      <vt:lpstr>I’TIKAD (KEYAKINAN)</vt:lpstr>
      <vt:lpstr>درجات الإعتقاد Derajat Keyakinan</vt:lpstr>
      <vt:lpstr>Keyakinan Sejati</vt:lpstr>
      <vt:lpstr>4 Hal yang Mesti Diyakini</vt:lpstr>
      <vt:lpstr>Hasil Keyakinan</vt:lpstr>
      <vt:lpstr>Sikap dalam Menghadapi Kemurtadan</vt:lpstr>
      <vt:lpstr>FIKRAH (IDEOLOGI, POLA PIKIR)</vt:lpstr>
      <vt:lpstr>Meluruskan Pemikiran</vt:lpstr>
      <vt:lpstr>Beberapa Pemikiran yang Diluruskan</vt:lpstr>
      <vt:lpstr>Dua Unsur Ideologi</vt:lpstr>
      <vt:lpstr>SYU’UR (PERASAAN)</vt:lpstr>
      <vt:lpstr>AKHLAK</vt:lpstr>
      <vt:lpstr>Akhlak Islam Lengkap</vt:lpstr>
      <vt:lpstr>KONDISI YANG ISLAMI</vt:lpstr>
      <vt:lpstr>Shibghah Allah</vt:lpstr>
      <vt:lpstr>Sikap yang islami</vt:lpstr>
      <vt:lpstr>Sikap yang Islami  (اَلْمَوِقِفُ اَلإِسْلاَمِيُّ)</vt:lpstr>
      <vt:lpstr>مُسْلِمٌ مُجَاهِدٌ  (Muslim yang Berjihad)</vt:lpstr>
      <vt:lpstr>مُسْلِمٌ قَاعِدٌ (Muslim yang Pasif)</vt:lpstr>
      <vt:lpstr>مُسْلِمٌ آثِمٌ (Muslim yang Pendosa)</vt:lpstr>
      <vt:lpstr>ذِمِّي مُعَاهِدٌ (Orang Kafir yang Terikat oleh Perjanjian Damai)</vt:lpstr>
      <vt:lpstr>مُحَايِدٌ (Orang Kafir yang Dilindungi)</vt:lpstr>
      <vt:lpstr>مُحَارِبٌ (Orang Kafir yang Memerangi)</vt:lpstr>
      <vt:lpstr>Amal islami</vt:lpstr>
      <vt:lpstr>PowerPoint Presentation</vt:lpstr>
      <vt:lpstr>4 Amal Islami yang Utama</vt:lpstr>
      <vt:lpstr>Dakwah </vt:lpstr>
      <vt:lpstr>Tarbiyah </vt:lpstr>
      <vt:lpstr>Harakah </vt:lpstr>
      <vt:lpstr>Jihad </vt:lpstr>
      <vt:lpstr>PowerPoint Presentation</vt:lpstr>
      <vt:lpstr>عِبَادَةُ اللهِ وَحْدَهُ (Ibadah kepada Allah Saja)</vt:lpstr>
      <vt:lpstr>PowerPoint Presentation</vt:lpstr>
      <vt:lpstr>اَلتَّقْوَى (TAKWA)</vt:lpstr>
      <vt:lpstr>PowerPoint Presentation</vt:lpstr>
      <vt:lpstr>Bukti Takwa (اَلْبُرْهَانُ)</vt:lpstr>
      <vt:lpstr>PowerPoint Presentation</vt:lpstr>
      <vt:lpstr>Kedudukan yang Kokoh (اَلتَّمْكِيْنُ)</vt:lpstr>
    </vt:vector>
  </TitlesOfParts>
  <Company>DTK FTUI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العَمَلُ الإِسْلاَمِيُّ</dc:title>
  <dc:creator>Abdul Wahid Surhim</dc:creator>
  <cp:lastModifiedBy>User</cp:lastModifiedBy>
  <cp:revision>66</cp:revision>
  <dcterms:created xsi:type="dcterms:W3CDTF">2009-05-22T06:39:21Z</dcterms:created>
  <dcterms:modified xsi:type="dcterms:W3CDTF">2010-04-15T07:54:30Z</dcterms:modified>
</cp:coreProperties>
</file>