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 varScale="1">
        <p:scale>
          <a:sx n="67" d="100"/>
          <a:sy n="67" d="100"/>
        </p:scale>
        <p:origin x="-9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D42C2A-F48A-4D5D-A8B4-5F298EC773B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ECA77B-D03A-4E24-B038-367C3FC564D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565BC0-9BBA-4C22-B7C3-11083B11F0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B3194-267F-4A63-9B69-2410528A54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C431A-C917-49D7-A749-E2018E388C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9BB4C-0D35-41D4-8C93-9014CC92DD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4D78EB-C92D-42E3-B6C7-574D2E5C8F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21399-5FF1-434D-BAEC-33EC902E95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7925D-DB86-4146-8A67-B2ED482750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DB927-B8C0-4D22-8129-38376AE28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A4951-9F4A-4E0D-A6FC-48353D2C96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B0DA0-BA40-4B18-8397-3BFDD7D5D0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3D62F-B227-4F12-B622-71353A935B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18FB805-11E6-4C9B-8D28-A56C2A0542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sz="9600" dirty="0" smtClean="0">
                <a:solidFill>
                  <a:schemeClr val="tx2"/>
                </a:solidFill>
                <a:cs typeface="Traditional Arabic" pitchFamily="2" charset="-78"/>
              </a:rPr>
              <a:t>حَقِيْقَةُ اْلإِنْسَانِ</a:t>
            </a:r>
            <a:endParaRPr lang="en-US" sz="9600" dirty="0">
              <a:cs typeface="Traditional Arabic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Hakikat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MUKHAYYAR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makhluk</a:t>
            </a:r>
            <a:r>
              <a:rPr lang="en-US" dirty="0" smtClean="0"/>
              <a:t> yang </a:t>
            </a:r>
            <a:r>
              <a:rPr lang="en-US" dirty="0" err="1" smtClean="0"/>
              <a:t>dimuliakan</a:t>
            </a:r>
            <a:r>
              <a:rPr lang="en-US" dirty="0" smtClean="0"/>
              <a:t>,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beban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kebebasan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(</a:t>
            </a:r>
            <a:r>
              <a:rPr lang="en-US" dirty="0" err="1" smtClean="0"/>
              <a:t>mukhayyar</a:t>
            </a:r>
            <a:r>
              <a:rPr lang="en-US" dirty="0" smtClean="0"/>
              <a:t>) 18:29, 76:3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endParaRPr lang="en-US" dirty="0" smtClean="0"/>
          </a:p>
          <a:p>
            <a:pPr lvl="1"/>
            <a:r>
              <a:rPr lang="en-US" dirty="0" err="1" smtClean="0"/>
              <a:t>Beriman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 </a:t>
            </a:r>
            <a:r>
              <a:rPr lang="en-US" dirty="0" err="1" smtClean="0"/>
              <a:t>atau</a:t>
            </a:r>
            <a:endParaRPr lang="en-US" dirty="0" smtClean="0"/>
          </a:p>
          <a:p>
            <a:pPr lvl="1"/>
            <a:r>
              <a:rPr lang="en-US" dirty="0" err="1" smtClean="0"/>
              <a:t>Kafir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MUJZA’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,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yang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konsekuensi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balasan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beriman</a:t>
            </a:r>
            <a:r>
              <a:rPr lang="en-US" dirty="0" smtClean="0"/>
              <a:t>, </a:t>
            </a:r>
            <a:r>
              <a:rPr lang="en-US" dirty="0" err="1" smtClean="0"/>
              <a:t>sorgalah</a:t>
            </a:r>
            <a:r>
              <a:rPr lang="en-US" dirty="0" smtClean="0"/>
              <a:t> </a:t>
            </a:r>
            <a:r>
              <a:rPr lang="en-US" dirty="0" err="1" smtClean="0"/>
              <a:t>balasannya</a:t>
            </a:r>
            <a:r>
              <a:rPr lang="en-US" dirty="0" smtClean="0"/>
              <a:t> (98:7-8)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kafir</a:t>
            </a:r>
            <a:r>
              <a:rPr lang="en-US" dirty="0" smtClean="0"/>
              <a:t>, </a:t>
            </a:r>
            <a:r>
              <a:rPr lang="en-US" dirty="0" err="1" smtClean="0"/>
              <a:t>nerakalah</a:t>
            </a:r>
            <a:r>
              <a:rPr lang="en-US" dirty="0" smtClean="0"/>
              <a:t> </a:t>
            </a:r>
            <a:r>
              <a:rPr lang="en-US" dirty="0" err="1" smtClean="0"/>
              <a:t>balasannya</a:t>
            </a:r>
            <a:r>
              <a:rPr lang="en-US" dirty="0" smtClean="0"/>
              <a:t> (98:6)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772400" cy="1600200"/>
          </a:xfrm>
        </p:spPr>
        <p:txBody>
          <a:bodyPr/>
          <a:lstStyle/>
          <a:p>
            <a:pPr algn="ctr">
              <a:buNone/>
            </a:pPr>
            <a:r>
              <a:rPr lang="ar-SA" sz="6600" dirty="0" smtClean="0">
                <a:cs typeface="MCS Diwany3 S_U normal." pitchFamily="2" charset="-78"/>
              </a:rPr>
              <a:t>والله أعلم بالصواب</a:t>
            </a:r>
            <a:endParaRPr lang="en-US" sz="6600" dirty="0">
              <a:cs typeface="MCS Diwany3 S_U normal.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rtl="1"/>
            <a:r>
              <a:rPr lang="ar-SA" sz="4400">
                <a:solidFill>
                  <a:schemeClr val="tx2"/>
                </a:solidFill>
              </a:rPr>
              <a:t>(</a:t>
            </a:r>
            <a:r>
              <a:rPr lang="en-US" sz="4400">
                <a:solidFill>
                  <a:schemeClr val="tx2"/>
                </a:solidFill>
              </a:rPr>
              <a:t>E 2</a:t>
            </a:r>
            <a:r>
              <a:rPr lang="ar-SA" sz="4400">
                <a:solidFill>
                  <a:schemeClr val="tx2"/>
                </a:solidFill>
              </a:rPr>
              <a:t>) </a:t>
            </a:r>
            <a:r>
              <a:rPr lang="ar-SA" sz="4400">
                <a:solidFill>
                  <a:schemeClr val="tx2"/>
                </a:solidFill>
                <a:cs typeface="Times New Roman (Arabic)" charset="0"/>
              </a:rPr>
              <a:t>حَقِيْقَةُ اْلإِنْسَانِ</a:t>
            </a:r>
            <a:endParaRPr lang="en-US" sz="4400">
              <a:solidFill>
                <a:schemeClr val="tx2"/>
              </a:solidFill>
              <a:cs typeface="Times New Roman (Arabic)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858000" y="3352800"/>
            <a:ext cx="175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rtl="1"/>
            <a:r>
              <a:rPr lang="ar-SA" dirty="0">
                <a:solidFill>
                  <a:schemeClr val="tx2"/>
                </a:solidFill>
                <a:cs typeface="Times New Roman (Arabic)" charset="0"/>
              </a:rPr>
              <a:t>حَقِيْقَةُ اْلإِنْسَانِ</a:t>
            </a:r>
            <a:endParaRPr lang="en-US" dirty="0">
              <a:solidFill>
                <a:schemeClr val="tx2"/>
              </a:solidFill>
              <a:cs typeface="Times New Roman (Arabic)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495800" y="990600"/>
            <a:ext cx="106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rtl="1"/>
            <a:r>
              <a:rPr lang="ar-SA" sz="2800">
                <a:solidFill>
                  <a:schemeClr val="tx2"/>
                </a:solidFill>
                <a:cs typeface="Times New Roman (Arabic)" charset="0"/>
              </a:rPr>
              <a:t>مَخْلُوْقٌ</a:t>
            </a:r>
          </a:p>
          <a:p>
            <a:pPr algn="r" rtl="1"/>
            <a:endParaRPr lang="ar-SA" sz="2800">
              <a:solidFill>
                <a:schemeClr val="tx2"/>
              </a:solidFill>
              <a:cs typeface="Times New Roman (Arabic)" charset="0"/>
            </a:endParaRPr>
          </a:p>
          <a:p>
            <a:pPr algn="r" rtl="1"/>
            <a:endParaRPr lang="ar-SA" sz="2800">
              <a:solidFill>
                <a:schemeClr val="tx2"/>
              </a:solidFill>
              <a:cs typeface="Times New Roman (Arabic)" charset="0"/>
            </a:endParaRPr>
          </a:p>
          <a:p>
            <a:pPr algn="r" rtl="1"/>
            <a:endParaRPr lang="ar-SA" sz="2800">
              <a:solidFill>
                <a:schemeClr val="tx2"/>
              </a:solidFill>
              <a:cs typeface="Times New Roman (Arabic)" charset="0"/>
            </a:endParaRPr>
          </a:p>
          <a:p>
            <a:pPr algn="r" rtl="1"/>
            <a:r>
              <a:rPr lang="ar-SA" sz="2800">
                <a:solidFill>
                  <a:schemeClr val="tx2"/>
                </a:solidFill>
                <a:cs typeface="Times New Roman (Arabic)" charset="0"/>
              </a:rPr>
              <a:t>مُكَرَّمٌ</a:t>
            </a:r>
          </a:p>
          <a:p>
            <a:pPr algn="r" rtl="1"/>
            <a:endParaRPr lang="ar-SA" sz="2800">
              <a:solidFill>
                <a:schemeClr val="tx2"/>
              </a:solidFill>
              <a:cs typeface="Times New Roman (Arabic)" charset="0"/>
            </a:endParaRPr>
          </a:p>
          <a:p>
            <a:pPr algn="r" rtl="1"/>
            <a:endParaRPr lang="ar-SA" sz="2800">
              <a:solidFill>
                <a:schemeClr val="tx2"/>
              </a:solidFill>
              <a:cs typeface="Times New Roman (Arabic)" charset="0"/>
            </a:endParaRPr>
          </a:p>
          <a:p>
            <a:pPr algn="r" rtl="1"/>
            <a:r>
              <a:rPr lang="ar-SA" sz="2800">
                <a:solidFill>
                  <a:schemeClr val="tx2"/>
                </a:solidFill>
                <a:cs typeface="Times New Roman (Arabic)" charset="0"/>
              </a:rPr>
              <a:t>مُكَلَّفٌ</a:t>
            </a:r>
          </a:p>
          <a:p>
            <a:pPr algn="r" rtl="1"/>
            <a:endParaRPr lang="ar-SA" sz="2800">
              <a:solidFill>
                <a:schemeClr val="tx2"/>
              </a:solidFill>
              <a:cs typeface="Times New Roman (Arabic)" charset="0"/>
            </a:endParaRPr>
          </a:p>
          <a:p>
            <a:pPr algn="r" rtl="1"/>
            <a:r>
              <a:rPr lang="ar-SA" sz="2800">
                <a:solidFill>
                  <a:schemeClr val="tx2"/>
                </a:solidFill>
                <a:cs typeface="Times New Roman (Arabic)" charset="0"/>
              </a:rPr>
              <a:t>مُخَيَّرٌ</a:t>
            </a:r>
          </a:p>
          <a:p>
            <a:pPr algn="r" rtl="1"/>
            <a:endParaRPr lang="ar-SA" sz="2800">
              <a:solidFill>
                <a:schemeClr val="tx2"/>
              </a:solidFill>
              <a:cs typeface="Times New Roman (Arabic)" charset="0"/>
            </a:endParaRPr>
          </a:p>
          <a:p>
            <a:pPr algn="r" rtl="1"/>
            <a:endParaRPr lang="ar-SA" sz="2800">
              <a:solidFill>
                <a:schemeClr val="tx2"/>
              </a:solidFill>
              <a:cs typeface="Times New Roman (Arabic)" charset="0"/>
            </a:endParaRPr>
          </a:p>
          <a:p>
            <a:pPr algn="r" rtl="1"/>
            <a:r>
              <a:rPr lang="ar-SA" sz="2800">
                <a:solidFill>
                  <a:schemeClr val="tx2"/>
                </a:solidFill>
                <a:cs typeface="Times New Roman (Arabic)" charset="0"/>
              </a:rPr>
              <a:t>مَجْزِيٌّ</a:t>
            </a:r>
            <a:endParaRPr lang="en-US" sz="2800">
              <a:solidFill>
                <a:schemeClr val="tx2"/>
              </a:solidFill>
              <a:cs typeface="Times New Roman (Arabic)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371600" y="990600"/>
            <a:ext cx="2133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rtl="1"/>
            <a:r>
              <a:rPr lang="ar-SA" sz="2800">
                <a:solidFill>
                  <a:schemeClr val="tx2"/>
                </a:solidFill>
                <a:cs typeface="Times New Roman (Arabic)" charset="0"/>
              </a:rPr>
              <a:t>عَلَى الْفِطْرَةِ</a:t>
            </a:r>
          </a:p>
          <a:p>
            <a:pPr algn="r" rtl="1"/>
            <a:r>
              <a:rPr lang="ar-SA" sz="2800">
                <a:solidFill>
                  <a:schemeClr val="tx2"/>
                </a:solidFill>
                <a:cs typeface="Times New Roman (Arabic)" charset="0"/>
              </a:rPr>
              <a:t>ضَعِيْفٌ</a:t>
            </a:r>
          </a:p>
          <a:p>
            <a:pPr algn="r" rtl="1"/>
            <a:r>
              <a:rPr lang="ar-SA" sz="2800">
                <a:solidFill>
                  <a:schemeClr val="tx2"/>
                </a:solidFill>
                <a:cs typeface="Times New Roman (Arabic)" charset="0"/>
              </a:rPr>
              <a:t>جَاهِلٌ</a:t>
            </a:r>
          </a:p>
          <a:p>
            <a:pPr algn="r" rtl="1"/>
            <a:r>
              <a:rPr lang="ar-SA" sz="2800">
                <a:solidFill>
                  <a:schemeClr val="tx2"/>
                </a:solidFill>
                <a:cs typeface="Times New Roman (Arabic)" charset="0"/>
              </a:rPr>
              <a:t>فَقِيْرٌ</a:t>
            </a:r>
          </a:p>
          <a:p>
            <a:pPr algn="r" rtl="1"/>
            <a:r>
              <a:rPr lang="ar-SA" sz="2800">
                <a:solidFill>
                  <a:schemeClr val="tx2"/>
                </a:solidFill>
                <a:cs typeface="Times New Roman (Arabic)" charset="0"/>
              </a:rPr>
              <a:t>نَفْخُ الرُّوْحِ</a:t>
            </a:r>
          </a:p>
          <a:p>
            <a:pPr algn="r" rtl="1"/>
            <a:r>
              <a:rPr lang="ar-SA" sz="2800">
                <a:solidFill>
                  <a:schemeClr val="tx2"/>
                </a:solidFill>
                <a:cs typeface="Times New Roman (Arabic)" charset="0"/>
              </a:rPr>
              <a:t>اِمْتِيَازَاتٌ</a:t>
            </a:r>
          </a:p>
          <a:p>
            <a:pPr algn="r" rtl="1"/>
            <a:r>
              <a:rPr lang="ar-SA" sz="2800">
                <a:solidFill>
                  <a:schemeClr val="tx2"/>
                </a:solidFill>
                <a:cs typeface="Times New Roman (Arabic)" charset="0"/>
              </a:rPr>
              <a:t>يُسَخَّرُ لَهُ اَلْكَوْنُ</a:t>
            </a:r>
          </a:p>
          <a:p>
            <a:pPr algn="r" rtl="1"/>
            <a:r>
              <a:rPr lang="ar-SA" sz="2800">
                <a:solidFill>
                  <a:schemeClr val="tx2"/>
                </a:solidFill>
                <a:cs typeface="Times New Roman (Arabic)" charset="0"/>
              </a:rPr>
              <a:t>عِبَادَةٌ</a:t>
            </a:r>
          </a:p>
          <a:p>
            <a:pPr algn="r" rtl="1"/>
            <a:r>
              <a:rPr lang="ar-SA" sz="2800">
                <a:solidFill>
                  <a:schemeClr val="tx2"/>
                </a:solidFill>
                <a:cs typeface="Times New Roman (Arabic)" charset="0"/>
              </a:rPr>
              <a:t>خَلاَفَةٌ</a:t>
            </a:r>
          </a:p>
          <a:p>
            <a:pPr algn="r" rtl="1"/>
            <a:r>
              <a:rPr lang="ar-SA" sz="2800">
                <a:solidFill>
                  <a:schemeClr val="tx2"/>
                </a:solidFill>
                <a:cs typeface="Times New Roman (Arabic)" charset="0"/>
              </a:rPr>
              <a:t>اَلإِيْمَانُ</a:t>
            </a:r>
          </a:p>
          <a:p>
            <a:pPr algn="r" rtl="1"/>
            <a:r>
              <a:rPr lang="ar-SA" sz="2800">
                <a:solidFill>
                  <a:schemeClr val="tx2"/>
                </a:solidFill>
                <a:cs typeface="Times New Roman (Arabic)" charset="0"/>
              </a:rPr>
              <a:t>اَلْكُفْرُ</a:t>
            </a:r>
          </a:p>
          <a:p>
            <a:pPr algn="r" rtl="1"/>
            <a:r>
              <a:rPr lang="ar-SA" sz="2800">
                <a:solidFill>
                  <a:schemeClr val="tx2"/>
                </a:solidFill>
                <a:cs typeface="Times New Roman (Arabic)" charset="0"/>
              </a:rPr>
              <a:t>اَلْجَنَّةُ</a:t>
            </a:r>
          </a:p>
          <a:p>
            <a:pPr algn="r" rtl="1"/>
            <a:r>
              <a:rPr lang="ar-SA" sz="2800">
                <a:solidFill>
                  <a:schemeClr val="tx2"/>
                </a:solidFill>
                <a:cs typeface="Times New Roman (Arabic)" charset="0"/>
              </a:rPr>
              <a:t>اَلنَّارُ</a:t>
            </a:r>
            <a:endParaRPr lang="en-US" sz="2800">
              <a:solidFill>
                <a:schemeClr val="tx2"/>
              </a:solidFill>
              <a:cs typeface="Times New Roman (Arabic)" charset="0"/>
            </a:endParaRP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5638800" y="1219200"/>
            <a:ext cx="12954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5715000" y="29718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 flipV="1">
            <a:off x="5715000" y="3733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 flipH="1">
            <a:off x="5715000" y="3733800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2954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3505200" y="1219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H="1">
            <a:off x="3581400" y="1219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 flipH="1">
            <a:off x="3581400" y="12192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 flipH="1">
            <a:off x="3581400" y="1219200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H="1">
            <a:off x="3505200" y="2895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 flipH="1">
            <a:off x="3581400" y="2895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 flipH="1">
            <a:off x="3581400" y="28956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H="1">
            <a:off x="3505200" y="4191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H="1">
            <a:off x="3581400" y="41910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 flipH="1">
            <a:off x="3505200" y="5105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H="1">
            <a:off x="3581400" y="5105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3505200" y="58674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 flipH="1">
            <a:off x="3505200" y="6324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Hakikat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Siapakah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hakikat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soalan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endParaRPr lang="en-US" dirty="0" smtClean="0"/>
          </a:p>
          <a:p>
            <a:r>
              <a:rPr lang="en-US" dirty="0" err="1" smtClean="0"/>
              <a:t>Jawapan</a:t>
            </a:r>
            <a:r>
              <a:rPr lang="en-US" dirty="0" smtClean="0"/>
              <a:t> </a:t>
            </a:r>
            <a:r>
              <a:rPr lang="en-US" dirty="0" err="1" smtClean="0"/>
              <a:t>soalan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menjalani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MAKHLUK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makhluk</a:t>
            </a:r>
            <a:r>
              <a:rPr lang="en-US" dirty="0" smtClean="0"/>
              <a:t> (yang </a:t>
            </a:r>
            <a:r>
              <a:rPr lang="en-US" dirty="0" err="1" smtClean="0"/>
              <a:t>diciptakan</a:t>
            </a:r>
            <a:r>
              <a:rPr lang="en-US" dirty="0" smtClean="0"/>
              <a:t>), </a:t>
            </a:r>
            <a:r>
              <a:rPr lang="en-US" dirty="0" err="1" smtClean="0"/>
              <a:t>bukan</a:t>
            </a:r>
            <a:r>
              <a:rPr lang="en-US" dirty="0" smtClean="0"/>
              <a:t> KHALIK (</a:t>
            </a:r>
            <a:r>
              <a:rPr lang="en-US" dirty="0" err="1" smtClean="0"/>
              <a:t>pencipta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mengakui</a:t>
            </a:r>
            <a:r>
              <a:rPr lang="en-US" dirty="0" smtClean="0"/>
              <a:t> </a:t>
            </a:r>
            <a:r>
              <a:rPr lang="en-US" dirty="0" err="1" smtClean="0"/>
              <a:t>bahawa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makhluk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bersetuju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 TEORI DARWIN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ateis</a:t>
            </a:r>
            <a:r>
              <a:rPr lang="en-US" dirty="0" smtClean="0"/>
              <a:t> yang </a:t>
            </a:r>
            <a:r>
              <a:rPr lang="en-US" dirty="0" err="1" smtClean="0"/>
              <a:t>meyakini</a:t>
            </a:r>
            <a:r>
              <a:rPr lang="en-US" dirty="0" smtClean="0"/>
              <a:t> </a:t>
            </a:r>
            <a:r>
              <a:rPr lang="en-US" dirty="0" err="1" smtClean="0"/>
              <a:t>bahawa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kebetulan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disengaja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sendirinya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Makhluk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Tunduk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sedar</a:t>
            </a:r>
            <a:r>
              <a:rPr lang="en-US" dirty="0" smtClean="0"/>
              <a:t> </a:t>
            </a:r>
            <a:r>
              <a:rPr lang="en-US" dirty="0" err="1" smtClean="0"/>
              <a:t>bahawa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makhluk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tunduk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Pencipta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endParaRPr lang="en-US" dirty="0" smtClean="0"/>
          </a:p>
          <a:p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wajar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seenaknya</a:t>
            </a:r>
            <a:endParaRPr lang="en-US" dirty="0" smtClean="0"/>
          </a:p>
          <a:p>
            <a:pPr lvl="1"/>
            <a:r>
              <a:rPr lang="en-US" dirty="0" smtClean="0"/>
              <a:t>47:12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minum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binatang</a:t>
            </a:r>
            <a:endParaRPr lang="en-US" dirty="0" smtClean="0"/>
          </a:p>
          <a:p>
            <a:pPr lvl="1"/>
            <a:r>
              <a:rPr lang="en-US" dirty="0" smtClean="0"/>
              <a:t>45:24 </a:t>
            </a:r>
            <a:r>
              <a:rPr lang="en-US" dirty="0" err="1" smtClean="0"/>
              <a:t>kematian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kerana</a:t>
            </a:r>
            <a:r>
              <a:rPr lang="en-US" dirty="0" smtClean="0"/>
              <a:t> </a:t>
            </a:r>
            <a:r>
              <a:rPr lang="en-US" dirty="0" err="1" smtClean="0"/>
              <a:t>masanya</a:t>
            </a:r>
            <a:r>
              <a:rPr lang="en-US" dirty="0" smtClean="0"/>
              <a:t> </a:t>
            </a:r>
            <a:r>
              <a:rPr lang="en-US" dirty="0" err="1" smtClean="0"/>
              <a:t>berakhir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Makhluk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Fitrah</a:t>
            </a:r>
            <a:r>
              <a:rPr lang="en-US" dirty="0" smtClean="0"/>
              <a:t> (30:30)</a:t>
            </a:r>
          </a:p>
          <a:p>
            <a:pPr algn="ctr">
              <a:buNone/>
            </a:pPr>
            <a:r>
              <a:rPr lang="ar-SA" dirty="0" smtClean="0">
                <a:cs typeface="Traditional Arabic" pitchFamily="2" charset="-78"/>
              </a:rPr>
              <a:t>كُلُّ مَوْلُودٍ يُولَدُ عَلَى الْفِطْرَةِ فَأَبَوَاهُ يُهَوِّدَانِهِ أَوْ يُنَصِّرَانِهِ أَوْ يُمَجِّسَانِهِ</a:t>
            </a:r>
            <a:endParaRPr lang="en-US" dirty="0" smtClean="0"/>
          </a:p>
          <a:p>
            <a:r>
              <a:rPr lang="en-US" dirty="0" err="1" smtClean="0"/>
              <a:t>Lemah</a:t>
            </a:r>
            <a:r>
              <a:rPr lang="en-US" dirty="0" smtClean="0"/>
              <a:t> (4:28, 30:54)</a:t>
            </a:r>
          </a:p>
          <a:p>
            <a:r>
              <a:rPr lang="en-US" dirty="0" err="1" smtClean="0"/>
              <a:t>Bodoh</a:t>
            </a:r>
            <a:r>
              <a:rPr lang="en-US" dirty="0" smtClean="0"/>
              <a:t> (33:72, 17:85)</a:t>
            </a:r>
          </a:p>
          <a:p>
            <a:pPr lvl="1"/>
            <a:r>
              <a:rPr lang="en-US" dirty="0" err="1" smtClean="0"/>
              <a:t>Meskipun</a:t>
            </a:r>
            <a:r>
              <a:rPr lang="en-US" dirty="0" smtClean="0"/>
              <a:t> Allah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lemah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bodoh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amanah</a:t>
            </a:r>
            <a:endParaRPr lang="en-US" dirty="0" smtClean="0"/>
          </a:p>
          <a:p>
            <a:r>
              <a:rPr lang="en-US" dirty="0" smtClean="0"/>
              <a:t>Fakir (35:15)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MUKARRAM (DIMULIAKAN)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satu-satunya</a:t>
            </a:r>
            <a:r>
              <a:rPr lang="en-US" dirty="0" smtClean="0"/>
              <a:t> </a:t>
            </a:r>
            <a:r>
              <a:rPr lang="en-US" dirty="0" err="1" smtClean="0"/>
              <a:t>makhluk</a:t>
            </a:r>
            <a:r>
              <a:rPr lang="en-US" dirty="0" smtClean="0"/>
              <a:t> Allah yang </a:t>
            </a:r>
            <a:r>
              <a:rPr lang="en-US" dirty="0" err="1" smtClean="0"/>
              <a:t>dimuliakan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Allah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makhluk</a:t>
            </a:r>
            <a:r>
              <a:rPr lang="en-US" dirty="0" smtClean="0"/>
              <a:t> yang lain (17:70)</a:t>
            </a:r>
          </a:p>
          <a:p>
            <a:r>
              <a:rPr lang="en-US" dirty="0" smtClean="0"/>
              <a:t>Di </a:t>
            </a:r>
            <a:r>
              <a:rPr lang="en-US" dirty="0" err="1" smtClean="0"/>
              <a:t>sini</a:t>
            </a:r>
            <a:r>
              <a:rPr lang="en-US" dirty="0" smtClean="0"/>
              <a:t> </a:t>
            </a:r>
            <a:r>
              <a:rPr lang="en-US" dirty="0" err="1" smtClean="0"/>
              <a:t>disebutkan</a:t>
            </a:r>
            <a:r>
              <a:rPr lang="en-US" dirty="0" smtClean="0"/>
              <a:t> “</a:t>
            </a:r>
            <a:r>
              <a:rPr lang="en-US" dirty="0" err="1" smtClean="0"/>
              <a:t>dimuliakan</a:t>
            </a:r>
            <a:r>
              <a:rPr lang="en-US" dirty="0" smtClean="0"/>
              <a:t>”,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mulia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sendirinya</a:t>
            </a:r>
            <a:endParaRPr lang="en-US" dirty="0" smtClean="0"/>
          </a:p>
          <a:p>
            <a:pPr lvl="1"/>
            <a:r>
              <a:rPr lang="en-US" dirty="0" err="1" smtClean="0"/>
              <a:t>Padahal</a:t>
            </a:r>
            <a:r>
              <a:rPr lang="en-US" dirty="0" smtClean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yang </a:t>
            </a:r>
            <a:r>
              <a:rPr lang="en-US" dirty="0" err="1" smtClean="0"/>
              <a:t>hina</a:t>
            </a:r>
            <a:r>
              <a:rPr lang="en-US" dirty="0" smtClean="0"/>
              <a:t> (air </a:t>
            </a:r>
            <a:r>
              <a:rPr lang="en-US" dirty="0" err="1" smtClean="0"/>
              <a:t>mani</a:t>
            </a:r>
            <a:r>
              <a:rPr lang="en-US" dirty="0" smtClean="0"/>
              <a:t> yang </a:t>
            </a:r>
            <a:r>
              <a:rPr lang="en-US" dirty="0" err="1" smtClean="0"/>
              <a:t>hina</a:t>
            </a:r>
            <a:r>
              <a:rPr lang="en-US" dirty="0" smtClean="0"/>
              <a:t>) 32:8, 77:20</a:t>
            </a:r>
          </a:p>
          <a:p>
            <a:pPr lvl="1"/>
            <a:r>
              <a:rPr lang="en-US" dirty="0" err="1" smtClean="0"/>
              <a:t>Padahal</a:t>
            </a:r>
            <a:r>
              <a:rPr lang="en-US" dirty="0" smtClean="0"/>
              <a:t> </a:t>
            </a:r>
            <a:r>
              <a:rPr lang="en-US" dirty="0" err="1" smtClean="0"/>
              <a:t>lahir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 (16:78)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Kemuliaan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Ditiupkan</a:t>
            </a:r>
            <a:r>
              <a:rPr lang="en-US" sz="2800" dirty="0" smtClean="0"/>
              <a:t> RUH (32:9)</a:t>
            </a:r>
          </a:p>
          <a:p>
            <a:pPr lvl="1"/>
            <a:r>
              <a:rPr lang="en-US" sz="2400" dirty="0" err="1" smtClean="0"/>
              <a:t>Malaikat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ruh</a:t>
            </a:r>
            <a:r>
              <a:rPr lang="en-US" sz="2400" dirty="0" smtClean="0"/>
              <a:t> </a:t>
            </a:r>
            <a:r>
              <a:rPr lang="en-US" sz="2400" dirty="0" err="1" smtClean="0"/>
              <a:t>sahaja</a:t>
            </a:r>
            <a:endParaRPr lang="en-US" sz="2400" dirty="0" smtClean="0"/>
          </a:p>
          <a:p>
            <a:pPr lvl="1"/>
            <a:r>
              <a:rPr lang="en-US" sz="2400" dirty="0" err="1" smtClean="0"/>
              <a:t>Binatang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tumbuhan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diberi</a:t>
            </a:r>
            <a:r>
              <a:rPr lang="en-US" sz="2400" dirty="0" smtClean="0"/>
              <a:t> </a:t>
            </a:r>
            <a:r>
              <a:rPr lang="en-US" sz="2400" dirty="0" err="1" smtClean="0"/>
              <a:t>ruh</a:t>
            </a:r>
            <a:endParaRPr lang="en-US" sz="2400" dirty="0" smtClean="0"/>
          </a:p>
          <a:p>
            <a:r>
              <a:rPr lang="en-US" sz="2800" dirty="0" err="1" smtClean="0"/>
              <a:t>Diberikan</a:t>
            </a:r>
            <a:r>
              <a:rPr lang="en-US" sz="2800" dirty="0" smtClean="0"/>
              <a:t> KEISTIMEWAAN (17:70)</a:t>
            </a:r>
          </a:p>
          <a:p>
            <a:pPr lvl="1"/>
            <a:r>
              <a:rPr lang="en-US" sz="2400" dirty="0" err="1" smtClean="0"/>
              <a:t>Diberi</a:t>
            </a:r>
            <a:r>
              <a:rPr lang="en-US" sz="2400" dirty="0" smtClean="0"/>
              <a:t> </a:t>
            </a:r>
            <a:r>
              <a:rPr lang="en-US" sz="2400" dirty="0" err="1" smtClean="0"/>
              <a:t>kendaraan</a:t>
            </a:r>
            <a:r>
              <a:rPr lang="en-US" sz="2400" dirty="0" smtClean="0"/>
              <a:t> </a:t>
            </a:r>
            <a:r>
              <a:rPr lang="en-US" sz="2400" dirty="0" err="1" smtClean="0"/>
              <a:t>darat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laut</a:t>
            </a:r>
            <a:endParaRPr lang="en-US" sz="2400" dirty="0" smtClean="0"/>
          </a:p>
          <a:p>
            <a:pPr lvl="1"/>
            <a:r>
              <a:rPr lang="en-US" sz="2400" dirty="0" err="1" smtClean="0"/>
              <a:t>Diberi</a:t>
            </a:r>
            <a:r>
              <a:rPr lang="en-US" sz="2400" dirty="0" smtClean="0"/>
              <a:t> </a:t>
            </a:r>
            <a:r>
              <a:rPr lang="en-US" sz="2400" dirty="0" err="1" smtClean="0"/>
              <a:t>rizki</a:t>
            </a:r>
            <a:r>
              <a:rPr lang="en-US" sz="2400" dirty="0" smtClean="0"/>
              <a:t> (</a:t>
            </a:r>
            <a:r>
              <a:rPr lang="en-US" sz="2400" dirty="0" err="1" smtClean="0"/>
              <a:t>makanan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beraneka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Diberi</a:t>
            </a:r>
            <a:r>
              <a:rPr lang="en-US" sz="2400" dirty="0" smtClean="0"/>
              <a:t> </a:t>
            </a:r>
            <a:r>
              <a:rPr lang="en-US" sz="2400" dirty="0" err="1" smtClean="0"/>
              <a:t>kelebihan</a:t>
            </a:r>
            <a:endParaRPr lang="en-US" sz="2400" dirty="0" smtClean="0"/>
          </a:p>
          <a:p>
            <a:r>
              <a:rPr lang="en-US" sz="2800" dirty="0" err="1" smtClean="0"/>
              <a:t>Alam</a:t>
            </a:r>
            <a:r>
              <a:rPr lang="en-US" sz="2800" dirty="0" smtClean="0"/>
              <a:t> </a:t>
            </a:r>
            <a:r>
              <a:rPr lang="en-US" sz="2800" dirty="0" err="1" smtClean="0"/>
              <a:t>semesta</a:t>
            </a:r>
            <a:r>
              <a:rPr lang="en-US" sz="2800" dirty="0" smtClean="0"/>
              <a:t> </a:t>
            </a:r>
            <a:r>
              <a:rPr lang="en-US" sz="2800" dirty="0" err="1" smtClean="0"/>
              <a:t>ditundukkan</a:t>
            </a:r>
            <a:r>
              <a:rPr lang="en-US" sz="2800" dirty="0" smtClean="0"/>
              <a:t> </a:t>
            </a:r>
            <a:r>
              <a:rPr lang="en-US" sz="2800" dirty="0" err="1" smtClean="0"/>
              <a:t>bagi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(16:14)</a:t>
            </a:r>
          </a:p>
          <a:p>
            <a:pPr lvl="1"/>
            <a:r>
              <a:rPr lang="en-US" sz="2400" dirty="0" err="1" smtClean="0"/>
              <a:t>Doa</a:t>
            </a:r>
            <a:r>
              <a:rPr lang="en-US" sz="2400" dirty="0" smtClean="0"/>
              <a:t> </a:t>
            </a:r>
            <a:r>
              <a:rPr lang="en-US" sz="2400" dirty="0" err="1" smtClean="0"/>
              <a:t>naik</a:t>
            </a:r>
            <a:r>
              <a:rPr lang="en-US" sz="2400" dirty="0" smtClean="0"/>
              <a:t> </a:t>
            </a:r>
            <a:r>
              <a:rPr lang="en-US" sz="2400" dirty="0" err="1" smtClean="0"/>
              <a:t>kendaraan</a:t>
            </a:r>
            <a:r>
              <a:rPr lang="en-US" sz="2400" dirty="0" smtClean="0"/>
              <a:t> (43:13-14)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MUKALLAF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makhluk</a:t>
            </a:r>
            <a:r>
              <a:rPr lang="en-US" dirty="0" smtClean="0"/>
              <a:t> yang </a:t>
            </a:r>
            <a:r>
              <a:rPr lang="en-US" dirty="0" err="1" smtClean="0"/>
              <a:t>mukarram</a:t>
            </a:r>
            <a:r>
              <a:rPr lang="en-US" dirty="0" smtClean="0"/>
              <a:t> (</a:t>
            </a:r>
            <a:r>
              <a:rPr lang="en-US" dirty="0" err="1" smtClean="0"/>
              <a:t>dimuliakan</a:t>
            </a:r>
            <a:r>
              <a:rPr lang="en-US" dirty="0" smtClean="0"/>
              <a:t>) pun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beban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(</a:t>
            </a:r>
            <a:r>
              <a:rPr lang="en-US" dirty="0" err="1" smtClean="0"/>
              <a:t>mukallaf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beban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pPr lvl="1"/>
            <a:r>
              <a:rPr lang="en-US" dirty="0" smtClean="0"/>
              <a:t>IBADAH (51:56)</a:t>
            </a:r>
          </a:p>
          <a:p>
            <a:pPr lvl="1"/>
            <a:r>
              <a:rPr lang="en-US" dirty="0" smtClean="0"/>
              <a:t>KHILAFAH (2:30)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397</Words>
  <Application>Microsoft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حَقِيْقَةُ اْلإِنْسَانِ</vt:lpstr>
      <vt:lpstr>Slide 2</vt:lpstr>
      <vt:lpstr>Hakikat Manusia</vt:lpstr>
      <vt:lpstr>Manusia adalah MAKHLUK</vt:lpstr>
      <vt:lpstr>Makhluk, maka Tunduk</vt:lpstr>
      <vt:lpstr>Sifat Makhluk</vt:lpstr>
      <vt:lpstr>MUKARRAM (DIMULIAKAN)</vt:lpstr>
      <vt:lpstr>Tiga Kemuliaan</vt:lpstr>
      <vt:lpstr>MUKALLAF</vt:lpstr>
      <vt:lpstr>MUKHAYYAR</vt:lpstr>
      <vt:lpstr>MUJZA’</vt:lpstr>
      <vt:lpstr>Slide 12</vt:lpstr>
    </vt:vector>
  </TitlesOfParts>
  <Company>Yusnandar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(E 1) تَعْرِيْفُ اْلإِنْسَانِ</dc:title>
  <dc:creator>DPP Partai Keadilan</dc:creator>
  <cp:lastModifiedBy>Abdul Wahid Surhim</cp:lastModifiedBy>
  <cp:revision>92</cp:revision>
  <dcterms:created xsi:type="dcterms:W3CDTF">1999-07-27T06:46:07Z</dcterms:created>
  <dcterms:modified xsi:type="dcterms:W3CDTF">2009-11-11T09:47:50Z</dcterms:modified>
</cp:coreProperties>
</file>