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0" r:id="rId2"/>
    <p:sldId id="259" r:id="rId3"/>
    <p:sldId id="261" r:id="rId4"/>
    <p:sldId id="262" r:id="rId5"/>
    <p:sldId id="264" r:id="rId6"/>
    <p:sldId id="265" r:id="rId7"/>
    <p:sldId id="263" r:id="rId8"/>
    <p:sldId id="266" r:id="rId9"/>
    <p:sldId id="267" r:id="rId10"/>
    <p:sldId id="274" r:id="rId11"/>
    <p:sldId id="268" r:id="rId12"/>
    <p:sldId id="272" r:id="rId13"/>
    <p:sldId id="269" r:id="rId14"/>
    <p:sldId id="270" r:id="rId15"/>
    <p:sldId id="271" r:id="rId16"/>
    <p:sldId id="273" r:id="rId17"/>
    <p:sldId id="275" r:id="rId18"/>
    <p:sldId id="276" r:id="rId19"/>
    <p:sldId id="277" r:id="rId20"/>
    <p:sldId id="278" r:id="rId21"/>
    <p:sldId id="282" r:id="rId22"/>
    <p:sldId id="279" r:id="rId23"/>
    <p:sldId id="280" r:id="rId24"/>
    <p:sldId id="281" r:id="rId2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 varScale="1">
        <p:scale>
          <a:sx n="67" d="100"/>
          <a:sy n="67" d="100"/>
        </p:scale>
        <p:origin x="-90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D94F3C-CF90-4FF9-8A6C-F42AECA6F29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9C6AB5-F5C0-4BE3-AEE8-73FABF3A25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Tafsir</a:t>
            </a:r>
            <a:r>
              <a:rPr lang="en-US" dirty="0" smtClean="0"/>
              <a:t> Al-</a:t>
            </a:r>
            <a:r>
              <a:rPr lang="en-US" dirty="0" err="1" smtClean="0"/>
              <a:t>Qurtubi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C6AB5-F5C0-4BE3-AEE8-73FABF3A25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Tazkiyyatun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Nafs</a:t>
            </a:r>
            <a:r>
              <a:rPr lang="en-US" baseline="0" dirty="0" smtClean="0"/>
              <a:t> – Said </a:t>
            </a:r>
            <a:r>
              <a:rPr lang="en-US" baseline="0" dirty="0" err="1" smtClean="0"/>
              <a:t>Hawa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fasal</a:t>
            </a:r>
            <a:r>
              <a:rPr lang="en-US" baseline="0" dirty="0" smtClean="0"/>
              <a:t> TAUBAT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C6AB5-F5C0-4BE3-AEE8-73FABF3A257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Tazkiyyatun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Nafs</a:t>
            </a:r>
            <a:r>
              <a:rPr lang="en-US" baseline="0" dirty="0" smtClean="0"/>
              <a:t> – Said </a:t>
            </a:r>
            <a:r>
              <a:rPr lang="en-US" baseline="0" dirty="0" err="1" smtClean="0"/>
              <a:t>Hawa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fasal</a:t>
            </a:r>
            <a:r>
              <a:rPr lang="en-US" baseline="0" dirty="0" smtClean="0"/>
              <a:t> TAUBAT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C6AB5-F5C0-4BE3-AEE8-73FABF3A25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Tazkiyyatun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Nafs</a:t>
            </a:r>
            <a:r>
              <a:rPr lang="en-US" baseline="0" dirty="0" smtClean="0"/>
              <a:t> – Said </a:t>
            </a:r>
            <a:r>
              <a:rPr lang="en-US" baseline="0" dirty="0" err="1" smtClean="0"/>
              <a:t>Hawa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fasal</a:t>
            </a:r>
            <a:r>
              <a:rPr lang="en-US" baseline="0" dirty="0" smtClean="0"/>
              <a:t> TAUBAT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C6AB5-F5C0-4BE3-AEE8-73FABF3A25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Tazkiyyatun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Nafs</a:t>
            </a:r>
            <a:r>
              <a:rPr lang="en-US" baseline="0" dirty="0" smtClean="0"/>
              <a:t> – Said </a:t>
            </a:r>
            <a:r>
              <a:rPr lang="en-US" baseline="0" dirty="0" err="1" smtClean="0"/>
              <a:t>Hawa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fasal</a:t>
            </a:r>
            <a:r>
              <a:rPr lang="en-US" baseline="0" dirty="0" smtClean="0"/>
              <a:t> TAUBAT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C6AB5-F5C0-4BE3-AEE8-73FABF3A25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C6AB5-F5C0-4BE3-AEE8-73FABF3A25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Disebutkan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Tafsir</a:t>
            </a:r>
            <a:r>
              <a:rPr lang="en-US" dirty="0" smtClean="0"/>
              <a:t> </a:t>
            </a:r>
            <a:r>
              <a:rPr lang="en-US" dirty="0" err="1" smtClean="0"/>
              <a:t>Ibnu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Katsir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Juz</a:t>
            </a:r>
            <a:r>
              <a:rPr lang="en-US" baseline="0" dirty="0" smtClean="0"/>
              <a:t> 30 </a:t>
            </a:r>
            <a:r>
              <a:rPr lang="en-US" baseline="0" dirty="0" err="1" smtClean="0"/>
              <a:t>hlm</a:t>
            </a:r>
            <a:r>
              <a:rPr lang="en-US" baseline="0" dirty="0" smtClean="0"/>
              <a:t> 323 (</a:t>
            </a:r>
            <a:r>
              <a:rPr lang="en-US" baseline="0" dirty="0" err="1" smtClean="0"/>
              <a:t>Penerbit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Algensindo</a:t>
            </a:r>
            <a:r>
              <a:rPr lang="en-US" baseline="0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C6AB5-F5C0-4BE3-AEE8-73FABF3A25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Disebutkan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Tafsir</a:t>
            </a:r>
            <a:r>
              <a:rPr lang="en-US" dirty="0" smtClean="0"/>
              <a:t> </a:t>
            </a:r>
            <a:r>
              <a:rPr lang="en-US" dirty="0" err="1" smtClean="0"/>
              <a:t>Ibnu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Katsir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Juz</a:t>
            </a:r>
            <a:r>
              <a:rPr lang="en-US" baseline="0" dirty="0" smtClean="0"/>
              <a:t> 30 </a:t>
            </a:r>
            <a:r>
              <a:rPr lang="en-US" baseline="0" dirty="0" err="1" smtClean="0"/>
              <a:t>hlm</a:t>
            </a:r>
            <a:r>
              <a:rPr lang="en-US" baseline="0" dirty="0" smtClean="0"/>
              <a:t> 324 (</a:t>
            </a:r>
            <a:r>
              <a:rPr lang="en-US" baseline="0" dirty="0" err="1" smtClean="0"/>
              <a:t>Penerbit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Algensindo</a:t>
            </a:r>
            <a:r>
              <a:rPr lang="en-US" baseline="0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C6AB5-F5C0-4BE3-AEE8-73FABF3A25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Disebutkan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Tafsir</a:t>
            </a:r>
            <a:r>
              <a:rPr lang="en-US" dirty="0" smtClean="0"/>
              <a:t> </a:t>
            </a:r>
            <a:r>
              <a:rPr lang="en-US" dirty="0" err="1" smtClean="0"/>
              <a:t>Ibnu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Katsir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Juz</a:t>
            </a:r>
            <a:r>
              <a:rPr lang="en-US" baseline="0" dirty="0" smtClean="0"/>
              <a:t> 30 </a:t>
            </a:r>
            <a:r>
              <a:rPr lang="en-US" baseline="0" dirty="0" err="1" smtClean="0"/>
              <a:t>hlm</a:t>
            </a:r>
            <a:r>
              <a:rPr lang="en-US" baseline="0" dirty="0" smtClean="0"/>
              <a:t> 325 (</a:t>
            </a:r>
            <a:r>
              <a:rPr lang="en-US" baseline="0" dirty="0" err="1" smtClean="0"/>
              <a:t>Penerbit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Algensindo</a:t>
            </a:r>
            <a:r>
              <a:rPr lang="en-US" baseline="0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C6AB5-F5C0-4BE3-AEE8-73FABF3A25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Tazkiyyatun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Nafs</a:t>
            </a:r>
            <a:r>
              <a:rPr lang="en-US" baseline="0" dirty="0" smtClean="0"/>
              <a:t> – Said </a:t>
            </a:r>
            <a:r>
              <a:rPr lang="en-US" baseline="0" dirty="0" err="1" smtClean="0"/>
              <a:t>Hawa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fasal</a:t>
            </a:r>
            <a:r>
              <a:rPr lang="en-US" baseline="0" dirty="0" smtClean="0"/>
              <a:t> TAUBAT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C6AB5-F5C0-4BE3-AEE8-73FABF3A25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Tazkiyyatun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Nafs</a:t>
            </a:r>
            <a:r>
              <a:rPr lang="en-US" baseline="0" dirty="0" smtClean="0"/>
              <a:t> – Said </a:t>
            </a:r>
            <a:r>
              <a:rPr lang="en-US" baseline="0" dirty="0" err="1" smtClean="0"/>
              <a:t>Hawa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fasal</a:t>
            </a:r>
            <a:r>
              <a:rPr lang="en-US" baseline="0" dirty="0" smtClean="0"/>
              <a:t> TAUBAT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C6AB5-F5C0-4BE3-AEE8-73FABF3A25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Tazkiyyatun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Nafs</a:t>
            </a:r>
            <a:r>
              <a:rPr lang="en-US" baseline="0" dirty="0" smtClean="0"/>
              <a:t> – Said </a:t>
            </a:r>
            <a:r>
              <a:rPr lang="en-US" baseline="0" dirty="0" err="1" smtClean="0"/>
              <a:t>Hawa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fasal</a:t>
            </a:r>
            <a:r>
              <a:rPr lang="en-US" baseline="0" dirty="0" smtClean="0"/>
              <a:t> TAUBAT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C6AB5-F5C0-4BE3-AEE8-73FABF3A25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81B48-3595-42BE-B499-9B1AFDCC59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70A669-8D4F-4AB2-9BB7-B03DFC76C6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E30909-EF20-42F9-BEF0-89562104E5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FE945-9875-4608-BB77-9F83A443DD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41E62-262E-49A2-8BFE-0A31E491C6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78C63-8A27-4F04-AB5A-990CB164C0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72FDB-BA3D-4CFD-8BEE-E86BBE8B74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B0510-B14A-449E-A8BD-E6656FC89F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E2BE0-4BD9-4FAE-A03D-A152443BF6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EF0384-C711-413E-A188-E2E2D05749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E674CF-8D8F-4EB5-90E5-C92F53455F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0E120AC-DA76-4D04-A7E6-E12E28E09A8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ar-SA" sz="6600" dirty="0" smtClean="0"/>
              <a:t>(</a:t>
            </a:r>
            <a:r>
              <a:rPr lang="en-US" sz="6600" dirty="0" smtClean="0"/>
              <a:t>E 4</a:t>
            </a:r>
            <a:r>
              <a:rPr lang="ar-SA" sz="6600" dirty="0" smtClean="0"/>
              <a:t>) </a:t>
            </a:r>
            <a:r>
              <a:rPr lang="ar-SA" sz="6600" dirty="0" smtClean="0">
                <a:cs typeface="Times New Roman (Arabic)" charset="0"/>
              </a:rPr>
              <a:t>نَفْسُ اْلإِنْسَانِ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JIWA MANUSIA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>
                <a:cs typeface="Times New Roman (Arabic)" charset="0"/>
              </a:rPr>
              <a:t>اَلنَّفْسُ اَلْمُطْمَئِنَّةُ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Jiwa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istiqamah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taubatnya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,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menyusuli</a:t>
            </a:r>
            <a:r>
              <a:rPr lang="en-US" dirty="0" smtClean="0"/>
              <a:t> </a:t>
            </a:r>
            <a:r>
              <a:rPr lang="en-US" dirty="0" err="1" smtClean="0"/>
              <a:t>kekurangannya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berkeinginan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mengulangi</a:t>
            </a:r>
            <a:r>
              <a:rPr lang="en-US" dirty="0" smtClean="0"/>
              <a:t> </a:t>
            </a:r>
            <a:r>
              <a:rPr lang="en-US" dirty="0" err="1" smtClean="0"/>
              <a:t>dosa-dosanya</a:t>
            </a:r>
            <a:r>
              <a:rPr lang="en-US" dirty="0" smtClean="0"/>
              <a:t>, </a:t>
            </a:r>
            <a:r>
              <a:rPr lang="en-US" dirty="0" err="1" smtClean="0"/>
              <a:t>kecuali</a:t>
            </a:r>
            <a:r>
              <a:rPr lang="en-US" dirty="0" smtClean="0"/>
              <a:t> </a:t>
            </a:r>
            <a:r>
              <a:rPr lang="en-US" dirty="0" err="1" smtClean="0"/>
              <a:t>ketergelinciran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dihindari</a:t>
            </a:r>
            <a:r>
              <a:rPr lang="en-US" dirty="0" smtClean="0"/>
              <a:t> </a:t>
            </a:r>
            <a:r>
              <a:rPr lang="en-US" dirty="0" err="1" smtClean="0"/>
              <a:t>kecuali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endParaRPr lang="en-US" dirty="0" smtClean="0"/>
          </a:p>
          <a:p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terlepas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perlawanan</a:t>
            </a:r>
            <a:r>
              <a:rPr lang="en-US" dirty="0" smtClean="0"/>
              <a:t> </a:t>
            </a:r>
            <a:r>
              <a:rPr lang="en-US" dirty="0" err="1" smtClean="0"/>
              <a:t>hawa</a:t>
            </a:r>
            <a:r>
              <a:rPr lang="en-US" dirty="0" smtClean="0"/>
              <a:t> </a:t>
            </a:r>
            <a:r>
              <a:rPr lang="en-US" dirty="0" err="1" smtClean="0"/>
              <a:t>nafsu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serius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mujahadah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menentangnya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Panggilan</a:t>
            </a:r>
            <a:r>
              <a:rPr lang="en-US" dirty="0" smtClean="0"/>
              <a:t> </a:t>
            </a:r>
            <a:r>
              <a:rPr lang="en-US" dirty="0" err="1" smtClean="0"/>
              <a:t>Mulia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Panggilan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malaikat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ungkapan</a:t>
            </a:r>
            <a:r>
              <a:rPr lang="en-US" sz="2800" dirty="0" smtClean="0"/>
              <a:t> </a:t>
            </a:r>
            <a:r>
              <a:rPr lang="en-US" sz="2800" dirty="0" err="1" smtClean="0"/>
              <a:t>seperti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ayat-ayat</a:t>
            </a:r>
            <a:r>
              <a:rPr lang="en-US" sz="2800" smtClean="0"/>
              <a:t> </a:t>
            </a:r>
            <a:r>
              <a:rPr lang="en-US" sz="2800" smtClean="0"/>
              <a:t>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2 kali: </a:t>
            </a:r>
            <a:r>
              <a:rPr lang="en-US" sz="2800" dirty="0" err="1" smtClean="0"/>
              <a:t>menjelang</a:t>
            </a:r>
            <a:r>
              <a:rPr lang="en-US" sz="2800" dirty="0" smtClean="0"/>
              <a:t> </a:t>
            </a:r>
            <a:r>
              <a:rPr lang="en-US" sz="2800" dirty="0" err="1" smtClean="0"/>
              <a:t>ajal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saat</a:t>
            </a:r>
            <a:r>
              <a:rPr lang="en-US" sz="2800" dirty="0" smtClean="0"/>
              <a:t> </a:t>
            </a:r>
            <a:r>
              <a:rPr lang="en-US" sz="2800" dirty="0" err="1" smtClean="0"/>
              <a:t>dibangkitkan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kubur</a:t>
            </a:r>
            <a:endParaRPr lang="en-US" sz="2800" dirty="0" smtClean="0"/>
          </a:p>
          <a:p>
            <a:pPr lvl="1"/>
            <a:r>
              <a:rPr lang="en-US" sz="2400" dirty="0" smtClean="0"/>
              <a:t>Allah </a:t>
            </a:r>
            <a:r>
              <a:rPr lang="en-US" sz="2400" dirty="0" err="1" smtClean="0"/>
              <a:t>memanggil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panggilan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sangat</a:t>
            </a:r>
            <a:r>
              <a:rPr lang="en-US" sz="2400" dirty="0" smtClean="0"/>
              <a:t> </a:t>
            </a:r>
            <a:r>
              <a:rPr lang="en-US" sz="2400" dirty="0" err="1" smtClean="0"/>
              <a:t>lembut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mulia</a:t>
            </a:r>
            <a:endParaRPr lang="en-US" sz="2400" dirty="0" smtClean="0"/>
          </a:p>
          <a:p>
            <a:pPr lvl="1"/>
            <a:r>
              <a:rPr lang="en-US" sz="2400" dirty="0" err="1" smtClean="0"/>
              <a:t>Tempat</a:t>
            </a:r>
            <a:r>
              <a:rPr lang="en-US" sz="2400" dirty="0" smtClean="0"/>
              <a:t> </a:t>
            </a:r>
            <a:r>
              <a:rPr lang="en-US" sz="2400" dirty="0" err="1" smtClean="0"/>
              <a:t>kembali</a:t>
            </a:r>
            <a:r>
              <a:rPr lang="en-US" sz="2400" dirty="0" smtClean="0"/>
              <a:t> (</a:t>
            </a:r>
            <a:r>
              <a:rPr lang="en-US" sz="2400" dirty="0" err="1" smtClean="0"/>
              <a:t>rumahnya</a:t>
            </a:r>
            <a:r>
              <a:rPr lang="en-US" sz="2400" dirty="0" smtClean="0"/>
              <a:t>):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sisi</a:t>
            </a:r>
            <a:r>
              <a:rPr lang="en-US" sz="2400" dirty="0" smtClean="0"/>
              <a:t> Allah + </a:t>
            </a:r>
            <a:r>
              <a:rPr lang="en-US" sz="2400" dirty="0" err="1" smtClean="0"/>
              <a:t>kepuasan</a:t>
            </a:r>
            <a:endParaRPr lang="en-US" sz="2400" dirty="0" smtClean="0"/>
          </a:p>
          <a:p>
            <a:pPr lvl="1"/>
            <a:r>
              <a:rPr lang="en-US" sz="2400" dirty="0" err="1" smtClean="0"/>
              <a:t>Kawan-kawannya</a:t>
            </a:r>
            <a:r>
              <a:rPr lang="en-US" sz="2400" dirty="0" smtClean="0"/>
              <a:t>: </a:t>
            </a:r>
            <a:r>
              <a:rPr lang="en-US" sz="2400" dirty="0" err="1" smtClean="0"/>
              <a:t>hamba-hamba</a:t>
            </a:r>
            <a:r>
              <a:rPr lang="en-US" sz="2400" dirty="0" smtClean="0"/>
              <a:t> Allah</a:t>
            </a:r>
          </a:p>
          <a:p>
            <a:pPr lvl="1"/>
            <a:r>
              <a:rPr lang="en-US" sz="2400" dirty="0" err="1" smtClean="0"/>
              <a:t>Masuk</a:t>
            </a:r>
            <a:r>
              <a:rPr lang="en-US" sz="2400" dirty="0" smtClean="0"/>
              <a:t> </a:t>
            </a:r>
            <a:r>
              <a:rPr lang="en-US" sz="2400" dirty="0" err="1" smtClean="0"/>
              <a:t>sorga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Wafatnya</a:t>
            </a:r>
            <a:r>
              <a:rPr lang="en-US" dirty="0" smtClean="0"/>
              <a:t> </a:t>
            </a:r>
            <a:r>
              <a:rPr lang="en-US" dirty="0" err="1" smtClean="0"/>
              <a:t>Ibnu</a:t>
            </a:r>
            <a:r>
              <a:rPr lang="en-US" dirty="0" smtClean="0"/>
              <a:t> </a:t>
            </a:r>
            <a:r>
              <a:rPr lang="en-US" dirty="0" err="1" smtClean="0"/>
              <a:t>Abbas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Saat</a:t>
            </a:r>
            <a:r>
              <a:rPr lang="en-US" sz="2800" dirty="0" smtClean="0"/>
              <a:t> </a:t>
            </a:r>
            <a:r>
              <a:rPr lang="en-US" sz="2800" dirty="0" err="1" smtClean="0"/>
              <a:t>Ibnu</a:t>
            </a:r>
            <a:r>
              <a:rPr lang="en-US" sz="2800" dirty="0" smtClean="0"/>
              <a:t> </a:t>
            </a:r>
            <a:r>
              <a:rPr lang="en-US" sz="2800" dirty="0" err="1" smtClean="0"/>
              <a:t>Abbas</a:t>
            </a:r>
            <a:r>
              <a:rPr lang="en-US" sz="2800" dirty="0" smtClean="0"/>
              <a:t> </a:t>
            </a:r>
            <a:r>
              <a:rPr lang="en-US" sz="2800" dirty="0" err="1" smtClean="0"/>
              <a:t>wafat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Thaif</a:t>
            </a:r>
            <a:r>
              <a:rPr lang="en-US" sz="2800" dirty="0" smtClean="0"/>
              <a:t>, </a:t>
            </a:r>
            <a:r>
              <a:rPr lang="en-US" sz="2800" dirty="0" err="1" smtClean="0"/>
              <a:t>terbanglah</a:t>
            </a:r>
            <a:r>
              <a:rPr lang="en-US" sz="2800" dirty="0" smtClean="0"/>
              <a:t> </a:t>
            </a:r>
            <a:r>
              <a:rPr lang="en-US" sz="2800" dirty="0" err="1" smtClean="0"/>
              <a:t>makhluk</a:t>
            </a:r>
            <a:r>
              <a:rPr lang="en-US" sz="2800" dirty="0" smtClean="0"/>
              <a:t> yang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pernah</a:t>
            </a:r>
            <a:r>
              <a:rPr lang="en-US" sz="2800" dirty="0" smtClean="0"/>
              <a:t> </a:t>
            </a:r>
            <a:r>
              <a:rPr lang="en-US" sz="2800" dirty="0" err="1" smtClean="0"/>
              <a:t>terlihat</a:t>
            </a:r>
            <a:r>
              <a:rPr lang="en-US" sz="2800" dirty="0" smtClean="0"/>
              <a:t> </a:t>
            </a:r>
            <a:r>
              <a:rPr lang="en-US" sz="2800" dirty="0" err="1" smtClean="0"/>
              <a:t>sebelumnya</a:t>
            </a:r>
            <a:r>
              <a:rPr lang="en-US" sz="2800" dirty="0" smtClean="0"/>
              <a:t> </a:t>
            </a:r>
            <a:r>
              <a:rPr lang="en-US" sz="2800" dirty="0" err="1" smtClean="0"/>
              <a:t>berbentuk</a:t>
            </a:r>
            <a:r>
              <a:rPr lang="en-US" sz="2800" dirty="0" smtClean="0"/>
              <a:t> </a:t>
            </a:r>
            <a:r>
              <a:rPr lang="en-US" sz="2800" dirty="0" err="1" smtClean="0"/>
              <a:t>seperti</a:t>
            </a:r>
            <a:r>
              <a:rPr lang="en-US" sz="2800" dirty="0" smtClean="0"/>
              <a:t> </a:t>
            </a:r>
            <a:r>
              <a:rPr lang="en-US" sz="2800" dirty="0" err="1" smtClean="0"/>
              <a:t>Ibnu</a:t>
            </a:r>
            <a:r>
              <a:rPr lang="en-US" sz="2800" dirty="0" smtClean="0"/>
              <a:t> </a:t>
            </a:r>
            <a:r>
              <a:rPr lang="en-US" sz="2800" dirty="0" err="1" smtClean="0"/>
              <a:t>Abbas</a:t>
            </a:r>
            <a:r>
              <a:rPr lang="en-US" sz="2800" dirty="0" smtClean="0"/>
              <a:t>. </a:t>
            </a:r>
            <a:r>
              <a:rPr lang="en-US" sz="2800" dirty="0" err="1" smtClean="0"/>
              <a:t>Makhluk</a:t>
            </a:r>
            <a:r>
              <a:rPr lang="en-US" sz="2800" dirty="0" smtClean="0"/>
              <a:t> </a:t>
            </a:r>
            <a:r>
              <a:rPr lang="en-US" sz="2800" dirty="0" err="1" smtClean="0"/>
              <a:t>itu</a:t>
            </a:r>
            <a:r>
              <a:rPr lang="en-US" sz="2800" dirty="0" smtClean="0"/>
              <a:t> </a:t>
            </a:r>
            <a:r>
              <a:rPr lang="en-US" sz="2800" dirty="0" err="1" smtClean="0"/>
              <a:t>masuk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katilnya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pernah</a:t>
            </a:r>
            <a:r>
              <a:rPr lang="en-US" sz="2800" dirty="0" smtClean="0"/>
              <a:t> </a:t>
            </a:r>
            <a:r>
              <a:rPr lang="en-US" sz="2800" dirty="0" err="1" smtClean="0"/>
              <a:t>kelihatan</a:t>
            </a:r>
            <a:r>
              <a:rPr lang="en-US" sz="2800" dirty="0" smtClean="0"/>
              <a:t> </a:t>
            </a:r>
            <a:r>
              <a:rPr lang="en-US" sz="2800" dirty="0" err="1" smtClean="0"/>
              <a:t>lagi</a:t>
            </a:r>
            <a:r>
              <a:rPr lang="en-US" sz="2800" dirty="0" smtClean="0"/>
              <a:t> </a:t>
            </a:r>
            <a:r>
              <a:rPr lang="en-US" sz="2800" dirty="0" err="1" smtClean="0"/>
              <a:t>keluar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padanya</a:t>
            </a:r>
            <a:r>
              <a:rPr lang="en-US" sz="2800" dirty="0" smtClean="0"/>
              <a:t>. </a:t>
            </a:r>
            <a:r>
              <a:rPr lang="en-US" sz="2800" dirty="0" err="1" smtClean="0"/>
              <a:t>Ketika</a:t>
            </a:r>
            <a:r>
              <a:rPr lang="en-US" sz="2800" dirty="0" smtClean="0"/>
              <a:t> </a:t>
            </a:r>
            <a:r>
              <a:rPr lang="en-US" sz="2800" dirty="0" err="1" smtClean="0"/>
              <a:t>jenazah</a:t>
            </a:r>
            <a:r>
              <a:rPr lang="en-US" sz="2800" dirty="0" smtClean="0"/>
              <a:t> </a:t>
            </a:r>
            <a:r>
              <a:rPr lang="en-US" sz="2800" dirty="0" err="1" smtClean="0"/>
              <a:t>Ibnu</a:t>
            </a:r>
            <a:r>
              <a:rPr lang="en-US" sz="2800" dirty="0" smtClean="0"/>
              <a:t> </a:t>
            </a:r>
            <a:r>
              <a:rPr lang="en-US" sz="2800" dirty="0" err="1" smtClean="0"/>
              <a:t>Abbas</a:t>
            </a:r>
            <a:r>
              <a:rPr lang="en-US" sz="2800" dirty="0" smtClean="0"/>
              <a:t> </a:t>
            </a:r>
            <a:r>
              <a:rPr lang="en-US" sz="2800" dirty="0" err="1" smtClean="0"/>
              <a:t>diletakkan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liang</a:t>
            </a:r>
            <a:r>
              <a:rPr lang="en-US" sz="2800" dirty="0" smtClean="0"/>
              <a:t> </a:t>
            </a:r>
            <a:r>
              <a:rPr lang="en-US" sz="2800" dirty="0" err="1" smtClean="0"/>
              <a:t>kuburnya</a:t>
            </a:r>
            <a:r>
              <a:rPr lang="en-US" sz="2800" dirty="0" smtClean="0"/>
              <a:t>, </a:t>
            </a:r>
            <a:r>
              <a:rPr lang="en-US" sz="2800" dirty="0" err="1" smtClean="0"/>
              <a:t>terdengarlah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membaca</a:t>
            </a:r>
            <a:r>
              <a:rPr lang="en-US" sz="2800" dirty="0" smtClean="0"/>
              <a:t> </a:t>
            </a:r>
            <a:r>
              <a:rPr lang="en-US" sz="2800" dirty="0" err="1" smtClean="0"/>
              <a:t>ayat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pinggir</a:t>
            </a:r>
            <a:r>
              <a:rPr lang="en-US" sz="2800" dirty="0" smtClean="0"/>
              <a:t> </a:t>
            </a:r>
            <a:r>
              <a:rPr lang="en-US" sz="2800" dirty="0" err="1" smtClean="0"/>
              <a:t>kurubnya</a:t>
            </a:r>
            <a:r>
              <a:rPr lang="en-US" sz="2800" dirty="0" smtClean="0"/>
              <a:t> </a:t>
            </a:r>
            <a:r>
              <a:rPr lang="en-US" sz="2800" dirty="0" err="1" smtClean="0"/>
              <a:t>tanpa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mengetahui</a:t>
            </a:r>
            <a:r>
              <a:rPr lang="en-US" sz="2800" dirty="0" smtClean="0"/>
              <a:t> </a:t>
            </a:r>
            <a:r>
              <a:rPr lang="en-US" sz="2800" dirty="0" err="1" smtClean="0"/>
              <a:t>siapa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membacanya</a:t>
            </a:r>
            <a:r>
              <a:rPr lang="en-US" sz="2800" dirty="0" smtClean="0"/>
              <a:t> (</a:t>
            </a:r>
            <a:r>
              <a:rPr lang="en-US" sz="2800" dirty="0" err="1" smtClean="0"/>
              <a:t>Ibnu</a:t>
            </a:r>
            <a:r>
              <a:rPr lang="en-US" sz="2800" dirty="0" smtClean="0"/>
              <a:t> Abu </a:t>
            </a:r>
            <a:r>
              <a:rPr lang="en-US" sz="2800" dirty="0" err="1" smtClean="0"/>
              <a:t>Hatim</a:t>
            </a:r>
            <a:r>
              <a:rPr lang="en-US" sz="2800" dirty="0" smtClean="0"/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Abu </a:t>
            </a:r>
            <a:r>
              <a:rPr lang="en-US" dirty="0" err="1" smtClean="0"/>
              <a:t>Hasyim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buku</a:t>
            </a:r>
            <a:r>
              <a:rPr lang="en-US" sz="2400" dirty="0" smtClean="0"/>
              <a:t> </a:t>
            </a:r>
            <a:r>
              <a:rPr lang="en-US" sz="2400" i="1" dirty="0" err="1" smtClean="0"/>
              <a:t>Kitabul</a:t>
            </a:r>
            <a:r>
              <a:rPr lang="en-US" sz="2400" i="1" dirty="0" smtClean="0"/>
              <a:t> ‘</a:t>
            </a:r>
            <a:r>
              <a:rPr lang="en-US" sz="2400" i="1" dirty="0" err="1" smtClean="0"/>
              <a:t>Aja’ib</a:t>
            </a:r>
            <a:r>
              <a:rPr lang="en-US" sz="2400" i="1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Ibnul</a:t>
            </a:r>
            <a:r>
              <a:rPr lang="en-US" sz="2400" dirty="0" smtClean="0"/>
              <a:t> </a:t>
            </a:r>
            <a:r>
              <a:rPr lang="en-US" sz="2400" dirty="0" err="1" smtClean="0"/>
              <a:t>Mundzir</a:t>
            </a:r>
            <a:r>
              <a:rPr lang="en-US" sz="2400" dirty="0" smtClean="0"/>
              <a:t> al-</a:t>
            </a:r>
            <a:r>
              <a:rPr lang="en-US" sz="2400" dirty="0" err="1" smtClean="0"/>
              <a:t>Harawi</a:t>
            </a:r>
            <a:r>
              <a:rPr lang="en-US" sz="2400" dirty="0" smtClean="0"/>
              <a:t>) </a:t>
            </a:r>
            <a:r>
              <a:rPr lang="en-US" sz="2400" dirty="0" err="1" smtClean="0"/>
              <a:t>disebutkan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Abu </a:t>
            </a:r>
            <a:r>
              <a:rPr lang="en-US" sz="2400" dirty="0" err="1" smtClean="0"/>
              <a:t>Hisyam</a:t>
            </a:r>
            <a:r>
              <a:rPr lang="en-US" sz="2400" dirty="0" smtClean="0"/>
              <a:t> (</a:t>
            </a:r>
            <a:r>
              <a:rPr lang="en-US" sz="2400" dirty="0" err="1" smtClean="0"/>
              <a:t>Qabbats</a:t>
            </a:r>
            <a:r>
              <a:rPr lang="en-US" sz="2400" dirty="0" smtClean="0"/>
              <a:t> bin </a:t>
            </a:r>
            <a:r>
              <a:rPr lang="en-US" sz="2400" dirty="0" err="1" smtClean="0"/>
              <a:t>Razin</a:t>
            </a:r>
            <a:r>
              <a:rPr lang="en-US" sz="2400" dirty="0" smtClean="0"/>
              <a:t>) </a:t>
            </a:r>
            <a:r>
              <a:rPr lang="en-US" sz="2400" dirty="0" err="1" smtClean="0"/>
              <a:t>menceritakan</a:t>
            </a:r>
            <a:r>
              <a:rPr lang="en-US" sz="2400" dirty="0" smtClean="0"/>
              <a:t>: </a:t>
            </a:r>
            <a:r>
              <a:rPr lang="en-US" sz="2400" dirty="0" err="1" smtClean="0"/>
              <a:t>kami</a:t>
            </a:r>
            <a:r>
              <a:rPr lang="en-US" sz="2400" dirty="0" smtClean="0"/>
              <a:t> </a:t>
            </a:r>
            <a:r>
              <a:rPr lang="en-US" sz="2400" dirty="0" err="1" smtClean="0"/>
              <a:t>ditawan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negeri</a:t>
            </a:r>
            <a:r>
              <a:rPr lang="en-US" sz="2400" dirty="0" smtClean="0"/>
              <a:t> </a:t>
            </a:r>
            <a:r>
              <a:rPr lang="en-US" sz="2400" dirty="0" err="1" smtClean="0"/>
              <a:t>Romawi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mengumpulkan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tawanan</a:t>
            </a:r>
            <a:r>
              <a:rPr lang="en-US" sz="2400" dirty="0" smtClean="0"/>
              <a:t>,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menawarkan</a:t>
            </a:r>
            <a:r>
              <a:rPr lang="en-US" sz="2400" dirty="0" smtClean="0"/>
              <a:t> </a:t>
            </a:r>
            <a:r>
              <a:rPr lang="en-US" sz="2400" dirty="0" err="1" smtClean="0"/>
              <a:t>agamanya</a:t>
            </a:r>
            <a:r>
              <a:rPr lang="en-US" sz="2400" dirty="0" smtClean="0"/>
              <a:t>. </a:t>
            </a:r>
            <a:r>
              <a:rPr lang="en-US" sz="2400" dirty="0" err="1" smtClean="0"/>
              <a:t>Siapa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menentang</a:t>
            </a:r>
            <a:r>
              <a:rPr lang="en-US" sz="2400" dirty="0" smtClean="0"/>
              <a:t>, </a:t>
            </a:r>
            <a:r>
              <a:rPr lang="en-US" sz="2400" dirty="0" err="1" smtClean="0"/>
              <a:t>dipenggal</a:t>
            </a:r>
            <a:r>
              <a:rPr lang="en-US" sz="2400" dirty="0" smtClean="0"/>
              <a:t> </a:t>
            </a:r>
            <a:r>
              <a:rPr lang="en-US" sz="2400" dirty="0" err="1" smtClean="0"/>
              <a:t>kepalanya</a:t>
            </a:r>
            <a:r>
              <a:rPr lang="en-US" sz="2400" dirty="0" smtClean="0"/>
              <a:t>.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tiga</a:t>
            </a:r>
            <a:r>
              <a:rPr lang="en-US" sz="2400" dirty="0" smtClean="0"/>
              <a:t> yang </a:t>
            </a:r>
            <a:r>
              <a:rPr lang="en-US" sz="2400" dirty="0" err="1" smtClean="0"/>
              <a:t>murtad</a:t>
            </a:r>
            <a:r>
              <a:rPr lang="en-US" sz="2400" dirty="0" smtClean="0"/>
              <a:t>.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dipenggal</a:t>
            </a:r>
            <a:r>
              <a:rPr lang="en-US" sz="2400" dirty="0" smtClean="0"/>
              <a:t> yang </a:t>
            </a:r>
            <a:r>
              <a:rPr lang="en-US" sz="2400" dirty="0" err="1" smtClean="0"/>
              <a:t>keempat</a:t>
            </a:r>
            <a:r>
              <a:rPr lang="en-US" sz="2400" dirty="0" smtClean="0"/>
              <a:t>, </a:t>
            </a:r>
            <a:r>
              <a:rPr lang="en-US" sz="2400" dirty="0" err="1" smtClean="0"/>
              <a:t>kepalanya</a:t>
            </a:r>
            <a:r>
              <a:rPr lang="en-US" sz="2400" dirty="0" smtClean="0"/>
              <a:t> </a:t>
            </a:r>
            <a:r>
              <a:rPr lang="en-US" sz="2400" dirty="0" err="1" smtClean="0"/>
              <a:t>dilempar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sungai</a:t>
            </a:r>
            <a:r>
              <a:rPr lang="en-US" sz="2400" dirty="0" smtClean="0"/>
              <a:t>. </a:t>
            </a:r>
            <a:r>
              <a:rPr lang="en-US" sz="2400" dirty="0" err="1" smtClean="0"/>
              <a:t>Semula</a:t>
            </a:r>
            <a:r>
              <a:rPr lang="en-US" sz="2400" dirty="0" smtClean="0"/>
              <a:t> </a:t>
            </a:r>
            <a:r>
              <a:rPr lang="en-US" sz="2400" dirty="0" err="1" smtClean="0"/>
              <a:t>tenggelam</a:t>
            </a:r>
            <a:r>
              <a:rPr lang="en-US" sz="2400" dirty="0" smtClean="0"/>
              <a:t> </a:t>
            </a:r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dirty="0" err="1" smtClean="0"/>
              <a:t>mengambang</a:t>
            </a:r>
            <a:r>
              <a:rPr lang="en-US" sz="2400" dirty="0" smtClean="0"/>
              <a:t>, </a:t>
            </a:r>
            <a:r>
              <a:rPr lang="en-US" sz="2400" dirty="0" err="1" smtClean="0"/>
              <a:t>memandang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kawan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murtad</a:t>
            </a:r>
            <a:r>
              <a:rPr lang="en-US" sz="2400" dirty="0" smtClean="0"/>
              <a:t>, </a:t>
            </a:r>
            <a:r>
              <a:rPr lang="en-US" sz="2400" dirty="0" err="1" smtClean="0"/>
              <a:t>memanggil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per </a:t>
            </a:r>
            <a:r>
              <a:rPr lang="en-US" sz="2400" dirty="0" err="1" smtClean="0"/>
              <a:t>satu</a:t>
            </a:r>
            <a:r>
              <a:rPr lang="en-US" sz="2400" dirty="0" smtClean="0"/>
              <a:t>, </a:t>
            </a:r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dirty="0" err="1" smtClean="0"/>
              <a:t>membacakan</a:t>
            </a:r>
            <a:r>
              <a:rPr lang="en-US" sz="2400" dirty="0" smtClean="0"/>
              <a:t> </a:t>
            </a:r>
            <a:r>
              <a:rPr lang="en-US" sz="2400" dirty="0" err="1" smtClean="0"/>
              <a:t>ayat-ayat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, </a:t>
            </a:r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dirty="0" err="1" smtClean="0"/>
              <a:t>tenggelam</a:t>
            </a:r>
            <a:r>
              <a:rPr lang="en-US" sz="2400" dirty="0" smtClean="0"/>
              <a:t> </a:t>
            </a:r>
            <a:r>
              <a:rPr lang="en-US" sz="2400" dirty="0" err="1" smtClean="0"/>
              <a:t>lagi</a:t>
            </a:r>
            <a:r>
              <a:rPr lang="en-US" sz="2400" dirty="0" smtClean="0"/>
              <a:t>. </a:t>
            </a:r>
            <a:r>
              <a:rPr lang="en-US" sz="2400" dirty="0" err="1" smtClean="0"/>
              <a:t>Hampir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orang</a:t>
            </a:r>
            <a:r>
              <a:rPr lang="en-US" sz="2400" dirty="0" smtClean="0"/>
              <a:t> </a:t>
            </a:r>
            <a:r>
              <a:rPr lang="en-US" sz="2400" dirty="0" err="1" smtClean="0"/>
              <a:t>nasrani</a:t>
            </a:r>
            <a:r>
              <a:rPr lang="en-US" sz="2400" dirty="0" smtClean="0"/>
              <a:t> </a:t>
            </a:r>
            <a:r>
              <a:rPr lang="en-US" sz="2400" dirty="0" err="1" smtClean="0"/>
              <a:t>masuk</a:t>
            </a:r>
            <a:r>
              <a:rPr lang="en-US" sz="2400" dirty="0" smtClean="0"/>
              <a:t> Islam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bertobatlah</a:t>
            </a:r>
            <a:r>
              <a:rPr lang="en-US" sz="2400" dirty="0" smtClean="0"/>
              <a:t> </a:t>
            </a:r>
            <a:r>
              <a:rPr lang="en-US" sz="2400" dirty="0" err="1" smtClean="0"/>
              <a:t>ketiga</a:t>
            </a:r>
            <a:r>
              <a:rPr lang="en-US" sz="2400" dirty="0" smtClean="0"/>
              <a:t> </a:t>
            </a:r>
            <a:r>
              <a:rPr lang="en-US" sz="2400" dirty="0" err="1" smtClean="0"/>
              <a:t>temannya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. </a:t>
            </a:r>
            <a:r>
              <a:rPr lang="en-US" sz="2400" dirty="0" err="1" smtClean="0"/>
              <a:t>Khalifah</a:t>
            </a:r>
            <a:r>
              <a:rPr lang="en-US" sz="2400" dirty="0" smtClean="0"/>
              <a:t> Abu </a:t>
            </a:r>
            <a:r>
              <a:rPr lang="en-US" sz="2400" dirty="0" err="1" smtClean="0"/>
              <a:t>Ja’far</a:t>
            </a:r>
            <a:r>
              <a:rPr lang="en-US" sz="2400" dirty="0" smtClean="0"/>
              <a:t> al-Mansur </a:t>
            </a:r>
            <a:r>
              <a:rPr lang="en-US" sz="2400" dirty="0" err="1" smtClean="0"/>
              <a:t>mengirim</a:t>
            </a:r>
            <a:r>
              <a:rPr lang="en-US" sz="2400" dirty="0" smtClean="0"/>
              <a:t> </a:t>
            </a:r>
            <a:r>
              <a:rPr lang="en-US" sz="2400" dirty="0" err="1" smtClean="0"/>
              <a:t>pasukan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membebaskan</a:t>
            </a:r>
            <a:r>
              <a:rPr lang="en-US" sz="2400" dirty="0" smtClean="0"/>
              <a:t> </a:t>
            </a:r>
            <a:r>
              <a:rPr lang="en-US" sz="2400" dirty="0" err="1" smtClean="0"/>
              <a:t>mereka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Doa</a:t>
            </a:r>
            <a:r>
              <a:rPr lang="en-US" dirty="0" smtClean="0"/>
              <a:t> </a:t>
            </a:r>
            <a:r>
              <a:rPr lang="en-US" dirty="0" err="1" smtClean="0"/>
              <a:t>Memohon</a:t>
            </a:r>
            <a:r>
              <a:rPr lang="en-US" dirty="0" smtClean="0"/>
              <a:t> </a:t>
            </a:r>
            <a:r>
              <a:rPr lang="en-US" dirty="0" err="1" smtClean="0"/>
              <a:t>Jiwa</a:t>
            </a:r>
            <a:r>
              <a:rPr lang="en-US" dirty="0" smtClean="0"/>
              <a:t> yang </a:t>
            </a:r>
            <a:r>
              <a:rPr lang="en-US" dirty="0" err="1" smtClean="0"/>
              <a:t>Tenang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ar-SA" sz="4400" b="1" dirty="0" smtClean="0">
                <a:cs typeface="Traditional Arabic" pitchFamily="2" charset="-78"/>
              </a:rPr>
              <a:t>اللّهُمَّ، إِنِّي أَسْأَلُكَ نَفْسًا بِكَ مُطْمَئِنَّةً، تُؤْمِنُ بِلِقَائِكَ، وَتَرْضَى بِقَضَائِكَ، وَتَقْنَعُ بِعَطَائِكَ</a:t>
            </a:r>
            <a:endParaRPr lang="en-US" sz="4400" b="1" dirty="0" smtClean="0">
              <a:cs typeface="Traditional Arabic" pitchFamily="2" charset="-78"/>
            </a:endParaRPr>
          </a:p>
          <a:p>
            <a:pPr marL="0" indent="0" algn="ctr">
              <a:buNone/>
            </a:pPr>
            <a:r>
              <a:rPr lang="en-US" dirty="0" err="1" smtClean="0">
                <a:cs typeface="Traditional Arabic" pitchFamily="2" charset="-78"/>
              </a:rPr>
              <a:t>Ya</a:t>
            </a:r>
            <a:r>
              <a:rPr lang="en-US" dirty="0" smtClean="0">
                <a:cs typeface="Traditional Arabic" pitchFamily="2" charset="-78"/>
              </a:rPr>
              <a:t> Allah, </a:t>
            </a:r>
            <a:r>
              <a:rPr lang="en-US" dirty="0" err="1" smtClean="0">
                <a:cs typeface="Traditional Arabic" pitchFamily="2" charset="-78"/>
              </a:rPr>
              <a:t>sesungguhnya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aku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memohon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kepadaMu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jiwa</a:t>
            </a:r>
            <a:r>
              <a:rPr lang="en-US" dirty="0" smtClean="0">
                <a:cs typeface="Traditional Arabic" pitchFamily="2" charset="-78"/>
              </a:rPr>
              <a:t> yang </a:t>
            </a:r>
            <a:r>
              <a:rPr lang="en-US" dirty="0" err="1" smtClean="0">
                <a:cs typeface="Traditional Arabic" pitchFamily="2" charset="-78"/>
              </a:rPr>
              <a:t>tenang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kepadaMu</a:t>
            </a:r>
            <a:r>
              <a:rPr lang="en-US" dirty="0" smtClean="0">
                <a:cs typeface="Traditional Arabic" pitchFamily="2" charset="-78"/>
              </a:rPr>
              <a:t>, </a:t>
            </a:r>
            <a:r>
              <a:rPr lang="en-US" dirty="0" err="1" smtClean="0">
                <a:cs typeface="Traditional Arabic" pitchFamily="2" charset="-78"/>
              </a:rPr>
              <a:t>yakin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dengan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pertemuanMu</a:t>
            </a:r>
            <a:r>
              <a:rPr lang="en-US" dirty="0" smtClean="0">
                <a:cs typeface="Traditional Arabic" pitchFamily="2" charset="-78"/>
              </a:rPr>
              <a:t>, </a:t>
            </a:r>
            <a:r>
              <a:rPr lang="en-US" dirty="0" err="1" smtClean="0">
                <a:cs typeface="Traditional Arabic" pitchFamily="2" charset="-78"/>
              </a:rPr>
              <a:t>ridho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dengan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ketetapanMu</a:t>
            </a:r>
            <a:r>
              <a:rPr lang="en-US" dirty="0" smtClean="0">
                <a:cs typeface="Traditional Arabic" pitchFamily="2" charset="-78"/>
              </a:rPr>
              <a:t>, </a:t>
            </a:r>
            <a:r>
              <a:rPr lang="en-US" dirty="0" err="1" smtClean="0">
                <a:cs typeface="Traditional Arabic" pitchFamily="2" charset="-78"/>
              </a:rPr>
              <a:t>dan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qana’ah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dengan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pemberianMu</a:t>
            </a:r>
            <a:endParaRPr lang="en-US" dirty="0">
              <a:cs typeface="Traditional Arabic" pitchFamily="2" charset="-7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Dzikir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Traditional Arabic" pitchFamily="2" charset="-78"/>
              </a:rPr>
              <a:t>3:191 </a:t>
            </a:r>
            <a:r>
              <a:rPr lang="en-US" dirty="0" err="1" smtClean="0">
                <a:cs typeface="Traditional Arabic" pitchFamily="2" charset="-78"/>
              </a:rPr>
              <a:t>mengarahkan</a:t>
            </a:r>
            <a:r>
              <a:rPr lang="en-US" dirty="0" smtClean="0">
                <a:cs typeface="Traditional Arabic" pitchFamily="2" charset="-78"/>
              </a:rPr>
              <a:t> agar </a:t>
            </a:r>
            <a:r>
              <a:rPr lang="en-US" dirty="0" err="1" smtClean="0">
                <a:cs typeface="Traditional Arabic" pitchFamily="2" charset="-78"/>
              </a:rPr>
              <a:t>dzikir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dalam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segala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kondisi</a:t>
            </a:r>
            <a:r>
              <a:rPr lang="en-US" dirty="0" smtClean="0">
                <a:cs typeface="Traditional Arabic" pitchFamily="2" charset="-78"/>
              </a:rPr>
              <a:t> (</a:t>
            </a:r>
            <a:r>
              <a:rPr lang="en-US" dirty="0" err="1" smtClean="0">
                <a:cs typeface="Traditional Arabic" pitchFamily="2" charset="-78"/>
              </a:rPr>
              <a:t>berdiri</a:t>
            </a:r>
            <a:r>
              <a:rPr lang="en-US" dirty="0" smtClean="0">
                <a:cs typeface="Traditional Arabic" pitchFamily="2" charset="-78"/>
              </a:rPr>
              <a:t>, </a:t>
            </a:r>
            <a:r>
              <a:rPr lang="en-US" dirty="0" err="1" smtClean="0">
                <a:cs typeface="Traditional Arabic" pitchFamily="2" charset="-78"/>
              </a:rPr>
              <a:t>duduk</a:t>
            </a:r>
            <a:r>
              <a:rPr lang="en-US" dirty="0" smtClean="0">
                <a:cs typeface="Traditional Arabic" pitchFamily="2" charset="-78"/>
              </a:rPr>
              <a:t>, </a:t>
            </a:r>
            <a:r>
              <a:rPr lang="en-US" dirty="0" err="1" smtClean="0">
                <a:cs typeface="Traditional Arabic" pitchFamily="2" charset="-78"/>
              </a:rPr>
              <a:t>berbaring</a:t>
            </a:r>
            <a:r>
              <a:rPr lang="en-US" dirty="0" smtClean="0">
                <a:cs typeface="Traditional Arabic" pitchFamily="2" charset="-78"/>
              </a:rPr>
              <a:t>)</a:t>
            </a:r>
          </a:p>
          <a:p>
            <a:r>
              <a:rPr lang="en-US" dirty="0" err="1" smtClean="0">
                <a:cs typeface="Traditional Arabic" pitchFamily="2" charset="-78"/>
              </a:rPr>
              <a:t>Kedudukan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dzikir</a:t>
            </a:r>
            <a:endParaRPr lang="en-US" dirty="0" smtClean="0">
              <a:cs typeface="Traditional Arabic" pitchFamily="2" charset="-78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>
                <a:cs typeface="Traditional Arabic" pitchFamily="2" charset="-78"/>
              </a:rPr>
              <a:t>Bahan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jalan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untuk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mencapai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kebahagiaan</a:t>
            </a:r>
            <a:r>
              <a:rPr lang="en-US" dirty="0" smtClean="0">
                <a:cs typeface="Traditional Arabic" pitchFamily="2" charset="-78"/>
              </a:rPr>
              <a:t> (</a:t>
            </a:r>
            <a:r>
              <a:rPr lang="ar-SA" dirty="0" smtClean="0">
                <a:cs typeface="Traditional Arabic" pitchFamily="2" charset="-78"/>
              </a:rPr>
              <a:t>مَادَّةُ السَّعَادَةِ وَسَبِيْلُهَا</a:t>
            </a:r>
            <a:r>
              <a:rPr lang="en-US" dirty="0" smtClean="0">
                <a:cs typeface="Traditional Arabic" pitchFamily="2" charset="-78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>
                <a:cs typeface="Traditional Arabic" pitchFamily="2" charset="-78"/>
              </a:rPr>
              <a:t>Benteng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dari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godaan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syaitan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bisikannya</a:t>
            </a:r>
            <a:r>
              <a:rPr lang="en-US" dirty="0" smtClean="0">
                <a:cs typeface="Traditional Arabic" pitchFamily="2" charset="-78"/>
              </a:rPr>
              <a:t> (</a:t>
            </a:r>
            <a:r>
              <a:rPr lang="ar-SA" dirty="0" smtClean="0">
                <a:cs typeface="Traditional Arabic" pitchFamily="2" charset="-78"/>
              </a:rPr>
              <a:t>حِصْنُ النَّفْسِ عَنْ نَزْعَاتِ الشَّيْطَانِ وَوَسْوَسَتِهِ</a:t>
            </a:r>
            <a:r>
              <a:rPr lang="en-US" dirty="0" smtClean="0">
                <a:cs typeface="Traditional Arabic" pitchFamily="2" charset="-78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>
                <a:cs typeface="Traditional Arabic" pitchFamily="2" charset="-78"/>
              </a:rPr>
              <a:t>Senjata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perisai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mu’min</a:t>
            </a:r>
            <a:r>
              <a:rPr lang="en-US" dirty="0" smtClean="0">
                <a:cs typeface="Traditional Arabic" pitchFamily="2" charset="-78"/>
              </a:rPr>
              <a:t> (</a:t>
            </a:r>
            <a:r>
              <a:rPr lang="ar-SA" dirty="0" smtClean="0">
                <a:cs typeface="Traditional Arabic" pitchFamily="2" charset="-78"/>
              </a:rPr>
              <a:t>سِلاَحُ الْمُؤْمِنِ وَجُنَّتُهُ</a:t>
            </a:r>
            <a:r>
              <a:rPr lang="en-US" dirty="0" smtClean="0">
                <a:cs typeface="Traditional Arabic" pitchFamily="2" charset="-78"/>
              </a:rPr>
              <a:t>)</a:t>
            </a:r>
            <a:endParaRPr lang="en-US" dirty="0">
              <a:cs typeface="Traditional Arabic" pitchFamily="2" charset="-7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RUH – HAWA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Dominan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keadaan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Ia</a:t>
            </a:r>
            <a:r>
              <a:rPr lang="en-US" sz="2400" dirty="0" smtClean="0"/>
              <a:t> </a:t>
            </a:r>
            <a:r>
              <a:rPr lang="en-US" sz="2400" dirty="0" err="1" smtClean="0"/>
              <a:t>menempuh</a:t>
            </a:r>
            <a:r>
              <a:rPr lang="en-US" sz="2400" dirty="0" smtClean="0"/>
              <a:t> </a:t>
            </a:r>
            <a:r>
              <a:rPr lang="en-US" sz="2400" dirty="0" err="1" smtClean="0"/>
              <a:t>jalan</a:t>
            </a:r>
            <a:r>
              <a:rPr lang="en-US" sz="2400" dirty="0" smtClean="0"/>
              <a:t> </a:t>
            </a:r>
            <a:r>
              <a:rPr lang="en-US" sz="2400" dirty="0" err="1" smtClean="0"/>
              <a:t>istiqamah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induk-induk</a:t>
            </a:r>
            <a:r>
              <a:rPr lang="en-US" sz="2400" dirty="0" smtClean="0"/>
              <a:t> </a:t>
            </a:r>
            <a:r>
              <a:rPr lang="en-US" sz="2400" dirty="0" err="1" smtClean="0"/>
              <a:t>ketaatan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meninggalkan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dosa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, </a:t>
            </a:r>
            <a:r>
              <a:rPr lang="en-US" sz="2400" dirty="0" err="1" smtClean="0"/>
              <a:t>tetapi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terlepas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dosa-dosa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membelitnya</a:t>
            </a:r>
            <a:r>
              <a:rPr lang="en-US" sz="2400" dirty="0" smtClean="0"/>
              <a:t>, </a:t>
            </a:r>
            <a:r>
              <a:rPr lang="en-US" sz="2400" dirty="0" err="1" smtClean="0"/>
              <a:t>meskipun</a:t>
            </a:r>
            <a:r>
              <a:rPr lang="en-US" sz="2400" dirty="0" smtClean="0"/>
              <a:t> </a:t>
            </a:r>
            <a:r>
              <a:rPr lang="en-US" sz="2400" dirty="0" err="1" smtClean="0"/>
              <a:t>dia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sengaja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melakukannya</a:t>
            </a:r>
            <a:r>
              <a:rPr lang="en-US" sz="2400" dirty="0" smtClean="0"/>
              <a:t>, </a:t>
            </a:r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dirty="0" err="1" smtClean="0"/>
              <a:t>menyesalinya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Bertahan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istiqamah</a:t>
            </a:r>
            <a:r>
              <a:rPr lang="en-US" sz="2400" dirty="0" smtClean="0"/>
              <a:t> </a:t>
            </a:r>
            <a:r>
              <a:rPr lang="en-US" sz="2400" dirty="0" err="1" smtClean="0"/>
              <a:t>tapi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kemudian</a:t>
            </a:r>
            <a:r>
              <a:rPr lang="en-US" sz="2400" dirty="0" smtClean="0"/>
              <a:t> </a:t>
            </a:r>
            <a:r>
              <a:rPr lang="en-US" sz="2400" dirty="0" err="1" smtClean="0"/>
              <a:t>dikalahkan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syahwat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sebagian</a:t>
            </a:r>
            <a:r>
              <a:rPr lang="en-US" sz="2400" dirty="0" smtClean="0"/>
              <a:t> </a:t>
            </a:r>
            <a:r>
              <a:rPr lang="en-US" sz="2400" dirty="0" err="1" smtClean="0"/>
              <a:t>dosa</a:t>
            </a:r>
            <a:r>
              <a:rPr lang="en-US" sz="2400" dirty="0" smtClean="0"/>
              <a:t>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dia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melakukannya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sengaja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syahwat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ketidakmampuan</a:t>
            </a:r>
            <a:r>
              <a:rPr lang="en-US" sz="2400" dirty="0" smtClean="0"/>
              <a:t> </a:t>
            </a:r>
            <a:r>
              <a:rPr lang="en-US" sz="2400" dirty="0" err="1" smtClean="0"/>
              <a:t>mengalahkan</a:t>
            </a:r>
            <a:r>
              <a:rPr lang="en-US" sz="2400" dirty="0" smtClean="0"/>
              <a:t> </a:t>
            </a:r>
            <a:r>
              <a:rPr lang="en-US" sz="2400" dirty="0" err="1" smtClean="0"/>
              <a:t>syahwat</a:t>
            </a:r>
            <a:r>
              <a:rPr lang="en-US" sz="2400" dirty="0" smtClean="0"/>
              <a:t>, </a:t>
            </a:r>
            <a:r>
              <a:rPr lang="en-US" sz="2400" dirty="0" err="1" smtClean="0"/>
              <a:t>tapi</a:t>
            </a:r>
            <a:r>
              <a:rPr lang="en-US" sz="2400" dirty="0" smtClean="0"/>
              <a:t> </a:t>
            </a:r>
            <a:r>
              <a:rPr lang="en-US" sz="2400" dirty="0" err="1" smtClean="0"/>
              <a:t>ia</a:t>
            </a:r>
            <a:r>
              <a:rPr lang="en-US" sz="2400" dirty="0" smtClean="0"/>
              <a:t> </a:t>
            </a:r>
            <a:r>
              <a:rPr lang="en-US" sz="2400" dirty="0" err="1" smtClean="0"/>
              <a:t>tetap</a:t>
            </a:r>
            <a:r>
              <a:rPr lang="en-US" sz="2400" dirty="0" smtClean="0"/>
              <a:t> </a:t>
            </a:r>
            <a:r>
              <a:rPr lang="en-US" sz="2400" dirty="0" err="1" smtClean="0"/>
              <a:t>tekun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ketaatan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 smtClean="0"/>
              <a:t>النَّفْس اللَّوَّامَة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Keadaan</a:t>
            </a:r>
            <a:r>
              <a:rPr lang="en-US" dirty="0" smtClean="0"/>
              <a:t> 1 </a:t>
            </a:r>
            <a:r>
              <a:rPr lang="en-US" dirty="0" err="1" smtClean="0"/>
              <a:t>disebut</a:t>
            </a:r>
            <a:r>
              <a:rPr lang="en-US" dirty="0" smtClean="0"/>
              <a:t> NAFSU LAWWAMAH (</a:t>
            </a:r>
            <a:r>
              <a:rPr lang="en-US" dirty="0" err="1" smtClean="0"/>
              <a:t>jiwa</a:t>
            </a:r>
            <a:r>
              <a:rPr lang="en-US" dirty="0" smtClean="0"/>
              <a:t> yang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mencela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tercela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disengaja</a:t>
            </a:r>
            <a:r>
              <a:rPr lang="en-US" dirty="0" smtClean="0"/>
              <a:t>) 75:2</a:t>
            </a:r>
          </a:p>
          <a:p>
            <a:r>
              <a:rPr lang="en-US" dirty="0" err="1" smtClean="0"/>
              <a:t>Tingkatannya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nafsu</a:t>
            </a:r>
            <a:r>
              <a:rPr lang="en-US" dirty="0" smtClean="0"/>
              <a:t> </a:t>
            </a:r>
            <a:r>
              <a:rPr lang="en-US" dirty="0" err="1" smtClean="0"/>
              <a:t>muthmainnah</a:t>
            </a:r>
            <a:endParaRPr lang="en-US" dirty="0" smtClean="0"/>
          </a:p>
          <a:p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mesti</a:t>
            </a:r>
            <a:r>
              <a:rPr lang="en-US" dirty="0" smtClean="0"/>
              <a:t> </a:t>
            </a:r>
            <a:r>
              <a:rPr lang="en-US" dirty="0" err="1" smtClean="0"/>
              <a:t>memperbanyak</a:t>
            </a:r>
            <a:r>
              <a:rPr lang="en-US" dirty="0" smtClean="0"/>
              <a:t> </a:t>
            </a:r>
            <a:r>
              <a:rPr lang="en-US" dirty="0" err="1" smtClean="0"/>
              <a:t>kebaikan</a:t>
            </a:r>
            <a:r>
              <a:rPr lang="en-US" dirty="0" smtClean="0"/>
              <a:t> agar </a:t>
            </a:r>
            <a:r>
              <a:rPr lang="en-US" dirty="0" err="1" smtClean="0"/>
              <a:t>memperberat</a:t>
            </a:r>
            <a:r>
              <a:rPr lang="en-US" dirty="0" smtClean="0"/>
              <a:t> </a:t>
            </a:r>
            <a:r>
              <a:rPr lang="en-US" dirty="0" err="1" smtClean="0"/>
              <a:t>timbangan</a:t>
            </a:r>
            <a:r>
              <a:rPr lang="en-US" dirty="0" smtClean="0"/>
              <a:t> </a:t>
            </a:r>
            <a:r>
              <a:rPr lang="en-US" dirty="0" err="1" smtClean="0"/>
              <a:t>amal</a:t>
            </a:r>
            <a:r>
              <a:rPr lang="en-US" dirty="0" smtClean="0"/>
              <a:t> </a:t>
            </a:r>
            <a:r>
              <a:rPr lang="en-US" dirty="0" err="1" smtClean="0"/>
              <a:t>baiknya</a:t>
            </a:r>
            <a:r>
              <a:rPr lang="en-US" dirty="0" smtClean="0"/>
              <a:t> </a:t>
            </a:r>
          </a:p>
          <a:p>
            <a:r>
              <a:rPr lang="en-US" dirty="0" smtClean="0"/>
              <a:t>53:32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dosa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disengaja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lamam</a:t>
            </a:r>
            <a:r>
              <a:rPr lang="en-US" dirty="0" smtClean="0"/>
              <a:t> yang </a:t>
            </a:r>
            <a:r>
              <a:rPr lang="en-US" dirty="0" err="1" smtClean="0"/>
              <a:t>dimaafkan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 smtClean="0"/>
              <a:t>النَّفْس اللَّوَّامَة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Traditional Arabic" pitchFamily="2" charset="-78"/>
              </a:rPr>
              <a:t>Allah </a:t>
            </a:r>
            <a:r>
              <a:rPr lang="en-US" dirty="0" err="1" smtClean="0">
                <a:cs typeface="Traditional Arabic" pitchFamily="2" charset="-78"/>
              </a:rPr>
              <a:t>tetap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memuji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jiwa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ini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sekalipun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mereka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menganiaya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diri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sendiri</a:t>
            </a:r>
            <a:r>
              <a:rPr lang="en-US" dirty="0" smtClean="0">
                <a:cs typeface="Traditional Arabic" pitchFamily="2" charset="-78"/>
              </a:rPr>
              <a:t> (3:135)</a:t>
            </a:r>
          </a:p>
          <a:p>
            <a:r>
              <a:rPr lang="en-US" dirty="0" err="1" smtClean="0">
                <a:cs typeface="Traditional Arabic" pitchFamily="2" charset="-78"/>
              </a:rPr>
              <a:t>Sabda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Nabi</a:t>
            </a:r>
            <a:r>
              <a:rPr lang="en-US" dirty="0" smtClean="0">
                <a:cs typeface="Traditional Arabic" pitchFamily="2" charset="-78"/>
              </a:rPr>
              <a:t> SAW</a:t>
            </a:r>
          </a:p>
          <a:p>
            <a:pPr algn="ctr">
              <a:buNone/>
            </a:pPr>
            <a:r>
              <a:rPr lang="ar-SA" sz="4400" b="1" dirty="0" smtClean="0">
                <a:cs typeface="Traditional Arabic" pitchFamily="2" charset="-78"/>
              </a:rPr>
              <a:t>اَلْمُؤْمِنُ كَالسُّنْبُلَةِ يَفِيْءُ أَحْيَاناً وَيَمِيْلُ أَحْيَاناً</a:t>
            </a:r>
            <a:endParaRPr lang="en-US" sz="4400" dirty="0" smtClean="0">
              <a:cs typeface="Traditional Arabic" pitchFamily="2" charset="-78"/>
            </a:endParaRPr>
          </a:p>
          <a:p>
            <a:pPr algn="ctr">
              <a:buNone/>
            </a:pPr>
            <a:r>
              <a:rPr lang="en-US" i="1" dirty="0" err="1" smtClean="0">
                <a:cs typeface="Traditional Arabic" pitchFamily="2" charset="-78"/>
              </a:rPr>
              <a:t>Mu’min</a:t>
            </a:r>
            <a:r>
              <a:rPr lang="en-US" i="1" dirty="0" smtClean="0">
                <a:cs typeface="Traditional Arabic" pitchFamily="2" charset="-78"/>
              </a:rPr>
              <a:t> </a:t>
            </a:r>
            <a:r>
              <a:rPr lang="en-US" i="1" dirty="0" err="1" smtClean="0">
                <a:cs typeface="Traditional Arabic" pitchFamily="2" charset="-78"/>
              </a:rPr>
              <a:t>itu</a:t>
            </a:r>
            <a:r>
              <a:rPr lang="en-US" i="1" dirty="0" smtClean="0">
                <a:cs typeface="Traditional Arabic" pitchFamily="2" charset="-78"/>
              </a:rPr>
              <a:t> </a:t>
            </a:r>
            <a:r>
              <a:rPr lang="en-US" i="1" dirty="0" err="1" smtClean="0">
                <a:cs typeface="Traditional Arabic" pitchFamily="2" charset="-78"/>
              </a:rPr>
              <a:t>seperti</a:t>
            </a:r>
            <a:r>
              <a:rPr lang="en-US" i="1" dirty="0" smtClean="0">
                <a:cs typeface="Traditional Arabic" pitchFamily="2" charset="-78"/>
              </a:rPr>
              <a:t> </a:t>
            </a:r>
            <a:r>
              <a:rPr lang="en-US" i="1" dirty="0" err="1" smtClean="0">
                <a:cs typeface="Traditional Arabic" pitchFamily="2" charset="-78"/>
              </a:rPr>
              <a:t>benih</a:t>
            </a:r>
            <a:r>
              <a:rPr lang="en-US" i="1" dirty="0" smtClean="0">
                <a:cs typeface="Traditional Arabic" pitchFamily="2" charset="-78"/>
              </a:rPr>
              <a:t>, </a:t>
            </a:r>
            <a:r>
              <a:rPr lang="en-US" i="1" dirty="0" err="1" smtClean="0">
                <a:cs typeface="Traditional Arabic" pitchFamily="2" charset="-78"/>
              </a:rPr>
              <a:t>kadang</a:t>
            </a:r>
            <a:r>
              <a:rPr lang="en-US" i="1" dirty="0" smtClean="0">
                <a:cs typeface="Traditional Arabic" pitchFamily="2" charset="-78"/>
              </a:rPr>
              <a:t> </a:t>
            </a:r>
            <a:r>
              <a:rPr lang="en-US" i="1" dirty="0" err="1" smtClean="0">
                <a:cs typeface="Traditional Arabic" pitchFamily="2" charset="-78"/>
              </a:rPr>
              <a:t>kembali</a:t>
            </a:r>
            <a:r>
              <a:rPr lang="en-US" i="1" dirty="0" smtClean="0">
                <a:cs typeface="Traditional Arabic" pitchFamily="2" charset="-78"/>
              </a:rPr>
              <a:t> </a:t>
            </a:r>
            <a:r>
              <a:rPr lang="en-US" i="1" dirty="0" err="1" smtClean="0">
                <a:cs typeface="Traditional Arabic" pitchFamily="2" charset="-78"/>
              </a:rPr>
              <a:t>lurus</a:t>
            </a:r>
            <a:r>
              <a:rPr lang="en-US" i="1" dirty="0" smtClean="0">
                <a:cs typeface="Traditional Arabic" pitchFamily="2" charset="-78"/>
              </a:rPr>
              <a:t> </a:t>
            </a:r>
            <a:r>
              <a:rPr lang="en-US" i="1" dirty="0" err="1" smtClean="0">
                <a:cs typeface="Traditional Arabic" pitchFamily="2" charset="-78"/>
              </a:rPr>
              <a:t>dan</a:t>
            </a:r>
            <a:r>
              <a:rPr lang="en-US" i="1" dirty="0" smtClean="0">
                <a:cs typeface="Traditional Arabic" pitchFamily="2" charset="-78"/>
              </a:rPr>
              <a:t> </a:t>
            </a:r>
            <a:r>
              <a:rPr lang="en-US" i="1" dirty="0" err="1" smtClean="0">
                <a:cs typeface="Traditional Arabic" pitchFamily="2" charset="-78"/>
              </a:rPr>
              <a:t>kadang</a:t>
            </a:r>
            <a:r>
              <a:rPr lang="en-US" i="1" dirty="0" smtClean="0">
                <a:cs typeface="Traditional Arabic" pitchFamily="2" charset="-78"/>
              </a:rPr>
              <a:t> </a:t>
            </a:r>
            <a:r>
              <a:rPr lang="en-US" i="1" dirty="0" err="1" smtClean="0">
                <a:cs typeface="Traditional Arabic" pitchFamily="2" charset="-78"/>
              </a:rPr>
              <a:t>condong</a:t>
            </a:r>
            <a:r>
              <a:rPr lang="en-US" dirty="0" smtClean="0">
                <a:cs typeface="Traditional Arabic" pitchFamily="2" charset="-78"/>
              </a:rPr>
              <a:t> (HR </a:t>
            </a:r>
            <a:r>
              <a:rPr lang="en-US" dirty="0" err="1" smtClean="0">
                <a:cs typeface="Traditional Arabic" pitchFamily="2" charset="-78"/>
              </a:rPr>
              <a:t>Ibnu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Ya’la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Ibnu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Hibban</a:t>
            </a:r>
            <a:r>
              <a:rPr lang="en-US" dirty="0" smtClean="0">
                <a:cs typeface="Traditional Arabic" pitchFamily="2" charset="-78"/>
              </a:rPr>
              <a:t>)</a:t>
            </a:r>
            <a:endParaRPr lang="en-US" i="1" dirty="0">
              <a:cs typeface="Traditional Arabic" pitchFamily="2" charset="-7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النَّفْسُ الْمُسَوِّلَةُ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sz="2800" dirty="0" err="1" smtClean="0"/>
              <a:t>Keadaan</a:t>
            </a:r>
            <a:r>
              <a:rPr lang="en-US" sz="2800" dirty="0" smtClean="0"/>
              <a:t> 2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</a:t>
            </a:r>
            <a:r>
              <a:rPr lang="ar-SA" sz="2800" dirty="0" smtClean="0"/>
              <a:t>النَّفْسُ الْمُسَوِّلَةُ</a:t>
            </a:r>
            <a:r>
              <a:rPr lang="en-US" sz="2800" dirty="0" smtClean="0"/>
              <a:t> (</a:t>
            </a:r>
            <a:r>
              <a:rPr lang="en-US" sz="2800" dirty="0" err="1" smtClean="0"/>
              <a:t>jiwa</a:t>
            </a:r>
            <a:r>
              <a:rPr lang="en-US" sz="2800" dirty="0" smtClean="0"/>
              <a:t> yang </a:t>
            </a:r>
            <a:r>
              <a:rPr lang="en-US" sz="2800" dirty="0" err="1" smtClean="0"/>
              <a:t>selalu</a:t>
            </a:r>
            <a:r>
              <a:rPr lang="en-US" sz="2800" dirty="0" smtClean="0"/>
              <a:t> </a:t>
            </a:r>
            <a:r>
              <a:rPr lang="en-US" sz="2800" dirty="0" err="1" smtClean="0"/>
              <a:t>menggoda</a:t>
            </a:r>
            <a:r>
              <a:rPr lang="en-US" sz="2800" dirty="0" smtClean="0"/>
              <a:t>) 9:102</a:t>
            </a:r>
          </a:p>
          <a:p>
            <a:r>
              <a:rPr lang="en-US" sz="2800" dirty="0" err="1" smtClean="0"/>
              <a:t>Ia</a:t>
            </a:r>
            <a:r>
              <a:rPr lang="en-US" sz="2800" dirty="0" smtClean="0"/>
              <a:t> </a:t>
            </a:r>
            <a:r>
              <a:rPr lang="en-US" sz="2800" dirty="0" err="1" smtClean="0"/>
              <a:t>berada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tepi</a:t>
            </a:r>
            <a:r>
              <a:rPr lang="en-US" sz="2800" dirty="0" smtClean="0"/>
              <a:t> </a:t>
            </a:r>
            <a:r>
              <a:rPr lang="en-US" sz="2800" dirty="0" err="1" smtClean="0"/>
              <a:t>antara</a:t>
            </a:r>
            <a:r>
              <a:rPr lang="en-US" sz="2800" dirty="0" smtClean="0"/>
              <a:t> </a:t>
            </a:r>
            <a:r>
              <a:rPr lang="en-US" sz="2800" dirty="0" err="1" smtClean="0"/>
              <a:t>nafsu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atas</a:t>
            </a:r>
            <a:r>
              <a:rPr lang="en-US" sz="2800" dirty="0" smtClean="0"/>
              <a:t>,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nafsu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bawah</a:t>
            </a:r>
            <a:r>
              <a:rPr lang="en-US" sz="2800" dirty="0" smtClean="0"/>
              <a:t> (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dijelaskan</a:t>
            </a:r>
            <a:r>
              <a:rPr lang="en-US" sz="2800" dirty="0" smtClean="0"/>
              <a:t> </a:t>
            </a:r>
            <a:r>
              <a:rPr lang="en-US" sz="2800" dirty="0" err="1" smtClean="0"/>
              <a:t>kemudian</a:t>
            </a:r>
            <a:r>
              <a:rPr lang="en-US" sz="2800" dirty="0" smtClean="0"/>
              <a:t>)</a:t>
            </a:r>
          </a:p>
          <a:p>
            <a:pPr lvl="1"/>
            <a:r>
              <a:rPr lang="en-US" sz="2400" dirty="0" err="1" smtClean="0"/>
              <a:t>Ketekunannya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ketaatan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kebenciannya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dosa</a:t>
            </a:r>
            <a:r>
              <a:rPr lang="en-US" sz="2400" dirty="0" smtClean="0"/>
              <a:t> </a:t>
            </a:r>
            <a:r>
              <a:rPr lang="en-US" sz="2400" dirty="0" err="1" smtClean="0"/>
              <a:t>menimbulkan</a:t>
            </a:r>
            <a:r>
              <a:rPr lang="en-US" sz="2400" dirty="0" smtClean="0"/>
              <a:t> </a:t>
            </a:r>
            <a:r>
              <a:rPr lang="en-US" sz="2400" dirty="0" err="1" smtClean="0"/>
              <a:t>harapan</a:t>
            </a:r>
            <a:r>
              <a:rPr lang="en-US" sz="2400" dirty="0" smtClean="0"/>
              <a:t> </a:t>
            </a:r>
            <a:r>
              <a:rPr lang="en-US" sz="2400" dirty="0" err="1" smtClean="0"/>
              <a:t>taubatnya</a:t>
            </a:r>
            <a:r>
              <a:rPr lang="en-US" sz="2400" dirty="0" smtClean="0"/>
              <a:t> </a:t>
            </a:r>
            <a:r>
              <a:rPr lang="en-US" sz="2400" dirty="0" err="1" smtClean="0"/>
              <a:t>diterima</a:t>
            </a:r>
            <a:r>
              <a:rPr lang="en-US" sz="2400" dirty="0" smtClean="0"/>
              <a:t> Allah</a:t>
            </a:r>
          </a:p>
          <a:p>
            <a:pPr lvl="1"/>
            <a:r>
              <a:rPr lang="en-US" sz="2400" dirty="0" err="1" smtClean="0"/>
              <a:t>Penundaan</a:t>
            </a:r>
            <a:r>
              <a:rPr lang="en-US" sz="2400" dirty="0" smtClean="0"/>
              <a:t> </a:t>
            </a:r>
            <a:r>
              <a:rPr lang="en-US" sz="2400" dirty="0" err="1" smtClean="0"/>
              <a:t>taubat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sangat</a:t>
            </a:r>
            <a:r>
              <a:rPr lang="en-US" sz="2400" dirty="0" smtClean="0"/>
              <a:t> </a:t>
            </a:r>
            <a:r>
              <a:rPr lang="en-US" sz="2400" dirty="0" err="1" smtClean="0"/>
              <a:t>berbahaya</a:t>
            </a:r>
            <a:r>
              <a:rPr lang="en-US" sz="2400" dirty="0" smtClean="0"/>
              <a:t>,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sebelum</a:t>
            </a:r>
            <a:r>
              <a:rPr lang="en-US" sz="2400" dirty="0" smtClean="0"/>
              <a:t> </a:t>
            </a:r>
            <a:r>
              <a:rPr lang="en-US" sz="2400" dirty="0" err="1" smtClean="0"/>
              <a:t>bertaubat</a:t>
            </a:r>
            <a:r>
              <a:rPr lang="en-US" sz="2400" dirty="0" smtClean="0"/>
              <a:t>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dicabut</a:t>
            </a:r>
            <a:r>
              <a:rPr lang="en-US" sz="2400" dirty="0" smtClean="0"/>
              <a:t> </a:t>
            </a:r>
            <a:r>
              <a:rPr lang="en-US" sz="2400" dirty="0" err="1" smtClean="0"/>
              <a:t>nyawanya</a:t>
            </a:r>
            <a:endParaRPr lang="en-US" sz="2400" dirty="0" smtClean="0"/>
          </a:p>
          <a:p>
            <a:pPr lvl="1"/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syahwatnya</a:t>
            </a:r>
            <a:r>
              <a:rPr lang="en-US" sz="2400" dirty="0" smtClean="0"/>
              <a:t> </a:t>
            </a:r>
            <a:r>
              <a:rPr lang="en-US" sz="2400" dirty="0" err="1" smtClean="0"/>
              <a:t>terus</a:t>
            </a:r>
            <a:r>
              <a:rPr lang="en-US" sz="2400" dirty="0" smtClean="0"/>
              <a:t> </a:t>
            </a:r>
            <a:r>
              <a:rPr lang="en-US" sz="2400" dirty="0" err="1" smtClean="0"/>
              <a:t>menguasainya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ia</a:t>
            </a:r>
            <a:r>
              <a:rPr lang="en-US" sz="2400" dirty="0" smtClean="0"/>
              <a:t> </a:t>
            </a:r>
            <a:r>
              <a:rPr lang="en-US" sz="2400" dirty="0" err="1" smtClean="0"/>
              <a:t>jatuh</a:t>
            </a:r>
            <a:r>
              <a:rPr lang="en-US" sz="2400" dirty="0" smtClean="0"/>
              <a:t> </a:t>
            </a:r>
            <a:r>
              <a:rPr lang="en-US" sz="2400" dirty="0" err="1" smtClean="0"/>
              <a:t>nafsu</a:t>
            </a:r>
            <a:r>
              <a:rPr lang="en-US" sz="2400" dirty="0" smtClean="0"/>
              <a:t> yang </a:t>
            </a:r>
            <a:r>
              <a:rPr lang="en-US" sz="2400" dirty="0" err="1" smtClean="0"/>
              <a:t>rendah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rtl="1"/>
            <a:r>
              <a:rPr lang="ar-SA" sz="4400" dirty="0">
                <a:solidFill>
                  <a:schemeClr val="tx2"/>
                </a:solidFill>
              </a:rPr>
              <a:t>(</a:t>
            </a:r>
            <a:r>
              <a:rPr lang="en-US" sz="4400" dirty="0">
                <a:solidFill>
                  <a:schemeClr val="tx2"/>
                </a:solidFill>
              </a:rPr>
              <a:t>E 4</a:t>
            </a:r>
            <a:r>
              <a:rPr lang="ar-SA" sz="4400" dirty="0">
                <a:solidFill>
                  <a:schemeClr val="tx2"/>
                </a:solidFill>
              </a:rPr>
              <a:t>) </a:t>
            </a:r>
            <a:r>
              <a:rPr lang="ar-SA" sz="4400" dirty="0">
                <a:solidFill>
                  <a:schemeClr val="tx2"/>
                </a:solidFill>
                <a:cs typeface="Times New Roman (Arabic)" charset="0"/>
              </a:rPr>
              <a:t>نَفْسُ اْلإِنْسَانِ</a:t>
            </a:r>
            <a:endParaRPr lang="en-US" sz="4400" dirty="0">
              <a:solidFill>
                <a:schemeClr val="tx2"/>
              </a:solidFill>
              <a:cs typeface="Times New Roman (Arabic)" charset="0"/>
            </a:endParaRPr>
          </a:p>
        </p:txBody>
      </p:sp>
      <p:grpSp>
        <p:nvGrpSpPr>
          <p:cNvPr id="6161" name="Group 17"/>
          <p:cNvGrpSpPr>
            <a:grpSpLocks/>
          </p:cNvGrpSpPr>
          <p:nvPr/>
        </p:nvGrpSpPr>
        <p:grpSpPr bwMode="auto">
          <a:xfrm>
            <a:off x="381000" y="1143000"/>
            <a:ext cx="8305800" cy="5105400"/>
            <a:chOff x="240" y="720"/>
            <a:chExt cx="5232" cy="3216"/>
          </a:xfrm>
        </p:grpSpPr>
        <p:sp>
          <p:nvSpPr>
            <p:cNvPr id="6147" name="Rectangle 3"/>
            <p:cNvSpPr>
              <a:spLocks noChangeArrowheads="1"/>
            </p:cNvSpPr>
            <p:nvPr/>
          </p:nvSpPr>
          <p:spPr bwMode="auto">
            <a:xfrm>
              <a:off x="240" y="720"/>
              <a:ext cx="3936" cy="3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r" rtl="1"/>
              <a:r>
                <a:rPr lang="ar-SA" sz="2800" dirty="0">
                  <a:solidFill>
                    <a:schemeClr val="tx2"/>
                  </a:solidFill>
                  <a:cs typeface="Times New Roman (Arabic)" charset="0"/>
                </a:rPr>
                <a:t>اَلرُّوْحُ		اَلذِّكْرُ		اَلنَّفْسُ اَلْمُطْمَئِنَّةُ</a:t>
              </a:r>
            </a:p>
            <a:p>
              <a:pPr algn="r" rtl="1"/>
              <a:r>
                <a:rPr lang="ar-SA" sz="2800" dirty="0">
                  <a:solidFill>
                    <a:schemeClr val="tx2"/>
                  </a:solidFill>
                  <a:cs typeface="Times New Roman (Arabic)" charset="0"/>
                </a:rPr>
                <a:t>اَلْهَوَى</a:t>
              </a:r>
            </a:p>
            <a:p>
              <a:pPr algn="r" rtl="1"/>
              <a:endParaRPr lang="ar-SA" sz="2800" dirty="0">
                <a:solidFill>
                  <a:schemeClr val="tx2"/>
                </a:solidFill>
                <a:cs typeface="Times New Roman (Arabic)" charset="0"/>
              </a:endParaRPr>
            </a:p>
            <a:p>
              <a:pPr algn="r" rtl="1"/>
              <a:r>
                <a:rPr lang="ar-SA" sz="2800" dirty="0">
                  <a:solidFill>
                    <a:schemeClr val="tx2"/>
                  </a:solidFill>
                  <a:cs typeface="Times New Roman (Arabic)" charset="0"/>
                </a:rPr>
                <a:t>اَلُّوْحُ / اَلْهَوَى	اَلرَّأْيُ		اَلنَّفْسُ اَللَّوَامَةُ</a:t>
              </a:r>
            </a:p>
            <a:p>
              <a:pPr algn="r" rtl="1"/>
              <a:endParaRPr lang="ar-SA" sz="2800" dirty="0">
                <a:solidFill>
                  <a:schemeClr val="tx2"/>
                </a:solidFill>
                <a:cs typeface="Times New Roman (Arabic)" charset="0"/>
              </a:endParaRPr>
            </a:p>
            <a:p>
              <a:pPr algn="r" rtl="1"/>
              <a:r>
                <a:rPr lang="ar-SA" sz="2800" dirty="0">
                  <a:solidFill>
                    <a:schemeClr val="tx2"/>
                  </a:solidFill>
                  <a:cs typeface="Times New Roman (Arabic)" charset="0"/>
                </a:rPr>
                <a:t>اَلْهَوَى		اَلشَّهَوَاتُ	اَلنَّفْسُ اْلأَمَّارَةُ بِالسُّوْءِ</a:t>
              </a:r>
            </a:p>
            <a:p>
              <a:pPr algn="r" rtl="1"/>
              <a:r>
                <a:rPr lang="ar-SA" sz="2800" dirty="0">
                  <a:solidFill>
                    <a:schemeClr val="tx2"/>
                  </a:solidFill>
                  <a:cs typeface="Times New Roman (Arabic)" charset="0"/>
                </a:rPr>
                <a:t>اَلرُّوْحُ</a:t>
              </a:r>
              <a:endParaRPr lang="en-US" sz="2800" dirty="0">
                <a:solidFill>
                  <a:schemeClr val="tx2"/>
                </a:solidFill>
                <a:cs typeface="Times New Roman (Arabic)" charset="0"/>
              </a:endParaRPr>
            </a:p>
          </p:txBody>
        </p:sp>
        <p:sp>
          <p:nvSpPr>
            <p:cNvPr id="6148" name="Rectangle 4"/>
            <p:cNvSpPr>
              <a:spLocks noChangeArrowheads="1"/>
            </p:cNvSpPr>
            <p:nvPr/>
          </p:nvSpPr>
          <p:spPr bwMode="auto">
            <a:xfrm>
              <a:off x="4416" y="2160"/>
              <a:ext cx="105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r" rtl="1"/>
              <a:r>
                <a:rPr lang="ar-SA" sz="2800">
                  <a:solidFill>
                    <a:schemeClr val="tx2"/>
                  </a:solidFill>
                  <a:cs typeface="Times New Roman (Arabic)" charset="0"/>
                </a:rPr>
                <a:t>نَفْسُ اْلإِنْسَانِ</a:t>
              </a:r>
              <a:endParaRPr lang="en-US" sz="2800">
                <a:solidFill>
                  <a:schemeClr val="tx2"/>
                </a:solidFill>
                <a:cs typeface="Times New Roman (Arabic)" charset="0"/>
              </a:endParaRPr>
            </a:p>
          </p:txBody>
        </p:sp>
        <p:sp>
          <p:nvSpPr>
            <p:cNvPr id="6149" name="Line 5"/>
            <p:cNvSpPr>
              <a:spLocks noChangeShapeType="1"/>
            </p:cNvSpPr>
            <p:nvPr/>
          </p:nvSpPr>
          <p:spPr bwMode="auto">
            <a:xfrm flipH="1" flipV="1">
              <a:off x="4176" y="1584"/>
              <a:ext cx="33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50" name="Line 6"/>
            <p:cNvSpPr>
              <a:spLocks noChangeShapeType="1"/>
            </p:cNvSpPr>
            <p:nvPr/>
          </p:nvSpPr>
          <p:spPr bwMode="auto">
            <a:xfrm flipH="1">
              <a:off x="4176" y="23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51" name="Line 7"/>
            <p:cNvSpPr>
              <a:spLocks noChangeShapeType="1"/>
            </p:cNvSpPr>
            <p:nvPr/>
          </p:nvSpPr>
          <p:spPr bwMode="auto">
            <a:xfrm flipH="1">
              <a:off x="4176" y="2352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52" name="Line 8"/>
            <p:cNvSpPr>
              <a:spLocks noChangeShapeType="1"/>
            </p:cNvSpPr>
            <p:nvPr/>
          </p:nvSpPr>
          <p:spPr bwMode="auto">
            <a:xfrm>
              <a:off x="3696" y="16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53" name="Line 9"/>
            <p:cNvSpPr>
              <a:spLocks noChangeShapeType="1"/>
            </p:cNvSpPr>
            <p:nvPr/>
          </p:nvSpPr>
          <p:spPr bwMode="auto">
            <a:xfrm>
              <a:off x="3600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54" name="Line 10"/>
            <p:cNvSpPr>
              <a:spLocks noChangeShapeType="1"/>
            </p:cNvSpPr>
            <p:nvPr/>
          </p:nvSpPr>
          <p:spPr bwMode="auto">
            <a:xfrm flipH="1">
              <a:off x="3024" y="153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55" name="Line 11"/>
            <p:cNvSpPr>
              <a:spLocks noChangeShapeType="1"/>
            </p:cNvSpPr>
            <p:nvPr/>
          </p:nvSpPr>
          <p:spPr bwMode="auto">
            <a:xfrm flipH="1">
              <a:off x="3024" y="23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Line 12"/>
            <p:cNvSpPr>
              <a:spLocks noChangeShapeType="1"/>
            </p:cNvSpPr>
            <p:nvPr/>
          </p:nvSpPr>
          <p:spPr bwMode="auto">
            <a:xfrm flipH="1">
              <a:off x="3024" y="28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Line 13"/>
            <p:cNvSpPr>
              <a:spLocks noChangeShapeType="1"/>
            </p:cNvSpPr>
            <p:nvPr/>
          </p:nvSpPr>
          <p:spPr bwMode="auto">
            <a:xfrm flipH="1">
              <a:off x="1920" y="153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59" name="Line 15"/>
            <p:cNvSpPr>
              <a:spLocks noChangeShapeType="1"/>
            </p:cNvSpPr>
            <p:nvPr/>
          </p:nvSpPr>
          <p:spPr bwMode="auto">
            <a:xfrm flipH="1">
              <a:off x="1920" y="23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Line 16"/>
            <p:cNvSpPr>
              <a:spLocks noChangeShapeType="1"/>
            </p:cNvSpPr>
            <p:nvPr/>
          </p:nvSpPr>
          <p:spPr bwMode="auto">
            <a:xfrm flipH="1">
              <a:off x="1872" y="28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HAWA </a:t>
            </a:r>
            <a:r>
              <a:rPr lang="en-US" dirty="0" err="1" smtClean="0"/>
              <a:t>Mendominasi</a:t>
            </a:r>
            <a:r>
              <a:rPr lang="en-US" dirty="0" smtClean="0"/>
              <a:t> RUH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bertaubat</a:t>
            </a:r>
            <a:r>
              <a:rPr lang="en-US" dirty="0" smtClean="0"/>
              <a:t>,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sesaat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dosa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dosa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berhasrat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bertaubat</a:t>
            </a:r>
            <a:r>
              <a:rPr lang="en-US" dirty="0" smtClean="0"/>
              <a:t>,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menyesali</a:t>
            </a:r>
            <a:r>
              <a:rPr lang="en-US" dirty="0" smtClean="0"/>
              <a:t> </a:t>
            </a:r>
            <a:r>
              <a:rPr lang="en-US" dirty="0" err="1" smtClean="0"/>
              <a:t>perbuatannya</a:t>
            </a:r>
            <a:r>
              <a:rPr lang="en-US" dirty="0" smtClean="0"/>
              <a:t>, 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tenggelam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dosa</a:t>
            </a:r>
            <a:r>
              <a:rPr lang="en-US" dirty="0" smtClean="0"/>
              <a:t> (25:43, 45:23)</a:t>
            </a:r>
          </a:p>
          <a:p>
            <a:r>
              <a:rPr lang="en-US" dirty="0" err="1" smtClean="0"/>
              <a:t>Jiwa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ar-SA" dirty="0" smtClean="0">
                <a:solidFill>
                  <a:schemeClr val="tx2"/>
                </a:solidFill>
                <a:cs typeface="Times New Roman (Arabic)" charset="0"/>
              </a:rPr>
              <a:t>اَلنَّفْسُ اْلأَمَّارَةُ بِالسُّوْءِ</a:t>
            </a:r>
            <a:r>
              <a:rPr lang="en-US" dirty="0" smtClean="0">
                <a:solidFill>
                  <a:schemeClr val="tx2"/>
                </a:solidFill>
                <a:cs typeface="Times New Roman (Arabic)" charset="0"/>
              </a:rPr>
              <a:t> (</a:t>
            </a:r>
            <a:r>
              <a:rPr lang="en-US" dirty="0" err="1" smtClean="0">
                <a:solidFill>
                  <a:schemeClr val="tx2"/>
                </a:solidFill>
                <a:cs typeface="Times New Roman (Arabic)" charset="0"/>
              </a:rPr>
              <a:t>jiwa</a:t>
            </a:r>
            <a:r>
              <a:rPr lang="en-US" dirty="0" smtClean="0">
                <a:solidFill>
                  <a:schemeClr val="tx2"/>
                </a:solidFill>
                <a:cs typeface="Times New Roman (Arabic)" charset="0"/>
              </a:rPr>
              <a:t> yang </a:t>
            </a:r>
            <a:r>
              <a:rPr lang="en-US" dirty="0" err="1" smtClean="0">
                <a:solidFill>
                  <a:schemeClr val="tx2"/>
                </a:solidFill>
                <a:cs typeface="Times New Roman (Arabic)" charset="0"/>
              </a:rPr>
              <a:t>selalu</a:t>
            </a:r>
            <a:r>
              <a:rPr lang="en-US" dirty="0" smtClean="0">
                <a:solidFill>
                  <a:schemeClr val="tx2"/>
                </a:solidFill>
                <a:cs typeface="Times New Roman (Arabic)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cs typeface="Times New Roman (Arabic)" charset="0"/>
              </a:rPr>
              <a:t>memerintahkan</a:t>
            </a:r>
            <a:r>
              <a:rPr lang="en-US" dirty="0" smtClean="0">
                <a:solidFill>
                  <a:schemeClr val="tx2"/>
                </a:solidFill>
                <a:cs typeface="Times New Roman (Arabic)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cs typeface="Times New Roman (Arabic)" charset="0"/>
              </a:rPr>
              <a:t>kejahatan</a:t>
            </a:r>
            <a:r>
              <a:rPr lang="en-US" dirty="0" smtClean="0">
                <a:solidFill>
                  <a:schemeClr val="tx2"/>
                </a:solidFill>
                <a:cs typeface="Times New Roman (Arabic)" charset="0"/>
              </a:rPr>
              <a:t>), yang </a:t>
            </a:r>
            <a:r>
              <a:rPr lang="en-US" dirty="0" err="1" smtClean="0">
                <a:solidFill>
                  <a:schemeClr val="tx2"/>
                </a:solidFill>
                <a:cs typeface="Times New Roman (Arabic)" charset="0"/>
              </a:rPr>
              <a:t>lari</a:t>
            </a:r>
            <a:r>
              <a:rPr lang="en-US" dirty="0" smtClean="0">
                <a:solidFill>
                  <a:schemeClr val="tx2"/>
                </a:solidFill>
                <a:cs typeface="Times New Roman (Arabic)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cs typeface="Times New Roman (Arabic)" charset="0"/>
              </a:rPr>
              <a:t>dari</a:t>
            </a:r>
            <a:r>
              <a:rPr lang="en-US" dirty="0" smtClean="0">
                <a:solidFill>
                  <a:schemeClr val="tx2"/>
                </a:solidFill>
                <a:cs typeface="Times New Roman (Arabic)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cs typeface="Times New Roman (Arabic)" charset="0"/>
              </a:rPr>
              <a:t>kebaikan</a:t>
            </a:r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Didustakan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Dibunuh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Inilah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Bani</a:t>
            </a:r>
            <a:r>
              <a:rPr lang="en-US" dirty="0" smtClean="0"/>
              <a:t> </a:t>
            </a:r>
            <a:r>
              <a:rPr lang="en-US" dirty="0" err="1" smtClean="0"/>
              <a:t>Israil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membawa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b="1" dirty="0" err="1" smtClean="0">
                <a:solidFill>
                  <a:srgbClr val="FF0000"/>
                </a:solidFill>
              </a:rPr>
              <a:t>tidak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diingini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oleh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hawa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nafsu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mereka</a:t>
            </a:r>
            <a:r>
              <a:rPr lang="en-US" dirty="0" smtClean="0"/>
              <a:t>, (</a:t>
            </a:r>
            <a:r>
              <a:rPr lang="en-US" dirty="0" err="1" smtClean="0"/>
              <a:t>maka</a:t>
            </a:r>
            <a:r>
              <a:rPr lang="en-US" dirty="0" smtClean="0"/>
              <a:t>)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rasul-rasul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mereka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dustakan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yang lain </a:t>
            </a:r>
            <a:r>
              <a:rPr lang="en-US" dirty="0" err="1" smtClean="0">
                <a:solidFill>
                  <a:schemeClr val="accent2"/>
                </a:solidFill>
              </a:rPr>
              <a:t>mereka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bunuh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(2:87, 5:70)</a:t>
            </a:r>
          </a:p>
          <a:p>
            <a:pPr lvl="1"/>
            <a:r>
              <a:rPr lang="en-US" dirty="0" err="1" smtClean="0"/>
              <a:t>Hawa</a:t>
            </a:r>
            <a:r>
              <a:rPr lang="en-US" dirty="0" smtClean="0"/>
              <a:t> </a:t>
            </a:r>
            <a:r>
              <a:rPr lang="en-US" dirty="0" err="1" smtClean="0"/>
              <a:t>nafsu</a:t>
            </a:r>
            <a:r>
              <a:rPr lang="en-US" dirty="0" smtClean="0"/>
              <a:t> yang </a:t>
            </a:r>
            <a:r>
              <a:rPr lang="en-US" dirty="0" err="1" smtClean="0"/>
              <a:t>mendominasi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sombong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ingkar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mendustakan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membunuh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Potensi</a:t>
            </a:r>
            <a:r>
              <a:rPr lang="en-US" dirty="0" smtClean="0"/>
              <a:t> </a:t>
            </a:r>
            <a:r>
              <a:rPr lang="en-US" dirty="0" err="1" smtClean="0"/>
              <a:t>Su’ul</a:t>
            </a:r>
            <a:r>
              <a:rPr lang="en-US" dirty="0" smtClean="0"/>
              <a:t> </a:t>
            </a:r>
            <a:r>
              <a:rPr lang="en-US" dirty="0" err="1" smtClean="0"/>
              <a:t>Khatimah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Jiwa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dikhawatirkan</a:t>
            </a:r>
            <a:r>
              <a:rPr lang="en-US" dirty="0" smtClean="0"/>
              <a:t> </a:t>
            </a:r>
            <a:r>
              <a:rPr lang="en-US" dirty="0" err="1" smtClean="0"/>
              <a:t>menemui</a:t>
            </a:r>
            <a:r>
              <a:rPr lang="en-US" dirty="0" smtClean="0"/>
              <a:t> </a:t>
            </a:r>
            <a:r>
              <a:rPr lang="en-US" dirty="0" err="1" smtClean="0"/>
              <a:t>su’ul-khatimah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urusannya</a:t>
            </a:r>
            <a:r>
              <a:rPr lang="en-US" dirty="0" smtClean="0"/>
              <a:t> </a:t>
            </a:r>
            <a:r>
              <a:rPr lang="en-US" dirty="0" err="1" smtClean="0"/>
              <a:t>terserah</a:t>
            </a:r>
            <a:r>
              <a:rPr lang="en-US" dirty="0" smtClean="0"/>
              <a:t> Allah</a:t>
            </a:r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keburukan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celaka</a:t>
            </a:r>
            <a:r>
              <a:rPr lang="en-US" dirty="0" smtClean="0"/>
              <a:t> </a:t>
            </a:r>
            <a:r>
              <a:rPr lang="en-US" dirty="0" err="1" smtClean="0"/>
              <a:t>selama-lamanya</a:t>
            </a:r>
            <a:endParaRPr lang="en-US" dirty="0" smtClean="0"/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kebaikan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mati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tauhid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punya</a:t>
            </a:r>
            <a:r>
              <a:rPr lang="en-US" dirty="0" smtClean="0"/>
              <a:t> </a:t>
            </a:r>
            <a:r>
              <a:rPr lang="en-US" dirty="0" err="1" smtClean="0"/>
              <a:t>penantian</a:t>
            </a:r>
            <a:r>
              <a:rPr lang="en-US" dirty="0" smtClean="0"/>
              <a:t> </a:t>
            </a:r>
            <a:r>
              <a:rPr lang="en-US" dirty="0" err="1" smtClean="0"/>
              <a:t>dibebaskan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neraka</a:t>
            </a:r>
            <a:r>
              <a:rPr lang="en-US" dirty="0" smtClean="0"/>
              <a:t> </a:t>
            </a:r>
            <a:r>
              <a:rPr lang="en-US" dirty="0" err="1" smtClean="0"/>
              <a:t>sekalipun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mustahil</a:t>
            </a:r>
            <a:r>
              <a:rPr lang="en-US" dirty="0" smtClean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pengampunan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disebabkan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tersembunyi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ketahui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Mujahadah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Agar </a:t>
            </a:r>
            <a:r>
              <a:rPr lang="en-US" dirty="0" err="1" smtClean="0"/>
              <a:t>jiwa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muthmainnah</a:t>
            </a:r>
            <a:r>
              <a:rPr lang="en-US" dirty="0" smtClean="0"/>
              <a:t>, </a:t>
            </a:r>
            <a:r>
              <a:rPr lang="en-US" dirty="0" err="1" smtClean="0"/>
              <a:t>mesti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kesadaran</a:t>
            </a:r>
            <a:r>
              <a:rPr lang="en-US" dirty="0" smtClean="0"/>
              <a:t> yang </a:t>
            </a:r>
            <a:r>
              <a:rPr lang="en-US" dirty="0" err="1" smtClean="0"/>
              <a:t>terus-menerus</a:t>
            </a:r>
            <a:r>
              <a:rPr lang="en-US" dirty="0" smtClean="0"/>
              <a:t> (</a:t>
            </a:r>
            <a:r>
              <a:rPr lang="ar-SA" dirty="0" smtClean="0"/>
              <a:t>الإِنْتِبَاهُ الدَّائِمُ</a:t>
            </a:r>
            <a:r>
              <a:rPr lang="en-US" dirty="0" smtClean="0"/>
              <a:t>)</a:t>
            </a:r>
            <a:endParaRPr lang="ar-SA" dirty="0" smtClean="0"/>
          </a:p>
          <a:p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dzikir</a:t>
            </a:r>
            <a:r>
              <a:rPr lang="en-US" dirty="0" smtClean="0"/>
              <a:t> yang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terus-menerus</a:t>
            </a:r>
            <a:r>
              <a:rPr lang="en-US" dirty="0" smtClean="0"/>
              <a:t> (</a:t>
            </a:r>
            <a:r>
              <a:rPr lang="ar-SA" dirty="0" smtClean="0"/>
              <a:t>دَوَائِمُ الذِّكْرِ</a:t>
            </a:r>
            <a:r>
              <a:rPr lang="en-US" dirty="0" smtClean="0"/>
              <a:t>)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dibarengi</a:t>
            </a:r>
            <a:r>
              <a:rPr lang="en-US" dirty="0" smtClean="0"/>
              <a:t> </a:t>
            </a:r>
            <a:r>
              <a:rPr lang="en-US" dirty="0" err="1" smtClean="0"/>
              <a:t>keyakinan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dampak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dzikir</a:t>
            </a:r>
            <a:endParaRPr lang="en-US" dirty="0" smtClean="0"/>
          </a:p>
          <a:p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, </a:t>
            </a:r>
            <a:r>
              <a:rPr lang="en-US" dirty="0" err="1" smtClean="0"/>
              <a:t>mesti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MUJAHADAH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0"/>
            <a:ext cx="7772400" cy="1600200"/>
          </a:xfrm>
        </p:spPr>
        <p:txBody>
          <a:bodyPr/>
          <a:lstStyle/>
          <a:p>
            <a:pPr algn="ctr">
              <a:buNone/>
            </a:pPr>
            <a:r>
              <a:rPr lang="ar-SA" sz="6600" dirty="0" smtClean="0">
                <a:cs typeface="MCS Diwany3 S_U normal." pitchFamily="2" charset="-78"/>
              </a:rPr>
              <a:t>والله أعلم بالصواب</a:t>
            </a:r>
            <a:endParaRPr lang="en-US" sz="6600" dirty="0">
              <a:cs typeface="MCS Diwany3 S_U normal.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NAFSU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sz="2800" dirty="0" smtClean="0"/>
              <a:t>NAFSU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manusia</a:t>
            </a:r>
            <a:r>
              <a:rPr lang="en-US" sz="2800" dirty="0" smtClean="0"/>
              <a:t> </a:t>
            </a:r>
            <a:r>
              <a:rPr lang="en-US" sz="2800" dirty="0" err="1" smtClean="0"/>
              <a:t>setelah</a:t>
            </a:r>
            <a:r>
              <a:rPr lang="en-US" sz="2800" dirty="0" smtClean="0"/>
              <a:t> </a:t>
            </a:r>
            <a:r>
              <a:rPr lang="en-US" sz="2800" dirty="0" err="1" smtClean="0"/>
              <a:t>bercampur</a:t>
            </a:r>
            <a:r>
              <a:rPr lang="en-US" sz="2800" dirty="0" smtClean="0"/>
              <a:t> JASAD </a:t>
            </a:r>
            <a:r>
              <a:rPr lang="en-US" sz="2800" dirty="0" err="1" smtClean="0"/>
              <a:t>dan</a:t>
            </a:r>
            <a:r>
              <a:rPr lang="en-US" sz="2800" dirty="0" smtClean="0"/>
              <a:t> RUH (7:172. 39:42)</a:t>
            </a:r>
          </a:p>
          <a:p>
            <a:pPr algn="ctr">
              <a:buNone/>
            </a:pPr>
            <a:r>
              <a:rPr lang="en-US" sz="2800" dirty="0" smtClean="0"/>
              <a:t>JASAD + RUH = NAFSU</a:t>
            </a:r>
          </a:p>
          <a:p>
            <a:pPr algn="ctr">
              <a:buNone/>
            </a:pPr>
            <a:r>
              <a:rPr lang="en-US" sz="2800" dirty="0" smtClean="0"/>
              <a:t>JASAD – RUH (</a:t>
            </a:r>
            <a:r>
              <a:rPr lang="en-US" sz="2800" dirty="0" err="1" smtClean="0"/>
              <a:t>tidur</a:t>
            </a:r>
            <a:r>
              <a:rPr lang="en-US" sz="2800" dirty="0" smtClean="0"/>
              <a:t>) = TIDAK ADA NAFSU</a:t>
            </a:r>
          </a:p>
          <a:p>
            <a:pPr algn="ctr">
              <a:buNone/>
            </a:pPr>
            <a:r>
              <a:rPr lang="en-US" sz="2800" dirty="0" smtClean="0"/>
              <a:t>RUH – JASAD (</a:t>
            </a:r>
            <a:r>
              <a:rPr lang="en-US" sz="2800" dirty="0" err="1" smtClean="0"/>
              <a:t>mati</a:t>
            </a:r>
            <a:r>
              <a:rPr lang="en-US" sz="2800" dirty="0" smtClean="0"/>
              <a:t>) = TIDAK ADA NAFSU</a:t>
            </a:r>
          </a:p>
          <a:p>
            <a:r>
              <a:rPr lang="en-US" sz="2800" dirty="0" err="1" smtClean="0"/>
              <a:t>Nafsu</a:t>
            </a:r>
            <a:r>
              <a:rPr lang="en-US" sz="2800" dirty="0" smtClean="0"/>
              <a:t> yang </a:t>
            </a:r>
            <a:r>
              <a:rPr lang="en-US" sz="2800" dirty="0" err="1" smtClean="0"/>
              <a:t>pertama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nafsu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mengakui</a:t>
            </a:r>
            <a:r>
              <a:rPr lang="en-US" sz="2800" dirty="0" smtClean="0"/>
              <a:t> Allah SWT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Tuhan</a:t>
            </a:r>
            <a:endParaRPr lang="en-US" sz="2800" dirty="0" smtClean="0"/>
          </a:p>
          <a:p>
            <a:r>
              <a:rPr lang="en-US" sz="2800" dirty="0" smtClean="0"/>
              <a:t>7:172 </a:t>
            </a:r>
          </a:p>
          <a:p>
            <a:pPr algn="ctr">
              <a:buNone/>
            </a:pPr>
            <a:r>
              <a:rPr lang="ar-SA" sz="3600" dirty="0" smtClean="0"/>
              <a:t>وَأَشْهَدَهُمْ عَلَى أَنْفُسِهِمْ أَلَسْتُ بِرَبِّكُمْ قَالُوا بَلَى شَهِدْنَا </a:t>
            </a:r>
            <a:endParaRPr lang="en-US" sz="3600" dirty="0" smtClean="0"/>
          </a:p>
        </p:txBody>
      </p:sp>
      <p:pic>
        <p:nvPicPr>
          <p:cNvPr id="4" name="Picture 7" descr="AG00054_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5029200" y="6322142"/>
            <a:ext cx="1066800" cy="78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AG00054_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1371600" y="6324600"/>
            <a:ext cx="1066800" cy="78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Fluktuatif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jiwa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statik</a:t>
            </a:r>
            <a:r>
              <a:rPr lang="en-US" dirty="0" smtClean="0"/>
              <a:t>,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dinamik</a:t>
            </a:r>
            <a:r>
              <a:rPr lang="en-US" dirty="0" smtClean="0"/>
              <a:t> (</a:t>
            </a:r>
            <a:r>
              <a:rPr lang="en-US" dirty="0" err="1" smtClean="0"/>
              <a:t>fluktuatif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dzikir</a:t>
            </a:r>
            <a:r>
              <a:rPr lang="en-US" dirty="0" smtClean="0"/>
              <a:t> </a:t>
            </a:r>
            <a:r>
              <a:rPr lang="en-US" dirty="0" err="1" smtClean="0"/>
              <a:t>menonjol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nafsu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tenang</a:t>
            </a:r>
            <a:r>
              <a:rPr lang="en-US" dirty="0" smtClean="0">
                <a:sym typeface="Wingdings" pitchFamily="2" charset="2"/>
              </a:rPr>
              <a:t> 13:28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Saat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akal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menonjol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nafsu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terombang-ambing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Saat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syahwat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menonjol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nafsu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tak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terkawal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Mengawal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jiwa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sangat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penting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dalam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kehidupan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muslim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selamat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dunia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akhirat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RUH </a:t>
            </a:r>
            <a:r>
              <a:rPr lang="en-US" dirty="0" err="1" smtClean="0"/>
              <a:t>dan</a:t>
            </a:r>
            <a:r>
              <a:rPr lang="en-US" dirty="0" smtClean="0"/>
              <a:t> HAWA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Ruh</a:t>
            </a:r>
            <a:endParaRPr lang="en-US" dirty="0" smtClean="0"/>
          </a:p>
          <a:p>
            <a:pPr lvl="1"/>
            <a:r>
              <a:rPr lang="en-US" dirty="0" smtClean="0"/>
              <a:t>Allah SWT </a:t>
            </a:r>
            <a:r>
              <a:rPr lang="en-US" dirty="0" err="1" smtClean="0"/>
              <a:t>memuliakan</a:t>
            </a:r>
            <a:r>
              <a:rPr lang="en-US" dirty="0" smtClean="0"/>
              <a:t> </a:t>
            </a:r>
            <a:r>
              <a:rPr lang="en-US" dirty="0" err="1" smtClean="0"/>
              <a:t>ruh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menyandingkan</a:t>
            </a:r>
            <a:r>
              <a:rPr lang="en-US" dirty="0" smtClean="0"/>
              <a:t> </a:t>
            </a:r>
            <a:r>
              <a:rPr lang="en-US" dirty="0" err="1" smtClean="0"/>
              <a:t>ruh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DiriNya</a:t>
            </a:r>
            <a:r>
              <a:rPr lang="en-US" dirty="0" smtClean="0"/>
              <a:t> (32:9) </a:t>
            </a:r>
            <a:r>
              <a:rPr lang="ar-SA" b="1" dirty="0" smtClean="0"/>
              <a:t>رُوحِهِ</a:t>
            </a:r>
            <a:r>
              <a:rPr lang="en-US" b="1" dirty="0" smtClean="0"/>
              <a:t> (</a:t>
            </a:r>
            <a:r>
              <a:rPr lang="en-US" b="1" dirty="0" err="1" smtClean="0"/>
              <a:t>ruhNya</a:t>
            </a:r>
            <a:r>
              <a:rPr lang="en-US" b="1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ar-SA" b="1" dirty="0" smtClean="0"/>
              <a:t>بيت الله تعالى</a:t>
            </a:r>
            <a:r>
              <a:rPr lang="en-US" b="1" dirty="0" smtClean="0"/>
              <a:t> (</a:t>
            </a:r>
            <a:r>
              <a:rPr lang="en-US" b="1" dirty="0" err="1" smtClean="0"/>
              <a:t>rumah</a:t>
            </a:r>
            <a:r>
              <a:rPr lang="en-US" b="1" dirty="0" smtClean="0"/>
              <a:t> Allah </a:t>
            </a:r>
            <a:r>
              <a:rPr lang="en-US" b="1" dirty="0" err="1" smtClean="0"/>
              <a:t>Ta’ala</a:t>
            </a:r>
            <a:r>
              <a:rPr lang="en-US" b="1" dirty="0" smtClean="0"/>
              <a:t>)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ar-SA" b="1" dirty="0" smtClean="0"/>
              <a:t>ناقة الله تعالى</a:t>
            </a:r>
            <a:r>
              <a:rPr lang="en-US" b="1" dirty="0" smtClean="0"/>
              <a:t> (</a:t>
            </a:r>
            <a:r>
              <a:rPr lang="en-US" b="1" dirty="0" err="1" smtClean="0"/>
              <a:t>unta</a:t>
            </a:r>
            <a:r>
              <a:rPr lang="en-US" b="1" dirty="0" smtClean="0"/>
              <a:t> Allah </a:t>
            </a:r>
            <a:r>
              <a:rPr lang="en-US" b="1" dirty="0" err="1" smtClean="0"/>
              <a:t>Ta’ala</a:t>
            </a:r>
            <a:r>
              <a:rPr lang="en-US" b="1" dirty="0" smtClean="0"/>
              <a:t>)</a:t>
            </a:r>
          </a:p>
          <a:p>
            <a:pPr lvl="1"/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pemberitahuan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ruh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makhluk</a:t>
            </a:r>
            <a:r>
              <a:rPr lang="en-US" dirty="0" smtClean="0"/>
              <a:t> yang </a:t>
            </a:r>
            <a:r>
              <a:rPr lang="en-US" dirty="0" err="1" smtClean="0"/>
              <a:t>menakjubkan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ciptaan</a:t>
            </a:r>
            <a:r>
              <a:rPr lang="en-US" dirty="0" smtClean="0"/>
              <a:t> yang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RUH </a:t>
            </a:r>
            <a:r>
              <a:rPr lang="en-US" dirty="0" err="1" smtClean="0"/>
              <a:t>dan</a:t>
            </a:r>
            <a:r>
              <a:rPr lang="en-US" dirty="0" smtClean="0"/>
              <a:t> HAWA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Hawa</a:t>
            </a:r>
            <a:r>
              <a:rPr lang="en-US" dirty="0" smtClean="0"/>
              <a:t> (</a:t>
            </a:r>
            <a:r>
              <a:rPr lang="ar-SA" dirty="0" smtClean="0"/>
              <a:t>الهوى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Berarti</a:t>
            </a:r>
            <a:r>
              <a:rPr lang="en-US" dirty="0" smtClean="0"/>
              <a:t> KEINGINAN: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buruk</a:t>
            </a:r>
            <a:endParaRPr lang="en-US" dirty="0" smtClean="0"/>
          </a:p>
          <a:p>
            <a:pPr lvl="1"/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hawa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keinginannya</a:t>
            </a:r>
            <a:r>
              <a:rPr lang="en-US" dirty="0" smtClean="0"/>
              <a:t>,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buruk</a:t>
            </a:r>
            <a:r>
              <a:rPr lang="en-US" dirty="0" smtClean="0"/>
              <a:t>,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batasan</a:t>
            </a:r>
            <a:endParaRPr lang="en-US" dirty="0" smtClean="0"/>
          </a:p>
          <a:p>
            <a:pPr lvl="1"/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BINATANG</a:t>
            </a:r>
          </a:p>
          <a:p>
            <a:pPr lvl="1"/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yang </a:t>
            </a:r>
            <a:r>
              <a:rPr lang="en-US" dirty="0" err="1" smtClean="0"/>
              <a:t>menuhankan</a:t>
            </a:r>
            <a:r>
              <a:rPr lang="en-US" dirty="0" smtClean="0"/>
              <a:t> </a:t>
            </a:r>
            <a:r>
              <a:rPr lang="en-US" dirty="0" err="1" smtClean="0"/>
              <a:t>hawa-nya</a:t>
            </a:r>
            <a:r>
              <a:rPr lang="en-US" dirty="0" smtClean="0"/>
              <a:t> (25:43, 45:23) </a:t>
            </a:r>
            <a:r>
              <a:rPr lang="ar-SA" b="1" dirty="0" smtClean="0"/>
              <a:t>إِلَهَهُ هَوَاهُ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diingini</a:t>
            </a:r>
            <a:r>
              <a:rPr lang="en-US" dirty="0" smtClean="0"/>
              <a:t> </a:t>
            </a:r>
            <a:r>
              <a:rPr lang="en-US" dirty="0" err="1" smtClean="0"/>
              <a:t>kecuali</a:t>
            </a:r>
            <a:r>
              <a:rPr lang="en-US" dirty="0" smtClean="0"/>
              <a:t> </a:t>
            </a:r>
            <a:r>
              <a:rPr lang="en-US" dirty="0" err="1" smtClean="0"/>
              <a:t>diikutinya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Ruh</a:t>
            </a:r>
            <a:r>
              <a:rPr lang="en-US" dirty="0" smtClean="0"/>
              <a:t> </a:t>
            </a:r>
            <a:r>
              <a:rPr lang="en-US" dirty="0" err="1" smtClean="0"/>
              <a:t>Mendominasi</a:t>
            </a:r>
            <a:r>
              <a:rPr lang="en-US" dirty="0" smtClean="0"/>
              <a:t> </a:t>
            </a:r>
            <a:r>
              <a:rPr lang="en-US" dirty="0" err="1" smtClean="0"/>
              <a:t>Hawa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RUH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dominan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hawa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ringan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beribadah</a:t>
            </a:r>
            <a:r>
              <a:rPr lang="en-US" dirty="0" smtClean="0"/>
              <a:t>, </a:t>
            </a:r>
            <a:r>
              <a:rPr lang="en-US" dirty="0" err="1" smtClean="0"/>
              <a:t>berkorban</a:t>
            </a:r>
            <a:r>
              <a:rPr lang="en-US" dirty="0" smtClean="0"/>
              <a:t>, </a:t>
            </a:r>
            <a:r>
              <a:rPr lang="en-US" dirty="0" err="1" smtClean="0"/>
              <a:t>berjihad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endParaRPr lang="en-US" dirty="0" smtClean="0"/>
          </a:p>
          <a:p>
            <a:r>
              <a:rPr lang="en-US" dirty="0" err="1" smtClean="0"/>
              <a:t>Hilanglah</a:t>
            </a:r>
            <a:r>
              <a:rPr lang="en-US" dirty="0" smtClean="0"/>
              <a:t> </a:t>
            </a:r>
            <a:r>
              <a:rPr lang="en-US" dirty="0" err="1" smtClean="0"/>
              <a:t>kemalasan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beribadah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Jiwanya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tenang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dzikrullah</a:t>
            </a:r>
            <a:r>
              <a:rPr lang="en-US" dirty="0" smtClean="0"/>
              <a:t> (13:28)</a:t>
            </a:r>
          </a:p>
          <a:p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mencegah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perbuatan</a:t>
            </a:r>
            <a:r>
              <a:rPr lang="en-US" dirty="0" smtClean="0"/>
              <a:t> </a:t>
            </a:r>
            <a:r>
              <a:rPr lang="en-US" dirty="0" err="1" smtClean="0"/>
              <a:t>keji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munkar</a:t>
            </a:r>
            <a:r>
              <a:rPr lang="en-US" dirty="0" smtClean="0"/>
              <a:t> (29:45)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Ruh</a:t>
            </a:r>
            <a:r>
              <a:rPr lang="en-US" dirty="0" smtClean="0"/>
              <a:t> </a:t>
            </a:r>
            <a:r>
              <a:rPr lang="en-US" dirty="0" err="1" smtClean="0"/>
              <a:t>Mendominasi</a:t>
            </a:r>
            <a:r>
              <a:rPr lang="en-US" dirty="0" smtClean="0"/>
              <a:t> </a:t>
            </a:r>
            <a:r>
              <a:rPr lang="en-US" dirty="0" err="1" smtClean="0"/>
              <a:t>Hawa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agar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(</a:t>
            </a:r>
            <a:r>
              <a:rPr lang="en-US" dirty="0" err="1" smtClean="0"/>
              <a:t>ruh</a:t>
            </a:r>
            <a:r>
              <a:rPr lang="en-US" dirty="0" smtClean="0"/>
              <a:t> </a:t>
            </a:r>
            <a:r>
              <a:rPr lang="en-US" dirty="0" err="1" smtClean="0"/>
              <a:t>dominan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hawa</a:t>
            </a:r>
            <a:r>
              <a:rPr lang="en-US" dirty="0" smtClean="0"/>
              <a:t>) </a:t>
            </a:r>
            <a:r>
              <a:rPr lang="en-US" dirty="0" err="1" smtClean="0"/>
              <a:t>maka</a:t>
            </a:r>
            <a:r>
              <a:rPr lang="en-US" dirty="0" smtClean="0"/>
              <a:t> PERLU MEMPERBANYAK DZIKRULLAH</a:t>
            </a:r>
          </a:p>
          <a:p>
            <a:r>
              <a:rPr lang="en-US" dirty="0" err="1" smtClean="0"/>
              <a:t>Jiwa</a:t>
            </a:r>
            <a:r>
              <a:rPr lang="en-US" dirty="0" smtClean="0"/>
              <a:t> yang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tenang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ar-SA" dirty="0" smtClean="0">
                <a:solidFill>
                  <a:schemeClr val="tx2"/>
                </a:solidFill>
                <a:cs typeface="Times New Roman (Arabic)" charset="0"/>
              </a:rPr>
              <a:t>اَلنَّفْسُ اَلْمُطْمَئِنَّةُ</a:t>
            </a:r>
            <a:r>
              <a:rPr lang="en-US" dirty="0" smtClean="0">
                <a:solidFill>
                  <a:schemeClr val="tx2"/>
                </a:solidFill>
                <a:cs typeface="Times New Roman (Arabic)" charset="0"/>
              </a:rPr>
              <a:t> (29:27-30)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>
                <a:cs typeface="Times New Roman (Arabic)" charset="0"/>
              </a:rPr>
              <a:t>اَلنَّفْسُ اَلْمُطْمَئِنَّةُ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ar-SA" b="1" dirty="0" smtClean="0"/>
              <a:t>حَالٌ مَنِ اطْمَأَنَّتْ نَفْسُهُ إِلَى اللهِ تَعَالَى ، فَسَلِمَ لأَمْرِهِ ، وَاتِّكَلَ </a:t>
            </a:r>
            <a:r>
              <a:rPr lang="ar-SA" dirty="0" smtClean="0"/>
              <a:t>عَلَيْه</a:t>
            </a:r>
            <a:r>
              <a:rPr lang="en-US" dirty="0" smtClean="0"/>
              <a:t> (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jiwanya</a:t>
            </a:r>
            <a:r>
              <a:rPr lang="en-US" dirty="0" smtClean="0"/>
              <a:t> </a:t>
            </a:r>
            <a:r>
              <a:rPr lang="en-US" dirty="0" err="1" smtClean="0"/>
              <a:t>tenang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Allah </a:t>
            </a:r>
            <a:r>
              <a:rPr lang="en-US" dirty="0" err="1" smtClean="0"/>
              <a:t>Ta’ala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perintahNya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bertawakkal</a:t>
            </a:r>
            <a:r>
              <a:rPr lang="en-US" dirty="0" smtClean="0"/>
              <a:t> </a:t>
            </a:r>
            <a:r>
              <a:rPr lang="en-US" dirty="0" err="1" smtClean="0"/>
              <a:t>kepadaNya</a:t>
            </a:r>
            <a:r>
              <a:rPr lang="en-US" dirty="0" smtClean="0"/>
              <a:t>)</a:t>
            </a:r>
          </a:p>
          <a:p>
            <a:pPr marL="342900" lvl="1" indent="-342900">
              <a:buFontTx/>
              <a:buChar char="•"/>
            </a:pPr>
            <a:r>
              <a:rPr lang="en-US" dirty="0" err="1" smtClean="0"/>
              <a:t>Jiwa</a:t>
            </a:r>
            <a:r>
              <a:rPr lang="en-US" dirty="0" smtClean="0"/>
              <a:t> yang </a:t>
            </a:r>
            <a:r>
              <a:rPr lang="en-US" dirty="0" err="1" smtClean="0"/>
              <a:t>tenang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yakin</a:t>
            </a:r>
            <a:r>
              <a:rPr lang="en-US" dirty="0" smtClean="0"/>
              <a:t>: </a:t>
            </a:r>
            <a:r>
              <a:rPr lang="en-US" dirty="0" err="1" smtClean="0"/>
              <a:t>yakin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Allah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Tuhannya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tunduk</a:t>
            </a:r>
            <a:r>
              <a:rPr lang="en-US" dirty="0" smtClean="0"/>
              <a:t> </a:t>
            </a:r>
            <a:r>
              <a:rPr lang="en-US" dirty="0" err="1" smtClean="0"/>
              <a:t>kepadaNya</a:t>
            </a:r>
            <a:endParaRPr lang="en-US" dirty="0" smtClean="0"/>
          </a:p>
          <a:p>
            <a:pPr marL="342900" lvl="1" indent="-342900">
              <a:buFontTx/>
              <a:buChar char="•"/>
            </a:pPr>
            <a:r>
              <a:rPr lang="en-US" dirty="0" err="1" smtClean="0"/>
              <a:t>Jiwa</a:t>
            </a:r>
            <a:r>
              <a:rPr lang="en-US" dirty="0" smtClean="0"/>
              <a:t> yang </a:t>
            </a:r>
            <a:r>
              <a:rPr lang="en-US" dirty="0" err="1" smtClean="0"/>
              <a:t>meyakini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tenang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pahala</a:t>
            </a:r>
            <a:r>
              <a:rPr lang="en-US" dirty="0" smtClean="0"/>
              <a:t> Allah</a:t>
            </a:r>
          </a:p>
          <a:p>
            <a:pPr marL="342900" lvl="1" indent="-342900">
              <a:buFontTx/>
              <a:buChar char="•"/>
            </a:pPr>
            <a:r>
              <a:rPr lang="en-US" dirty="0" err="1" smtClean="0"/>
              <a:t>Jiwa</a:t>
            </a:r>
            <a:r>
              <a:rPr lang="en-US" dirty="0" smtClean="0"/>
              <a:t> yang </a:t>
            </a:r>
            <a:r>
              <a:rPr lang="en-US" dirty="0" err="1" smtClean="0"/>
              <a:t>ridho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ketetapan</a:t>
            </a:r>
            <a:r>
              <a:rPr lang="en-US" dirty="0" smtClean="0"/>
              <a:t> Allah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1305</Words>
  <Application>Microsoft PowerPoint</Application>
  <PresentationFormat>On-screen Show (4:3)</PresentationFormat>
  <Paragraphs>132</Paragraphs>
  <Slides>24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Default Design</vt:lpstr>
      <vt:lpstr>(E 4) نَفْسُ اْلإِنْسَانِ</vt:lpstr>
      <vt:lpstr>Slide 2</vt:lpstr>
      <vt:lpstr>NAFSU</vt:lpstr>
      <vt:lpstr>Fluktuatif </vt:lpstr>
      <vt:lpstr>RUH dan HAWA</vt:lpstr>
      <vt:lpstr>RUH dan HAWA</vt:lpstr>
      <vt:lpstr>Ruh Mendominasi Hawa (1)</vt:lpstr>
      <vt:lpstr>Ruh Mendominasi Hawa (1)</vt:lpstr>
      <vt:lpstr>اَلنَّفْسُ اَلْمُطْمَئِنَّةُ</vt:lpstr>
      <vt:lpstr>اَلنَّفْسُ اَلْمُطْمَئِنَّةُ</vt:lpstr>
      <vt:lpstr>Panggilan Mulia</vt:lpstr>
      <vt:lpstr>Wafatnya Ibnu Abbas</vt:lpstr>
      <vt:lpstr>Abu Hasyim</vt:lpstr>
      <vt:lpstr>Doa Memohon Jiwa yang Tenang</vt:lpstr>
      <vt:lpstr>Dzikir dalam Semua Kondisi</vt:lpstr>
      <vt:lpstr>RUH – HAWA Sama Dominan</vt:lpstr>
      <vt:lpstr>النَّفْس اللَّوَّامَة</vt:lpstr>
      <vt:lpstr>النَّفْس اللَّوَّامَة</vt:lpstr>
      <vt:lpstr>النَّفْسُ الْمُسَوِّلَةُ</vt:lpstr>
      <vt:lpstr>HAWA Mendominasi RUH</vt:lpstr>
      <vt:lpstr>Didustakan atau Dibunuh</vt:lpstr>
      <vt:lpstr>Potensi Su’ul Khatimah</vt:lpstr>
      <vt:lpstr>Mujahadah </vt:lpstr>
      <vt:lpstr>Slide 24</vt:lpstr>
    </vt:vector>
  </TitlesOfParts>
  <Company>Yusnandar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(E 1) تَعْرِيْفُ اْلإِنْسَانِ</dc:title>
  <dc:creator>DPP Partai Keadilan</dc:creator>
  <cp:lastModifiedBy>Abdul Wahid Surhim</cp:lastModifiedBy>
  <cp:revision>104</cp:revision>
  <dcterms:created xsi:type="dcterms:W3CDTF">1999-07-27T06:46:07Z</dcterms:created>
  <dcterms:modified xsi:type="dcterms:W3CDTF">2009-11-14T10:18:12Z</dcterms:modified>
</cp:coreProperties>
</file>