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3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9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F96D0-F863-4CDE-BD3C-E4DF55614D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45DC3F-4B9C-4E0F-8E40-A95D32C3D3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FF443-3069-4EB9-AB32-307B59C0D6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47C45-F294-493C-AEEE-71A892BCF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53D78-40F6-44FC-A1ED-6C43AC67B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3E34B-EFA0-4A07-8CF9-CFE1D3F261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7A9CD-6641-42A8-9322-1306AE79B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C1F81-39A7-43C4-BECB-B72364EF9A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70006-297D-4974-9939-EC3AF191D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E98C5-43D6-4D6A-8E94-B90D3D16D5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6F999-42D8-4AA5-B8EC-C2DC96EDB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F490B-7A64-4019-A41C-123878E7AD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01369-CB06-4FA3-942A-496B0E342B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198580-A6BA-4872-8EAD-4EE6044FBA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ar-SA" sz="6600" dirty="0" smtClean="0"/>
              <a:t>(</a:t>
            </a:r>
            <a:r>
              <a:rPr lang="en-US" sz="6600" dirty="0" smtClean="0"/>
              <a:t>E 7</a:t>
            </a:r>
            <a:r>
              <a:rPr lang="ar-SA" sz="6600" dirty="0" smtClean="0"/>
              <a:t>) </a:t>
            </a:r>
            <a:r>
              <a:rPr lang="ar-SA" sz="6600" dirty="0" smtClean="0">
                <a:cs typeface="Times New Roman (Arabic)" charset="0"/>
              </a:rPr>
              <a:t>شُمُوْلِيَّةُ الْعِبَادَةِ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SYUMULIYYATUL IBADAH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AKAL (</a:t>
            </a:r>
            <a:r>
              <a:rPr lang="ar-SA" dirty="0" smtClean="0">
                <a:cs typeface="Times New Roman (Arabic)" charset="0"/>
              </a:rPr>
              <a:t>اَلْعَقْل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Tafakkur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penciptaan</a:t>
            </a:r>
            <a:r>
              <a:rPr lang="en-US" sz="2800" dirty="0" smtClean="0"/>
              <a:t> </a:t>
            </a:r>
            <a:r>
              <a:rPr lang="en-US" sz="2800" dirty="0" err="1" smtClean="0"/>
              <a:t>langit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bumi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pergantian</a:t>
            </a:r>
            <a:r>
              <a:rPr lang="en-US" sz="2800" dirty="0" smtClean="0"/>
              <a:t> </a:t>
            </a:r>
            <a:r>
              <a:rPr lang="en-US" sz="2800" dirty="0" err="1" smtClean="0"/>
              <a:t>malam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siang</a:t>
            </a:r>
            <a:r>
              <a:rPr lang="en-US" sz="2800" dirty="0" smtClean="0"/>
              <a:t> (3:190-191)</a:t>
            </a:r>
          </a:p>
          <a:p>
            <a:r>
              <a:rPr lang="en-US" sz="2800" dirty="0" err="1" smtClean="0"/>
              <a:t>Memikirkan</a:t>
            </a:r>
            <a:r>
              <a:rPr lang="en-US" sz="2800" dirty="0" smtClean="0"/>
              <a:t> </a:t>
            </a:r>
            <a:r>
              <a:rPr lang="en-US" sz="2800" dirty="0" err="1" smtClean="0"/>
              <a:t>permasalahan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umat</a:t>
            </a:r>
            <a:endParaRPr lang="en-US" sz="2800" dirty="0" smtClean="0"/>
          </a:p>
          <a:p>
            <a:pPr lvl="1"/>
            <a:r>
              <a:rPr lang="en-US" sz="2400" dirty="0" smtClean="0"/>
              <a:t>Imam </a:t>
            </a:r>
            <a:r>
              <a:rPr lang="en-US" sz="2400" dirty="0" err="1" smtClean="0"/>
              <a:t>Ghazali</a:t>
            </a:r>
            <a:r>
              <a:rPr lang="en-US" sz="2400" dirty="0" smtClean="0"/>
              <a:t>: </a:t>
            </a: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malam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memikirkan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umat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shalat</a:t>
            </a:r>
            <a:r>
              <a:rPr lang="en-US" sz="2400" dirty="0" smtClean="0"/>
              <a:t> </a:t>
            </a:r>
            <a:r>
              <a:rPr lang="en-US" sz="2400" dirty="0" err="1" smtClean="0"/>
              <a:t>sepenuh</a:t>
            </a:r>
            <a:r>
              <a:rPr lang="en-US" sz="2400" dirty="0" smtClean="0"/>
              <a:t> </a:t>
            </a:r>
            <a:r>
              <a:rPr lang="en-US" sz="2400" dirty="0" err="1" smtClean="0"/>
              <a:t>malam</a:t>
            </a:r>
            <a:endParaRPr lang="en-US" sz="2400" dirty="0" smtClean="0"/>
          </a:p>
          <a:p>
            <a:pPr lvl="1"/>
            <a:r>
              <a:rPr lang="en-US" sz="2400" dirty="0" err="1" smtClean="0"/>
              <a:t>Contoh</a:t>
            </a:r>
            <a:r>
              <a:rPr lang="en-US" sz="2400" dirty="0" smtClean="0"/>
              <a:t>: Imam </a:t>
            </a:r>
            <a:r>
              <a:rPr lang="en-US" sz="2400" dirty="0" err="1" smtClean="0"/>
              <a:t>Syafi’i</a:t>
            </a:r>
            <a:endParaRPr lang="en-US" sz="2400" dirty="0" smtClean="0"/>
          </a:p>
          <a:p>
            <a:r>
              <a:rPr lang="en-US" sz="2800" dirty="0" err="1" smtClean="0"/>
              <a:t>Menuntut</a:t>
            </a:r>
            <a:r>
              <a:rPr lang="en-US" sz="2800" dirty="0" smtClean="0"/>
              <a:t> </a:t>
            </a:r>
            <a:r>
              <a:rPr lang="en-US" sz="2800" dirty="0" err="1" smtClean="0"/>
              <a:t>ilmu</a:t>
            </a:r>
            <a:endParaRPr lang="en-US" sz="2800" dirty="0" smtClean="0"/>
          </a:p>
          <a:p>
            <a:r>
              <a:rPr lang="en-US" sz="2800" dirty="0" err="1" smtClean="0"/>
              <a:t>Berijtihad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memenuhi</a:t>
            </a:r>
            <a:r>
              <a:rPr lang="en-US" sz="2800" dirty="0" smtClean="0"/>
              <a:t> </a:t>
            </a:r>
            <a:r>
              <a:rPr lang="en-US" sz="2800" dirty="0" err="1" smtClean="0"/>
              <a:t>syaratnya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ANGGOTA BADAN (</a:t>
            </a:r>
            <a:r>
              <a:rPr lang="ar-SA" dirty="0" smtClean="0">
                <a:cs typeface="Times New Roman (Arabic)" charset="0"/>
              </a:rPr>
              <a:t>اَلْجَوَارِح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Lisan</a:t>
            </a:r>
            <a:endParaRPr lang="en-US" dirty="0" smtClean="0"/>
          </a:p>
          <a:p>
            <a:pPr lvl="1"/>
            <a:r>
              <a:rPr lang="en-US" dirty="0" err="1" smtClean="0"/>
              <a:t>Menampakkan</a:t>
            </a:r>
            <a:r>
              <a:rPr lang="en-US" dirty="0" smtClean="0"/>
              <a:t> rasa </a:t>
            </a:r>
            <a:r>
              <a:rPr lang="en-US" dirty="0" err="1" smtClean="0"/>
              <a:t>syukur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pujian</a:t>
            </a:r>
            <a:r>
              <a:rPr lang="en-US" dirty="0" smtClean="0"/>
              <a:t> </a:t>
            </a:r>
            <a:r>
              <a:rPr lang="en-US" dirty="0" err="1" smtClean="0"/>
              <a:t>kepadaNya</a:t>
            </a:r>
            <a:endParaRPr lang="en-US" dirty="0" smtClean="0"/>
          </a:p>
          <a:p>
            <a:pPr lvl="1"/>
            <a:r>
              <a:rPr lang="en-US" dirty="0" err="1" smtClean="0"/>
              <a:t>Perkataan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endParaRPr lang="en-US" dirty="0" smtClean="0"/>
          </a:p>
          <a:p>
            <a:pPr lvl="1"/>
            <a:r>
              <a:rPr lang="en-US" dirty="0" err="1" smtClean="0"/>
              <a:t>Diam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Mata</a:t>
            </a:r>
          </a:p>
          <a:p>
            <a:pPr lvl="1"/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aib</a:t>
            </a:r>
            <a:r>
              <a:rPr lang="en-US" dirty="0" smtClean="0"/>
              <a:t> yang </a:t>
            </a:r>
            <a:r>
              <a:rPr lang="en-US" dirty="0" err="1" smtClean="0"/>
              <a:t>dilihatnya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Muslim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 smtClean="0"/>
              <a:t> Allah (7:179, 195)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telinga</a:t>
            </a:r>
            <a:endParaRPr lang="en-US" dirty="0" smtClean="0"/>
          </a:p>
          <a:p>
            <a:pPr lvl="1"/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aib</a:t>
            </a:r>
            <a:r>
              <a:rPr lang="en-US" dirty="0" smtClean="0"/>
              <a:t> yang </a:t>
            </a:r>
            <a:r>
              <a:rPr lang="en-US" dirty="0" err="1" smtClean="0"/>
              <a:t>didengarnya</a:t>
            </a:r>
            <a:endParaRPr lang="en-US" dirty="0" smtClean="0"/>
          </a:p>
          <a:p>
            <a:pPr lvl="1"/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ayat-ayat</a:t>
            </a:r>
            <a:r>
              <a:rPr lang="en-US" dirty="0" smtClean="0"/>
              <a:t> Allah (7:179, 195)</a:t>
            </a:r>
          </a:p>
          <a:p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 smtClean="0"/>
          </a:p>
          <a:p>
            <a:pPr lvl="1"/>
            <a:r>
              <a:rPr lang="en-US" dirty="0" err="1" smtClean="0"/>
              <a:t>Menolong</a:t>
            </a:r>
            <a:r>
              <a:rPr lang="en-US" dirty="0" smtClean="0"/>
              <a:t> </a:t>
            </a:r>
            <a:r>
              <a:rPr lang="en-US" dirty="0" err="1" smtClean="0"/>
              <a:t>mengangkat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endParaRPr lang="en-US" dirty="0" smtClean="0"/>
          </a:p>
          <a:p>
            <a:pPr lvl="1"/>
            <a:r>
              <a:rPr lang="en-US" dirty="0" err="1" smtClean="0"/>
              <a:t>Menyingkirkan</a:t>
            </a:r>
            <a:r>
              <a:rPr lang="en-US" dirty="0" smtClean="0"/>
              <a:t> </a:t>
            </a:r>
            <a:r>
              <a:rPr lang="en-US" dirty="0" err="1" smtClean="0"/>
              <a:t>kotoran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endParaRPr lang="en-US" dirty="0" smtClean="0"/>
          </a:p>
          <a:p>
            <a:pPr lvl="1"/>
            <a:r>
              <a:rPr lang="en-US" dirty="0" err="1" smtClean="0"/>
              <a:t>Bersalaman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berpisah</a:t>
            </a:r>
            <a:endParaRPr lang="en-US" dirty="0" smtClean="0"/>
          </a:p>
          <a:p>
            <a:pPr lvl="1"/>
            <a:r>
              <a:rPr lang="en-US" dirty="0" err="1" smtClean="0"/>
              <a:t>Mengusap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yatim</a:t>
            </a:r>
            <a:endParaRPr lang="en-US" dirty="0" smtClean="0"/>
          </a:p>
          <a:p>
            <a:pPr lvl="1"/>
            <a:r>
              <a:rPr lang="en-US" dirty="0" err="1" smtClean="0"/>
              <a:t>Memukul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peperangan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/>
            <a:r>
              <a:rPr lang="ar-SA" sz="4400" dirty="0">
                <a:solidFill>
                  <a:schemeClr val="tx2"/>
                </a:solidFill>
              </a:rPr>
              <a:t>(</a:t>
            </a:r>
            <a:r>
              <a:rPr lang="en-US" sz="4400" dirty="0">
                <a:solidFill>
                  <a:schemeClr val="tx2"/>
                </a:solidFill>
              </a:rPr>
              <a:t>E 7</a:t>
            </a:r>
            <a:r>
              <a:rPr lang="ar-SA" sz="4400" dirty="0">
                <a:solidFill>
                  <a:schemeClr val="tx2"/>
                </a:solidFill>
              </a:rPr>
              <a:t>) </a:t>
            </a:r>
            <a:r>
              <a:rPr lang="ar-SA" sz="4400" dirty="0">
                <a:solidFill>
                  <a:schemeClr val="tx2"/>
                </a:solidFill>
                <a:cs typeface="Times New Roman (Arabic)" charset="0"/>
              </a:rPr>
              <a:t>شُمُوْلِيَّةُ الْعِبَادَةِ</a:t>
            </a:r>
            <a:endParaRPr lang="en-US" sz="4400" dirty="0">
              <a:solidFill>
                <a:schemeClr val="tx2"/>
              </a:solidFill>
              <a:cs typeface="Times New Roman (Arabic)" charset="0"/>
            </a:endParaRPr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533400" y="1143000"/>
            <a:ext cx="8382000" cy="5334000"/>
            <a:chOff x="336" y="720"/>
            <a:chExt cx="5280" cy="3360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2496" y="720"/>
              <a:ext cx="2064" cy="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3200" dirty="0">
                  <a:solidFill>
                    <a:schemeClr val="tx2"/>
                  </a:solidFill>
                  <a:cs typeface="Times New Roman (Arabic)" charset="0"/>
                </a:rPr>
                <a:t>تَشْمَلُ الدِّيْنَ كُلَّهُ</a:t>
              </a: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3200" dirty="0">
                  <a:solidFill>
                    <a:schemeClr val="tx2"/>
                  </a:solidFill>
                  <a:cs typeface="Times New Roman (Arabic)" charset="0"/>
                </a:rPr>
                <a:t>تَشْمَلُ الْحَيَاةَ كُلَّهَا</a:t>
              </a: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endParaRPr lang="ar-SA" sz="32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3200" dirty="0">
                  <a:solidFill>
                    <a:schemeClr val="tx2"/>
                  </a:solidFill>
                  <a:cs typeface="Times New Roman (Arabic)" charset="0"/>
                </a:rPr>
                <a:t>تَشْمَلُ الْكِيَانَ اَلْبَشَرِيَّ كُلَّهُ</a:t>
              </a:r>
              <a:endParaRPr lang="en-US" sz="3200" dirty="0">
                <a:solidFill>
                  <a:schemeClr val="tx2"/>
                </a:solidFill>
                <a:cs typeface="Times New Roman (Arabic)" charset="0"/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336" y="816"/>
              <a:ext cx="2064" cy="3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اَلْوُجُوْبَ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اَلنَّدْبَ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اَلإِبَاحَةَ</a:t>
              </a:r>
            </a:p>
            <a:p>
              <a:pPr algn="r" rtl="1"/>
              <a:endParaRPr lang="ar-SA" sz="28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اَلأَعْمَالَ اَلْغَرِيْزِيَّةَ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اَلأَعْمَالَ اَلاِجْتِمَاعِيَّةَ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اَلأَعْمَالَ الْمَعَاشِيَّةَ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عِمَارَةَ اْلأَرْضِ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إِقَامَةَ الدِّيْنَ</a:t>
              </a:r>
            </a:p>
            <a:p>
              <a:pPr algn="r" rtl="1"/>
              <a:endParaRPr lang="ar-SA" sz="2800" dirty="0">
                <a:solidFill>
                  <a:schemeClr val="tx2"/>
                </a:solidFill>
                <a:cs typeface="Times New Roman (Arabic)" charset="0"/>
              </a:endParaRP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اَلْقَلْبَ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اَلْعَقْلَ</a:t>
              </a:r>
            </a:p>
            <a:p>
              <a:pPr algn="r" rtl="1"/>
              <a:r>
                <a:rPr lang="ar-SA" sz="2800" dirty="0">
                  <a:solidFill>
                    <a:schemeClr val="tx2"/>
                  </a:solidFill>
                  <a:cs typeface="Times New Roman (Arabic)" charset="0"/>
                </a:rPr>
                <a:t>اَلْجَوَارِحَ</a:t>
              </a:r>
              <a:endParaRPr lang="en-US" sz="2800" dirty="0">
                <a:solidFill>
                  <a:schemeClr val="tx2"/>
                </a:solidFill>
                <a:cs typeface="Times New Roman (Arabic)" charset="0"/>
              </a:endParaRPr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992" y="2304"/>
              <a:ext cx="62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 rtl="1"/>
              <a:r>
                <a:rPr lang="ar-SA" sz="3200">
                  <a:solidFill>
                    <a:schemeClr val="tx2"/>
                  </a:solidFill>
                  <a:cs typeface="Times New Roman (Arabic)" charset="0"/>
                </a:rPr>
                <a:t>اَلْعِبَادَةُ</a:t>
              </a:r>
              <a:endParaRPr lang="en-US" sz="3200">
                <a:solidFill>
                  <a:schemeClr val="tx2"/>
                </a:solidFill>
                <a:cs typeface="Times New Roman (Arabic)" charset="0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4560" y="1296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H="1">
              <a:off x="4608" y="2496"/>
              <a:ext cx="38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460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H="1" flipV="1">
              <a:off x="2400" y="8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H="1" flipV="1">
              <a:off x="2400" y="1104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H="1" flipV="1">
              <a:off x="2448" y="1968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2400" y="220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 flipH="1">
              <a:off x="2400" y="24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H="1">
              <a:off x="2400" y="24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H="1">
              <a:off x="2400" y="2496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H="1" flipV="1">
              <a:off x="2400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H="1">
              <a:off x="2400" y="374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>
              <a:off x="2400" y="374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772400" cy="1600200"/>
          </a:xfrm>
        </p:spPr>
        <p:txBody>
          <a:bodyPr/>
          <a:lstStyle/>
          <a:p>
            <a:pPr algn="ctr">
              <a:buNone/>
            </a:pPr>
            <a:r>
              <a:rPr lang="ar-SA" sz="6600" dirty="0" smtClean="0">
                <a:cs typeface="MCS Diwany3 S_U normal." pitchFamily="2" charset="-78"/>
              </a:rPr>
              <a:t>والله أعلم بالصواب</a:t>
            </a:r>
            <a:endParaRPr lang="en-US" sz="6600" dirty="0">
              <a:cs typeface="MCS Diwany3 S_U normal.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 </a:t>
            </a:r>
            <a:r>
              <a:rPr lang="en-US" dirty="0" err="1" smtClean="0"/>
              <a:t>Hidup</a:t>
            </a:r>
            <a:r>
              <a:rPr lang="en-US" dirty="0" smtClean="0"/>
              <a:t>: </a:t>
            </a:r>
            <a:r>
              <a:rPr lang="en-US" dirty="0" err="1" smtClean="0"/>
              <a:t>Ibadah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(51:56):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mesti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(2:208)</a:t>
            </a:r>
          </a:p>
          <a:p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orbit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Ibadah</a:t>
            </a:r>
            <a:r>
              <a:rPr lang="en-US" dirty="0" smtClean="0"/>
              <a:t> Ritual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ritual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Shalat</a:t>
            </a:r>
            <a:r>
              <a:rPr lang="en-US" dirty="0" smtClean="0"/>
              <a:t>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50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endParaRPr lang="en-US" dirty="0" smtClean="0"/>
          </a:p>
          <a:p>
            <a:r>
              <a:rPr lang="en-US" dirty="0" err="1" smtClean="0"/>
              <a:t>Tilawah</a:t>
            </a:r>
            <a:r>
              <a:rPr lang="en-US" dirty="0" smtClean="0"/>
              <a:t> al-Qur’an,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30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ibadah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mestilah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SELURUH KEHIDUPAN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syumul</a:t>
            </a:r>
            <a:r>
              <a:rPr lang="en-US" dirty="0" smtClean="0"/>
              <a:t> (</a:t>
            </a:r>
            <a:r>
              <a:rPr lang="en-US" dirty="0" err="1" smtClean="0"/>
              <a:t>menyeluruh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cs typeface="Times New Roman (Arabic)" charset="0"/>
              </a:rPr>
              <a:t>تَشْمَلُ الدِّيْنَ كُلَّهُ</a:t>
            </a:r>
            <a:br>
              <a:rPr lang="ar-SA" dirty="0" smtClean="0">
                <a:cs typeface="Times New Roman (Arabic)" charset="0"/>
              </a:rPr>
            </a:br>
            <a:r>
              <a:rPr lang="en-US" sz="4000" dirty="0" err="1" smtClean="0">
                <a:cs typeface="Times New Roman (Arabic)" charset="0"/>
              </a:rPr>
              <a:t>M</a:t>
            </a:r>
            <a:r>
              <a:rPr lang="en-US" sz="4000" dirty="0" err="1" smtClean="0">
                <a:cs typeface="Times New Roman (Arabic)" charset="0"/>
              </a:rPr>
              <a:t>encakup</a:t>
            </a:r>
            <a:r>
              <a:rPr lang="en-US" sz="4000" dirty="0" smtClean="0">
                <a:cs typeface="Times New Roman (Arabic)" charset="0"/>
              </a:rPr>
              <a:t> </a:t>
            </a:r>
            <a:r>
              <a:rPr lang="en-US" sz="4000" dirty="0" err="1" smtClean="0">
                <a:cs typeface="Times New Roman (Arabic)" charset="0"/>
              </a:rPr>
              <a:t>Seluruh</a:t>
            </a:r>
            <a:r>
              <a:rPr lang="en-US" sz="4000" dirty="0" smtClean="0">
                <a:cs typeface="Times New Roman (Arabic)" charset="0"/>
              </a:rPr>
              <a:t> </a:t>
            </a:r>
            <a:r>
              <a:rPr lang="en-US" sz="4000" dirty="0" err="1" smtClean="0">
                <a:cs typeface="Times New Roman (Arabic)" charset="0"/>
              </a:rPr>
              <a:t>Hukum</a:t>
            </a:r>
            <a:r>
              <a:rPr lang="en-US" sz="4000" dirty="0" smtClean="0">
                <a:cs typeface="Times New Roman (Arabic)" charset="0"/>
              </a:rPr>
              <a:t> Agama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Traditional Arabic" pitchFamily="2" charset="-78"/>
              </a:rPr>
              <a:t>Secara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singkat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pelaksanaan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hukum</a:t>
            </a:r>
            <a:r>
              <a:rPr lang="en-US" dirty="0" smtClean="0">
                <a:cs typeface="Traditional Arabic" pitchFamily="2" charset="-78"/>
              </a:rPr>
              <a:t> agama </a:t>
            </a:r>
            <a:r>
              <a:rPr lang="en-US" dirty="0" err="1" smtClean="0">
                <a:cs typeface="Traditional Arabic" pitchFamily="2" charset="-78"/>
              </a:rPr>
              <a:t>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tiga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en-US" dirty="0" err="1" smtClean="0">
                <a:cs typeface="Traditional Arabic" pitchFamily="2" charset="-78"/>
              </a:rPr>
              <a:t>wajib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anjuran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sunnah</a:t>
            </a:r>
            <a:r>
              <a:rPr lang="en-US" dirty="0" smtClean="0">
                <a:cs typeface="Traditional Arabic" pitchFamily="2" charset="-78"/>
              </a:rPr>
              <a:t>),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mubah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err="1" smtClean="0">
                <a:cs typeface="Traditional Arabic" pitchFamily="2" charset="-78"/>
              </a:rPr>
              <a:t>Wajib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en-US" dirty="0" err="1" smtClean="0">
                <a:cs typeface="Traditional Arabic" pitchFamily="2" charset="-78"/>
              </a:rPr>
              <a:t>ibadah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disebut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dalam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rukun</a:t>
            </a:r>
            <a:r>
              <a:rPr lang="en-US" dirty="0" smtClean="0">
                <a:cs typeface="Traditional Arabic" pitchFamily="2" charset="-78"/>
              </a:rPr>
              <a:t> Islam, jihad (</a:t>
            </a:r>
            <a:r>
              <a:rPr lang="ar-SA" dirty="0" smtClean="0">
                <a:cs typeface="Traditional Arabic" pitchFamily="2" charset="-78"/>
              </a:rPr>
              <a:t>عَلَيْكَ بِالْجِهَادِ فَإِنَّهُ رَهْبَانِيَّةُ الإِسْلاَمِ</a:t>
            </a:r>
            <a:r>
              <a:rPr lang="en-US" dirty="0" smtClean="0">
                <a:cs typeface="Traditional Arabic" pitchFamily="2" charset="-78"/>
              </a:rPr>
              <a:t>), </a:t>
            </a:r>
            <a:r>
              <a:rPr lang="en-US" dirty="0" err="1" smtClean="0">
                <a:cs typeface="Traditional Arabic" pitchFamily="2" charset="-78"/>
              </a:rPr>
              <a:t>jilbab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da’wah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dll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err="1" smtClean="0">
                <a:cs typeface="Traditional Arabic" pitchFamily="2" charset="-78"/>
              </a:rPr>
              <a:t>Anjuran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dari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wajib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dirty="0" err="1" smtClean="0">
                <a:cs typeface="Traditional Arabic" pitchFamily="2" charset="-78"/>
              </a:rPr>
              <a:t>Mubah</a:t>
            </a:r>
            <a:r>
              <a:rPr lang="en-US" dirty="0" smtClean="0">
                <a:cs typeface="Traditional Arabic" pitchFamily="2" charset="-78"/>
              </a:rPr>
              <a:t>: </a:t>
            </a:r>
            <a:r>
              <a:rPr lang="en-US" dirty="0" err="1" smtClean="0">
                <a:cs typeface="Traditional Arabic" pitchFamily="2" charset="-78"/>
              </a:rPr>
              <a:t>lebih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lagi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bernilai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jika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diiringi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niat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baik</a:t>
            </a:r>
            <a:endParaRPr lang="en-US" dirty="0">
              <a:cs typeface="Traditional Arabic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cs typeface="Times New Roman (Arabic)" charset="0"/>
              </a:rPr>
              <a:t>تَشْمَلُ الْحَيَاةَ كُلَّهَا</a:t>
            </a:r>
            <a:br>
              <a:rPr lang="ar-SA" dirty="0" smtClean="0">
                <a:cs typeface="Times New Roman (Arabic)" charset="0"/>
              </a:rPr>
            </a:br>
            <a:r>
              <a:rPr lang="en-US" dirty="0" err="1" smtClean="0">
                <a:cs typeface="Times New Roman (Arabic)" charset="0"/>
              </a:rPr>
              <a:t>Mencakup</a:t>
            </a:r>
            <a:r>
              <a:rPr lang="en-US" dirty="0" smtClean="0">
                <a:cs typeface="Times New Roman (Arabic)" charset="0"/>
              </a:rPr>
              <a:t> </a:t>
            </a:r>
            <a:r>
              <a:rPr lang="en-US" dirty="0" err="1" smtClean="0">
                <a:cs typeface="Times New Roman (Arabic)" charset="0"/>
              </a:rPr>
              <a:t>Seluruh</a:t>
            </a:r>
            <a:r>
              <a:rPr lang="en-US" dirty="0" smtClean="0">
                <a:cs typeface="Times New Roman (Arabic)" charset="0"/>
              </a:rPr>
              <a:t> </a:t>
            </a:r>
            <a:r>
              <a:rPr lang="en-US" dirty="0" err="1" smtClean="0">
                <a:cs typeface="Times New Roman (Arabic)" charset="0"/>
              </a:rPr>
              <a:t>Aspek</a:t>
            </a:r>
            <a:r>
              <a:rPr lang="en-US" dirty="0" smtClean="0">
                <a:cs typeface="Times New Roman (Arabic)" charset="0"/>
              </a:rPr>
              <a:t> </a:t>
            </a:r>
            <a:r>
              <a:rPr lang="en-US" dirty="0" err="1" smtClean="0">
                <a:cs typeface="Times New Roman (Arabic)" charset="0"/>
              </a:rPr>
              <a:t>Hidup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Amal-amal</a:t>
            </a:r>
            <a:r>
              <a:rPr lang="en-US" sz="2400" dirty="0" smtClean="0"/>
              <a:t> </a:t>
            </a:r>
            <a:r>
              <a:rPr lang="en-US" sz="2400" dirty="0" err="1" smtClean="0"/>
              <a:t>insting</a:t>
            </a:r>
            <a:r>
              <a:rPr lang="en-US" sz="2400" dirty="0" smtClean="0"/>
              <a:t> (</a:t>
            </a:r>
            <a:r>
              <a:rPr lang="ar-SA" sz="2400" dirty="0" smtClean="0">
                <a:solidFill>
                  <a:schemeClr val="tx2"/>
                </a:solidFill>
                <a:cs typeface="Times New Roman (Arabic)" charset="0"/>
              </a:rPr>
              <a:t>اَلأَعْمَالَ </a:t>
            </a:r>
            <a:r>
              <a:rPr lang="ar-SA" sz="2400" dirty="0" smtClean="0">
                <a:solidFill>
                  <a:schemeClr val="tx2"/>
                </a:solidFill>
                <a:cs typeface="Times New Roman (Arabic)" charset="0"/>
              </a:rPr>
              <a:t>اَلْغَرِيْزِيَّةَ</a:t>
            </a:r>
            <a:r>
              <a:rPr lang="en-US" sz="2400" dirty="0" smtClean="0"/>
              <a:t>): </a:t>
            </a:r>
            <a:r>
              <a:rPr lang="en-US" sz="2400" dirty="0" err="1" smtClean="0"/>
              <a:t>menikah</a:t>
            </a:r>
            <a:endParaRPr lang="en-US" sz="2400" dirty="0" smtClean="0"/>
          </a:p>
          <a:p>
            <a:pPr lvl="1"/>
            <a:r>
              <a:rPr lang="en-US" sz="2000" dirty="0" err="1" smtClean="0"/>
              <a:t>Bahkan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separo</a:t>
            </a:r>
            <a:r>
              <a:rPr lang="en-US" sz="2000" dirty="0" smtClean="0"/>
              <a:t> agama</a:t>
            </a:r>
          </a:p>
          <a:p>
            <a:pPr lvl="1"/>
            <a:r>
              <a:rPr lang="en-US" sz="2000" dirty="0" err="1" smtClean="0"/>
              <a:t>Mesti</a:t>
            </a:r>
            <a:r>
              <a:rPr lang="en-US" sz="2000" dirty="0" smtClean="0"/>
              <a:t> </a:t>
            </a:r>
            <a:r>
              <a:rPr lang="en-US" sz="2000" dirty="0" err="1" smtClean="0"/>
              <a:t>diperhatikan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serius</a:t>
            </a:r>
            <a:r>
              <a:rPr lang="en-US" sz="2000" dirty="0" smtClean="0"/>
              <a:t> (</a:t>
            </a:r>
            <a:r>
              <a:rPr lang="en-US" sz="2000" dirty="0" err="1" smtClean="0"/>
              <a:t>pemilihan</a:t>
            </a:r>
            <a:r>
              <a:rPr lang="en-US" sz="2000" dirty="0" smtClean="0"/>
              <a:t>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tatacara</a:t>
            </a:r>
            <a:r>
              <a:rPr lang="en-US" sz="2000" dirty="0" smtClean="0"/>
              <a:t> </a:t>
            </a:r>
            <a:r>
              <a:rPr lang="en-US" sz="2000" dirty="0" err="1" smtClean="0"/>
              <a:t>pernikahan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400" dirty="0" err="1" smtClean="0"/>
              <a:t>Amal-amal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(</a:t>
            </a:r>
            <a:r>
              <a:rPr lang="ar-SA" sz="2400" dirty="0" smtClean="0">
                <a:solidFill>
                  <a:schemeClr val="tx2"/>
                </a:solidFill>
                <a:cs typeface="Times New Roman (Arabic)" charset="0"/>
              </a:rPr>
              <a:t>اَلأَعْمَالَ </a:t>
            </a:r>
            <a:r>
              <a:rPr lang="ar-SA" sz="2400" dirty="0" smtClean="0">
                <a:solidFill>
                  <a:schemeClr val="tx2"/>
                </a:solidFill>
                <a:cs typeface="Times New Roman (Arabic)" charset="0"/>
              </a:rPr>
              <a:t>اَلاِجْتِمَاعِيَّة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tonggak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dakwah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sya’biyah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106:3-4 </a:t>
            </a:r>
            <a:r>
              <a:rPr lang="en-US" sz="2000" dirty="0" err="1" smtClean="0">
                <a:sym typeface="Wingdings" pitchFamily="2" charset="2"/>
              </a:rPr>
              <a:t>saat</a:t>
            </a:r>
            <a:r>
              <a:rPr lang="en-US" sz="2000" dirty="0" smtClean="0">
                <a:sym typeface="Wingdings" pitchFamily="2" charset="2"/>
              </a:rPr>
              <a:t> Allah </a:t>
            </a:r>
            <a:r>
              <a:rPr lang="en-US" sz="2000" dirty="0" err="1" smtClean="0">
                <a:sym typeface="Wingdings" pitchFamily="2" charset="2"/>
              </a:rPr>
              <a:t>memerintah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untuk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menyembah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DiriNya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alasan</a:t>
            </a:r>
            <a:r>
              <a:rPr lang="en-US" sz="2000" dirty="0" smtClean="0">
                <a:sym typeface="Wingdings" pitchFamily="2" charset="2"/>
              </a:rPr>
              <a:t> yang </a:t>
            </a:r>
            <a:r>
              <a:rPr lang="en-US" sz="2000" dirty="0" err="1" smtClean="0">
                <a:sym typeface="Wingdings" pitchFamily="2" charset="2"/>
              </a:rPr>
              <a:t>ditonjolkan</a:t>
            </a:r>
            <a:r>
              <a:rPr lang="en-US" sz="2000" dirty="0" smtClean="0">
                <a:sym typeface="Wingdings" pitchFamily="2" charset="2"/>
              </a:rPr>
              <a:t>: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Allah yang </a:t>
            </a:r>
            <a:r>
              <a:rPr lang="en-US" sz="1800" dirty="0" err="1" smtClean="0">
                <a:sym typeface="Wingdings" pitchFamily="2" charset="2"/>
              </a:rPr>
              <a:t>memberi</a:t>
            </a:r>
            <a:r>
              <a:rPr lang="en-US" sz="1800" dirty="0" smtClean="0">
                <a:sym typeface="Wingdings" pitchFamily="2" charset="2"/>
              </a:rPr>
              <a:t> MAKAN (</a:t>
            </a:r>
            <a:r>
              <a:rPr lang="en-US" sz="1800" dirty="0" err="1" smtClean="0">
                <a:sym typeface="Wingdings" pitchFamily="2" charset="2"/>
              </a:rPr>
              <a:t>perut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Allah yang </a:t>
            </a:r>
            <a:r>
              <a:rPr lang="en-US" sz="1800" dirty="0" err="1" smtClean="0">
                <a:sym typeface="Wingdings" pitchFamily="2" charset="2"/>
              </a:rPr>
              <a:t>memberi</a:t>
            </a:r>
            <a:r>
              <a:rPr lang="en-US" sz="1800" dirty="0" smtClean="0">
                <a:sym typeface="Wingdings" pitchFamily="2" charset="2"/>
              </a:rPr>
              <a:t> AMAN</a:t>
            </a:r>
          </a:p>
          <a:p>
            <a:pPr lvl="1"/>
            <a:r>
              <a:rPr lang="en-US" sz="2000" dirty="0" err="1" smtClean="0">
                <a:sym typeface="Wingdings" pitchFamily="2" charset="2"/>
              </a:rPr>
              <a:t>Biasanya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manusia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taat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kepada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siapa</a:t>
            </a:r>
            <a:r>
              <a:rPr lang="en-US" sz="2000" dirty="0" smtClean="0">
                <a:sym typeface="Wingdings" pitchFamily="2" charset="2"/>
              </a:rPr>
              <a:t> yang </a:t>
            </a:r>
            <a:r>
              <a:rPr lang="en-US" sz="2000" dirty="0" err="1" smtClean="0">
                <a:sym typeface="Wingdings" pitchFamily="2" charset="2"/>
              </a:rPr>
              <a:t>dapat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memenuhi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kedua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keperluan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atas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r>
              <a:rPr lang="en-US" sz="2800" dirty="0" err="1" smtClean="0"/>
              <a:t>Amal-amal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penghidupan</a:t>
            </a:r>
            <a:r>
              <a:rPr lang="en-US" sz="2800" dirty="0" smtClean="0"/>
              <a:t> (</a:t>
            </a:r>
            <a:r>
              <a:rPr lang="ar-SA" sz="2800" dirty="0" smtClean="0">
                <a:solidFill>
                  <a:schemeClr val="tx2"/>
                </a:solidFill>
                <a:cs typeface="Times New Roman (Arabic)" charset="0"/>
              </a:rPr>
              <a:t>اَلأَعْمَالَ </a:t>
            </a:r>
            <a:r>
              <a:rPr lang="ar-SA" sz="2800" dirty="0" smtClean="0">
                <a:solidFill>
                  <a:schemeClr val="tx2"/>
                </a:solidFill>
                <a:cs typeface="Times New Roman (Arabic)" charset="0"/>
              </a:rPr>
              <a:t>الْمَعَاشِيَّةَ</a:t>
            </a:r>
            <a:r>
              <a:rPr lang="en-US" sz="2800" dirty="0" smtClean="0"/>
              <a:t>) </a:t>
            </a:r>
          </a:p>
          <a:p>
            <a:pPr lvl="1"/>
            <a:r>
              <a:rPr lang="en-US" sz="2400" dirty="0" smtClean="0"/>
              <a:t>62:10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shalat</a:t>
            </a:r>
            <a:r>
              <a:rPr lang="en-US" sz="2400" dirty="0" smtClean="0"/>
              <a:t> </a:t>
            </a:r>
            <a:r>
              <a:rPr lang="en-US" sz="2400" dirty="0" err="1" smtClean="0"/>
              <a:t>carilah</a:t>
            </a:r>
            <a:r>
              <a:rPr lang="en-US" sz="2400" dirty="0" smtClean="0"/>
              <a:t> </a:t>
            </a:r>
            <a:r>
              <a:rPr lang="en-US" sz="2400" dirty="0" err="1" smtClean="0"/>
              <a:t>rizki</a:t>
            </a:r>
            <a:endParaRPr lang="en-US" sz="24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i="1" dirty="0" err="1" smtClean="0"/>
              <a:t>Niscayalah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jikalau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seseorang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engkau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semua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mencari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sebongkokan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kayu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bakar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diletakkan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atas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punggungnya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adalah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lebih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baik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daripada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meminta-minta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kepada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seseorang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kemudian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orang</a:t>
            </a:r>
            <a:r>
              <a:rPr lang="en-US" sz="2400" i="1" dirty="0" smtClean="0"/>
              <a:t> yang </a:t>
            </a:r>
            <a:r>
              <a:rPr lang="en-US" sz="2400" i="1" dirty="0" err="1" smtClean="0"/>
              <a:t>dimintai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itu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memberinya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atau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menolak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permintaannya</a:t>
            </a:r>
            <a:r>
              <a:rPr lang="en-US" sz="2400" dirty="0" smtClean="0"/>
              <a:t>.“ (</a:t>
            </a:r>
            <a:r>
              <a:rPr lang="en-US" sz="2400" dirty="0" err="1" smtClean="0"/>
              <a:t>Muttafaq</a:t>
            </a:r>
            <a:r>
              <a:rPr lang="en-US" sz="2400" dirty="0" smtClean="0"/>
              <a:t> '</a:t>
            </a:r>
            <a:r>
              <a:rPr lang="en-US" sz="2400" dirty="0" err="1" smtClean="0"/>
              <a:t>alaih</a:t>
            </a:r>
            <a:r>
              <a:rPr lang="en-US" sz="2400" dirty="0" smtClean="0"/>
              <a:t>) </a:t>
            </a:r>
            <a:endParaRPr lang="en-US" sz="24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err="1" smtClean="0"/>
              <a:t>Nabi</a:t>
            </a:r>
            <a:r>
              <a:rPr lang="en-US" sz="2400" dirty="0" smtClean="0"/>
              <a:t> </a:t>
            </a:r>
            <a:r>
              <a:rPr lang="en-US" sz="2400" dirty="0" err="1" smtClean="0"/>
              <a:t>Zakariya</a:t>
            </a:r>
            <a:r>
              <a:rPr lang="en-US" sz="2400" dirty="0" smtClean="0"/>
              <a:t> '</a:t>
            </a:r>
            <a:r>
              <a:rPr lang="en-US" sz="2400" dirty="0" err="1" smtClean="0"/>
              <a:t>alaihis-salam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tukang</a:t>
            </a:r>
            <a:r>
              <a:rPr lang="en-US" sz="2400" dirty="0" smtClean="0"/>
              <a:t> </a:t>
            </a:r>
            <a:r>
              <a:rPr lang="en-US" sz="2400" dirty="0" err="1" smtClean="0"/>
              <a:t>kayu</a:t>
            </a:r>
            <a:r>
              <a:rPr lang="en-US" sz="2400" dirty="0" smtClean="0"/>
              <a:t>." (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Muslim) </a:t>
            </a:r>
            <a:endParaRPr lang="en-US" sz="24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, </a:t>
            </a:r>
            <a:r>
              <a:rPr lang="en-US" sz="2400" dirty="0" err="1" smtClean="0"/>
              <a:t>sekalipun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,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dimakannya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tangannya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sesungguhnya</a:t>
            </a:r>
            <a:r>
              <a:rPr lang="en-US" sz="2400" dirty="0" smtClean="0"/>
              <a:t> </a:t>
            </a:r>
            <a:r>
              <a:rPr lang="en-US" sz="2400" dirty="0" err="1" smtClean="0"/>
              <a:t>Nabiullah</a:t>
            </a:r>
            <a:r>
              <a:rPr lang="en-US" sz="2400" dirty="0" smtClean="0"/>
              <a:t> </a:t>
            </a:r>
            <a:r>
              <a:rPr lang="en-US" sz="2400" dirty="0" err="1" smtClean="0"/>
              <a:t>Dawud</a:t>
            </a:r>
            <a:r>
              <a:rPr lang="en-US" sz="2400" dirty="0" smtClean="0"/>
              <a:t> </a:t>
            </a:r>
            <a:r>
              <a:rPr lang="en-US" sz="2400" dirty="0" smtClean="0"/>
              <a:t>'</a:t>
            </a:r>
            <a:r>
              <a:rPr lang="en-US" sz="2400" dirty="0" err="1" smtClean="0"/>
              <a:t>alaihis-salam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tangannya</a:t>
            </a:r>
            <a:r>
              <a:rPr lang="en-US" sz="2400" dirty="0" smtClean="0"/>
              <a:t>." (</a:t>
            </a: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Bukhari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dirty="0" err="1" smtClean="0"/>
              <a:t>Amal-amal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memakmurkan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(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عِمَارَةَ 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اْلأَرْضِ</a:t>
            </a:r>
            <a:r>
              <a:rPr lang="en-US" dirty="0" smtClean="0"/>
              <a:t>11:61)</a:t>
            </a:r>
          </a:p>
          <a:p>
            <a:pPr lvl="1"/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parlemen</a:t>
            </a:r>
            <a:r>
              <a:rPr lang="en-US" dirty="0" smtClean="0"/>
              <a:t> agar </a:t>
            </a:r>
            <a:r>
              <a:rPr lang="en-US" dirty="0" err="1" smtClean="0"/>
              <a:t>urusan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endParaRPr lang="en-US" dirty="0" smtClean="0"/>
          </a:p>
          <a:p>
            <a:pPr lvl="1"/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en-US" dirty="0" smtClean="0"/>
          </a:p>
          <a:p>
            <a:pPr lvl="1"/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(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sekitar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Amal-amal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menegakkan</a:t>
            </a:r>
            <a:r>
              <a:rPr lang="en-US" dirty="0" smtClean="0"/>
              <a:t> agama (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إِقَامَةَ 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الدِّيْنَ</a:t>
            </a:r>
            <a:r>
              <a:rPr lang="en-US" dirty="0" smtClean="0">
                <a:solidFill>
                  <a:schemeClr val="tx2"/>
                </a:solidFill>
                <a:cs typeface="Times New Roman (Arabic)" charset="0"/>
              </a:rPr>
              <a:t> </a:t>
            </a:r>
            <a:r>
              <a:rPr lang="en-US" dirty="0" smtClean="0"/>
              <a:t>42:13)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amaliyah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Rasul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Ulul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Azmi</a:t>
            </a:r>
            <a:endParaRPr lang="en-US" dirty="0" smtClean="0"/>
          </a:p>
          <a:p>
            <a:pPr lvl="1"/>
            <a:r>
              <a:rPr lang="en-US" dirty="0" err="1" smtClean="0"/>
              <a:t>Dakwah</a:t>
            </a:r>
            <a:r>
              <a:rPr lang="en-US" dirty="0" smtClean="0"/>
              <a:t>, </a:t>
            </a:r>
            <a:r>
              <a:rPr lang="en-US" dirty="0" err="1" smtClean="0"/>
              <a:t>tarbiyah</a:t>
            </a:r>
            <a:r>
              <a:rPr lang="en-US" dirty="0" smtClean="0"/>
              <a:t>, jihad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maknanya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endParaRPr lang="en-US" dirty="0" smtClean="0"/>
          </a:p>
          <a:p>
            <a:pPr lvl="1"/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kepakaran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cs typeface="Times New Roman (Arabic)" charset="0"/>
              </a:rPr>
              <a:t>تَشْمَلُ الْكِيَانَ اَلْبَشَرِيَّ كُلَّهُ</a:t>
            </a:r>
            <a:r>
              <a:rPr lang="en-US" dirty="0" smtClean="0">
                <a:cs typeface="Times New Roman (Arabic)" charset="0"/>
              </a:rPr>
              <a:t/>
            </a:r>
            <a:br>
              <a:rPr lang="en-US" dirty="0" smtClean="0">
                <a:cs typeface="Times New Roman (Arabic)" charset="0"/>
              </a:rPr>
            </a:br>
            <a:r>
              <a:rPr lang="en-US" sz="3600" dirty="0" err="1" smtClean="0">
                <a:cs typeface="Times New Roman (Arabic)" charset="0"/>
              </a:rPr>
              <a:t>Mencakup</a:t>
            </a:r>
            <a:r>
              <a:rPr lang="en-US" sz="3600" dirty="0" smtClean="0">
                <a:cs typeface="Times New Roman (Arabic)" charset="0"/>
              </a:rPr>
              <a:t> </a:t>
            </a:r>
            <a:r>
              <a:rPr lang="en-US" sz="3600" dirty="0" err="1" smtClean="0">
                <a:cs typeface="Times New Roman (Arabic)" charset="0"/>
              </a:rPr>
              <a:t>Seluruh</a:t>
            </a:r>
            <a:r>
              <a:rPr lang="en-US" sz="3600" dirty="0" smtClean="0">
                <a:cs typeface="Times New Roman (Arabic)" charset="0"/>
              </a:rPr>
              <a:t> </a:t>
            </a:r>
            <a:r>
              <a:rPr lang="en-US" sz="3600" dirty="0" err="1" smtClean="0">
                <a:cs typeface="Times New Roman (Arabic)" charset="0"/>
              </a:rPr>
              <a:t>Keadaan</a:t>
            </a:r>
            <a:r>
              <a:rPr lang="en-US" sz="3600" dirty="0" smtClean="0">
                <a:cs typeface="Times New Roman (Arabic)" charset="0"/>
              </a:rPr>
              <a:t> </a:t>
            </a:r>
            <a:r>
              <a:rPr lang="en-US" sz="3600" dirty="0" err="1" smtClean="0">
                <a:cs typeface="Times New Roman (Arabic)" charset="0"/>
              </a:rPr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HATI (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اَلْقَلْب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Amal</a:t>
            </a:r>
            <a:r>
              <a:rPr lang="en-US" dirty="0" smtClean="0"/>
              <a:t> AKAL (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اَلْعَقْل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Amal</a:t>
            </a:r>
            <a:r>
              <a:rPr lang="en-US" dirty="0" smtClean="0"/>
              <a:t> ANGGOTA BADAN (</a:t>
            </a:r>
            <a:r>
              <a:rPr lang="ar-SA" dirty="0" smtClean="0">
                <a:solidFill>
                  <a:schemeClr val="tx2"/>
                </a:solidFill>
                <a:cs typeface="Times New Roman (Arabic)" charset="0"/>
              </a:rPr>
              <a:t>اَلْجَوَارِح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Islam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ketiganya</a:t>
            </a:r>
            <a:r>
              <a:rPr lang="en-US" dirty="0" smtClean="0"/>
              <a:t> agar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mencegahnya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kemunkaran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HATI (</a:t>
            </a:r>
            <a:r>
              <a:rPr lang="ar-SA" dirty="0" smtClean="0">
                <a:cs typeface="Times New Roman (Arabic)" charset="0"/>
              </a:rPr>
              <a:t>اَلْقَلْب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lvl="1"/>
            <a:r>
              <a:rPr lang="en-US" dirty="0" err="1" smtClean="0"/>
              <a:t>Ikhlas</a:t>
            </a:r>
            <a:r>
              <a:rPr lang="en-US" dirty="0" smtClean="0"/>
              <a:t>, </a:t>
            </a:r>
            <a:r>
              <a:rPr lang="en-US" dirty="0" err="1" smtClean="0"/>
              <a:t>husnuzh-zhan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mu’min</a:t>
            </a:r>
            <a:r>
              <a:rPr lang="en-US" dirty="0" smtClean="0"/>
              <a:t>, </a:t>
            </a:r>
            <a:r>
              <a:rPr lang="en-US" dirty="0" err="1" smtClean="0"/>
              <a:t>lapang</a:t>
            </a:r>
            <a:r>
              <a:rPr lang="en-US" dirty="0" smtClean="0"/>
              <a:t> dada, </a:t>
            </a:r>
            <a:r>
              <a:rPr lang="en-US" dirty="0" err="1" smtClean="0"/>
              <a:t>ridho</a:t>
            </a:r>
            <a:r>
              <a:rPr lang="en-US" dirty="0" smtClean="0"/>
              <a:t>,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benci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takut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Membersihkan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endParaRPr lang="en-US" dirty="0" smtClean="0"/>
          </a:p>
          <a:p>
            <a:pPr lvl="1"/>
            <a:r>
              <a:rPr lang="en-US" dirty="0" err="1" smtClean="0"/>
              <a:t>Riya</a:t>
            </a:r>
            <a:r>
              <a:rPr lang="en-US" dirty="0" smtClean="0"/>
              <a:t>, </a:t>
            </a:r>
            <a:r>
              <a:rPr lang="en-US" dirty="0" err="1" smtClean="0"/>
              <a:t>su’uzh-zhann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mu’min</a:t>
            </a:r>
            <a:r>
              <a:rPr lang="en-US" dirty="0" smtClean="0"/>
              <a:t>, </a:t>
            </a:r>
            <a:r>
              <a:rPr lang="en-US" dirty="0" err="1" smtClean="0"/>
              <a:t>ghill</a:t>
            </a:r>
            <a:r>
              <a:rPr lang="en-US" dirty="0" smtClean="0"/>
              <a:t> (</a:t>
            </a:r>
            <a:r>
              <a:rPr lang="en-US" dirty="0" err="1" smtClean="0"/>
              <a:t>perasaan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ni’mat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), </a:t>
            </a:r>
            <a:r>
              <a:rPr lang="en-US" dirty="0" err="1" smtClean="0"/>
              <a:t>hiqd</a:t>
            </a:r>
            <a:r>
              <a:rPr lang="en-US" dirty="0" smtClean="0"/>
              <a:t> (</a:t>
            </a:r>
            <a:r>
              <a:rPr lang="en-US" dirty="0" err="1" smtClean="0"/>
              <a:t>dongkol</a:t>
            </a:r>
            <a:r>
              <a:rPr lang="en-US" dirty="0" smtClean="0"/>
              <a:t>, </a:t>
            </a:r>
            <a:r>
              <a:rPr lang="en-US" dirty="0" err="1" smtClean="0"/>
              <a:t>dendam</a:t>
            </a:r>
            <a:r>
              <a:rPr lang="en-US" dirty="0" smtClean="0"/>
              <a:t>), </a:t>
            </a:r>
            <a:r>
              <a:rPr lang="en-US" dirty="0" err="1" smtClean="0"/>
              <a:t>hasad</a:t>
            </a:r>
            <a:r>
              <a:rPr lang="en-US" dirty="0" smtClean="0"/>
              <a:t>, </a:t>
            </a:r>
            <a:r>
              <a:rPr lang="en-US" dirty="0" err="1" smtClean="0"/>
              <a:t>ujub</a:t>
            </a:r>
            <a:r>
              <a:rPr lang="en-US" dirty="0" smtClean="0"/>
              <a:t>, </a:t>
            </a:r>
            <a:r>
              <a:rPr lang="en-US" dirty="0" err="1" smtClean="0"/>
              <a:t>ghurur</a:t>
            </a:r>
            <a:r>
              <a:rPr lang="en-US" dirty="0" smtClean="0"/>
              <a:t>, </a:t>
            </a:r>
            <a:r>
              <a:rPr lang="en-US" dirty="0" err="1" smtClean="0"/>
              <a:t>sombong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648</Words>
  <Application>Microsoft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(E 7) شُمُوْلِيَّةُ الْعِبَادَةِ</vt:lpstr>
      <vt:lpstr>Orbit Hidup: Ibadah</vt:lpstr>
      <vt:lpstr>Ibadah Ritual</vt:lpstr>
      <vt:lpstr>تَشْمَلُ الدِّيْنَ كُلَّهُ Mencakup Seluruh Hukum Agama</vt:lpstr>
      <vt:lpstr>تَشْمَلُ الْحَيَاةَ كُلَّهَا Mencakup Seluruh Aspek Hidup</vt:lpstr>
      <vt:lpstr>Slide 6</vt:lpstr>
      <vt:lpstr>Slide 7</vt:lpstr>
      <vt:lpstr>تَشْمَلُ الْكِيَانَ اَلْبَشَرِيَّ كُلَّهُ Mencakup Seluruh Keadaan Manusia</vt:lpstr>
      <vt:lpstr>Amal HATI (اَلْقَلْب)</vt:lpstr>
      <vt:lpstr>Amal AKAL (اَلْعَقْل)</vt:lpstr>
      <vt:lpstr>Amal ANGGOTA BADAN (اَلْجَوَارِح)</vt:lpstr>
      <vt:lpstr>Slide 12</vt:lpstr>
      <vt:lpstr>Slide 13</vt:lpstr>
      <vt:lpstr>Slide 14</vt:lpstr>
    </vt:vector>
  </TitlesOfParts>
  <Company>Yusnandar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(E 1) تَعْرِيْفُ اْلإِنْسَانِ</dc:title>
  <dc:creator>DPP Partai Keadilan</dc:creator>
  <cp:lastModifiedBy>Abdul Wahid Surhim</cp:lastModifiedBy>
  <cp:revision>86</cp:revision>
  <dcterms:created xsi:type="dcterms:W3CDTF">1999-07-27T06:46:07Z</dcterms:created>
  <dcterms:modified xsi:type="dcterms:W3CDTF">2009-11-12T01:02:37Z</dcterms:modified>
</cp:coreProperties>
</file>