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8" r:id="rId3"/>
    <p:sldId id="257" r:id="rId4"/>
    <p:sldId id="272" r:id="rId5"/>
    <p:sldId id="262" r:id="rId6"/>
    <p:sldId id="261" r:id="rId7"/>
    <p:sldId id="263" r:id="rId8"/>
    <p:sldId id="264" r:id="rId9"/>
    <p:sldId id="273" r:id="rId10"/>
    <p:sldId id="259" r:id="rId11"/>
    <p:sldId id="260" r:id="rId12"/>
    <p:sldId id="265" r:id="rId13"/>
    <p:sldId id="267" r:id="rId14"/>
    <p:sldId id="266" r:id="rId15"/>
    <p:sldId id="268" r:id="rId16"/>
    <p:sldId id="269" r:id="rId17"/>
    <p:sldId id="270" r:id="rId18"/>
    <p:sldId id="274"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2"/>
    <p:restoredTop sz="96035"/>
  </p:normalViewPr>
  <p:slideViewPr>
    <p:cSldViewPr snapToGrid="0">
      <p:cViewPr varScale="1">
        <p:scale>
          <a:sx n="111" d="100"/>
          <a:sy n="111" d="100"/>
        </p:scale>
        <p:origin x="24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86D12-0622-B148-829C-AD88E280AB85}" type="datetimeFigureOut">
              <a:rPr lang="en-US" smtClean="0"/>
              <a:t>5/28/24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61576-5930-1545-B936-DE4649278880}" type="slidenum">
              <a:rPr lang="en-US" smtClean="0"/>
              <a:t>‹#›</a:t>
            </a:fld>
            <a:endParaRPr lang="en-US"/>
          </a:p>
        </p:txBody>
      </p:sp>
    </p:spTree>
    <p:extLst>
      <p:ext uri="{BB962C8B-B14F-4D97-AF65-F5344CB8AC3E}">
        <p14:creationId xmlns:p14="http://schemas.microsoft.com/office/powerpoint/2010/main" val="2885116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b="0" i="0" u="none" strike="noStrike" dirty="0">
              <a:solidFill>
                <a:srgbClr val="000000"/>
              </a:solidFill>
              <a:effectLst/>
              <a:highlight>
                <a:srgbClr val="F5F5F5"/>
              </a:highlight>
              <a:latin typeface="Times New Roman" panose="02020603050405020304" pitchFamily="18" charset="0"/>
            </a:endParaRPr>
          </a:p>
          <a:p>
            <a:pPr algn="l" rtl="0" fontAlgn="base"/>
            <a:r>
              <a:rPr lang="en-US" sz="1800" b="0" i="0" u="none" strike="noStrike" dirty="0">
                <a:solidFill>
                  <a:srgbClr val="000000"/>
                </a:solidFill>
                <a:effectLst/>
                <a:highlight>
                  <a:srgbClr val="F5F5F5"/>
                </a:highlight>
                <a:latin typeface="Arial" panose="020B0604020202020204" pitchFamily="34" charset="0"/>
              </a:rPr>
              <a:t>These describe functionality of a system from the users’ point of view </a:t>
            </a:r>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Segoe UI" panose="020F0502020204030204" pitchFamily="34" charset="0"/>
            </a:endParaRPr>
          </a:p>
          <a:p>
            <a:pPr algn="l" rtl="0" fontAlgn="base"/>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Segoe UI" panose="020B0502040204020203" pitchFamily="34" charset="0"/>
            </a:endParaRPr>
          </a:p>
          <a:p>
            <a:pPr algn="l" rtl="0" fontAlgn="base"/>
            <a:r>
              <a:rPr lang="en-US" sz="1800" b="0" i="0" u="none" strike="noStrike" dirty="0">
                <a:solidFill>
                  <a:srgbClr val="000000"/>
                </a:solidFill>
                <a:effectLst/>
                <a:highlight>
                  <a:srgbClr val="F5F5F5"/>
                </a:highlight>
                <a:latin typeface="Arial" panose="020B0604020202020204" pitchFamily="34" charset="0"/>
              </a:rPr>
              <a:t>They show functions that produce a visible result for an actor</a:t>
            </a:r>
            <a:endParaRPr lang="en-US" b="0" i="0" dirty="0">
              <a:solidFill>
                <a:srgbClr val="000000"/>
              </a:solidFill>
              <a:effectLst/>
              <a:highlight>
                <a:srgbClr val="F5F5F5"/>
              </a:highlight>
              <a:latin typeface="Segoe UI" panose="020B0502040204020203" pitchFamily="34" charset="0"/>
            </a:endParaRPr>
          </a:p>
          <a:p>
            <a:pPr algn="l" rtl="0" fontAlgn="base"/>
            <a:endParaRPr lang="en-US" b="0" i="0" u="none" strike="noStrike" dirty="0">
              <a:solidFill>
                <a:srgbClr val="000000"/>
              </a:solidFill>
              <a:effectLst/>
              <a:highlight>
                <a:srgbClr val="F5F5F5"/>
              </a:highlight>
              <a:latin typeface="Times New Roman" panose="02020603050405020304" pitchFamily="18" charset="0"/>
            </a:endParaRPr>
          </a:p>
          <a:p>
            <a:pPr algn="l" rtl="0" fontAlgn="base"/>
            <a:r>
              <a:rPr lang="en-US" b="0" i="0" u="none" strike="noStrike" dirty="0">
                <a:solidFill>
                  <a:srgbClr val="000000"/>
                </a:solidFill>
                <a:effectLst/>
                <a:highlight>
                  <a:srgbClr val="F5F5F5"/>
                </a:highlight>
                <a:latin typeface="Times New Roman" panose="02020603050405020304" pitchFamily="18" charset="0"/>
              </a:rPr>
              <a:t>Use case diagrams are a functional model, which used during the requirement elicitation and analysis.</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Times New Roman" panose="02020603050405020304" pitchFamily="18" charset="0"/>
              </a:rPr>
              <a:t>It basically describes functionality of a system from the users point of view – those that produce a visible result for an actor</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Times New Roman" panose="02020603050405020304" pitchFamily="18" charset="0"/>
              </a:rPr>
              <a:t>The actors are outside the boundary of the system whereas the use cases are inside the boundary of the system</a:t>
            </a:r>
          </a:p>
          <a:p>
            <a:pPr algn="l" rtl="0" fontAlgn="base"/>
            <a:r>
              <a:rPr lang="en-US" altLang="zh-CN" b="0" i="0" u="none" strike="noStrike" dirty="0">
                <a:solidFill>
                  <a:srgbClr val="000000"/>
                </a:solidFill>
                <a:effectLst/>
                <a:highlight>
                  <a:srgbClr val="F5F5F5"/>
                </a:highlight>
                <a:latin typeface="Times New Roman" panose="02020603050405020304" pitchFamily="18" charset="0"/>
              </a:rPr>
              <a:t>---------</a:t>
            </a:r>
          </a:p>
          <a:p>
            <a:pPr algn="l" rtl="0" fontAlgn="base"/>
            <a:r>
              <a:rPr lang="en-US" b="0" i="0" u="none" strike="noStrike" dirty="0">
                <a:solidFill>
                  <a:srgbClr val="000000"/>
                </a:solidFill>
                <a:effectLst/>
                <a:highlight>
                  <a:srgbClr val="F5F5F5"/>
                </a:highlight>
                <a:latin typeface="Times New Roman" panose="02020603050405020304" pitchFamily="18" charset="0"/>
              </a:rPr>
              <a:t>What components do you see here?</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Times New Roman" panose="02020603050405020304" pitchFamily="18" charset="0"/>
              </a:rPr>
              <a:t>Stick people = Actors</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Times New Roman" panose="02020603050405020304" pitchFamily="18" charset="0"/>
              </a:rPr>
              <a:t>Bubbles = functions (use cases)</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Times New Roman" panose="02020603050405020304" pitchFamily="18" charset="0"/>
              </a:rPr>
              <a:t>Box = System boundary</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1" i="0" u="none" strike="noStrike" dirty="0">
                <a:solidFill>
                  <a:srgbClr val="000000"/>
                </a:solidFill>
                <a:effectLst/>
                <a:highlight>
                  <a:srgbClr val="F5F5F5"/>
                </a:highlight>
                <a:latin typeface="Times New Roman" panose="02020603050405020304" pitchFamily="18" charset="0"/>
              </a:rPr>
              <a:t>Actors</a:t>
            </a:r>
            <a:r>
              <a:rPr lang="en-US" b="0" i="0" u="none" strike="noStrike" dirty="0">
                <a:solidFill>
                  <a:srgbClr val="000000"/>
                </a:solidFill>
                <a:effectLst/>
                <a:highlight>
                  <a:srgbClr val="F5F5F5"/>
                </a:highlight>
                <a:latin typeface="Times New Roman" panose="02020603050405020304" pitchFamily="18" charset="0"/>
              </a:rPr>
              <a:t>: Actors represent the different types of users or external systems that interact with the software. Actors could be individuals, groups of users, or other systems. They are depicted outside the system boundary in the diagram.</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1" i="0" u="none" strike="noStrike" dirty="0">
                <a:solidFill>
                  <a:srgbClr val="000000"/>
                </a:solidFill>
                <a:effectLst/>
                <a:highlight>
                  <a:srgbClr val="F5F5F5"/>
                </a:highlight>
                <a:latin typeface="Times New Roman" panose="02020603050405020304" pitchFamily="18" charset="0"/>
              </a:rPr>
              <a:t>Use Cases</a:t>
            </a:r>
            <a:r>
              <a:rPr lang="en-US" b="0" i="0" u="none" strike="noStrike" dirty="0">
                <a:solidFill>
                  <a:srgbClr val="000000"/>
                </a:solidFill>
                <a:effectLst/>
                <a:highlight>
                  <a:srgbClr val="F5F5F5"/>
                </a:highlight>
                <a:latin typeface="Times New Roman" panose="02020603050405020304" pitchFamily="18" charset="0"/>
              </a:rPr>
              <a:t>: Use cases represent the specific functionalities or tasks that the system provides to its users. They describe the interactions between the actors and the system to achieve a particular goal or task. Each use case typically represents a specific user goal or task. Use cases are depicted inside the system boundary, and they are connected to the actors that initiate them with lines called associations.</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1" i="0" u="none" strike="noStrike" dirty="0">
                <a:solidFill>
                  <a:srgbClr val="000000"/>
                </a:solidFill>
                <a:effectLst/>
                <a:highlight>
                  <a:srgbClr val="F5F5F5"/>
                </a:highlight>
                <a:latin typeface="Times New Roman" panose="02020603050405020304" pitchFamily="18" charset="0"/>
              </a:rPr>
              <a:t>System Boundary</a:t>
            </a:r>
            <a:r>
              <a:rPr lang="en-US" b="0" i="0" u="none" strike="noStrike" dirty="0">
                <a:solidFill>
                  <a:srgbClr val="000000"/>
                </a:solidFill>
                <a:effectLst/>
                <a:highlight>
                  <a:srgbClr val="F5F5F5"/>
                </a:highlight>
                <a:latin typeface="Times New Roman" panose="02020603050405020304" pitchFamily="18" charset="0"/>
              </a:rPr>
              <a:t>: The system boundary represents the scope of the system. It defines what is included within the system and what is external to it. Use cases and actors are positioned within or outside the system boundary to indicate their relationship to the system.</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1" i="0" u="none" strike="noStrike" dirty="0">
                <a:solidFill>
                  <a:srgbClr val="000000"/>
                </a:solidFill>
                <a:effectLst/>
                <a:highlight>
                  <a:srgbClr val="F5F5F5"/>
                </a:highlight>
                <a:latin typeface="Times New Roman" panose="02020603050405020304" pitchFamily="18" charset="0"/>
              </a:rPr>
              <a:t>Relationships</a:t>
            </a:r>
            <a:r>
              <a:rPr lang="en-US" b="0" i="0" u="none" strike="noStrike" dirty="0">
                <a:solidFill>
                  <a:srgbClr val="000000"/>
                </a:solidFill>
                <a:effectLst/>
                <a:highlight>
                  <a:srgbClr val="F5F5F5"/>
                </a:highlight>
                <a:latin typeface="Times New Roman" panose="02020603050405020304" pitchFamily="18" charset="0"/>
              </a:rPr>
              <a:t>: Use case diagrams may also show relationships between use cases, such as generalization (inheritance) or inclusion (one use case includes another). These relationships help to organize and understand the interactions between different functionalities within the system.</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endParaRPr lang="en-US" b="0" i="0" dirty="0">
              <a:solidFill>
                <a:srgbClr val="444444"/>
              </a:solidFill>
              <a:effectLst/>
              <a:highlight>
                <a:srgbClr val="F5F5F5"/>
              </a:highligh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B0261576-5930-1545-B936-DE4649278880}" type="slidenum">
              <a:rPr lang="en-US" smtClean="0"/>
              <a:t>6</a:t>
            </a:fld>
            <a:endParaRPr lang="en-US"/>
          </a:p>
        </p:txBody>
      </p:sp>
    </p:spTree>
    <p:extLst>
      <p:ext uri="{BB962C8B-B14F-4D97-AF65-F5344CB8AC3E}">
        <p14:creationId xmlns:p14="http://schemas.microsoft.com/office/powerpoint/2010/main" val="460086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b="0" i="0" u="none" strike="noStrike" dirty="0">
                <a:solidFill>
                  <a:srgbClr val="0D0D0D"/>
                </a:solidFill>
                <a:effectLst/>
                <a:latin typeface="Söhne"/>
              </a:rPr>
              <a:t>use cases are broader descriptions of all the possible scenarios related to a particular function. </a:t>
            </a:r>
            <a:endParaRPr lang="en-US" dirty="0"/>
          </a:p>
        </p:txBody>
      </p:sp>
      <p:sp>
        <p:nvSpPr>
          <p:cNvPr id="4" name="Slide Number Placeholder 3"/>
          <p:cNvSpPr>
            <a:spLocks noGrp="1"/>
          </p:cNvSpPr>
          <p:nvPr>
            <p:ph type="sldNum" sz="quarter" idx="5"/>
          </p:nvPr>
        </p:nvSpPr>
        <p:spPr/>
        <p:txBody>
          <a:bodyPr/>
          <a:lstStyle/>
          <a:p>
            <a:fld id="{B0261576-5930-1545-B936-DE4649278880}" type="slidenum">
              <a:rPr lang="en-US" smtClean="0"/>
              <a:t>7</a:t>
            </a:fld>
            <a:endParaRPr lang="en-US"/>
          </a:p>
        </p:txBody>
      </p:sp>
    </p:spTree>
    <p:extLst>
      <p:ext uri="{BB962C8B-B14F-4D97-AF65-F5344CB8AC3E}">
        <p14:creationId xmlns:p14="http://schemas.microsoft.com/office/powerpoint/2010/main" val="378892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AU" sz="1800" b="0" i="0" u="none" strike="noStrike" dirty="0">
                <a:solidFill>
                  <a:srgbClr val="0D0D0D"/>
                </a:solidFill>
                <a:effectLst/>
                <a:highlight>
                  <a:srgbClr val="F5F5F5"/>
                </a:highlight>
                <a:latin typeface="Söhne"/>
              </a:rPr>
              <a:t>This alternate flow occurs during Step 5 of the Basic Flow, which is the Submit Schedule process.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dirty="0">
                <a:solidFill>
                  <a:srgbClr val="444444"/>
                </a:solidFill>
                <a:effectLst/>
                <a:highlight>
                  <a:srgbClr val="F5F5F5"/>
                </a:highlight>
                <a:latin typeface="Söhne"/>
              </a:rPr>
              <a:t>​</a:t>
            </a:r>
            <a:endParaRPr lang="en-AU" sz="1800" b="0" i="0" dirty="0">
              <a:solidFill>
                <a:srgbClr val="444444"/>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rgbClr val="0D0D0D"/>
                </a:solidFill>
                <a:effectLst/>
                <a:highlight>
                  <a:srgbClr val="F5F5F5"/>
                </a:highlight>
                <a:latin typeface="Söhne"/>
              </a:rPr>
              <a:t>If, during step 5, the system finds that:</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rgbClr val="0D0D0D"/>
                </a:solidFill>
                <a:effectLst/>
                <a:highlight>
                  <a:srgbClr val="F5F5F5"/>
                </a:highlight>
                <a:latin typeface="Söhne"/>
              </a:rPr>
              <a:t>The student doesn't meet the prerequisites for a selected course,</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rgbClr val="0D0D0D"/>
                </a:solidFill>
                <a:effectLst/>
                <a:highlight>
                  <a:srgbClr val="F5F5F5"/>
                </a:highlight>
                <a:latin typeface="Söhne"/>
              </a:rPr>
              <a:t>The course is already full, or</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rgbClr val="0D0D0D"/>
                </a:solidFill>
                <a:effectLst/>
                <a:highlight>
                  <a:srgbClr val="F5F5F5"/>
                </a:highlight>
                <a:latin typeface="Söhne"/>
              </a:rPr>
              <a:t>There are conflicts with the student's schedule,</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rgbClr val="0D0D0D"/>
                </a:solidFill>
                <a:effectLst/>
                <a:highlight>
                  <a:srgbClr val="F5F5F5"/>
                </a:highlight>
                <a:latin typeface="Söhne"/>
              </a:rPr>
              <a:t>Then, the system will not </a:t>
            </a:r>
            <a:r>
              <a:rPr lang="en-AU" sz="1800" b="0" i="0" u="none" strike="noStrike" dirty="0" err="1">
                <a:solidFill>
                  <a:srgbClr val="0D0D0D"/>
                </a:solidFill>
                <a:effectLst/>
                <a:highlight>
                  <a:srgbClr val="F5F5F5"/>
                </a:highlight>
                <a:latin typeface="Söhne"/>
              </a:rPr>
              <a:t>enroll</a:t>
            </a:r>
            <a:r>
              <a:rPr lang="en-AU" sz="1800" b="0" i="0" u="none" strike="noStrike" dirty="0">
                <a:solidFill>
                  <a:srgbClr val="0D0D0D"/>
                </a:solidFill>
                <a:effectLst/>
                <a:highlight>
                  <a:srgbClr val="F5F5F5"/>
                </a:highlight>
                <a:latin typeface="Söhne"/>
              </a:rPr>
              <a:t> the student in the course.</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dirty="0">
                <a:solidFill>
                  <a:srgbClr val="444444"/>
                </a:solidFill>
                <a:effectLst/>
                <a:highlight>
                  <a:srgbClr val="F5F5F5"/>
                </a:highlight>
                <a:latin typeface="Söhne"/>
              </a:rPr>
              <a:t>​</a:t>
            </a:r>
            <a:endParaRPr lang="en-AU" sz="1800" b="0" i="0" dirty="0">
              <a:solidFill>
                <a:srgbClr val="444444"/>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rgbClr val="0D0D0D"/>
                </a:solidFill>
                <a:effectLst/>
                <a:highlight>
                  <a:srgbClr val="F5F5F5"/>
                </a:highlight>
                <a:latin typeface="Söhne"/>
              </a:rPr>
              <a:t>Instead, it displays a message informing the student about the issue and prompts them to select a different course.</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dirty="0">
                <a:solidFill>
                  <a:srgbClr val="444444"/>
                </a:solidFill>
                <a:effectLst/>
                <a:highlight>
                  <a:srgbClr val="F5F5F5"/>
                </a:highlight>
                <a:latin typeface="Söhne"/>
              </a:rPr>
              <a:t>​</a:t>
            </a:r>
            <a:endParaRPr lang="en-AU" sz="1800" b="0" i="0" dirty="0">
              <a:solidFill>
                <a:srgbClr val="444444"/>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rgbClr val="0D0D0D"/>
                </a:solidFill>
                <a:effectLst/>
                <a:highlight>
                  <a:srgbClr val="F5F5F5"/>
                </a:highlight>
                <a:latin typeface="Söhne"/>
              </a:rPr>
              <a:t>The use case then continues at Step 4, Select Courses, in the basic flow.</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r>
              <a:rPr lang="en-AU" b="0" i="0" u="none" strike="noStrike" dirty="0">
                <a:solidFill>
                  <a:srgbClr val="0D0D0D"/>
                </a:solidFill>
                <a:effectLst/>
                <a:highlight>
                  <a:srgbClr val="F5F5F5"/>
                </a:highlight>
                <a:latin typeface="Söhne"/>
              </a:rPr>
              <a:t>In simpler terms, if the student tries to submit their schedule but there are problems like missing prerequisites, full courses, or schedule conflicts, the system won't let them </a:t>
            </a:r>
            <a:r>
              <a:rPr lang="en-AU" b="0" i="0" u="none" strike="noStrike" dirty="0" err="1">
                <a:solidFill>
                  <a:srgbClr val="0D0D0D"/>
                </a:solidFill>
                <a:effectLst/>
                <a:highlight>
                  <a:srgbClr val="F5F5F5"/>
                </a:highlight>
                <a:latin typeface="Söhne"/>
              </a:rPr>
              <a:t>enroll</a:t>
            </a:r>
            <a:r>
              <a:rPr lang="en-AU" b="0" i="0" u="none" strike="noStrike" dirty="0">
                <a:solidFill>
                  <a:srgbClr val="0D0D0D"/>
                </a:solidFill>
                <a:effectLst/>
                <a:highlight>
                  <a:srgbClr val="F5F5F5"/>
                </a:highlight>
                <a:latin typeface="Söhne"/>
              </a:rPr>
              <a:t> in those courses. Instead, it tells them about the issue and lets them choose other courses. This ensures that the student can make informed decisions about their course selections and helps them avoid problems with their schedule.</a:t>
            </a:r>
            <a:endParaRPr lang="en-US" b="0" i="0" dirty="0">
              <a:solidFill>
                <a:srgbClr val="444444"/>
              </a:solidFill>
              <a:effectLst/>
              <a:highlight>
                <a:srgbClr val="F5F5F5"/>
              </a:highlight>
              <a:latin typeface="Arial" panose="020B0604020202020204" pitchFamily="34" charset="0"/>
            </a:endParaRPr>
          </a:p>
          <a:p>
            <a:endParaRPr lang="en-US" dirty="0"/>
          </a:p>
          <a:p>
            <a:r>
              <a:rPr lang="en-US" altLang="zh-CN" dirty="0"/>
              <a:t>--------</a:t>
            </a:r>
          </a:p>
          <a:p>
            <a:pPr algn="l" rtl="0" fontAlgn="base"/>
            <a:r>
              <a:rPr lang="en-AU" b="1" i="0" u="none" strike="noStrike" dirty="0">
                <a:solidFill>
                  <a:srgbClr val="0D0D0D"/>
                </a:solidFill>
                <a:effectLst/>
                <a:highlight>
                  <a:srgbClr val="F5F5F5"/>
                </a:highlight>
                <a:latin typeface="Söhne"/>
              </a:rPr>
              <a:t>Ok, lets quickly summarize what we have cover for this week.</a:t>
            </a:r>
            <a:r>
              <a:rPr lang="en-US" b="0" i="0" dirty="0">
                <a:solidFill>
                  <a:srgbClr val="444444"/>
                </a:solidFill>
                <a:effectLst/>
                <a:highlight>
                  <a:srgbClr val="F5F5F5"/>
                </a:highlight>
                <a:latin typeface="Söhne"/>
              </a:rPr>
              <a:t>​</a:t>
            </a:r>
            <a:endParaRPr lang="en-US" b="0" i="0" dirty="0">
              <a:solidFill>
                <a:srgbClr val="444444"/>
              </a:solidFill>
              <a:effectLst/>
              <a:highlight>
                <a:srgbClr val="F5F5F5"/>
              </a:highlight>
              <a:latin typeface="Calibri" panose="020F0502020204030204" pitchFamily="34" charset="0"/>
            </a:endParaRPr>
          </a:p>
          <a:p>
            <a:pPr algn="l" rtl="0" fontAlgn="base"/>
            <a:r>
              <a:rPr lang="en-AU" b="0" i="0" dirty="0">
                <a:solidFill>
                  <a:srgbClr val="444444"/>
                </a:solidFill>
                <a:effectLst/>
                <a:highlight>
                  <a:srgbClr val="F5F5F5"/>
                </a:highlight>
                <a:latin typeface="Söhne"/>
              </a:rPr>
              <a:t>​</a:t>
            </a:r>
            <a:endParaRPr lang="en-AU" b="0" i="0" dirty="0">
              <a:solidFill>
                <a:srgbClr val="444444"/>
              </a:solidFill>
              <a:effectLst/>
              <a:highlight>
                <a:srgbClr val="F5F5F5"/>
              </a:highlight>
              <a:latin typeface="Calibri" panose="020F0502020204030204" pitchFamily="34" charset="0"/>
            </a:endParaRPr>
          </a:p>
          <a:p>
            <a:pPr algn="l" rtl="0" fontAlgn="base"/>
            <a:r>
              <a:rPr lang="en-AU" b="1" i="0" u="none" strike="noStrike" dirty="0">
                <a:solidFill>
                  <a:srgbClr val="0D0D0D"/>
                </a:solidFill>
                <a:effectLst/>
                <a:highlight>
                  <a:srgbClr val="F5F5F5"/>
                </a:highlight>
                <a:latin typeface="Söhne"/>
              </a:rPr>
              <a:t>Writing a Use Case Involves Work:</a:t>
            </a:r>
            <a:r>
              <a:rPr lang="en-AU" b="0" i="0" dirty="0">
                <a:solidFill>
                  <a:srgbClr val="444444"/>
                </a:solidFill>
                <a:effectLst/>
                <a:highlight>
                  <a:srgbClr val="F5F5F5"/>
                </a:highlight>
                <a:latin typeface="Söhne"/>
              </a:rPr>
              <a:t>​</a:t>
            </a:r>
            <a:endParaRPr lang="en-AU" b="0" i="0" dirty="0">
              <a:solidFill>
                <a:srgbClr val="444444"/>
              </a:solidFill>
              <a:effectLst/>
              <a:highlight>
                <a:srgbClr val="F5F5F5"/>
              </a:highlight>
              <a:latin typeface="Calibri" panose="020F0502020204030204" pitchFamily="34" charset="0"/>
            </a:endParaRPr>
          </a:p>
          <a:p>
            <a:pPr algn="l" rtl="0" fontAlgn="base">
              <a:buFont typeface="+mj-lt"/>
              <a:buAutoNum type="arabicPeriod"/>
            </a:pPr>
            <a:r>
              <a:rPr lang="en-AU" sz="1800" b="0" i="0" u="none" strike="noStrike" dirty="0">
                <a:solidFill>
                  <a:srgbClr val="0D0D0D"/>
                </a:solidFill>
                <a:effectLst/>
                <a:highlight>
                  <a:srgbClr val="F5F5F5"/>
                </a:highlight>
                <a:latin typeface="Söhne"/>
              </a:rPr>
              <a:t>When you write a use case, you're basically describing how a user interacts with the system to achieve something.</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AU" sz="1800" b="0" i="0" u="none" strike="noStrike" dirty="0">
                <a:solidFill>
                  <a:srgbClr val="0D0D0D"/>
                </a:solidFill>
                <a:effectLst/>
                <a:highlight>
                  <a:srgbClr val="F5F5F5"/>
                </a:highlight>
                <a:latin typeface="Söhne"/>
              </a:rPr>
              <a:t>It's a detailed process that requires careful attention to detail.</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AU" sz="1800" b="1" i="0" u="none" strike="noStrike" dirty="0">
                <a:solidFill>
                  <a:srgbClr val="0D0D0D"/>
                </a:solidFill>
                <a:effectLst/>
                <a:highlight>
                  <a:srgbClr val="F5F5F5"/>
                </a:highlight>
                <a:latin typeface="Söhne"/>
              </a:rPr>
              <a:t>Using Dialogs:</a:t>
            </a:r>
            <a:r>
              <a:rPr lang="en-AU" sz="1800" b="0" i="0" dirty="0">
                <a:solidFill>
                  <a:srgbClr val="444444"/>
                </a:solidFill>
                <a:effectLst/>
                <a:highlight>
                  <a:srgbClr val="F5F5F5"/>
                </a:highlight>
                <a:latin typeface="Söhne"/>
              </a:rPr>
              <a:t>​</a:t>
            </a:r>
            <a:endParaRPr lang="en-AU"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AU" sz="1800" b="0" i="0" u="none" strike="noStrike" dirty="0">
                <a:solidFill>
                  <a:srgbClr val="0D0D0D"/>
                </a:solidFill>
                <a:effectLst/>
                <a:highlight>
                  <a:srgbClr val="F5F5F5"/>
                </a:highlight>
                <a:latin typeface="Söhne"/>
              </a:rPr>
              <a:t>Think of a use case as a conversation between the user (actor) and the system.</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AU" sz="1800" b="0" i="0" u="none" strike="noStrike" dirty="0">
                <a:solidFill>
                  <a:srgbClr val="0D0D0D"/>
                </a:solidFill>
                <a:effectLst/>
                <a:highlight>
                  <a:srgbClr val="F5F5F5"/>
                </a:highlight>
                <a:latin typeface="Söhne"/>
              </a:rPr>
              <a:t>Each step should describe what the user does and how the system responds.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AU" sz="1800" b="0" i="0" u="none" strike="noStrike" dirty="0">
                <a:solidFill>
                  <a:srgbClr val="0D0D0D"/>
                </a:solidFill>
                <a:effectLst/>
                <a:highlight>
                  <a:srgbClr val="F5F5F5"/>
                </a:highlight>
                <a:latin typeface="Söhne"/>
              </a:rPr>
              <a:t>It's like writing a script for a play where the user and the system have their lines.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2"/>
            </a:pPr>
            <a:r>
              <a:rPr lang="en-AU" sz="1800" b="1" i="0" u="none" strike="noStrike" dirty="0">
                <a:solidFill>
                  <a:srgbClr val="0D0D0D"/>
                </a:solidFill>
                <a:effectLst/>
                <a:highlight>
                  <a:srgbClr val="F5F5F5"/>
                </a:highlight>
                <a:latin typeface="Söhne"/>
              </a:rPr>
              <a:t>Numbering and Titles:</a:t>
            </a:r>
            <a:r>
              <a:rPr lang="en-AU" sz="1800" b="0" i="0" dirty="0">
                <a:solidFill>
                  <a:srgbClr val="444444"/>
                </a:solidFill>
                <a:effectLst/>
                <a:highlight>
                  <a:srgbClr val="F5F5F5"/>
                </a:highlight>
                <a:latin typeface="Söhne"/>
              </a:rPr>
              <a:t>​</a:t>
            </a:r>
            <a:endParaRPr lang="en-AU"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AU" sz="1800" b="0" i="0" u="none" strike="noStrike" dirty="0">
                <a:solidFill>
                  <a:srgbClr val="0D0D0D"/>
                </a:solidFill>
                <a:effectLst/>
                <a:highlight>
                  <a:srgbClr val="F5F5F5"/>
                </a:highlight>
                <a:latin typeface="Söhne"/>
              </a:rPr>
              <a:t>Each step in the use case should be numbered for clarity.</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AU" sz="1800" b="0" i="0" u="none" strike="noStrike" dirty="0">
                <a:solidFill>
                  <a:srgbClr val="0D0D0D"/>
                </a:solidFill>
                <a:effectLst/>
                <a:highlight>
                  <a:srgbClr val="F5F5F5"/>
                </a:highlight>
                <a:latin typeface="Söhne"/>
              </a:rPr>
              <a:t>It helps keep things organized and makes it easier to follow the sequence of events.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AU" sz="1800" b="0" i="0" u="none" strike="noStrike" dirty="0">
                <a:solidFill>
                  <a:srgbClr val="0D0D0D"/>
                </a:solidFill>
                <a:effectLst/>
                <a:highlight>
                  <a:srgbClr val="F5F5F5"/>
                </a:highlight>
                <a:latin typeface="Söhne"/>
              </a:rPr>
              <a:t>Also, give your use case a clear title that describes what it's about.</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3"/>
            </a:pPr>
            <a:r>
              <a:rPr lang="en-AU" sz="1800" b="1" i="0" u="none" strike="noStrike" dirty="0">
                <a:solidFill>
                  <a:srgbClr val="0D0D0D"/>
                </a:solidFill>
                <a:effectLst/>
                <a:highlight>
                  <a:srgbClr val="F5F5F5"/>
                </a:highlight>
                <a:latin typeface="Söhne"/>
              </a:rPr>
              <a:t>Alternate Flows:</a:t>
            </a:r>
            <a:r>
              <a:rPr lang="en-AU" sz="1800" b="0" i="0" dirty="0">
                <a:solidFill>
                  <a:srgbClr val="444444"/>
                </a:solidFill>
                <a:effectLst/>
                <a:highlight>
                  <a:srgbClr val="F5F5F5"/>
                </a:highlight>
                <a:latin typeface="Söhne"/>
              </a:rPr>
              <a:t>​</a:t>
            </a:r>
            <a:endParaRPr lang="en-AU"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AU" sz="1800" b="0" i="0" u="none" strike="noStrike" dirty="0">
                <a:solidFill>
                  <a:srgbClr val="0D0D0D"/>
                </a:solidFill>
                <a:effectLst/>
                <a:highlight>
                  <a:srgbClr val="F5F5F5"/>
                </a:highlight>
                <a:latin typeface="Söhne"/>
              </a:rPr>
              <a:t>Sometimes, things don't go as planned, and that's where alternate flows come in.</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AU" sz="1800" b="0" i="0" u="none" strike="noStrike" dirty="0">
                <a:solidFill>
                  <a:srgbClr val="0D0D0D"/>
                </a:solidFill>
                <a:effectLst/>
                <a:highlight>
                  <a:srgbClr val="F5F5F5"/>
                </a:highlight>
                <a:latin typeface="Söhne"/>
              </a:rPr>
              <a:t>They show what happens when there are deviations from the main path.</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AU" sz="1800" b="0" i="0" u="none" strike="noStrike" dirty="0">
                <a:solidFill>
                  <a:srgbClr val="0D0D0D"/>
                </a:solidFill>
                <a:effectLst/>
                <a:highlight>
                  <a:srgbClr val="F5F5F5"/>
                </a:highlight>
                <a:latin typeface="Söhne"/>
              </a:rPr>
              <a:t>Alternate flows should clearly indicate where they start in the basic flow and where they lead.</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r>
              <a:rPr lang="en-AU" b="0" i="0" u="none" strike="noStrike" dirty="0">
                <a:solidFill>
                  <a:srgbClr val="0D0D0D"/>
                </a:solidFill>
                <a:effectLst/>
                <a:highlight>
                  <a:srgbClr val="F5F5F5"/>
                </a:highlight>
                <a:latin typeface="Söhne"/>
              </a:rPr>
              <a:t>In summary, writing a use case involves creating a detailed conversation between the user and the system. Each step should be clear, numbered, and titled. And don't forget about alternate flows—they help cover situations when things don't go according to plan.</a:t>
            </a:r>
            <a:endParaRPr lang="en-US" b="0" i="0" dirty="0">
              <a:solidFill>
                <a:srgbClr val="444444"/>
              </a:solidFill>
              <a:effectLst/>
              <a:highlight>
                <a:srgbClr val="F5F5F5"/>
              </a:highligh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B0261576-5930-1545-B936-DE4649278880}" type="slidenum">
              <a:rPr lang="en-US" smtClean="0"/>
              <a:t>8</a:t>
            </a:fld>
            <a:endParaRPr lang="en-US"/>
          </a:p>
        </p:txBody>
      </p:sp>
    </p:spTree>
    <p:extLst>
      <p:ext uri="{BB962C8B-B14F-4D97-AF65-F5344CB8AC3E}">
        <p14:creationId xmlns:p14="http://schemas.microsoft.com/office/powerpoint/2010/main" val="99918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61576-5930-1545-B936-DE4649278880}" type="slidenum">
              <a:rPr lang="en-US" smtClean="0"/>
              <a:t>10</a:t>
            </a:fld>
            <a:endParaRPr lang="en-US"/>
          </a:p>
        </p:txBody>
      </p:sp>
    </p:spTree>
    <p:extLst>
      <p:ext uri="{BB962C8B-B14F-4D97-AF65-F5344CB8AC3E}">
        <p14:creationId xmlns:p14="http://schemas.microsoft.com/office/powerpoint/2010/main" val="3900067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Times New Roman" panose="02020603050405020304" pitchFamily="18" charset="0"/>
              </a:rPr>
              <a:t>The reason why they’re called sequence diagrams should be obvious: the sequential nature of the logic is shown via the ordering of the messages (the horizontal arrows).  The first message starts in the top left corner, the next message appears just below that one, and so on.</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1" i="0" u="none" strike="noStrike" dirty="0">
                <a:solidFill>
                  <a:srgbClr val="000000"/>
                </a:solidFill>
                <a:effectLst/>
                <a:highlight>
                  <a:srgbClr val="F5F5F5"/>
                </a:highlight>
                <a:latin typeface="Times New Roman" panose="02020603050405020304" pitchFamily="18" charset="0"/>
              </a:rPr>
              <a:t>Explain the different components in the sequence diagrams.</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1" i="0" u="none" strike="noStrike" dirty="0">
                <a:solidFill>
                  <a:srgbClr val="000000"/>
                </a:solidFill>
                <a:effectLst/>
                <a:highlight>
                  <a:srgbClr val="F5F5F5"/>
                </a:highlight>
                <a:latin typeface="Times New Roman" panose="02020603050405020304" pitchFamily="18" charset="0"/>
              </a:rPr>
              <a:t>Time axis</a:t>
            </a:r>
            <a:r>
              <a:rPr lang="en-US" b="0" i="0" u="none" strike="noStrike" dirty="0">
                <a:solidFill>
                  <a:srgbClr val="000000"/>
                </a:solidFill>
                <a:effectLst/>
                <a:highlight>
                  <a:srgbClr val="F5F5F5"/>
                </a:highlight>
                <a:latin typeface="Times New Roman" panose="02020603050405020304" pitchFamily="18" charset="0"/>
              </a:rPr>
              <a:t> running vertically down</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1" i="0" u="none" strike="noStrike" dirty="0">
                <a:solidFill>
                  <a:srgbClr val="000000"/>
                </a:solidFill>
                <a:effectLst/>
                <a:highlight>
                  <a:srgbClr val="F5F5F5"/>
                </a:highlight>
                <a:latin typeface="Times New Roman" panose="02020603050405020304" pitchFamily="18" charset="0"/>
              </a:rPr>
              <a:t>Objects</a:t>
            </a:r>
            <a:r>
              <a:rPr lang="en-US" b="0" i="0" u="none" strike="noStrike" dirty="0">
                <a:solidFill>
                  <a:srgbClr val="000000"/>
                </a:solidFill>
                <a:effectLst/>
                <a:highlight>
                  <a:srgbClr val="F5F5F5"/>
                </a:highlight>
                <a:latin typeface="Times New Roman" panose="02020603050405020304" pitchFamily="18" charset="0"/>
              </a:rPr>
              <a:t> on the top, inside rectangular boxes</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1" i="0" u="none" strike="noStrike" dirty="0">
                <a:solidFill>
                  <a:srgbClr val="000000"/>
                </a:solidFill>
                <a:effectLst/>
                <a:highlight>
                  <a:srgbClr val="F5F5F5"/>
                </a:highlight>
                <a:latin typeface="Times New Roman" panose="02020603050405020304" pitchFamily="18" charset="0"/>
              </a:rPr>
              <a:t>Messages</a:t>
            </a:r>
            <a:r>
              <a:rPr lang="en-US" b="0" i="0" u="none" strike="noStrike" dirty="0">
                <a:solidFill>
                  <a:srgbClr val="000000"/>
                </a:solidFill>
                <a:effectLst/>
                <a:highlight>
                  <a:srgbClr val="F5F5F5"/>
                </a:highlight>
                <a:latin typeface="Times New Roman" panose="02020603050405020304" pitchFamily="18" charset="0"/>
              </a:rPr>
              <a:t> (horizontal arrows) are sent from sender object to receiver object</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Times New Roman" panose="02020603050405020304" pitchFamily="18" charset="0"/>
              </a:rPr>
              <a:t>Dashed horizontal arrows represent replies</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Times New Roman" panose="02020603050405020304" pitchFamily="18" charset="0"/>
              </a:rPr>
              <a:t>&lt;&lt;&gt;&gt;</a:t>
            </a:r>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Times New Roman" panose="02020603050405020304" pitchFamily="18" charset="0"/>
              </a:rPr>
              <a:t>The </a:t>
            </a:r>
            <a:r>
              <a:rPr lang="en-US" b="1" i="0" u="none" strike="noStrike" dirty="0">
                <a:solidFill>
                  <a:srgbClr val="000000"/>
                </a:solidFill>
                <a:effectLst/>
                <a:highlight>
                  <a:srgbClr val="F5F5F5"/>
                </a:highlight>
                <a:latin typeface="Times New Roman" panose="02020603050405020304" pitchFamily="18" charset="0"/>
              </a:rPr>
              <a:t>dashed</a:t>
            </a:r>
            <a:r>
              <a:rPr lang="en-US" b="0" i="0" u="none" strike="noStrike" dirty="0">
                <a:solidFill>
                  <a:srgbClr val="000000"/>
                </a:solidFill>
                <a:effectLst/>
                <a:highlight>
                  <a:srgbClr val="F5F5F5"/>
                </a:highlight>
                <a:latin typeface="Times New Roman" panose="02020603050405020304" pitchFamily="18" charset="0"/>
              </a:rPr>
              <a:t> </a:t>
            </a:r>
            <a:r>
              <a:rPr lang="en-US" b="1" i="0" u="none" strike="noStrike" dirty="0">
                <a:solidFill>
                  <a:srgbClr val="000000"/>
                </a:solidFill>
                <a:effectLst/>
                <a:highlight>
                  <a:srgbClr val="F5F5F5"/>
                </a:highlight>
                <a:latin typeface="Times New Roman" panose="02020603050405020304" pitchFamily="18" charset="0"/>
              </a:rPr>
              <a:t>lines</a:t>
            </a:r>
            <a:r>
              <a:rPr lang="en-US" b="0" i="0" u="none" strike="noStrike" dirty="0">
                <a:solidFill>
                  <a:srgbClr val="000000"/>
                </a:solidFill>
                <a:effectLst/>
                <a:highlight>
                  <a:srgbClr val="F5F5F5"/>
                </a:highlight>
                <a:latin typeface="Times New Roman" panose="02020603050405020304" pitchFamily="18" charset="0"/>
              </a:rPr>
              <a:t> hanging from the boxes are called </a:t>
            </a:r>
            <a:r>
              <a:rPr lang="en-US" b="1" i="0" u="none" strike="noStrike" dirty="0">
                <a:solidFill>
                  <a:srgbClr val="000000"/>
                </a:solidFill>
                <a:effectLst/>
                <a:highlight>
                  <a:srgbClr val="F5F5F5"/>
                </a:highlight>
                <a:latin typeface="Times New Roman" panose="02020603050405020304" pitchFamily="18" charset="0"/>
              </a:rPr>
              <a:t>object lifelines</a:t>
            </a:r>
            <a:r>
              <a:rPr lang="en-US" b="0" i="0" u="none" strike="noStrike" dirty="0">
                <a:solidFill>
                  <a:srgbClr val="000000"/>
                </a:solidFill>
                <a:effectLst/>
                <a:highlight>
                  <a:srgbClr val="F5F5F5"/>
                </a:highlight>
                <a:latin typeface="Times New Roman" panose="02020603050405020304" pitchFamily="18" charset="0"/>
              </a:rPr>
              <a:t>, representing the </a:t>
            </a:r>
            <a:r>
              <a:rPr lang="en-US" b="1" i="0" u="none" strike="noStrike" dirty="0">
                <a:solidFill>
                  <a:srgbClr val="000000"/>
                </a:solidFill>
                <a:effectLst/>
                <a:highlight>
                  <a:srgbClr val="F5F5F5"/>
                </a:highlight>
                <a:latin typeface="Times New Roman" panose="02020603050405020304" pitchFamily="18" charset="0"/>
              </a:rPr>
              <a:t>life</a:t>
            </a:r>
            <a:r>
              <a:rPr lang="en-US" b="0" i="0" u="none" strike="noStrike" dirty="0">
                <a:solidFill>
                  <a:srgbClr val="000000"/>
                </a:solidFill>
                <a:effectLst/>
                <a:highlight>
                  <a:srgbClr val="F5F5F5"/>
                </a:highlight>
                <a:latin typeface="Times New Roman" panose="02020603050405020304" pitchFamily="18" charset="0"/>
              </a:rPr>
              <a:t> </a:t>
            </a:r>
            <a:r>
              <a:rPr lang="en-US" b="1" i="0" u="none" strike="noStrike" dirty="0">
                <a:solidFill>
                  <a:srgbClr val="000000"/>
                </a:solidFill>
                <a:effectLst/>
                <a:highlight>
                  <a:srgbClr val="F5F5F5"/>
                </a:highlight>
                <a:latin typeface="Times New Roman" panose="02020603050405020304" pitchFamily="18" charset="0"/>
              </a:rPr>
              <a:t>span</a:t>
            </a:r>
            <a:r>
              <a:rPr lang="en-US" b="0" i="0" u="none" strike="noStrike" dirty="0">
                <a:solidFill>
                  <a:srgbClr val="000000"/>
                </a:solidFill>
                <a:effectLst/>
                <a:highlight>
                  <a:srgbClr val="F5F5F5"/>
                </a:highlight>
                <a:latin typeface="Times New Roman" panose="02020603050405020304" pitchFamily="18" charset="0"/>
              </a:rPr>
              <a:t> of the object during the scenario being modeled. The long, thin boxes on the lifelines are </a:t>
            </a:r>
            <a:r>
              <a:rPr lang="en-US" b="1" i="0" u="none" strike="noStrike" dirty="0">
                <a:solidFill>
                  <a:srgbClr val="000000"/>
                </a:solidFill>
                <a:effectLst/>
                <a:highlight>
                  <a:srgbClr val="F5F5F5"/>
                </a:highlight>
                <a:latin typeface="Times New Roman" panose="02020603050405020304" pitchFamily="18" charset="0"/>
              </a:rPr>
              <a:t>activation boxes</a:t>
            </a:r>
            <a:r>
              <a:rPr lang="en-US" b="0" i="0" u="none" strike="noStrike" dirty="0">
                <a:solidFill>
                  <a:srgbClr val="000000"/>
                </a:solidFill>
                <a:effectLst/>
                <a:highlight>
                  <a:srgbClr val="F5F5F5"/>
                </a:highlight>
                <a:latin typeface="Times New Roman" panose="02020603050405020304" pitchFamily="18" charset="0"/>
              </a:rPr>
              <a:t>, which indicate processing is being performed by the target object/class to response a message.  </a:t>
            </a:r>
          </a:p>
          <a:p>
            <a:pPr algn="l" rtl="0" fontAlgn="base"/>
            <a:endParaRPr lang="en-US" b="0" i="0" u="none" strike="noStrike" dirty="0">
              <a:solidFill>
                <a:srgbClr val="000000"/>
              </a:solidFill>
              <a:effectLst/>
              <a:highlight>
                <a:srgbClr val="F5F5F5"/>
              </a:highlight>
              <a:latin typeface="Times New Roman" panose="02020603050405020304" pitchFamily="18" charset="0"/>
            </a:endParaRPr>
          </a:p>
          <a:p>
            <a:pPr algn="l" rtl="0" fontAlgn="base"/>
            <a:endParaRPr lang="en-US" b="0" i="0" u="none" strike="noStrike" dirty="0">
              <a:solidFill>
                <a:srgbClr val="000000"/>
              </a:solidFill>
              <a:effectLst/>
              <a:highlight>
                <a:srgbClr val="F5F5F5"/>
              </a:highlight>
              <a:latin typeface="Times New Roman" panose="02020603050405020304" pitchFamily="18" charset="0"/>
            </a:endParaRPr>
          </a:p>
          <a:p>
            <a:pPr algn="l" rtl="0" fontAlgn="base">
              <a:buFont typeface="+mj-lt"/>
              <a:buAutoNum type="arabicPeriod"/>
            </a:pPr>
            <a:r>
              <a:rPr lang="en-US" sz="1800" b="1" i="0" u="none" strike="noStrike" dirty="0">
                <a:solidFill>
                  <a:srgbClr val="0D0D0D"/>
                </a:solidFill>
                <a:effectLst/>
                <a:highlight>
                  <a:srgbClr val="FFFFFF"/>
                </a:highlight>
                <a:latin typeface="Söhne"/>
              </a:rPr>
              <a:t>How</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do</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you</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create</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the</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sequence</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diagrams.</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2"/>
            </a:pPr>
            <a:r>
              <a:rPr lang="en-US" sz="1800" b="1" i="0" u="none" strike="noStrike" dirty="0">
                <a:solidFill>
                  <a:srgbClr val="0D0D0D"/>
                </a:solidFill>
                <a:effectLst/>
                <a:highlight>
                  <a:srgbClr val="FFFFFF"/>
                </a:highlight>
                <a:latin typeface="Söhne"/>
              </a:rPr>
              <a:t>Here</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are</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some</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conventions</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for</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us</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to</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1" i="0" u="none" strike="noStrike" dirty="0">
                <a:solidFill>
                  <a:srgbClr val="0D0D0D"/>
                </a:solidFill>
                <a:effectLst/>
                <a:highlight>
                  <a:srgbClr val="FFFFFF"/>
                </a:highlight>
                <a:latin typeface="Söhne"/>
              </a:rPr>
              <a:t>follow:</a:t>
            </a:r>
            <a:r>
              <a:rPr lang="zh-CN" sz="1800" b="1" i="0" u="none" strike="noStrike" dirty="0">
                <a:solidFill>
                  <a:srgbClr val="0D0D0D"/>
                </a:solidFill>
                <a:effectLst/>
                <a:highlight>
                  <a:srgbClr val="FFFFFF"/>
                </a:highlight>
                <a:latin typeface="Arial" panose="020B0604020202020204" pitchFamily="34" charset="0"/>
                <a:ea typeface="Söhne"/>
              </a:rPr>
              <a:t> </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2"/>
            </a:pP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3"/>
            </a:pPr>
            <a:r>
              <a:rPr lang="en-US" sz="1800" b="1" i="0" u="none" strike="noStrike" dirty="0">
                <a:solidFill>
                  <a:srgbClr val="0D0D0D"/>
                </a:solidFill>
                <a:effectLst/>
                <a:highlight>
                  <a:srgbClr val="FFFFFF"/>
                </a:highlight>
                <a:latin typeface="Söhne"/>
              </a:rPr>
              <a:t>1st Column - Actor</a:t>
            </a:r>
            <a:r>
              <a:rPr lang="en-US" sz="1800" b="0" i="0" u="none" strike="noStrike" dirty="0">
                <a:solidFill>
                  <a:srgbClr val="0D0D0D"/>
                </a:solidFill>
                <a:effectLst/>
                <a:highlight>
                  <a:srgbClr val="FFFFFF"/>
                </a:highlight>
                <a:latin typeface="Söhne"/>
              </a:rPr>
              <a:t>: Imagine you're watching a play. The actor is like the main character who starts everything. In our case, it's the person or thing that initiates the action. So, in the first column, we list this initiator, just like listing the main character in a story.</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3"/>
            </a:pP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4"/>
            </a:pPr>
            <a:r>
              <a:rPr lang="en-US" sz="1800" b="1" i="0" u="none" strike="noStrike" dirty="0">
                <a:solidFill>
                  <a:srgbClr val="0D0D0D"/>
                </a:solidFill>
                <a:effectLst/>
                <a:highlight>
                  <a:srgbClr val="FFFFFF"/>
                </a:highlight>
                <a:latin typeface="Söhne"/>
              </a:rPr>
              <a:t>2nd Column - Boundary Object</a:t>
            </a:r>
            <a:r>
              <a:rPr lang="en-US" sz="1800" b="0" i="0" u="none" strike="noStrike" dirty="0">
                <a:solidFill>
                  <a:srgbClr val="0D0D0D"/>
                </a:solidFill>
                <a:effectLst/>
                <a:highlight>
                  <a:srgbClr val="FFFFFF"/>
                </a:highlight>
                <a:latin typeface="Söhne"/>
              </a:rPr>
              <a:t>: Think of the boundary object. It's what the actor interacts with to get the action going. It's like the interface or gateway into the system. So, in the second column, we show this interaction point, where the action begins.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4"/>
            </a:pP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5"/>
            </a:pPr>
            <a:r>
              <a:rPr lang="en-US" sz="1800" b="1" i="0" u="none" strike="noStrike" dirty="0">
                <a:solidFill>
                  <a:srgbClr val="0D0D0D"/>
                </a:solidFill>
                <a:effectLst/>
                <a:highlight>
                  <a:srgbClr val="FFFFFF"/>
                </a:highlight>
                <a:latin typeface="Söhne"/>
              </a:rPr>
              <a:t>3rd Column - Control Object</a:t>
            </a:r>
            <a:r>
              <a:rPr lang="en-US" sz="1800" b="0" i="0" u="none" strike="noStrike" dirty="0">
                <a:solidFill>
                  <a:srgbClr val="0D0D0D"/>
                </a:solidFill>
                <a:effectLst/>
                <a:highlight>
                  <a:srgbClr val="FFFFFF"/>
                </a:highlight>
                <a:latin typeface="Söhne"/>
              </a:rPr>
              <a:t>: This is the control object. It manages what happens next after the action is initiated.. In the third column, we represent this controller, the one who manages the flow of the action.</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5"/>
            </a:pP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6"/>
            </a:pPr>
            <a:r>
              <a:rPr lang="en-US" sz="1800" b="1" i="0" u="none" strike="noStrike" dirty="0">
                <a:solidFill>
                  <a:srgbClr val="0D0D0D"/>
                </a:solidFill>
                <a:effectLst/>
                <a:highlight>
                  <a:srgbClr val="FFFFFF"/>
                </a:highlight>
                <a:latin typeface="Söhne"/>
              </a:rPr>
              <a:t> 4th Column - Entity Object</a:t>
            </a:r>
            <a:r>
              <a:rPr lang="en-US" sz="1800" b="0" i="0" u="none" strike="noStrike" dirty="0">
                <a:solidFill>
                  <a:srgbClr val="0D0D0D"/>
                </a:solidFill>
                <a:effectLst/>
                <a:highlight>
                  <a:srgbClr val="FFFFFF"/>
                </a:highlight>
                <a:latin typeface="Söhne"/>
              </a:rPr>
              <a:t>: Lastly,</a:t>
            </a:r>
            <a:r>
              <a:rPr lang="zh-CN" sz="1800" b="0" i="0" u="none" strike="noStrike" dirty="0">
                <a:solidFill>
                  <a:srgbClr val="0D0D0D"/>
                </a:solidFill>
                <a:effectLst/>
                <a:highlight>
                  <a:srgbClr val="FFFFFF"/>
                </a:highlight>
                <a:latin typeface="Arial" panose="020B0604020202020204" pitchFamily="34" charset="0"/>
                <a:ea typeface="Söhne"/>
              </a:rPr>
              <a:t> </a:t>
            </a:r>
            <a:r>
              <a:rPr lang="en-US" sz="1800" b="0" i="0" u="none" strike="noStrike" dirty="0">
                <a:solidFill>
                  <a:srgbClr val="0D0D0D"/>
                </a:solidFill>
                <a:effectLst/>
                <a:highlight>
                  <a:srgbClr val="FFFFFF"/>
                </a:highlight>
                <a:latin typeface="Söhne"/>
              </a:rPr>
              <a:t> the entity object in the sequence diagram corresponds to the data that‘s stored in the database</a:t>
            </a:r>
            <a:r>
              <a:rPr lang="zh-CN" sz="1800" b="0" i="0" u="none" strike="noStrike" dirty="0">
                <a:solidFill>
                  <a:srgbClr val="0D0D0D"/>
                </a:solidFill>
                <a:effectLst/>
                <a:highlight>
                  <a:srgbClr val="FFFFFF"/>
                </a:highlight>
                <a:latin typeface="Arial" panose="020B0604020202020204" pitchFamily="34" charset="0"/>
                <a:ea typeface="Söhne"/>
              </a:rPr>
              <a:t> </a:t>
            </a:r>
            <a:r>
              <a:rPr lang="en-US" sz="1800" b="0" i="0" u="none" strike="noStrike" dirty="0">
                <a:solidFill>
                  <a:srgbClr val="0D0D0D"/>
                </a:solidFill>
                <a:effectLst/>
                <a:highlight>
                  <a:srgbClr val="FFFFFF"/>
                </a:highlight>
                <a:latin typeface="Söhne"/>
              </a:rPr>
              <a:t>or</a:t>
            </a:r>
            <a:r>
              <a:rPr lang="zh-CN" sz="1800" b="0" i="0" u="none" strike="noStrike" dirty="0">
                <a:solidFill>
                  <a:srgbClr val="0D0D0D"/>
                </a:solidFill>
                <a:effectLst/>
                <a:highlight>
                  <a:srgbClr val="FFFFFF"/>
                </a:highlight>
                <a:latin typeface="Arial" panose="020B0604020202020204" pitchFamily="34" charset="0"/>
                <a:ea typeface="Söhne"/>
              </a:rPr>
              <a:t> </a:t>
            </a:r>
            <a:r>
              <a:rPr lang="en-US" sz="1800" b="0" i="0" u="none" strike="noStrike" dirty="0">
                <a:solidFill>
                  <a:srgbClr val="0D0D0D"/>
                </a:solidFill>
                <a:effectLst/>
                <a:highlight>
                  <a:srgbClr val="FFFFFF"/>
                </a:highlight>
                <a:latin typeface="Söhne"/>
              </a:rPr>
              <a:t>other</a:t>
            </a:r>
            <a:r>
              <a:rPr lang="zh-CN" sz="1800" b="0" i="0" u="none" strike="noStrike" dirty="0">
                <a:solidFill>
                  <a:srgbClr val="0D0D0D"/>
                </a:solidFill>
                <a:effectLst/>
                <a:highlight>
                  <a:srgbClr val="FFFFFF"/>
                </a:highlight>
                <a:latin typeface="Arial" panose="020B0604020202020204" pitchFamily="34" charset="0"/>
                <a:ea typeface="Söhne"/>
              </a:rPr>
              <a:t> </a:t>
            </a:r>
            <a:r>
              <a:rPr lang="en-US" sz="1800" b="0" i="0" u="none" strike="noStrike" dirty="0">
                <a:solidFill>
                  <a:srgbClr val="0D0D0D"/>
                </a:solidFill>
                <a:effectLst/>
                <a:highlight>
                  <a:srgbClr val="FFFFFF"/>
                </a:highlight>
                <a:latin typeface="Söhne"/>
              </a:rPr>
              <a:t>storage</a:t>
            </a:r>
            <a:r>
              <a:rPr lang="zh-CN" sz="1800" b="0" i="0" u="none" strike="noStrike" dirty="0">
                <a:solidFill>
                  <a:srgbClr val="0D0D0D"/>
                </a:solidFill>
                <a:effectLst/>
                <a:highlight>
                  <a:srgbClr val="FFFFFF"/>
                </a:highlight>
                <a:latin typeface="Arial" panose="020B0604020202020204" pitchFamily="34" charset="0"/>
                <a:ea typeface="Söhne"/>
              </a:rPr>
              <a:t> </a:t>
            </a:r>
            <a:r>
              <a:rPr lang="en-US" sz="1800" b="0" i="0" u="none" strike="noStrike" dirty="0">
                <a:solidFill>
                  <a:srgbClr val="0D0D0D"/>
                </a:solidFill>
                <a:effectLst/>
                <a:highlight>
                  <a:srgbClr val="FFFFFF"/>
                </a:highlight>
                <a:latin typeface="Söhne"/>
              </a:rPr>
              <a:t>mechanism.</a:t>
            </a:r>
            <a:r>
              <a:rPr lang="zh-CN" sz="1800" b="0" i="0" u="none" strike="noStrike" dirty="0">
                <a:solidFill>
                  <a:srgbClr val="0D0D0D"/>
                </a:solidFill>
                <a:effectLst/>
                <a:highlight>
                  <a:srgbClr val="FFFFFF"/>
                </a:highlight>
                <a:latin typeface="Arial" panose="020B0604020202020204" pitchFamily="34" charset="0"/>
                <a:ea typeface="Söhne"/>
              </a:rPr>
              <a:t> </a:t>
            </a:r>
            <a:endParaRPr lang="en-US" sz="1800" b="0" i="0" dirty="0">
              <a:solidFill>
                <a:srgbClr val="444444"/>
              </a:solidFill>
              <a:effectLst/>
              <a:highlight>
                <a:srgbClr val="F5F5F5"/>
              </a:highlight>
              <a:latin typeface="Arial" panose="020B0604020202020204" pitchFamily="34" charset="0"/>
            </a:endParaRPr>
          </a:p>
          <a:p>
            <a:pPr algn="l" rtl="0" fontAlgn="base"/>
            <a:endParaRPr lang="en-US" b="0" i="0" dirty="0">
              <a:solidFill>
                <a:srgbClr val="444444"/>
              </a:solidFill>
              <a:effectLst/>
              <a:highlight>
                <a:srgbClr val="F5F5F5"/>
              </a:highligh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B0261576-5930-1545-B936-DE4649278880}" type="slidenum">
              <a:rPr lang="en-US" smtClean="0"/>
              <a:t>11</a:t>
            </a:fld>
            <a:endParaRPr lang="en-US"/>
          </a:p>
        </p:txBody>
      </p:sp>
    </p:spTree>
    <p:extLst>
      <p:ext uri="{BB962C8B-B14F-4D97-AF65-F5344CB8AC3E}">
        <p14:creationId xmlns:p14="http://schemas.microsoft.com/office/powerpoint/2010/main" val="3967523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0" u="none" strike="noStrike" dirty="0">
                <a:solidFill>
                  <a:srgbClr val="000000"/>
                </a:solidFill>
                <a:effectLst/>
                <a:highlight>
                  <a:srgbClr val="F5F5F5"/>
                </a:highlight>
                <a:latin typeface="Times New Roman" panose="02020603050405020304" pitchFamily="18" charset="0"/>
              </a:rPr>
              <a:t>4.2 has distributed control.</a:t>
            </a:r>
            <a:r>
              <a:rPr lang="zh-CN" b="0" i="0" u="none" strike="noStrike" dirty="0">
                <a:solidFill>
                  <a:srgbClr val="000000"/>
                </a:solidFill>
                <a:effectLst/>
                <a:highlight>
                  <a:srgbClr val="F5F5F5"/>
                </a:highlight>
                <a:latin typeface="Calibri" panose="020F0502020204030204" pitchFamily="34" charset="0"/>
                <a:ea typeface="Times New Roman" panose="02020603050405020304" pitchFamily="18" charset="0"/>
              </a:rPr>
              <a:t> </a:t>
            </a:r>
            <a:r>
              <a:rPr lang="en-US" b="0" i="0" u="none" strike="noStrike" dirty="0">
                <a:solidFill>
                  <a:srgbClr val="0D0D0D"/>
                </a:solidFill>
                <a:effectLst/>
                <a:highlight>
                  <a:srgbClr val="FFFFFF"/>
                </a:highlight>
                <a:latin typeface="Söhne"/>
              </a:rPr>
              <a:t>In a distributed control system, various entities may have independence in making decisions and coordinating their actions, potentially leading to a more decentralized and flexible architecture.</a:t>
            </a:r>
            <a:r>
              <a:rPr lang="en-US" b="0" i="0" dirty="0">
                <a:solidFill>
                  <a:srgbClr val="444444"/>
                </a:solidFill>
                <a:effectLst/>
                <a:highlight>
                  <a:srgbClr val="F5F5F5"/>
                </a:highlight>
                <a:latin typeface="Söhne"/>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r>
              <a:rPr lang="en-US" b="0" i="0" u="none" strike="noStrike" dirty="0">
                <a:solidFill>
                  <a:srgbClr val="000000"/>
                </a:solidFill>
                <a:effectLst/>
                <a:highlight>
                  <a:srgbClr val="F5F5F5"/>
                </a:highlight>
                <a:latin typeface="Times New Roman" panose="02020603050405020304" pitchFamily="18" charset="0"/>
              </a:rPr>
              <a:t>4.1 has </a:t>
            </a:r>
            <a:r>
              <a:rPr lang="en-US" b="0" i="0" u="none" strike="noStrike" dirty="0" err="1">
                <a:solidFill>
                  <a:srgbClr val="000000"/>
                </a:solidFill>
                <a:effectLst/>
                <a:highlight>
                  <a:srgbClr val="F5F5F5"/>
                </a:highlight>
                <a:latin typeface="Times New Roman" panose="02020603050405020304" pitchFamily="18" charset="0"/>
              </a:rPr>
              <a:t>centralised</a:t>
            </a:r>
            <a:r>
              <a:rPr lang="en-US" b="0" i="0" u="none" strike="noStrike" dirty="0">
                <a:solidFill>
                  <a:srgbClr val="000000"/>
                </a:solidFill>
                <a:effectLst/>
                <a:highlight>
                  <a:srgbClr val="F5F5F5"/>
                </a:highlight>
                <a:latin typeface="Times New Roman" panose="02020603050405020304" pitchFamily="18" charset="0"/>
              </a:rPr>
              <a:t> control by the Order.</a:t>
            </a:r>
            <a:r>
              <a:rPr lang="zh-CN" b="0" i="0" u="none" strike="noStrike" dirty="0">
                <a:solidFill>
                  <a:srgbClr val="000000"/>
                </a:solidFill>
                <a:effectLst/>
                <a:highlight>
                  <a:srgbClr val="F5F5F5"/>
                </a:highlight>
                <a:latin typeface="Calibri" panose="020F0502020204030204" pitchFamily="34" charset="0"/>
                <a:ea typeface="Times New Roman" panose="02020603050405020304" pitchFamily="18" charset="0"/>
              </a:rPr>
              <a:t> </a:t>
            </a:r>
            <a:r>
              <a:rPr lang="en-US" b="0" i="0" u="none" strike="noStrike" dirty="0">
                <a:solidFill>
                  <a:srgbClr val="0D0D0D"/>
                </a:solidFill>
                <a:effectLst/>
                <a:highlight>
                  <a:srgbClr val="FFFFFF"/>
                </a:highlight>
                <a:latin typeface="Söhne"/>
              </a:rPr>
              <a:t>In other words, the Order object takes on the primary responsibility for making decisions and coordinating actions within the system. It acts as a central point of control, directing the flow of operations and orchestrating interactions between different components or entities.</a:t>
            </a:r>
            <a:endParaRPr lang="en-US" b="0" i="0" dirty="0">
              <a:solidFill>
                <a:srgbClr val="444444"/>
              </a:solidFill>
              <a:effectLst/>
              <a:highlight>
                <a:srgbClr val="F5F5F5"/>
              </a:highligh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B0261576-5930-1545-B936-DE4649278880}" type="slidenum">
              <a:rPr lang="en-US" smtClean="0"/>
              <a:t>12</a:t>
            </a:fld>
            <a:endParaRPr lang="en-US"/>
          </a:p>
        </p:txBody>
      </p:sp>
    </p:spTree>
    <p:extLst>
      <p:ext uri="{BB962C8B-B14F-4D97-AF65-F5344CB8AC3E}">
        <p14:creationId xmlns:p14="http://schemas.microsoft.com/office/powerpoint/2010/main" val="268245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mj-lt"/>
              <a:buAutoNum type="arabicPeriod"/>
            </a:pPr>
            <a:endParaRPr lang="en-US" sz="1800" b="0" i="0" dirty="0">
              <a:solidFill>
                <a:srgbClr val="444444"/>
              </a:solidFill>
              <a:effectLst/>
              <a:highlight>
                <a:srgbClr val="F5F5F5"/>
              </a:highlight>
              <a:latin typeface="Arial" panose="020B0604020202020204" pitchFamily="34" charset="0"/>
            </a:endParaRPr>
          </a:p>
          <a:p>
            <a:pPr algn="l" rtl="0" fontAlgn="base"/>
            <a:r>
              <a:rPr lang="en-US" b="0" i="0" dirty="0">
                <a:solidFill>
                  <a:srgbClr val="444444"/>
                </a:solidFill>
                <a:effectLst/>
                <a:highlight>
                  <a:srgbClr val="F5F5F5"/>
                </a:highlight>
                <a:latin typeface="Söhne"/>
              </a:rPr>
              <a:t>​</a:t>
            </a:r>
            <a:br>
              <a:rPr lang="en-US" b="0" i="0" dirty="0">
                <a:solidFill>
                  <a:srgbClr val="444444"/>
                </a:solidFill>
                <a:effectLst/>
                <a:highlight>
                  <a:srgbClr val="F5F5F5"/>
                </a:highlight>
                <a:latin typeface="Söhne"/>
              </a:rPr>
            </a:br>
            <a:r>
              <a:rPr lang="en-US" b="0" i="0" u="none" strike="noStrike" dirty="0">
                <a:solidFill>
                  <a:srgbClr val="0D0D0D"/>
                </a:solidFill>
                <a:effectLst/>
                <a:highlight>
                  <a:srgbClr val="FFFFFF"/>
                </a:highlight>
                <a:latin typeface="Söhne"/>
              </a:rPr>
              <a:t>"System Decomposition" is like breaking down a big task into smaller, more manageable parts. Imagine you have a big project to complete, like building a house. Instead of trying to do everything at once, you divide the project into smaller tasks, like laying the foundation, building the walls, and installing the roof.</a:t>
            </a:r>
            <a:r>
              <a:rPr lang="en-US" b="0" i="0" dirty="0">
                <a:solidFill>
                  <a:srgbClr val="444444"/>
                </a:solidFill>
                <a:effectLst/>
                <a:highlight>
                  <a:srgbClr val="F5F5F5"/>
                </a:highlight>
                <a:latin typeface="Söhne"/>
              </a:rPr>
              <a:t>​</a:t>
            </a:r>
            <a:endParaRPr lang="en-US" b="0" i="0" dirty="0">
              <a:solidFill>
                <a:srgbClr val="444444"/>
              </a:solidFill>
              <a:effectLst/>
              <a:highlight>
                <a:srgbClr val="F5F5F5"/>
              </a:highlight>
              <a:latin typeface="Arial" panose="020B0604020202020204" pitchFamily="34" charset="0"/>
            </a:endParaRPr>
          </a:p>
          <a:p>
            <a:pPr algn="l" rtl="0" fontAlgn="base"/>
            <a:r>
              <a:rPr lang="en-US" b="0" i="0" dirty="0">
                <a:solidFill>
                  <a:srgbClr val="444444"/>
                </a:solidFill>
                <a:effectLst/>
                <a:highlight>
                  <a:srgbClr val="F5F5F5"/>
                </a:highlight>
                <a:latin typeface="Söhne"/>
              </a:rPr>
              <a:t>​</a:t>
            </a:r>
            <a:endParaRPr lang="en-US" b="0" i="0" dirty="0">
              <a:solidFill>
                <a:srgbClr val="444444"/>
              </a:solidFill>
              <a:effectLst/>
              <a:highlight>
                <a:srgbClr val="F5F5F5"/>
              </a:highlight>
              <a:latin typeface="Arial" panose="020B0604020202020204" pitchFamily="34" charset="0"/>
            </a:endParaRPr>
          </a:p>
          <a:p>
            <a:pPr algn="l" rtl="0" fontAlgn="base"/>
            <a:r>
              <a:rPr lang="en-US" b="0" i="0" u="none" strike="noStrike" dirty="0">
                <a:solidFill>
                  <a:srgbClr val="0D0D0D"/>
                </a:solidFill>
                <a:effectLst/>
                <a:highlight>
                  <a:srgbClr val="FFFFFF"/>
                </a:highlight>
                <a:latin typeface="Söhne"/>
              </a:rPr>
              <a:t>in system decomposition, we take a complex system, break it down into smaller components or modules. Each component focuses on a specific function or aspect of the system. This makes the system easier to understand, design, and manage.</a:t>
            </a:r>
            <a:r>
              <a:rPr lang="en-US" b="0" i="0" dirty="0">
                <a:solidFill>
                  <a:srgbClr val="444444"/>
                </a:solidFill>
                <a:effectLst/>
                <a:highlight>
                  <a:srgbClr val="F5F5F5"/>
                </a:highlight>
                <a:latin typeface="Söhne"/>
              </a:rPr>
              <a:t>​</a:t>
            </a:r>
            <a:endParaRPr lang="en-US" b="0" i="0" dirty="0">
              <a:solidFill>
                <a:srgbClr val="444444"/>
              </a:solidFill>
              <a:effectLst/>
              <a:highlight>
                <a:srgbClr val="F5F5F5"/>
              </a:highlight>
              <a:latin typeface="Arial" panose="020B0604020202020204" pitchFamily="34" charset="0"/>
            </a:endParaRPr>
          </a:p>
          <a:p>
            <a:pPr algn="l" rtl="0" fontAlgn="base"/>
            <a:r>
              <a:rPr lang="en-US" b="0" i="0" dirty="0">
                <a:solidFill>
                  <a:srgbClr val="444444"/>
                </a:solidFill>
                <a:effectLst/>
                <a:highlight>
                  <a:srgbClr val="F5F5F5"/>
                </a:highlight>
                <a:latin typeface="Söhne"/>
              </a:rPr>
              <a:t>​</a:t>
            </a:r>
            <a:endParaRPr lang="en-US" b="0" i="0" dirty="0">
              <a:solidFill>
                <a:srgbClr val="444444"/>
              </a:solidFill>
              <a:effectLst/>
              <a:highlight>
                <a:srgbClr val="F5F5F5"/>
              </a:highlight>
              <a:latin typeface="Arial" panose="020B0604020202020204" pitchFamily="34" charset="0"/>
            </a:endParaRPr>
          </a:p>
          <a:p>
            <a:pPr algn="l" rtl="0" fontAlgn="base"/>
            <a:r>
              <a:rPr lang="en-US" b="0" i="0" dirty="0">
                <a:solidFill>
                  <a:srgbClr val="444444"/>
                </a:solidFill>
                <a:effectLst/>
                <a:highlight>
                  <a:srgbClr val="F5F5F5"/>
                </a:highlight>
                <a:latin typeface="Söhne"/>
              </a:rPr>
              <a:t>​</a:t>
            </a:r>
            <a:br>
              <a:rPr lang="en-US" b="0" i="0" dirty="0">
                <a:solidFill>
                  <a:srgbClr val="444444"/>
                </a:solidFill>
                <a:effectLst/>
                <a:highlight>
                  <a:srgbClr val="F5F5F5"/>
                </a:highlight>
                <a:latin typeface="Söhne"/>
              </a:rPr>
            </a:br>
            <a:r>
              <a:rPr lang="en-US" b="0" i="0" u="none" strike="noStrike" dirty="0">
                <a:solidFill>
                  <a:srgbClr val="0D0D0D"/>
                </a:solidFill>
                <a:effectLst/>
                <a:highlight>
                  <a:srgbClr val="FFFFFF"/>
                </a:highlight>
                <a:latin typeface="Söhne"/>
              </a:rPr>
              <a:t>Let's break down each component of the robotic system for packing in a factory:</a:t>
            </a:r>
            <a:r>
              <a:rPr lang="en-US" b="0" i="0" dirty="0">
                <a:solidFill>
                  <a:srgbClr val="444444"/>
                </a:solidFill>
                <a:effectLst/>
                <a:highlight>
                  <a:srgbClr val="F5F5F5"/>
                </a:highlight>
                <a:latin typeface="Söhne"/>
              </a:rPr>
              <a:t>​</a:t>
            </a:r>
          </a:p>
          <a:p>
            <a:pPr algn="l" rtl="0" fontAlgn="base"/>
            <a:endParaRPr lang="en-US"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1" i="0" u="none" strike="noStrike" dirty="0">
                <a:solidFill>
                  <a:srgbClr val="0D0D0D"/>
                </a:solidFill>
                <a:effectLst/>
                <a:highlight>
                  <a:srgbClr val="FFFFFF"/>
                </a:highlight>
                <a:latin typeface="Söhne"/>
              </a:rPr>
              <a:t>Vision System:</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The vision system is like the eyes of the robot. It captures images or video of the objects in the packing area. This information is used to identify items, their positions, and orientations.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2"/>
            </a:pPr>
            <a:r>
              <a:rPr lang="en-US" sz="1800" b="1" i="0" u="none" strike="noStrike" dirty="0">
                <a:solidFill>
                  <a:srgbClr val="0D0D0D"/>
                </a:solidFill>
                <a:effectLst/>
                <a:highlight>
                  <a:srgbClr val="FFFFFF"/>
                </a:highlight>
                <a:latin typeface="Söhne"/>
              </a:rPr>
              <a:t>Object Identification System:</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This system processes the visual information from the vision system to recognize and identify the objects that need to be packed. It might use techniques like image processing or machine learning to classify objects.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3"/>
            </a:pPr>
            <a:r>
              <a:rPr lang="en-US" sz="1800" b="1" i="0" u="none" strike="noStrike" dirty="0">
                <a:solidFill>
                  <a:srgbClr val="0D0D0D"/>
                </a:solidFill>
                <a:effectLst/>
                <a:highlight>
                  <a:srgbClr val="FFFFFF"/>
                </a:highlight>
                <a:latin typeface="Söhne"/>
              </a:rPr>
              <a:t>Arm Controller:</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The arm controller controls the movements of the robotic arm. It determines where the arm should go and how it should move to pick up objects, move them around, and place them in the packing area.</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4"/>
            </a:pPr>
            <a:r>
              <a:rPr lang="en-US" sz="1800" b="1" i="0" u="none" strike="noStrike" dirty="0">
                <a:solidFill>
                  <a:srgbClr val="0D0D0D"/>
                </a:solidFill>
                <a:effectLst/>
                <a:highlight>
                  <a:srgbClr val="FFFFFF"/>
                </a:highlight>
                <a:latin typeface="Söhne"/>
              </a:rPr>
              <a:t>Gripper Controller:</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The gripper controller manages the gripper or robotic hand attached to the arm. It controls the opening and closing of the gripper to grasp and release objects securely.</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5"/>
            </a:pPr>
            <a:r>
              <a:rPr lang="en-US" sz="1800" b="1" i="0" u="none" strike="noStrike" dirty="0">
                <a:solidFill>
                  <a:srgbClr val="0D0D0D"/>
                </a:solidFill>
                <a:effectLst/>
                <a:highlight>
                  <a:srgbClr val="FFFFFF"/>
                </a:highlight>
                <a:latin typeface="Söhne"/>
              </a:rPr>
              <a:t>Packing Selection System:</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This system determines the appropriate packaging materials and methods based on factors like the type, size, and shape of the objects being packed. It might select boxes, bags, or other containers and decide how to arrange items inside them.</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6"/>
            </a:pPr>
            <a:r>
              <a:rPr lang="en-US" sz="1800" b="1" i="0" u="none" strike="noStrike" dirty="0">
                <a:solidFill>
                  <a:srgbClr val="0D0D0D"/>
                </a:solidFill>
                <a:effectLst/>
                <a:highlight>
                  <a:srgbClr val="FFFFFF"/>
                </a:highlight>
                <a:latin typeface="Söhne"/>
              </a:rPr>
              <a:t>Packing System:</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The packing system carries out the physical process of placing objects into the selected packaging. It coordinates with the arm controller and gripper controller to handle objects and arrange them correctly in the packaging.</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7"/>
            </a:pPr>
            <a:r>
              <a:rPr lang="en-US" sz="1800" b="1" i="0" u="none" strike="noStrike" dirty="0">
                <a:solidFill>
                  <a:srgbClr val="0D0D0D"/>
                </a:solidFill>
                <a:effectLst/>
                <a:highlight>
                  <a:srgbClr val="FFFFFF"/>
                </a:highlight>
                <a:latin typeface="Söhne"/>
              </a:rPr>
              <a:t>Conveyor Controller:</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The conveyor controller manages the conveyor belt or other transportation system used to move objects through the packing area. It controls the speed and direction of the conveyor to ensure a smooth flow of items for packing.</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r>
              <a:rPr lang="en-US" b="0" i="0" u="none" strike="noStrike" dirty="0">
                <a:solidFill>
                  <a:srgbClr val="0D0D0D"/>
                </a:solidFill>
                <a:effectLst/>
                <a:highlight>
                  <a:srgbClr val="FFFFFF"/>
                </a:highlight>
                <a:latin typeface="Söhne"/>
              </a:rPr>
              <a:t>Each of these components plays a specific role in the overall robotic packing system, working together seamlessly to efficiently pack items in a factory setting.</a:t>
            </a:r>
          </a:p>
          <a:p>
            <a:pPr algn="l" rtl="0" fontAlgn="base"/>
            <a:endParaRPr lang="en-US" b="0" i="0" u="none" strike="noStrike" dirty="0">
              <a:solidFill>
                <a:srgbClr val="0D0D0D"/>
              </a:solidFill>
              <a:effectLst/>
              <a:highlight>
                <a:srgbClr val="FFFFFF"/>
              </a:highlight>
              <a:latin typeface="Söhne"/>
            </a:endParaRPr>
          </a:p>
          <a:p>
            <a:pPr algn="l" rtl="0" fontAlgn="base"/>
            <a:endParaRPr lang="en-US" b="0" i="0" u="none" strike="noStrike" dirty="0">
              <a:solidFill>
                <a:srgbClr val="0D0D0D"/>
              </a:solidFill>
              <a:effectLst/>
              <a:highlight>
                <a:srgbClr val="FFFFFF"/>
              </a:highlight>
              <a:latin typeface="Söhne"/>
            </a:endParaRPr>
          </a:p>
          <a:p>
            <a:pPr algn="l" rtl="0" fontAlgn="base"/>
            <a:r>
              <a:rPr lang="en-US" altLang="zh-CN" b="0" i="0" u="none" strike="noStrike" dirty="0">
                <a:solidFill>
                  <a:srgbClr val="0D0D0D"/>
                </a:solidFill>
                <a:effectLst/>
                <a:highlight>
                  <a:srgbClr val="FFFFFF"/>
                </a:highlight>
                <a:latin typeface="Söhne"/>
              </a:rPr>
              <a:t>---------</a:t>
            </a:r>
          </a:p>
          <a:p>
            <a:pPr algn="l" rtl="0" fontAlgn="base"/>
            <a:r>
              <a:rPr lang="en-US" b="0" i="0" dirty="0">
                <a:solidFill>
                  <a:srgbClr val="444444"/>
                </a:solidFill>
                <a:effectLst/>
                <a:highlight>
                  <a:srgbClr val="F5F5F5"/>
                </a:highlight>
                <a:latin typeface="Times New Roman" panose="02020603050405020304" pitchFamily="18" charset="0"/>
              </a:rPr>
              <a:t>​</a:t>
            </a:r>
            <a:endParaRPr lang="en-US" b="0" i="0" dirty="0">
              <a:solidFill>
                <a:srgbClr val="444444"/>
              </a:solidFill>
              <a:effectLst/>
              <a:highlight>
                <a:srgbClr val="F5F5F5"/>
              </a:highlight>
              <a:latin typeface="Calibri" panose="020F0502020204030204" pitchFamily="34" charset="0"/>
            </a:endParaRPr>
          </a:p>
          <a:p>
            <a:pPr algn="l" rtl="0" fontAlgn="base">
              <a:buFont typeface="+mj-lt"/>
              <a:buAutoNum type="arabicPeriod"/>
            </a:pPr>
            <a:r>
              <a:rPr lang="en-US" sz="1800" b="1" i="0" u="none" strike="noStrike" dirty="0">
                <a:solidFill>
                  <a:srgbClr val="0D0D0D"/>
                </a:solidFill>
                <a:effectLst/>
                <a:highlight>
                  <a:srgbClr val="FFFFFF"/>
                </a:highlight>
                <a:latin typeface="Söhne"/>
              </a:rPr>
              <a:t>Simple and Informal Block Diagrams: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Block diagrams are visual representations that use blocks or rectangles to represent entities (components or modules) and lines or arrows to represent relationships or interactions between them.</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These diagrams are simple and informal, meaning they don't have to follow strict rules or standards. They are easy to create and understand, making them widely used for documenting system decomposition.</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2"/>
            </a:pPr>
            <a:r>
              <a:rPr lang="en-US" sz="1800" b="1" i="0" u="none" strike="noStrike" dirty="0">
                <a:solidFill>
                  <a:srgbClr val="0D0D0D"/>
                </a:solidFill>
                <a:effectLst/>
                <a:highlight>
                  <a:srgbClr val="FFFFFF"/>
                </a:highlight>
                <a:latin typeface="Söhne"/>
              </a:rPr>
              <a:t>Entities and Relationships: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In the context of system decomposition, "entities" refer to the components or modules that make up the system. Each entity represents a specific part of the system, such as a subsystem, component, or functionality.</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"Relationships" describe how these entities are connected or interact with each other. This could include dependencies, communications, data flows, or any other interactions between components.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3"/>
            </a:pPr>
            <a:r>
              <a:rPr lang="en-US" sz="1800" b="1" i="0" u="none" strike="noStrike" dirty="0">
                <a:solidFill>
                  <a:srgbClr val="0D0D0D"/>
                </a:solidFill>
                <a:effectLst/>
                <a:highlight>
                  <a:srgbClr val="FFFFFF"/>
                </a:highlight>
                <a:latin typeface="Söhne"/>
              </a:rPr>
              <a:t>Documenting Decomposition:</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To document decomposition using simple block diagrams, you start by identifying the main entities or components of the system. These could be identified through requirements analysis or brainstorming sessions.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Next, you represent each entity as a block or rectangle in the diagram. You might label each block with the name of the entity it represents.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Then, you draw lines or arrows between the blocks to show relationships or interactions between entities. This could include dependencies, data flows, control flows, or any other connections between components.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a:pPr>
            <a:r>
              <a:rPr lang="en-US" sz="1800" b="0" i="0" u="none" strike="noStrike" dirty="0">
                <a:solidFill>
                  <a:srgbClr val="0D0D0D"/>
                </a:solidFill>
                <a:effectLst/>
                <a:highlight>
                  <a:srgbClr val="FFFFFF"/>
                </a:highlight>
                <a:latin typeface="Söhne"/>
              </a:rPr>
              <a:t>The resulting block diagram provides a visual overview of the system's decomposition, making it easier for stakeholders to understand the system's structure and functionality.</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r>
              <a:rPr lang="en-US" b="0" i="0" u="none" strike="noStrike" dirty="0">
                <a:solidFill>
                  <a:srgbClr val="0D0D0D"/>
                </a:solidFill>
                <a:effectLst/>
                <a:highlight>
                  <a:srgbClr val="FFFFFF"/>
                </a:highlight>
                <a:latin typeface="Söhne"/>
              </a:rPr>
              <a:t>Overall, simple and informal block diagrams are a practical and effective method for documenting system decomposition. They provide a clear and intuitive representation of the system's architecture, helping stakeholders to visualize and comprehend the system's design and organization.</a:t>
            </a:r>
            <a:r>
              <a:rPr lang="en-US" b="0" i="0" dirty="0">
                <a:solidFill>
                  <a:srgbClr val="444444"/>
                </a:solidFill>
                <a:effectLst/>
                <a:highlight>
                  <a:srgbClr val="F5F5F5"/>
                </a:highlight>
                <a:latin typeface="Söhne"/>
              </a:rPr>
              <a:t>​</a:t>
            </a:r>
            <a:endParaRPr lang="en-US" b="0" i="0" dirty="0">
              <a:solidFill>
                <a:srgbClr val="444444"/>
              </a:solidFill>
              <a:effectLst/>
              <a:highlight>
                <a:srgbClr val="F5F5F5"/>
              </a:highlight>
              <a:latin typeface="Calibri" panose="020F0502020204030204" pitchFamily="34" charset="0"/>
            </a:endParaRPr>
          </a:p>
          <a:p>
            <a:pPr algn="l" rtl="0" fontAlgn="base"/>
            <a:endParaRPr lang="en-US" b="0" i="0" dirty="0">
              <a:solidFill>
                <a:srgbClr val="444444"/>
              </a:solidFill>
              <a:effectLst/>
              <a:highlight>
                <a:srgbClr val="F5F5F5"/>
              </a:highligh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0261576-5930-1545-B936-DE4649278880}" type="slidenum">
              <a:rPr lang="en-US" smtClean="0"/>
              <a:t>15</a:t>
            </a:fld>
            <a:endParaRPr lang="en-US"/>
          </a:p>
        </p:txBody>
      </p:sp>
    </p:spTree>
    <p:extLst>
      <p:ext uri="{BB962C8B-B14F-4D97-AF65-F5344CB8AC3E}">
        <p14:creationId xmlns:p14="http://schemas.microsoft.com/office/powerpoint/2010/main" val="1271561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2800" b="0" i="0" u="none" strike="noStrike" dirty="0">
                <a:solidFill>
                  <a:srgbClr val="0D0D0D"/>
                </a:solidFill>
                <a:effectLst/>
                <a:highlight>
                  <a:srgbClr val="FFFFFF"/>
                </a:highlight>
                <a:latin typeface="Söhne"/>
              </a:rPr>
              <a:t>Architectural representations serve as essential tools for analyzing and describing the properties of complex systems. These representations provide a structured means of </a:t>
            </a:r>
            <a:r>
              <a:rPr lang="en-US" sz="2800" b="1" i="0" u="none" strike="noStrike" dirty="0">
                <a:solidFill>
                  <a:srgbClr val="0D0D0D"/>
                </a:solidFill>
                <a:effectLst/>
                <a:highlight>
                  <a:srgbClr val="FFFFFF"/>
                </a:highlight>
                <a:latin typeface="Söhne"/>
              </a:rPr>
              <a:t>con/cep/</a:t>
            </a:r>
            <a:r>
              <a:rPr lang="en-US" sz="2800" b="1" i="0" u="none" strike="noStrike" dirty="0" err="1">
                <a:solidFill>
                  <a:srgbClr val="0D0D0D"/>
                </a:solidFill>
                <a:effectLst/>
                <a:highlight>
                  <a:srgbClr val="FFFFFF"/>
                </a:highlight>
                <a:latin typeface="Söhne"/>
              </a:rPr>
              <a:t>tual</a:t>
            </a:r>
            <a:r>
              <a:rPr lang="en-US" sz="2800" b="1" i="0" u="none" strike="noStrike" dirty="0">
                <a:solidFill>
                  <a:srgbClr val="0D0D0D"/>
                </a:solidFill>
                <a:effectLst/>
                <a:highlight>
                  <a:srgbClr val="FFFFFF"/>
                </a:highlight>
                <a:latin typeface="Söhne"/>
              </a:rPr>
              <a:t>/</a:t>
            </a:r>
            <a:r>
              <a:rPr lang="en-US" sz="2800" b="1" i="0" u="none" strike="noStrike" dirty="0" err="1">
                <a:solidFill>
                  <a:srgbClr val="0D0D0D"/>
                </a:solidFill>
                <a:effectLst/>
                <a:highlight>
                  <a:srgbClr val="FFFFFF"/>
                </a:highlight>
                <a:latin typeface="Söhne"/>
              </a:rPr>
              <a:t>izing</a:t>
            </a:r>
            <a:r>
              <a:rPr lang="en-US" sz="2800" b="1" i="0" u="none" strike="noStrike" dirty="0">
                <a:solidFill>
                  <a:srgbClr val="0D0D0D"/>
                </a:solidFill>
                <a:effectLst/>
                <a:highlight>
                  <a:srgbClr val="FFFFFF"/>
                </a:highlight>
                <a:latin typeface="Söhne"/>
              </a:rPr>
              <a:t> </a:t>
            </a:r>
            <a:r>
              <a:rPr lang="en-US" sz="2800" b="0" i="0" u="none" strike="noStrike" dirty="0">
                <a:solidFill>
                  <a:srgbClr val="0D0D0D"/>
                </a:solidFill>
                <a:effectLst/>
                <a:highlight>
                  <a:srgbClr val="FFFFFF"/>
                </a:highlight>
                <a:latin typeface="Söhne"/>
              </a:rPr>
              <a:t>system components, interactions, and behaviors, facilitating comprehensive understanding and effective communication among stakeholders.</a:t>
            </a:r>
            <a:endParaRPr lang="en-US" sz="1800" b="0" i="0" u="none" strike="noStrike"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endParaRPr lang="en-US" sz="1800" b="0" i="0" u="none" strike="noStrike"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US" sz="1800" b="0" i="0" u="none" strike="noStrike" dirty="0">
                <a:solidFill>
                  <a:srgbClr val="000000"/>
                </a:solidFill>
                <a:effectLst/>
                <a:highlight>
                  <a:srgbClr val="F5F5F5"/>
                </a:highlight>
                <a:latin typeface="Arial" panose="020B0604020202020204" pitchFamily="34" charset="0"/>
              </a:rPr>
              <a:t>All software architectures have 3 common elements: </a:t>
            </a:r>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Arial" panose="020B0604020202020204" pitchFamily="34" charset="0"/>
            </a:endParaRPr>
          </a:p>
          <a:p>
            <a:pPr algn="l" rtl="0" fontAlgn="base">
              <a:buFont typeface="+mj-lt"/>
              <a:buAutoNum type="arabicPeriod"/>
            </a:pPr>
            <a:r>
              <a:rPr lang="en-US" sz="1800" b="1" i="0" u="none" strike="noStrike" dirty="0">
                <a:solidFill>
                  <a:srgbClr val="0D0D0D"/>
                </a:solidFill>
                <a:effectLst/>
                <a:highlight>
                  <a:srgbClr val="FFFFFF"/>
                </a:highlight>
                <a:latin typeface="Söhne"/>
              </a:rPr>
              <a:t>Components</a:t>
            </a:r>
            <a:r>
              <a:rPr lang="en-US" sz="1800" b="0" i="0" u="none" strike="noStrike" dirty="0">
                <a:solidFill>
                  <a:srgbClr val="0D0D0D"/>
                </a:solidFill>
                <a:effectLst/>
                <a:highlight>
                  <a:srgbClr val="FFFFFF"/>
                </a:highlight>
                <a:latin typeface="Söhne"/>
              </a:rPr>
              <a:t>: a software system is made up of components, which are individual pieces of code responsible for specific tasks.</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2"/>
            </a:pPr>
            <a:r>
              <a:rPr lang="en-US" sz="1800" b="1" i="0" u="none" strike="noStrike" dirty="0">
                <a:solidFill>
                  <a:srgbClr val="0D0D0D"/>
                </a:solidFill>
                <a:effectLst/>
                <a:highlight>
                  <a:srgbClr val="FFFFFF"/>
                </a:highlight>
                <a:latin typeface="Söhne"/>
              </a:rPr>
              <a:t>Connectors</a:t>
            </a:r>
            <a:r>
              <a:rPr lang="en-US" sz="1800" b="0" i="0" u="none" strike="noStrike" dirty="0">
                <a:solidFill>
                  <a:srgbClr val="0D0D0D"/>
                </a:solidFill>
                <a:effectLst/>
                <a:highlight>
                  <a:srgbClr val="FFFFFF"/>
                </a:highlight>
                <a:latin typeface="Söhne"/>
              </a:rPr>
              <a:t>: Think of connectors as the glue that holds the components together. They define how the components interact with each other. For example, a connector could be a procedure call, where one component invokes a function in another component, or it could be a database query, where one component retrieves information from a database used by another component.</a:t>
            </a: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2"/>
            </a:pPr>
            <a:r>
              <a:rPr lang="en-US" sz="1800" b="0" i="0" dirty="0">
                <a:solidFill>
                  <a:srgbClr val="444444"/>
                </a:solidFill>
                <a:effectLst/>
                <a:highlight>
                  <a:srgbClr val="F5F5F5"/>
                </a:highlight>
                <a:latin typeface="Söhne"/>
              </a:rPr>
              <a:t>​</a:t>
            </a:r>
            <a:endParaRPr lang="en-US" sz="1800" b="0" i="0" dirty="0">
              <a:solidFill>
                <a:srgbClr val="444444"/>
              </a:solidFill>
              <a:effectLst/>
              <a:highlight>
                <a:srgbClr val="F5F5F5"/>
              </a:highlight>
              <a:latin typeface="Arial" panose="020B0604020202020204" pitchFamily="34" charset="0"/>
            </a:endParaRPr>
          </a:p>
          <a:p>
            <a:pPr algn="l" rtl="0" fontAlgn="base">
              <a:buFont typeface="+mj-lt"/>
              <a:buAutoNum type="arabicPeriod" startAt="3"/>
            </a:pPr>
            <a:r>
              <a:rPr lang="en-US" sz="1800" b="1" i="0" u="none" strike="noStrike" dirty="0">
                <a:solidFill>
                  <a:srgbClr val="0D0D0D"/>
                </a:solidFill>
                <a:effectLst/>
                <a:highlight>
                  <a:srgbClr val="FFFFFF"/>
                </a:highlight>
                <a:latin typeface="Söhne"/>
              </a:rPr>
              <a:t>Constraints</a:t>
            </a:r>
            <a:r>
              <a:rPr lang="en-US" sz="1800" b="0" i="0" u="none" strike="noStrike" dirty="0">
                <a:solidFill>
                  <a:srgbClr val="0D0D0D"/>
                </a:solidFill>
                <a:effectLst/>
                <a:highlight>
                  <a:srgbClr val="FFFFFF"/>
                </a:highlight>
                <a:latin typeface="Söhne"/>
              </a:rPr>
              <a:t>: Constraints are the rules or limitations that govern how the architecture is structured. These constraints could be technical limitations, like ensuring that certain components don't directly communicate with each other for security reasons, or they could be design principles, like ensuring that the architecture follows a certain pattern or doesn't contain any loops or cycles in its structure.</a:t>
            </a:r>
            <a:endParaRPr lang="en-US" sz="1800" b="0" i="0" dirty="0">
              <a:solidFill>
                <a:srgbClr val="444444"/>
              </a:solidFill>
              <a:effectLst/>
              <a:highlight>
                <a:srgbClr val="F5F5F5"/>
              </a:highlight>
              <a:latin typeface="Arial" panose="020B0604020202020204" pitchFamily="34" charset="0"/>
            </a:endParaRPr>
          </a:p>
          <a:p>
            <a:endParaRPr lang="en-US" b="0" i="0" dirty="0">
              <a:solidFill>
                <a:srgbClr val="273239"/>
              </a:solidFill>
              <a:effectLst/>
              <a:highlight>
                <a:srgbClr val="FFFFFF"/>
              </a:highlight>
              <a:latin typeface="Nunito" pitchFamily="2" charset="77"/>
            </a:endParaRPr>
          </a:p>
          <a:p>
            <a:endParaRPr lang="en-US" b="0" i="0" dirty="0">
              <a:solidFill>
                <a:srgbClr val="273239"/>
              </a:solidFill>
              <a:effectLst/>
              <a:highlight>
                <a:srgbClr val="FFFFFF"/>
              </a:highlight>
              <a:latin typeface="Nunito" pitchFamily="2" charset="77"/>
            </a:endParaRPr>
          </a:p>
          <a:p>
            <a:r>
              <a:rPr lang="en-US" b="0" i="0" dirty="0">
                <a:solidFill>
                  <a:srgbClr val="273239"/>
                </a:solidFill>
                <a:effectLst/>
                <a:highlight>
                  <a:srgbClr val="FFFFFF"/>
                </a:highlight>
                <a:latin typeface="Nunito" pitchFamily="2" charset="77"/>
              </a:rPr>
              <a:t>Represents the data (student’s name and roll number) and provides methods to access and modify this data.</a:t>
            </a:r>
          </a:p>
          <a:p>
            <a:endParaRPr lang="en-US" b="0" i="0" dirty="0">
              <a:solidFill>
                <a:srgbClr val="273239"/>
              </a:solidFill>
              <a:effectLst/>
              <a:highlight>
                <a:srgbClr val="FFFFFF"/>
              </a:highlight>
              <a:latin typeface="Nunito" pitchFamily="2" charset="77"/>
            </a:endParaRPr>
          </a:p>
          <a:p>
            <a:r>
              <a:rPr lang="en-US" b="0" i="0" dirty="0">
                <a:solidFill>
                  <a:srgbClr val="273239"/>
                </a:solidFill>
                <a:effectLst/>
                <a:highlight>
                  <a:srgbClr val="FFFFFF"/>
                </a:highlight>
                <a:latin typeface="Nunito" pitchFamily="2" charset="77"/>
              </a:rPr>
              <a:t>Represents how the data (student details) should be displayed to the user. Contains a method (</a:t>
            </a:r>
            <a:r>
              <a:rPr lang="en-US" b="1" i="0" dirty="0" err="1">
                <a:solidFill>
                  <a:srgbClr val="273239"/>
                </a:solidFill>
                <a:effectLst/>
                <a:highlight>
                  <a:srgbClr val="FFFFFF"/>
                </a:highlight>
                <a:latin typeface="Nunito" pitchFamily="2" charset="77"/>
              </a:rPr>
              <a:t>printStudentDetails</a:t>
            </a:r>
            <a:r>
              <a:rPr lang="en-US" b="0" i="0" dirty="0">
                <a:solidFill>
                  <a:srgbClr val="273239"/>
                </a:solidFill>
                <a:effectLst/>
                <a:highlight>
                  <a:srgbClr val="FFFFFF"/>
                </a:highlight>
                <a:latin typeface="Nunito" pitchFamily="2" charset="77"/>
              </a:rPr>
              <a:t>) to print the student’s name and roll number.</a:t>
            </a:r>
          </a:p>
          <a:p>
            <a:endParaRPr lang="en-US" b="0" i="0" dirty="0">
              <a:solidFill>
                <a:srgbClr val="273239"/>
              </a:solidFill>
              <a:effectLst/>
              <a:highlight>
                <a:srgbClr val="FFFFFF"/>
              </a:highlight>
              <a:latin typeface="Nunito" pitchFamily="2" charset="77"/>
            </a:endParaRPr>
          </a:p>
          <a:p>
            <a:r>
              <a:rPr lang="en-US" b="0" i="0" dirty="0">
                <a:solidFill>
                  <a:srgbClr val="273239"/>
                </a:solidFill>
                <a:effectLst/>
                <a:highlight>
                  <a:srgbClr val="FFFFFF"/>
                </a:highlight>
                <a:latin typeface="Nunito" pitchFamily="2" charset="77"/>
              </a:rPr>
              <a:t>Acts as an intermediary between the Model and the View. Contains references to the Model and View objects. Provides methods to update the Model (e.g., </a:t>
            </a:r>
            <a:r>
              <a:rPr lang="en-US" b="1" i="0" dirty="0" err="1">
                <a:solidFill>
                  <a:srgbClr val="273239"/>
                </a:solidFill>
                <a:effectLst/>
                <a:highlight>
                  <a:srgbClr val="FFFFFF"/>
                </a:highlight>
                <a:latin typeface="Nunito" pitchFamily="2" charset="77"/>
              </a:rPr>
              <a:t>setStudentName</a:t>
            </a:r>
            <a:r>
              <a:rPr lang="en-US" b="0" i="0" dirty="0">
                <a:solidFill>
                  <a:srgbClr val="273239"/>
                </a:solidFill>
                <a:effectLst/>
                <a:highlight>
                  <a:srgbClr val="FFFFFF"/>
                </a:highlight>
                <a:latin typeface="Nunito" pitchFamily="2" charset="77"/>
              </a:rPr>
              <a:t>, </a:t>
            </a:r>
            <a:r>
              <a:rPr lang="en-US" b="1" i="0" dirty="0" err="1">
                <a:solidFill>
                  <a:srgbClr val="273239"/>
                </a:solidFill>
                <a:effectLst/>
                <a:highlight>
                  <a:srgbClr val="FFFFFF"/>
                </a:highlight>
                <a:latin typeface="Nunito" pitchFamily="2" charset="77"/>
              </a:rPr>
              <a:t>setStudentRollNo</a:t>
            </a:r>
            <a:r>
              <a:rPr lang="en-US" b="0" i="0" dirty="0">
                <a:solidFill>
                  <a:srgbClr val="273239"/>
                </a:solidFill>
                <a:effectLst/>
                <a:highlight>
                  <a:srgbClr val="FFFFFF"/>
                </a:highlight>
                <a:latin typeface="Nunito" pitchFamily="2" charset="77"/>
              </a:rPr>
              <a:t>) and to update the View (</a:t>
            </a:r>
            <a:r>
              <a:rPr lang="en-US" b="1" i="0" dirty="0" err="1">
                <a:solidFill>
                  <a:srgbClr val="273239"/>
                </a:solidFill>
                <a:effectLst/>
                <a:highlight>
                  <a:srgbClr val="FFFFFF"/>
                </a:highlight>
                <a:latin typeface="Nunito" pitchFamily="2" charset="77"/>
              </a:rPr>
              <a:t>updateView</a:t>
            </a:r>
            <a:r>
              <a:rPr lang="en-US" b="0" i="0" dirty="0">
                <a:solidFill>
                  <a:srgbClr val="273239"/>
                </a:solidFill>
                <a:effectLst/>
                <a:highlight>
                  <a:srgbClr val="FFFFFF"/>
                </a:highlight>
                <a:latin typeface="Nunito" pitchFamily="2" charset="77"/>
              </a:rPr>
              <a:t>).</a:t>
            </a:r>
            <a:endParaRPr lang="en-US" dirty="0"/>
          </a:p>
        </p:txBody>
      </p:sp>
      <p:sp>
        <p:nvSpPr>
          <p:cNvPr id="4" name="Slide Number Placeholder 3"/>
          <p:cNvSpPr>
            <a:spLocks noGrp="1"/>
          </p:cNvSpPr>
          <p:nvPr>
            <p:ph type="sldNum" sz="quarter" idx="5"/>
          </p:nvPr>
        </p:nvSpPr>
        <p:spPr/>
        <p:txBody>
          <a:bodyPr/>
          <a:lstStyle/>
          <a:p>
            <a:fld id="{B0261576-5930-1545-B936-DE4649278880}" type="slidenum">
              <a:rPr lang="en-US" smtClean="0"/>
              <a:t>17</a:t>
            </a:fld>
            <a:endParaRPr lang="en-US"/>
          </a:p>
        </p:txBody>
      </p:sp>
    </p:spTree>
    <p:extLst>
      <p:ext uri="{BB962C8B-B14F-4D97-AF65-F5344CB8AC3E}">
        <p14:creationId xmlns:p14="http://schemas.microsoft.com/office/powerpoint/2010/main" val="211321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0EA8-B7F0-DCF9-FE09-3EE9F57DF80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7A34BF6-9B9A-6E8E-CD55-E4ABA81D9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393190A-1F33-74B4-6CAE-8C8510A5C593}"/>
              </a:ext>
            </a:extLst>
          </p:cNvPr>
          <p:cNvSpPr>
            <a:spLocks noGrp="1"/>
          </p:cNvSpPr>
          <p:nvPr>
            <p:ph type="dt" sz="half" idx="10"/>
          </p:nvPr>
        </p:nvSpPr>
        <p:spPr/>
        <p:txBody>
          <a:bodyPr/>
          <a:lstStyle/>
          <a:p>
            <a:fld id="{36A96554-5E23-674F-A338-13BA37E6376F}" type="datetimeFigureOut">
              <a:rPr lang="en-US" smtClean="0"/>
              <a:t>5/28/24</a:t>
            </a:fld>
            <a:endParaRPr lang="en-US"/>
          </a:p>
        </p:txBody>
      </p:sp>
      <p:sp>
        <p:nvSpPr>
          <p:cNvPr id="5" name="Footer Placeholder 4">
            <a:extLst>
              <a:ext uri="{FF2B5EF4-FFF2-40B4-BE49-F238E27FC236}">
                <a16:creationId xmlns:a16="http://schemas.microsoft.com/office/drawing/2014/main" id="{617BDA8E-26EF-CD28-F854-7F244D27F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9AD06-DBEF-E236-ED32-F57852E9F279}"/>
              </a:ext>
            </a:extLst>
          </p:cNvPr>
          <p:cNvSpPr>
            <a:spLocks noGrp="1"/>
          </p:cNvSpPr>
          <p:nvPr>
            <p:ph type="sldNum" sz="quarter" idx="12"/>
          </p:nvPr>
        </p:nvSpPr>
        <p:spPr/>
        <p:txBody>
          <a:bodyPr/>
          <a:lstStyle/>
          <a:p>
            <a:fld id="{D4D23A81-791F-B449-AA5E-509AFA743D51}" type="slidenum">
              <a:rPr lang="en-US" smtClean="0"/>
              <a:t>‹#›</a:t>
            </a:fld>
            <a:endParaRPr lang="en-US"/>
          </a:p>
        </p:txBody>
      </p:sp>
    </p:spTree>
    <p:extLst>
      <p:ext uri="{BB962C8B-B14F-4D97-AF65-F5344CB8AC3E}">
        <p14:creationId xmlns:p14="http://schemas.microsoft.com/office/powerpoint/2010/main" val="6820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8927A-47E6-6B25-504C-D71879A7CFA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6F8BA3-088B-923F-7070-168308EBA45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D763E7-8865-0B19-E925-C77EB22ADC1A}"/>
              </a:ext>
            </a:extLst>
          </p:cNvPr>
          <p:cNvSpPr>
            <a:spLocks noGrp="1"/>
          </p:cNvSpPr>
          <p:nvPr>
            <p:ph type="dt" sz="half" idx="10"/>
          </p:nvPr>
        </p:nvSpPr>
        <p:spPr/>
        <p:txBody>
          <a:bodyPr/>
          <a:lstStyle/>
          <a:p>
            <a:fld id="{36A96554-5E23-674F-A338-13BA37E6376F}" type="datetimeFigureOut">
              <a:rPr lang="en-US" smtClean="0"/>
              <a:t>5/28/24</a:t>
            </a:fld>
            <a:endParaRPr lang="en-US"/>
          </a:p>
        </p:txBody>
      </p:sp>
      <p:sp>
        <p:nvSpPr>
          <p:cNvPr id="5" name="Footer Placeholder 4">
            <a:extLst>
              <a:ext uri="{FF2B5EF4-FFF2-40B4-BE49-F238E27FC236}">
                <a16:creationId xmlns:a16="http://schemas.microsoft.com/office/drawing/2014/main" id="{C667BDA0-AC76-A644-A2A1-932F6B365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9458F-CBB8-2E80-CD8D-D50D301E781A}"/>
              </a:ext>
            </a:extLst>
          </p:cNvPr>
          <p:cNvSpPr>
            <a:spLocks noGrp="1"/>
          </p:cNvSpPr>
          <p:nvPr>
            <p:ph type="sldNum" sz="quarter" idx="12"/>
          </p:nvPr>
        </p:nvSpPr>
        <p:spPr/>
        <p:txBody>
          <a:bodyPr/>
          <a:lstStyle/>
          <a:p>
            <a:fld id="{D4D23A81-791F-B449-AA5E-509AFA743D51}" type="slidenum">
              <a:rPr lang="en-US" smtClean="0"/>
              <a:t>‹#›</a:t>
            </a:fld>
            <a:endParaRPr lang="en-US"/>
          </a:p>
        </p:txBody>
      </p:sp>
    </p:spTree>
    <p:extLst>
      <p:ext uri="{BB962C8B-B14F-4D97-AF65-F5344CB8AC3E}">
        <p14:creationId xmlns:p14="http://schemas.microsoft.com/office/powerpoint/2010/main" val="2623185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55FBD4-7569-7E89-B881-5625B71534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1F4324-DE06-763C-DDBF-8F21289272D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25F2CB-76D1-F7E4-8D27-3B00CF336B92}"/>
              </a:ext>
            </a:extLst>
          </p:cNvPr>
          <p:cNvSpPr>
            <a:spLocks noGrp="1"/>
          </p:cNvSpPr>
          <p:nvPr>
            <p:ph type="dt" sz="half" idx="10"/>
          </p:nvPr>
        </p:nvSpPr>
        <p:spPr/>
        <p:txBody>
          <a:bodyPr/>
          <a:lstStyle/>
          <a:p>
            <a:fld id="{36A96554-5E23-674F-A338-13BA37E6376F}" type="datetimeFigureOut">
              <a:rPr lang="en-US" smtClean="0"/>
              <a:t>5/28/24</a:t>
            </a:fld>
            <a:endParaRPr lang="en-US"/>
          </a:p>
        </p:txBody>
      </p:sp>
      <p:sp>
        <p:nvSpPr>
          <p:cNvPr id="5" name="Footer Placeholder 4">
            <a:extLst>
              <a:ext uri="{FF2B5EF4-FFF2-40B4-BE49-F238E27FC236}">
                <a16:creationId xmlns:a16="http://schemas.microsoft.com/office/drawing/2014/main" id="{784B43A0-F23E-4E14-4522-4F4B0D4643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5E658-3D4F-60D0-04C0-297E26351CE0}"/>
              </a:ext>
            </a:extLst>
          </p:cNvPr>
          <p:cNvSpPr>
            <a:spLocks noGrp="1"/>
          </p:cNvSpPr>
          <p:nvPr>
            <p:ph type="sldNum" sz="quarter" idx="12"/>
          </p:nvPr>
        </p:nvSpPr>
        <p:spPr/>
        <p:txBody>
          <a:bodyPr/>
          <a:lstStyle/>
          <a:p>
            <a:fld id="{D4D23A81-791F-B449-AA5E-509AFA743D51}" type="slidenum">
              <a:rPr lang="en-US" smtClean="0"/>
              <a:t>‹#›</a:t>
            </a:fld>
            <a:endParaRPr lang="en-US"/>
          </a:p>
        </p:txBody>
      </p:sp>
    </p:spTree>
    <p:extLst>
      <p:ext uri="{BB962C8B-B14F-4D97-AF65-F5344CB8AC3E}">
        <p14:creationId xmlns:p14="http://schemas.microsoft.com/office/powerpoint/2010/main" val="2668961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AF52-908A-68A3-BDDC-1855A180DD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41ABC2-8DE7-D29C-EEF9-A538122835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815BD9-DC2C-A4F3-F15A-29DFDC8F28C5}"/>
              </a:ext>
            </a:extLst>
          </p:cNvPr>
          <p:cNvSpPr>
            <a:spLocks noGrp="1"/>
          </p:cNvSpPr>
          <p:nvPr>
            <p:ph type="dt" sz="half" idx="10"/>
          </p:nvPr>
        </p:nvSpPr>
        <p:spPr/>
        <p:txBody>
          <a:bodyPr/>
          <a:lstStyle/>
          <a:p>
            <a:fld id="{36A96554-5E23-674F-A338-13BA37E6376F}" type="datetimeFigureOut">
              <a:rPr lang="en-US" smtClean="0"/>
              <a:t>5/28/24</a:t>
            </a:fld>
            <a:endParaRPr lang="en-US"/>
          </a:p>
        </p:txBody>
      </p:sp>
      <p:sp>
        <p:nvSpPr>
          <p:cNvPr id="5" name="Footer Placeholder 4">
            <a:extLst>
              <a:ext uri="{FF2B5EF4-FFF2-40B4-BE49-F238E27FC236}">
                <a16:creationId xmlns:a16="http://schemas.microsoft.com/office/drawing/2014/main" id="{1FA3D558-EABB-0715-CCE4-78A9F6938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BF39E-FE5E-4BFE-4E6D-0B68CAE151C4}"/>
              </a:ext>
            </a:extLst>
          </p:cNvPr>
          <p:cNvSpPr>
            <a:spLocks noGrp="1"/>
          </p:cNvSpPr>
          <p:nvPr>
            <p:ph type="sldNum" sz="quarter" idx="12"/>
          </p:nvPr>
        </p:nvSpPr>
        <p:spPr/>
        <p:txBody>
          <a:bodyPr/>
          <a:lstStyle/>
          <a:p>
            <a:fld id="{D4D23A81-791F-B449-AA5E-509AFA743D51}" type="slidenum">
              <a:rPr lang="en-US" smtClean="0"/>
              <a:t>‹#›</a:t>
            </a:fld>
            <a:endParaRPr lang="en-US"/>
          </a:p>
        </p:txBody>
      </p:sp>
    </p:spTree>
    <p:extLst>
      <p:ext uri="{BB962C8B-B14F-4D97-AF65-F5344CB8AC3E}">
        <p14:creationId xmlns:p14="http://schemas.microsoft.com/office/powerpoint/2010/main" val="2579249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FB44-7F15-48F5-0287-CE6FDEDEB0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C160B06-32C7-4B9F-AB63-749E07FA97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D14A5D-D21F-005C-545F-1CC614D5B720}"/>
              </a:ext>
            </a:extLst>
          </p:cNvPr>
          <p:cNvSpPr>
            <a:spLocks noGrp="1"/>
          </p:cNvSpPr>
          <p:nvPr>
            <p:ph type="dt" sz="half" idx="10"/>
          </p:nvPr>
        </p:nvSpPr>
        <p:spPr/>
        <p:txBody>
          <a:bodyPr/>
          <a:lstStyle/>
          <a:p>
            <a:fld id="{36A96554-5E23-674F-A338-13BA37E6376F}" type="datetimeFigureOut">
              <a:rPr lang="en-US" smtClean="0"/>
              <a:t>5/28/24</a:t>
            </a:fld>
            <a:endParaRPr lang="en-US"/>
          </a:p>
        </p:txBody>
      </p:sp>
      <p:sp>
        <p:nvSpPr>
          <p:cNvPr id="5" name="Footer Placeholder 4">
            <a:extLst>
              <a:ext uri="{FF2B5EF4-FFF2-40B4-BE49-F238E27FC236}">
                <a16:creationId xmlns:a16="http://schemas.microsoft.com/office/drawing/2014/main" id="{779CE094-328E-A29B-B91D-712D8A6B8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7203D-CE86-2F45-4CB2-A90F9F3FDC37}"/>
              </a:ext>
            </a:extLst>
          </p:cNvPr>
          <p:cNvSpPr>
            <a:spLocks noGrp="1"/>
          </p:cNvSpPr>
          <p:nvPr>
            <p:ph type="sldNum" sz="quarter" idx="12"/>
          </p:nvPr>
        </p:nvSpPr>
        <p:spPr/>
        <p:txBody>
          <a:bodyPr/>
          <a:lstStyle/>
          <a:p>
            <a:fld id="{D4D23A81-791F-B449-AA5E-509AFA743D51}" type="slidenum">
              <a:rPr lang="en-US" smtClean="0"/>
              <a:t>‹#›</a:t>
            </a:fld>
            <a:endParaRPr lang="en-US"/>
          </a:p>
        </p:txBody>
      </p:sp>
    </p:spTree>
    <p:extLst>
      <p:ext uri="{BB962C8B-B14F-4D97-AF65-F5344CB8AC3E}">
        <p14:creationId xmlns:p14="http://schemas.microsoft.com/office/powerpoint/2010/main" val="299233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E5C7-65C7-AFC1-1AF6-00A21199949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D095D6-2CEA-C94F-F22A-621B8A3948B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B18AEAF-5B1A-1B2A-C60D-117D548DB4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87BDA87-12EB-DFD1-445D-A2E6993B6797}"/>
              </a:ext>
            </a:extLst>
          </p:cNvPr>
          <p:cNvSpPr>
            <a:spLocks noGrp="1"/>
          </p:cNvSpPr>
          <p:nvPr>
            <p:ph type="dt" sz="half" idx="10"/>
          </p:nvPr>
        </p:nvSpPr>
        <p:spPr/>
        <p:txBody>
          <a:bodyPr/>
          <a:lstStyle/>
          <a:p>
            <a:fld id="{36A96554-5E23-674F-A338-13BA37E6376F}" type="datetimeFigureOut">
              <a:rPr lang="en-US" smtClean="0"/>
              <a:t>5/28/24</a:t>
            </a:fld>
            <a:endParaRPr lang="en-US"/>
          </a:p>
        </p:txBody>
      </p:sp>
      <p:sp>
        <p:nvSpPr>
          <p:cNvPr id="6" name="Footer Placeholder 5">
            <a:extLst>
              <a:ext uri="{FF2B5EF4-FFF2-40B4-BE49-F238E27FC236}">
                <a16:creationId xmlns:a16="http://schemas.microsoft.com/office/drawing/2014/main" id="{BE8CAB26-9DEB-3C6B-ABC1-71769E5D73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FAE7E6-C147-0DB6-B348-ADC1F4C5BE1F}"/>
              </a:ext>
            </a:extLst>
          </p:cNvPr>
          <p:cNvSpPr>
            <a:spLocks noGrp="1"/>
          </p:cNvSpPr>
          <p:nvPr>
            <p:ph type="sldNum" sz="quarter" idx="12"/>
          </p:nvPr>
        </p:nvSpPr>
        <p:spPr/>
        <p:txBody>
          <a:bodyPr/>
          <a:lstStyle/>
          <a:p>
            <a:fld id="{D4D23A81-791F-B449-AA5E-509AFA743D51}" type="slidenum">
              <a:rPr lang="en-US" smtClean="0"/>
              <a:t>‹#›</a:t>
            </a:fld>
            <a:endParaRPr lang="en-US"/>
          </a:p>
        </p:txBody>
      </p:sp>
    </p:spTree>
    <p:extLst>
      <p:ext uri="{BB962C8B-B14F-4D97-AF65-F5344CB8AC3E}">
        <p14:creationId xmlns:p14="http://schemas.microsoft.com/office/powerpoint/2010/main" val="339314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6B2F-CE9C-62FD-AECC-7DF4DB45CEF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9891309-32F1-6A9E-5B05-F81AFD53EB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695F2A0-5F54-9B85-43E8-982038051E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8ACE88A-D8F2-92B5-38F9-F632ECED3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BF816AD-2DCC-52B6-8891-F39ACECDFC2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D819431-BB39-4F20-4B95-FF72F73284AC}"/>
              </a:ext>
            </a:extLst>
          </p:cNvPr>
          <p:cNvSpPr>
            <a:spLocks noGrp="1"/>
          </p:cNvSpPr>
          <p:nvPr>
            <p:ph type="dt" sz="half" idx="10"/>
          </p:nvPr>
        </p:nvSpPr>
        <p:spPr/>
        <p:txBody>
          <a:bodyPr/>
          <a:lstStyle/>
          <a:p>
            <a:fld id="{36A96554-5E23-674F-A338-13BA37E6376F}" type="datetimeFigureOut">
              <a:rPr lang="en-US" smtClean="0"/>
              <a:t>5/28/24</a:t>
            </a:fld>
            <a:endParaRPr lang="en-US"/>
          </a:p>
        </p:txBody>
      </p:sp>
      <p:sp>
        <p:nvSpPr>
          <p:cNvPr id="8" name="Footer Placeholder 7">
            <a:extLst>
              <a:ext uri="{FF2B5EF4-FFF2-40B4-BE49-F238E27FC236}">
                <a16:creationId xmlns:a16="http://schemas.microsoft.com/office/drawing/2014/main" id="{BEC1152E-80F7-CFEC-57BF-04A4B8A293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373B4C-48BF-E59C-C39F-1674718E35ED}"/>
              </a:ext>
            </a:extLst>
          </p:cNvPr>
          <p:cNvSpPr>
            <a:spLocks noGrp="1"/>
          </p:cNvSpPr>
          <p:nvPr>
            <p:ph type="sldNum" sz="quarter" idx="12"/>
          </p:nvPr>
        </p:nvSpPr>
        <p:spPr/>
        <p:txBody>
          <a:bodyPr/>
          <a:lstStyle/>
          <a:p>
            <a:fld id="{D4D23A81-791F-B449-AA5E-509AFA743D51}" type="slidenum">
              <a:rPr lang="en-US" smtClean="0"/>
              <a:t>‹#›</a:t>
            </a:fld>
            <a:endParaRPr lang="en-US"/>
          </a:p>
        </p:txBody>
      </p:sp>
    </p:spTree>
    <p:extLst>
      <p:ext uri="{BB962C8B-B14F-4D97-AF65-F5344CB8AC3E}">
        <p14:creationId xmlns:p14="http://schemas.microsoft.com/office/powerpoint/2010/main" val="92547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E917-752D-78B1-C226-6DBED2A21A5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2D9C6AB-9529-CD3B-2A64-AC474DD28D3C}"/>
              </a:ext>
            </a:extLst>
          </p:cNvPr>
          <p:cNvSpPr>
            <a:spLocks noGrp="1"/>
          </p:cNvSpPr>
          <p:nvPr>
            <p:ph type="dt" sz="half" idx="10"/>
          </p:nvPr>
        </p:nvSpPr>
        <p:spPr/>
        <p:txBody>
          <a:bodyPr/>
          <a:lstStyle/>
          <a:p>
            <a:fld id="{36A96554-5E23-674F-A338-13BA37E6376F}" type="datetimeFigureOut">
              <a:rPr lang="en-US" smtClean="0"/>
              <a:t>5/28/24</a:t>
            </a:fld>
            <a:endParaRPr lang="en-US"/>
          </a:p>
        </p:txBody>
      </p:sp>
      <p:sp>
        <p:nvSpPr>
          <p:cNvPr id="4" name="Footer Placeholder 3">
            <a:extLst>
              <a:ext uri="{FF2B5EF4-FFF2-40B4-BE49-F238E27FC236}">
                <a16:creationId xmlns:a16="http://schemas.microsoft.com/office/drawing/2014/main" id="{B1929D43-E01F-B832-3A27-24A4E229CB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D26DE3-F9B3-C9E8-E0D4-6A47938621DA}"/>
              </a:ext>
            </a:extLst>
          </p:cNvPr>
          <p:cNvSpPr>
            <a:spLocks noGrp="1"/>
          </p:cNvSpPr>
          <p:nvPr>
            <p:ph type="sldNum" sz="quarter" idx="12"/>
          </p:nvPr>
        </p:nvSpPr>
        <p:spPr/>
        <p:txBody>
          <a:bodyPr/>
          <a:lstStyle/>
          <a:p>
            <a:fld id="{D4D23A81-791F-B449-AA5E-509AFA743D51}" type="slidenum">
              <a:rPr lang="en-US" smtClean="0"/>
              <a:t>‹#›</a:t>
            </a:fld>
            <a:endParaRPr lang="en-US"/>
          </a:p>
        </p:txBody>
      </p:sp>
    </p:spTree>
    <p:extLst>
      <p:ext uri="{BB962C8B-B14F-4D97-AF65-F5344CB8AC3E}">
        <p14:creationId xmlns:p14="http://schemas.microsoft.com/office/powerpoint/2010/main" val="127351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BB0593-8B04-DF06-1B60-694B5C790E12}"/>
              </a:ext>
            </a:extLst>
          </p:cNvPr>
          <p:cNvSpPr>
            <a:spLocks noGrp="1"/>
          </p:cNvSpPr>
          <p:nvPr>
            <p:ph type="dt" sz="half" idx="10"/>
          </p:nvPr>
        </p:nvSpPr>
        <p:spPr/>
        <p:txBody>
          <a:bodyPr/>
          <a:lstStyle/>
          <a:p>
            <a:fld id="{36A96554-5E23-674F-A338-13BA37E6376F}" type="datetimeFigureOut">
              <a:rPr lang="en-US" smtClean="0"/>
              <a:t>5/28/24</a:t>
            </a:fld>
            <a:endParaRPr lang="en-US"/>
          </a:p>
        </p:txBody>
      </p:sp>
      <p:sp>
        <p:nvSpPr>
          <p:cNvPr id="3" name="Footer Placeholder 2">
            <a:extLst>
              <a:ext uri="{FF2B5EF4-FFF2-40B4-BE49-F238E27FC236}">
                <a16:creationId xmlns:a16="http://schemas.microsoft.com/office/drawing/2014/main" id="{2821D5BF-C2A6-5D20-D0C3-615516E0D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B76F4A-F19C-1AAB-658F-366FE31CE741}"/>
              </a:ext>
            </a:extLst>
          </p:cNvPr>
          <p:cNvSpPr>
            <a:spLocks noGrp="1"/>
          </p:cNvSpPr>
          <p:nvPr>
            <p:ph type="sldNum" sz="quarter" idx="12"/>
          </p:nvPr>
        </p:nvSpPr>
        <p:spPr/>
        <p:txBody>
          <a:bodyPr/>
          <a:lstStyle/>
          <a:p>
            <a:fld id="{D4D23A81-791F-B449-AA5E-509AFA743D51}" type="slidenum">
              <a:rPr lang="en-US" smtClean="0"/>
              <a:t>‹#›</a:t>
            </a:fld>
            <a:endParaRPr lang="en-US"/>
          </a:p>
        </p:txBody>
      </p:sp>
    </p:spTree>
    <p:extLst>
      <p:ext uri="{BB962C8B-B14F-4D97-AF65-F5344CB8AC3E}">
        <p14:creationId xmlns:p14="http://schemas.microsoft.com/office/powerpoint/2010/main" val="132809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AFA6-7E42-9C24-BCAD-4DF8ECA4EB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D9E5360-33B0-0725-E90B-293C01EAA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21616E5-5E0F-C346-F072-B473CE4CA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CD82E7-A083-A8AC-1150-A6DDB74630B5}"/>
              </a:ext>
            </a:extLst>
          </p:cNvPr>
          <p:cNvSpPr>
            <a:spLocks noGrp="1"/>
          </p:cNvSpPr>
          <p:nvPr>
            <p:ph type="dt" sz="half" idx="10"/>
          </p:nvPr>
        </p:nvSpPr>
        <p:spPr/>
        <p:txBody>
          <a:bodyPr/>
          <a:lstStyle/>
          <a:p>
            <a:fld id="{36A96554-5E23-674F-A338-13BA37E6376F}" type="datetimeFigureOut">
              <a:rPr lang="en-US" smtClean="0"/>
              <a:t>5/28/24</a:t>
            </a:fld>
            <a:endParaRPr lang="en-US"/>
          </a:p>
        </p:txBody>
      </p:sp>
      <p:sp>
        <p:nvSpPr>
          <p:cNvPr id="6" name="Footer Placeholder 5">
            <a:extLst>
              <a:ext uri="{FF2B5EF4-FFF2-40B4-BE49-F238E27FC236}">
                <a16:creationId xmlns:a16="http://schemas.microsoft.com/office/drawing/2014/main" id="{DAF23FDC-4C5C-BCC0-6254-25CECBC8F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4F310-917B-D028-7D0F-82D7563F111F}"/>
              </a:ext>
            </a:extLst>
          </p:cNvPr>
          <p:cNvSpPr>
            <a:spLocks noGrp="1"/>
          </p:cNvSpPr>
          <p:nvPr>
            <p:ph type="sldNum" sz="quarter" idx="12"/>
          </p:nvPr>
        </p:nvSpPr>
        <p:spPr/>
        <p:txBody>
          <a:bodyPr/>
          <a:lstStyle/>
          <a:p>
            <a:fld id="{D4D23A81-791F-B449-AA5E-509AFA743D51}" type="slidenum">
              <a:rPr lang="en-US" smtClean="0"/>
              <a:t>‹#›</a:t>
            </a:fld>
            <a:endParaRPr lang="en-US"/>
          </a:p>
        </p:txBody>
      </p:sp>
    </p:spTree>
    <p:extLst>
      <p:ext uri="{BB962C8B-B14F-4D97-AF65-F5344CB8AC3E}">
        <p14:creationId xmlns:p14="http://schemas.microsoft.com/office/powerpoint/2010/main" val="1882748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0CB3-FF0E-3164-8D2F-C8B857A806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1DF9C24-413D-D6E2-54C9-B06952774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7ED43C-C90B-B0E5-D145-DF0672E74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44FB32-37FD-0F1B-98A0-804E4ED03FD4}"/>
              </a:ext>
            </a:extLst>
          </p:cNvPr>
          <p:cNvSpPr>
            <a:spLocks noGrp="1"/>
          </p:cNvSpPr>
          <p:nvPr>
            <p:ph type="dt" sz="half" idx="10"/>
          </p:nvPr>
        </p:nvSpPr>
        <p:spPr/>
        <p:txBody>
          <a:bodyPr/>
          <a:lstStyle/>
          <a:p>
            <a:fld id="{36A96554-5E23-674F-A338-13BA37E6376F}" type="datetimeFigureOut">
              <a:rPr lang="en-US" smtClean="0"/>
              <a:t>5/28/24</a:t>
            </a:fld>
            <a:endParaRPr lang="en-US"/>
          </a:p>
        </p:txBody>
      </p:sp>
      <p:sp>
        <p:nvSpPr>
          <p:cNvPr id="6" name="Footer Placeholder 5">
            <a:extLst>
              <a:ext uri="{FF2B5EF4-FFF2-40B4-BE49-F238E27FC236}">
                <a16:creationId xmlns:a16="http://schemas.microsoft.com/office/drawing/2014/main" id="{CFAD8ADE-827E-0287-35F5-4A132C867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A14E1-65D0-FB67-A585-B382890A8F33}"/>
              </a:ext>
            </a:extLst>
          </p:cNvPr>
          <p:cNvSpPr>
            <a:spLocks noGrp="1"/>
          </p:cNvSpPr>
          <p:nvPr>
            <p:ph type="sldNum" sz="quarter" idx="12"/>
          </p:nvPr>
        </p:nvSpPr>
        <p:spPr/>
        <p:txBody>
          <a:bodyPr/>
          <a:lstStyle/>
          <a:p>
            <a:fld id="{D4D23A81-791F-B449-AA5E-509AFA743D51}" type="slidenum">
              <a:rPr lang="en-US" smtClean="0"/>
              <a:t>‹#›</a:t>
            </a:fld>
            <a:endParaRPr lang="en-US"/>
          </a:p>
        </p:txBody>
      </p:sp>
    </p:spTree>
    <p:extLst>
      <p:ext uri="{BB962C8B-B14F-4D97-AF65-F5344CB8AC3E}">
        <p14:creationId xmlns:p14="http://schemas.microsoft.com/office/powerpoint/2010/main" val="350386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A9316-054B-8130-5DF2-8F1C06CF30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02B3DED-FAC2-2143-8783-032DF7C2A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DF8BC5-27BC-971F-851B-71276E2F16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A96554-5E23-674F-A338-13BA37E6376F}" type="datetimeFigureOut">
              <a:rPr lang="en-US" smtClean="0"/>
              <a:t>5/28/24</a:t>
            </a:fld>
            <a:endParaRPr lang="en-US"/>
          </a:p>
        </p:txBody>
      </p:sp>
      <p:sp>
        <p:nvSpPr>
          <p:cNvPr id="5" name="Footer Placeholder 4">
            <a:extLst>
              <a:ext uri="{FF2B5EF4-FFF2-40B4-BE49-F238E27FC236}">
                <a16:creationId xmlns:a16="http://schemas.microsoft.com/office/drawing/2014/main" id="{AB36875C-ACA9-5DEB-2B87-9B1CF32485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936A17-8A42-DF12-4D25-4DB59D9A9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D23A81-791F-B449-AA5E-509AFA743D51}" type="slidenum">
              <a:rPr lang="en-US" smtClean="0"/>
              <a:t>‹#›</a:t>
            </a:fld>
            <a:endParaRPr lang="en-US"/>
          </a:p>
        </p:txBody>
      </p:sp>
    </p:spTree>
    <p:extLst>
      <p:ext uri="{BB962C8B-B14F-4D97-AF65-F5344CB8AC3E}">
        <p14:creationId xmlns:p14="http://schemas.microsoft.com/office/powerpoint/2010/main" val="2703965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2A23-647C-824E-5D66-EC561C71C2EA}"/>
              </a:ext>
            </a:extLst>
          </p:cNvPr>
          <p:cNvSpPr>
            <a:spLocks noGrp="1"/>
          </p:cNvSpPr>
          <p:nvPr>
            <p:ph type="ctrTitle"/>
          </p:nvPr>
        </p:nvSpPr>
        <p:spPr/>
        <p:txBody>
          <a:bodyPr/>
          <a:lstStyle/>
          <a:p>
            <a:r>
              <a:rPr lang="en-US" altLang="zh-CN" dirty="0"/>
              <a:t>Review</a:t>
            </a:r>
            <a:r>
              <a:rPr lang="zh-CN" altLang="en-US" dirty="0"/>
              <a:t> </a:t>
            </a:r>
            <a:r>
              <a:rPr lang="en-US" altLang="zh-CN" dirty="0"/>
              <a:t>for</a:t>
            </a:r>
            <a:r>
              <a:rPr lang="zh-CN" altLang="en-US" dirty="0"/>
              <a:t> </a:t>
            </a:r>
            <a:r>
              <a:rPr lang="en-US" altLang="zh-CN" dirty="0"/>
              <a:t>CITS</a:t>
            </a:r>
            <a:r>
              <a:rPr lang="zh-CN" altLang="en-US" dirty="0"/>
              <a:t> </a:t>
            </a:r>
            <a:r>
              <a:rPr lang="en-US" altLang="zh-CN" dirty="0"/>
              <a:t>4401/3301</a:t>
            </a:r>
            <a:endParaRPr lang="en-US" dirty="0"/>
          </a:p>
        </p:txBody>
      </p:sp>
    </p:spTree>
    <p:extLst>
      <p:ext uri="{BB962C8B-B14F-4D97-AF65-F5344CB8AC3E}">
        <p14:creationId xmlns:p14="http://schemas.microsoft.com/office/powerpoint/2010/main" val="2135433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FB77-524F-8224-5FB4-403E0035303B}"/>
              </a:ext>
            </a:extLst>
          </p:cNvPr>
          <p:cNvSpPr>
            <a:spLocks noGrp="1"/>
          </p:cNvSpPr>
          <p:nvPr>
            <p:ph type="title"/>
          </p:nvPr>
        </p:nvSpPr>
        <p:spPr/>
        <p:txBody>
          <a:bodyPr/>
          <a:lstStyle/>
          <a:p>
            <a:r>
              <a:rPr lang="en-US" altLang="zh-CN" dirty="0"/>
              <a:t>Week</a:t>
            </a:r>
            <a:r>
              <a:rPr lang="zh-CN" altLang="en-US" dirty="0"/>
              <a:t> </a:t>
            </a:r>
            <a:r>
              <a:rPr lang="en-US" altLang="zh-CN" dirty="0"/>
              <a:t>5:</a:t>
            </a:r>
            <a:r>
              <a:rPr lang="zh-CN" altLang="en-US" dirty="0"/>
              <a:t> </a:t>
            </a:r>
            <a:r>
              <a:rPr lang="en-US" altLang="zh-CN" dirty="0"/>
              <a:t>Requirement</a:t>
            </a:r>
            <a:r>
              <a:rPr lang="zh-CN" altLang="en-US" dirty="0"/>
              <a:t> </a:t>
            </a:r>
            <a:r>
              <a:rPr lang="en-US" altLang="zh-CN" dirty="0"/>
              <a:t>Specification</a:t>
            </a:r>
            <a:r>
              <a:rPr lang="zh-CN" altLang="en-US" dirty="0"/>
              <a:t> </a:t>
            </a:r>
            <a:r>
              <a:rPr lang="en-US" altLang="zh-CN" dirty="0"/>
              <a:t>and</a:t>
            </a:r>
            <a:r>
              <a:rPr lang="zh-CN" altLang="en-US" dirty="0"/>
              <a:t> </a:t>
            </a:r>
            <a:r>
              <a:rPr lang="en-US" altLang="zh-CN" dirty="0"/>
              <a:t>Validation</a:t>
            </a:r>
            <a:endParaRPr lang="en-US" dirty="0"/>
          </a:p>
        </p:txBody>
      </p:sp>
      <p:sp>
        <p:nvSpPr>
          <p:cNvPr id="3" name="Content Placeholder 2">
            <a:extLst>
              <a:ext uri="{FF2B5EF4-FFF2-40B4-BE49-F238E27FC236}">
                <a16:creationId xmlns:a16="http://schemas.microsoft.com/office/drawing/2014/main" id="{8B1AE2B6-847D-4290-D083-DEDA93757B19}"/>
              </a:ext>
            </a:extLst>
          </p:cNvPr>
          <p:cNvSpPr>
            <a:spLocks noGrp="1"/>
          </p:cNvSpPr>
          <p:nvPr>
            <p:ph idx="1"/>
          </p:nvPr>
        </p:nvSpPr>
        <p:spPr>
          <a:xfrm>
            <a:off x="838200" y="1861456"/>
            <a:ext cx="8093529" cy="4180569"/>
          </a:xfrm>
        </p:spPr>
        <p:txBody>
          <a:bodyPr>
            <a:normAutofit fontScale="92500" lnSpcReduction="10000"/>
          </a:bodyPr>
          <a:lstStyle/>
          <a:p>
            <a:pPr marL="0" indent="0">
              <a:buNone/>
            </a:pPr>
            <a:r>
              <a:rPr lang="en-US" altLang="zh-CN" dirty="0"/>
              <a:t>Week</a:t>
            </a:r>
            <a:r>
              <a:rPr lang="zh-CN" altLang="en-US" dirty="0"/>
              <a:t> </a:t>
            </a:r>
            <a:r>
              <a:rPr lang="en-US" altLang="zh-CN" dirty="0"/>
              <a:t>5:</a:t>
            </a:r>
            <a:r>
              <a:rPr lang="zh-CN" altLang="en-US" dirty="0"/>
              <a:t> </a:t>
            </a:r>
            <a:r>
              <a:rPr lang="en-US" altLang="zh-CN" dirty="0">
                <a:solidFill>
                  <a:schemeClr val="accent6"/>
                </a:solidFill>
              </a:rPr>
              <a:t>UML</a:t>
            </a:r>
            <a:r>
              <a:rPr lang="zh-CN" altLang="en-US" dirty="0">
                <a:solidFill>
                  <a:schemeClr val="accent6"/>
                </a:solidFill>
              </a:rPr>
              <a:t> </a:t>
            </a:r>
            <a:r>
              <a:rPr lang="en-US" altLang="zh-CN" dirty="0">
                <a:solidFill>
                  <a:schemeClr val="accent6"/>
                </a:solidFill>
              </a:rPr>
              <a:t>class</a:t>
            </a:r>
            <a:r>
              <a:rPr lang="zh-CN" altLang="en-US" dirty="0">
                <a:solidFill>
                  <a:schemeClr val="accent6"/>
                </a:solidFill>
              </a:rPr>
              <a:t> </a:t>
            </a:r>
            <a:r>
              <a:rPr lang="en-US" altLang="zh-CN" dirty="0">
                <a:solidFill>
                  <a:schemeClr val="accent6"/>
                </a:solidFill>
              </a:rPr>
              <a:t>diagram</a:t>
            </a:r>
            <a:r>
              <a:rPr lang="zh-CN" altLang="en-US" dirty="0">
                <a:solidFill>
                  <a:schemeClr val="accent6"/>
                </a:solidFill>
              </a:rPr>
              <a:t> </a:t>
            </a:r>
            <a:r>
              <a:rPr lang="en-US" altLang="zh-CN" dirty="0">
                <a:solidFill>
                  <a:schemeClr val="accent6"/>
                </a:solidFill>
              </a:rPr>
              <a:t>based</a:t>
            </a:r>
            <a:r>
              <a:rPr lang="zh-CN" altLang="en-US" dirty="0">
                <a:solidFill>
                  <a:schemeClr val="accent6"/>
                </a:solidFill>
              </a:rPr>
              <a:t> </a:t>
            </a:r>
            <a:r>
              <a:rPr lang="en-US" altLang="zh-CN" dirty="0">
                <a:solidFill>
                  <a:schemeClr val="accent6"/>
                </a:solidFill>
              </a:rPr>
              <a:t>on</a:t>
            </a:r>
            <a:r>
              <a:rPr lang="zh-CN" altLang="en-US" dirty="0">
                <a:solidFill>
                  <a:schemeClr val="accent6"/>
                </a:solidFill>
              </a:rPr>
              <a:t> </a:t>
            </a:r>
            <a:r>
              <a:rPr lang="en-US" altLang="zh-CN" dirty="0">
                <a:solidFill>
                  <a:schemeClr val="accent6"/>
                </a:solidFill>
              </a:rPr>
              <a:t>given</a:t>
            </a:r>
            <a:r>
              <a:rPr lang="zh-CN" altLang="en-US" dirty="0">
                <a:solidFill>
                  <a:schemeClr val="accent6"/>
                </a:solidFill>
              </a:rPr>
              <a:t> </a:t>
            </a:r>
            <a:r>
              <a:rPr lang="en-US" altLang="zh-CN" dirty="0">
                <a:solidFill>
                  <a:schemeClr val="accent6"/>
                </a:solidFill>
              </a:rPr>
              <a:t>scenarios</a:t>
            </a:r>
          </a:p>
          <a:p>
            <a:pPr marL="0" indent="0">
              <a:buNone/>
            </a:pPr>
            <a:endParaRPr lang="en-US" altLang="zh-CN" dirty="0"/>
          </a:p>
          <a:p>
            <a:pPr marL="0" indent="0">
              <a:buNone/>
            </a:pPr>
            <a:r>
              <a:rPr lang="en-US" altLang="zh-CN" dirty="0"/>
              <a:t>Dependency:</a:t>
            </a:r>
            <a:r>
              <a:rPr lang="zh-CN" altLang="en-US" dirty="0"/>
              <a:t>  </a:t>
            </a:r>
            <a:r>
              <a:rPr lang="en-US" altLang="zh-CN" dirty="0"/>
              <a:t>two</a:t>
            </a:r>
            <a:r>
              <a:rPr lang="zh-CN" altLang="en-US" dirty="0"/>
              <a:t> </a:t>
            </a:r>
            <a:r>
              <a:rPr lang="en-US" altLang="zh-CN" dirty="0"/>
              <a:t>classes</a:t>
            </a:r>
            <a:r>
              <a:rPr lang="zh-CN" altLang="en-US" dirty="0"/>
              <a:t> “</a:t>
            </a:r>
            <a:r>
              <a:rPr lang="en-US" altLang="zh-CN" i="1" dirty="0"/>
              <a:t>use-a</a:t>
            </a:r>
            <a:r>
              <a:rPr lang="zh-CN" altLang="en-US" i="1" dirty="0"/>
              <a:t>” </a:t>
            </a:r>
            <a:r>
              <a:rPr lang="en-US" altLang="zh-CN" b="1" i="1" dirty="0"/>
              <a:t>temperate</a:t>
            </a:r>
            <a:r>
              <a:rPr lang="zh-CN" altLang="en-US" dirty="0"/>
              <a:t> </a:t>
            </a:r>
            <a:r>
              <a:rPr lang="en-US" altLang="zh-CN" dirty="0"/>
              <a:t>relationship</a:t>
            </a:r>
            <a:r>
              <a:rPr lang="zh-CN" altLang="en-US" dirty="0"/>
              <a:t> </a:t>
            </a:r>
            <a:r>
              <a:rPr lang="en-US" altLang="zh-CN" dirty="0"/>
              <a:t>to</a:t>
            </a:r>
            <a:r>
              <a:rPr lang="zh-CN" altLang="en-US" dirty="0"/>
              <a:t> </a:t>
            </a:r>
            <a:r>
              <a:rPr lang="en-US" altLang="zh-CN" dirty="0"/>
              <a:t>implement</a:t>
            </a:r>
            <a:r>
              <a:rPr lang="zh-CN" altLang="en-US" dirty="0"/>
              <a:t> </a:t>
            </a:r>
            <a:r>
              <a:rPr lang="en-US" altLang="zh-CN" dirty="0"/>
              <a:t>some</a:t>
            </a:r>
            <a:r>
              <a:rPr lang="zh-CN" altLang="en-US" dirty="0"/>
              <a:t> </a:t>
            </a:r>
            <a:r>
              <a:rPr lang="en-US" altLang="zh-CN" dirty="0"/>
              <a:t>functions</a:t>
            </a:r>
            <a:r>
              <a:rPr lang="zh-CN" altLang="en-US" dirty="0"/>
              <a:t> </a:t>
            </a:r>
            <a:r>
              <a:rPr lang="en-US" altLang="zh-CN" dirty="0"/>
              <a:t>(for</a:t>
            </a:r>
            <a:r>
              <a:rPr lang="zh-CN" altLang="en-US" dirty="0"/>
              <a:t> </a:t>
            </a:r>
            <a:r>
              <a:rPr lang="en-US" altLang="zh-CN" dirty="0"/>
              <a:t>example,</a:t>
            </a:r>
            <a:r>
              <a:rPr lang="zh-CN" altLang="en-US" dirty="0"/>
              <a:t> </a:t>
            </a:r>
            <a:r>
              <a:rPr lang="en-US" altLang="zh-CN" dirty="0"/>
              <a:t>when</a:t>
            </a:r>
            <a:r>
              <a:rPr lang="zh-CN" altLang="en-US" dirty="0"/>
              <a:t> </a:t>
            </a:r>
            <a:r>
              <a:rPr lang="en-US" altLang="zh-CN" dirty="0"/>
              <a:t>a</a:t>
            </a:r>
            <a:r>
              <a:rPr lang="zh-CN" altLang="en-US" dirty="0"/>
              <a:t> </a:t>
            </a:r>
            <a:r>
              <a:rPr lang="en-US" altLang="zh-CN" dirty="0"/>
              <a:t>method</a:t>
            </a:r>
            <a:r>
              <a:rPr lang="zh-CN" altLang="en-US" dirty="0"/>
              <a:t> </a:t>
            </a:r>
            <a:r>
              <a:rPr lang="en-US" altLang="zh-CN" dirty="0"/>
              <a:t>of</a:t>
            </a:r>
            <a:r>
              <a:rPr lang="zh-CN" altLang="en-US" dirty="0"/>
              <a:t> </a:t>
            </a:r>
            <a:r>
              <a:rPr lang="en-US" altLang="zh-CN" dirty="0"/>
              <a:t>one</a:t>
            </a:r>
            <a:r>
              <a:rPr lang="zh-CN" altLang="en-US" dirty="0"/>
              <a:t> </a:t>
            </a:r>
            <a:r>
              <a:rPr lang="en-US" altLang="zh-CN" dirty="0"/>
              <a:t>class</a:t>
            </a:r>
            <a:r>
              <a:rPr lang="zh-CN" altLang="en-US" dirty="0"/>
              <a:t> </a:t>
            </a:r>
            <a:r>
              <a:rPr lang="en-US" altLang="zh-CN" dirty="0"/>
              <a:t>takes</a:t>
            </a:r>
            <a:r>
              <a:rPr lang="zh-CN" altLang="en-US" dirty="0"/>
              <a:t> </a:t>
            </a:r>
            <a:r>
              <a:rPr lang="en-US" altLang="zh-CN" dirty="0"/>
              <a:t>an</a:t>
            </a:r>
            <a:r>
              <a:rPr lang="zh-CN" altLang="en-US" dirty="0"/>
              <a:t> </a:t>
            </a:r>
            <a:r>
              <a:rPr lang="en-US" altLang="zh-CN" dirty="0"/>
              <a:t>object</a:t>
            </a:r>
            <a:r>
              <a:rPr lang="zh-CN" altLang="en-US" dirty="0"/>
              <a:t> </a:t>
            </a:r>
            <a:r>
              <a:rPr lang="en-US" altLang="zh-CN" dirty="0"/>
              <a:t>of</a:t>
            </a:r>
            <a:r>
              <a:rPr lang="zh-CN" altLang="en-US" dirty="0"/>
              <a:t> </a:t>
            </a:r>
            <a:r>
              <a:rPr lang="en-US" altLang="zh-CN" dirty="0"/>
              <a:t>another</a:t>
            </a:r>
            <a:r>
              <a:rPr lang="zh-CN" altLang="en-US" dirty="0"/>
              <a:t> </a:t>
            </a:r>
            <a:r>
              <a:rPr lang="en-US" altLang="zh-CN" dirty="0"/>
              <a:t>class</a:t>
            </a:r>
            <a:r>
              <a:rPr lang="zh-CN" altLang="en-US" dirty="0"/>
              <a:t> </a:t>
            </a:r>
            <a:r>
              <a:rPr lang="en-US" altLang="zh-CN" dirty="0"/>
              <a:t>as</a:t>
            </a:r>
            <a:r>
              <a:rPr lang="zh-CN" altLang="en-US" dirty="0"/>
              <a:t> </a:t>
            </a:r>
            <a:r>
              <a:rPr lang="en-US" altLang="zh-CN" dirty="0"/>
              <a:t>a</a:t>
            </a:r>
            <a:r>
              <a:rPr lang="zh-CN" altLang="en-US" dirty="0"/>
              <a:t> </a:t>
            </a:r>
            <a:r>
              <a:rPr lang="en-US" altLang="zh-CN" dirty="0"/>
              <a:t>parameter)</a:t>
            </a:r>
            <a:r>
              <a:rPr lang="zh-CN" altLang="en-US" dirty="0"/>
              <a:t> </a:t>
            </a:r>
            <a:r>
              <a:rPr lang="en-US" altLang="zh-CN" b="1" dirty="0"/>
              <a:t>Week</a:t>
            </a:r>
            <a:r>
              <a:rPr lang="zh-CN" altLang="en-US" b="1" dirty="0"/>
              <a:t> </a:t>
            </a:r>
            <a:r>
              <a:rPr lang="en-US" altLang="zh-CN" b="1" dirty="0"/>
              <a:t>coupling</a:t>
            </a:r>
          </a:p>
          <a:p>
            <a:pPr marL="0" indent="0">
              <a:buNone/>
            </a:pPr>
            <a:endParaRPr lang="en-US" altLang="zh-CN" dirty="0"/>
          </a:p>
          <a:p>
            <a:pPr marL="0" indent="0">
              <a:buNone/>
            </a:pPr>
            <a:r>
              <a:rPr lang="en-US" altLang="zh-CN" dirty="0"/>
              <a:t>Association:</a:t>
            </a:r>
            <a:r>
              <a:rPr lang="zh-CN" altLang="en-US" dirty="0"/>
              <a:t> </a:t>
            </a:r>
            <a:r>
              <a:rPr lang="en-US" altLang="zh-CN" dirty="0"/>
              <a:t>a</a:t>
            </a:r>
            <a:r>
              <a:rPr lang="zh-CN" altLang="en-US" dirty="0"/>
              <a:t> </a:t>
            </a:r>
            <a:r>
              <a:rPr lang="en-US" altLang="zh-CN" b="1" dirty="0"/>
              <a:t>stronger</a:t>
            </a:r>
            <a:r>
              <a:rPr lang="zh-CN" altLang="en-US" dirty="0"/>
              <a:t> </a:t>
            </a:r>
            <a:r>
              <a:rPr lang="en-US" altLang="zh-CN" dirty="0"/>
              <a:t>relationship,</a:t>
            </a:r>
            <a:r>
              <a:rPr lang="zh-CN" altLang="en-US" dirty="0"/>
              <a:t> </a:t>
            </a:r>
            <a:r>
              <a:rPr lang="en-US" altLang="zh-CN" dirty="0"/>
              <a:t>two</a:t>
            </a:r>
            <a:r>
              <a:rPr lang="zh-CN" altLang="en-US" dirty="0"/>
              <a:t> </a:t>
            </a:r>
            <a:r>
              <a:rPr lang="en-US" altLang="zh-CN" dirty="0"/>
              <a:t>classes</a:t>
            </a:r>
            <a:r>
              <a:rPr lang="zh-CN" altLang="en-US" dirty="0"/>
              <a:t> </a:t>
            </a:r>
            <a:r>
              <a:rPr lang="en-US" altLang="zh-CN" dirty="0"/>
              <a:t>collaborate</a:t>
            </a:r>
            <a:r>
              <a:rPr lang="zh-CN" altLang="en-US" dirty="0"/>
              <a:t> </a:t>
            </a:r>
            <a:r>
              <a:rPr lang="en-US" altLang="zh-CN" dirty="0"/>
              <a:t>for</a:t>
            </a:r>
            <a:r>
              <a:rPr lang="zh-CN" altLang="en-US" dirty="0"/>
              <a:t> </a:t>
            </a:r>
            <a:r>
              <a:rPr lang="en-US" altLang="zh-CN" dirty="0"/>
              <a:t>a</a:t>
            </a:r>
            <a:r>
              <a:rPr lang="zh-CN" altLang="en-US" dirty="0"/>
              <a:t> </a:t>
            </a:r>
            <a:r>
              <a:rPr lang="en-US" altLang="zh-CN" dirty="0"/>
              <a:t>longer</a:t>
            </a:r>
            <a:r>
              <a:rPr lang="zh-CN" altLang="en-US" dirty="0"/>
              <a:t> </a:t>
            </a:r>
            <a:r>
              <a:rPr lang="en-US" altLang="zh-CN" dirty="0"/>
              <a:t>period</a:t>
            </a:r>
            <a:r>
              <a:rPr lang="zh-CN" altLang="en-US" dirty="0"/>
              <a:t> </a:t>
            </a:r>
            <a:r>
              <a:rPr lang="en-US" altLang="zh-CN" dirty="0"/>
              <a:t>of</a:t>
            </a:r>
            <a:r>
              <a:rPr lang="zh-CN" altLang="en-US" dirty="0"/>
              <a:t> </a:t>
            </a:r>
            <a:r>
              <a:rPr lang="en-US" altLang="zh-CN" dirty="0"/>
              <a:t>time</a:t>
            </a:r>
            <a:r>
              <a:rPr lang="zh-CN" altLang="en-US" dirty="0"/>
              <a:t> </a:t>
            </a:r>
            <a:r>
              <a:rPr lang="en-US" altLang="zh-CN" dirty="0"/>
              <a:t>(for</a:t>
            </a:r>
            <a:r>
              <a:rPr lang="zh-CN" altLang="en-US" dirty="0"/>
              <a:t> </a:t>
            </a:r>
            <a:r>
              <a:rPr lang="en-US" altLang="zh-CN" dirty="0"/>
              <a:t>example,</a:t>
            </a:r>
            <a:r>
              <a:rPr lang="zh-CN" altLang="en-US" dirty="0"/>
              <a:t> </a:t>
            </a:r>
            <a:r>
              <a:rPr lang="en-US" altLang="zh-CN" dirty="0"/>
              <a:t>a</a:t>
            </a:r>
            <a:r>
              <a:rPr lang="zh-CN" altLang="en-US" dirty="0"/>
              <a:t> </a:t>
            </a:r>
            <a:r>
              <a:rPr lang="en-US" altLang="zh-CN" dirty="0"/>
              <a:t>class</a:t>
            </a:r>
            <a:r>
              <a:rPr lang="zh-CN" altLang="en-US" dirty="0"/>
              <a:t> </a:t>
            </a:r>
            <a:r>
              <a:rPr lang="en-US" altLang="zh-CN" dirty="0"/>
              <a:t>has</a:t>
            </a:r>
            <a:r>
              <a:rPr lang="zh-CN" altLang="en-US" dirty="0"/>
              <a:t> </a:t>
            </a:r>
            <a:r>
              <a:rPr lang="en-US" altLang="zh-CN" dirty="0"/>
              <a:t>an</a:t>
            </a:r>
            <a:r>
              <a:rPr lang="zh-CN" altLang="en-US" dirty="0"/>
              <a:t> </a:t>
            </a:r>
            <a:r>
              <a:rPr lang="en-US" altLang="zh-CN" dirty="0"/>
              <a:t>attribute</a:t>
            </a:r>
            <a:r>
              <a:rPr lang="zh-CN" altLang="en-US" dirty="0"/>
              <a:t> </a:t>
            </a:r>
            <a:r>
              <a:rPr lang="en-US" altLang="zh-CN" dirty="0"/>
              <a:t>that</a:t>
            </a:r>
            <a:r>
              <a:rPr lang="zh-CN" altLang="en-US" dirty="0"/>
              <a:t> </a:t>
            </a:r>
            <a:r>
              <a:rPr lang="en-US" altLang="zh-CN" dirty="0"/>
              <a:t>is</a:t>
            </a:r>
            <a:r>
              <a:rPr lang="zh-CN" altLang="en-US" dirty="0"/>
              <a:t> </a:t>
            </a:r>
            <a:r>
              <a:rPr lang="en-US" altLang="zh-CN" dirty="0"/>
              <a:t>an</a:t>
            </a:r>
            <a:r>
              <a:rPr lang="zh-CN" altLang="en-US" dirty="0"/>
              <a:t> </a:t>
            </a:r>
            <a:r>
              <a:rPr lang="en-US" altLang="zh-CN" dirty="0"/>
              <a:t>instance</a:t>
            </a:r>
            <a:r>
              <a:rPr lang="zh-CN" altLang="en-US" dirty="0"/>
              <a:t> </a:t>
            </a:r>
            <a:r>
              <a:rPr lang="en-US" altLang="zh-CN" dirty="0"/>
              <a:t>of</a:t>
            </a:r>
            <a:r>
              <a:rPr lang="zh-CN" altLang="en-US" dirty="0"/>
              <a:t> </a:t>
            </a:r>
            <a:r>
              <a:rPr lang="en-US" altLang="zh-CN" dirty="0"/>
              <a:t>another</a:t>
            </a:r>
            <a:r>
              <a:rPr lang="zh-CN" altLang="en-US" dirty="0"/>
              <a:t> </a:t>
            </a:r>
            <a:r>
              <a:rPr lang="en-US" altLang="zh-CN" dirty="0"/>
              <a:t>class)</a:t>
            </a:r>
            <a:r>
              <a:rPr lang="zh-CN" altLang="en-US" dirty="0"/>
              <a:t>  </a:t>
            </a:r>
            <a:r>
              <a:rPr lang="en-US" altLang="zh-CN" b="1" dirty="0"/>
              <a:t>Strong</a:t>
            </a:r>
            <a:r>
              <a:rPr lang="zh-CN" altLang="en-US" b="1" dirty="0"/>
              <a:t> </a:t>
            </a:r>
            <a:r>
              <a:rPr lang="en-US" altLang="zh-CN" b="1" dirty="0"/>
              <a:t>coupling</a:t>
            </a:r>
          </a:p>
          <a:p>
            <a:pPr marL="0" indent="0">
              <a:buNone/>
            </a:pPr>
            <a:endParaRPr lang="en-US" altLang="zh-CN" dirty="0"/>
          </a:p>
          <a:p>
            <a:pPr marL="0" indent="0">
              <a:buNone/>
            </a:pPr>
            <a:endParaRPr lang="en-US" altLang="zh-CN" dirty="0"/>
          </a:p>
          <a:p>
            <a:pPr marL="0" indent="0">
              <a:buNone/>
            </a:pPr>
            <a:endParaRPr lang="en-US" dirty="0"/>
          </a:p>
        </p:txBody>
      </p:sp>
      <p:pic>
        <p:nvPicPr>
          <p:cNvPr id="1026" name="Picture 2" descr="A diagram of a order line&#10;&#10;Description automatically generated">
            <a:extLst>
              <a:ext uri="{FF2B5EF4-FFF2-40B4-BE49-F238E27FC236}">
                <a16:creationId xmlns:a16="http://schemas.microsoft.com/office/drawing/2014/main" id="{ED072801-9E49-D72B-D5DF-B95AC39DC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337" y="19276"/>
            <a:ext cx="21256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4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FB77-524F-8224-5FB4-403E0035303B}"/>
              </a:ext>
            </a:extLst>
          </p:cNvPr>
          <p:cNvSpPr>
            <a:spLocks noGrp="1"/>
          </p:cNvSpPr>
          <p:nvPr>
            <p:ph type="title"/>
          </p:nvPr>
        </p:nvSpPr>
        <p:spPr>
          <a:xfrm>
            <a:off x="351424" y="365125"/>
            <a:ext cx="10515600" cy="1325563"/>
          </a:xfrm>
        </p:spPr>
        <p:txBody>
          <a:bodyPr/>
          <a:lstStyle/>
          <a:p>
            <a:r>
              <a:rPr lang="en-US" altLang="zh-CN" dirty="0"/>
              <a:t>Week</a:t>
            </a:r>
            <a:r>
              <a:rPr lang="zh-CN" altLang="en-US" dirty="0"/>
              <a:t> </a:t>
            </a:r>
            <a:r>
              <a:rPr lang="en-US" altLang="zh-CN" dirty="0"/>
              <a:t>6</a:t>
            </a:r>
            <a:r>
              <a:rPr lang="zh-CN" altLang="en-US" dirty="0"/>
              <a:t> </a:t>
            </a:r>
            <a:r>
              <a:rPr lang="en-US" altLang="zh-CN" dirty="0"/>
              <a:t>Sequence</a:t>
            </a:r>
            <a:r>
              <a:rPr lang="zh-CN" altLang="en-US" dirty="0"/>
              <a:t> </a:t>
            </a:r>
            <a:r>
              <a:rPr lang="en-US" altLang="zh-CN" dirty="0"/>
              <a:t>and</a:t>
            </a:r>
            <a:r>
              <a:rPr lang="zh-CN" altLang="en-US" dirty="0"/>
              <a:t> </a:t>
            </a:r>
            <a:r>
              <a:rPr lang="en-US" altLang="zh-CN" dirty="0"/>
              <a:t>state</a:t>
            </a:r>
            <a:r>
              <a:rPr lang="zh-CN" altLang="en-US" dirty="0"/>
              <a:t> </a:t>
            </a:r>
            <a:r>
              <a:rPr lang="en-US" altLang="zh-CN" dirty="0"/>
              <a:t>diagrams</a:t>
            </a:r>
            <a:endParaRPr lang="en-US" dirty="0"/>
          </a:p>
        </p:txBody>
      </p:sp>
      <p:pic>
        <p:nvPicPr>
          <p:cNvPr id="4" name="Picture 3">
            <a:extLst>
              <a:ext uri="{FF2B5EF4-FFF2-40B4-BE49-F238E27FC236}">
                <a16:creationId xmlns:a16="http://schemas.microsoft.com/office/drawing/2014/main" id="{73AA1C2E-6D86-3EBB-081F-F54C736DD005}"/>
              </a:ext>
            </a:extLst>
          </p:cNvPr>
          <p:cNvPicPr>
            <a:picLocks noChangeAspect="1"/>
          </p:cNvPicPr>
          <p:nvPr/>
        </p:nvPicPr>
        <p:blipFill>
          <a:blip r:embed="rId3"/>
          <a:stretch>
            <a:fillRect/>
          </a:stretch>
        </p:blipFill>
        <p:spPr>
          <a:xfrm>
            <a:off x="1818274" y="1690688"/>
            <a:ext cx="7581900" cy="4343400"/>
          </a:xfrm>
          <a:prstGeom prst="rect">
            <a:avLst/>
          </a:prstGeom>
        </p:spPr>
      </p:pic>
    </p:spTree>
    <p:extLst>
      <p:ext uri="{BB962C8B-B14F-4D97-AF65-F5344CB8AC3E}">
        <p14:creationId xmlns:p14="http://schemas.microsoft.com/office/powerpoint/2010/main" val="270902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4D85DED-9488-7607-7FD1-C8DA24EEA74D}"/>
              </a:ext>
            </a:extLst>
          </p:cNvPr>
          <p:cNvSpPr txBox="1"/>
          <p:nvPr/>
        </p:nvSpPr>
        <p:spPr>
          <a:xfrm>
            <a:off x="391886" y="375557"/>
            <a:ext cx="10809514" cy="2585323"/>
          </a:xfrm>
          <a:prstGeom prst="rect">
            <a:avLst/>
          </a:prstGeom>
          <a:noFill/>
        </p:spPr>
        <p:txBody>
          <a:bodyPr wrap="square" rtlCol="0">
            <a:spAutoFit/>
          </a:bodyPr>
          <a:lstStyle/>
          <a:p>
            <a:pPr algn="l" rtl="0" fontAlgn="base"/>
            <a:r>
              <a:rPr lang="en-AU" sz="1800" b="1" i="0" dirty="0">
                <a:solidFill>
                  <a:srgbClr val="FF0000"/>
                </a:solidFill>
                <a:effectLst/>
                <a:highlight>
                  <a:srgbClr val="FFFFFF"/>
                </a:highlight>
                <a:latin typeface="Arial" panose="020B0604020202020204" pitchFamily="34" charset="0"/>
              </a:rPr>
              <a:t>Some common issues: </a:t>
            </a:r>
            <a:r>
              <a:rPr lang="en-AU" sz="1800" b="0" i="0" dirty="0">
                <a:solidFill>
                  <a:srgbClr val="FF0000"/>
                </a:solidFill>
                <a:effectLst/>
                <a:highlight>
                  <a:srgbClr val="FFFFFF"/>
                </a:highlight>
                <a:latin typeface="Arial" panose="020B0604020202020204" pitchFamily="34" charset="0"/>
              </a:rPr>
              <a:t> </a:t>
            </a:r>
            <a:endParaRPr lang="en-AU" b="0" i="0" dirty="0">
              <a:solidFill>
                <a:srgbClr val="000000"/>
              </a:solidFill>
              <a:effectLst/>
              <a:highlight>
                <a:srgbClr val="FFFFFF"/>
              </a:highlight>
              <a:latin typeface="Segoe UI" panose="020B0502040204020203" pitchFamily="34" charset="0"/>
            </a:endParaRPr>
          </a:p>
          <a:p>
            <a:pPr algn="just" rtl="0" fontAlgn="base">
              <a:buFont typeface="+mj-lt"/>
              <a:buAutoNum type="arabicPeriod"/>
            </a:pPr>
            <a:r>
              <a:rPr lang="en-AU" sz="1800" b="0" i="0" dirty="0">
                <a:solidFill>
                  <a:srgbClr val="FF0000"/>
                </a:solidFill>
                <a:effectLst/>
                <a:highlight>
                  <a:srgbClr val="FFFFFF"/>
                </a:highlight>
                <a:latin typeface="Arial" panose="020B0604020202020204" pitchFamily="34" charset="0"/>
              </a:rPr>
              <a:t>missing some messages between objects. </a:t>
            </a:r>
            <a:endParaRPr lang="en-AU" sz="1800" b="0" i="0" dirty="0">
              <a:solidFill>
                <a:srgbClr val="000000"/>
              </a:solidFill>
              <a:effectLst/>
              <a:highlight>
                <a:srgbClr val="FFFFFF"/>
              </a:highlight>
              <a:latin typeface="Arial" panose="020B0604020202020204" pitchFamily="34" charset="0"/>
            </a:endParaRPr>
          </a:p>
          <a:p>
            <a:pPr algn="just" rtl="0" fontAlgn="base">
              <a:buFont typeface="+mj-lt"/>
              <a:buAutoNum type="arabicPeriod" startAt="2"/>
            </a:pPr>
            <a:r>
              <a:rPr lang="en-AU" sz="1800" b="0" i="0" dirty="0">
                <a:solidFill>
                  <a:srgbClr val="FF0000"/>
                </a:solidFill>
                <a:effectLst/>
                <a:highlight>
                  <a:srgbClr val="FFFFFF"/>
                </a:highlight>
                <a:latin typeface="Arial" panose="020B0604020202020204" pitchFamily="34" charset="0"/>
              </a:rPr>
              <a:t>object lifeline should be dashed lines </a:t>
            </a:r>
            <a:endParaRPr lang="en-AU" sz="1800" b="0" i="0" dirty="0">
              <a:solidFill>
                <a:srgbClr val="000000"/>
              </a:solidFill>
              <a:effectLst/>
              <a:highlight>
                <a:srgbClr val="FFFFFF"/>
              </a:highlight>
              <a:latin typeface="Arial" panose="020B0604020202020204" pitchFamily="34" charset="0"/>
            </a:endParaRPr>
          </a:p>
          <a:p>
            <a:pPr algn="just" rtl="0" fontAlgn="base">
              <a:buFont typeface="+mj-lt"/>
              <a:buAutoNum type="arabicPeriod" startAt="3"/>
            </a:pPr>
            <a:r>
              <a:rPr lang="en-AU" sz="1800" b="0" i="0" dirty="0">
                <a:solidFill>
                  <a:srgbClr val="FF0000"/>
                </a:solidFill>
                <a:effectLst/>
                <a:highlight>
                  <a:srgbClr val="FFFFFF"/>
                </a:highlight>
                <a:latin typeface="Arial" panose="020B0604020202020204" pitchFamily="34" charset="0"/>
              </a:rPr>
              <a:t>Some return messages are incorrect.  </a:t>
            </a:r>
            <a:endParaRPr lang="en-AU" sz="1800" b="0" i="0" dirty="0">
              <a:solidFill>
                <a:srgbClr val="000000"/>
              </a:solidFill>
              <a:effectLst/>
              <a:highlight>
                <a:srgbClr val="FFFFFF"/>
              </a:highlight>
              <a:latin typeface="Arial" panose="020B0604020202020204" pitchFamily="34" charset="0"/>
            </a:endParaRPr>
          </a:p>
          <a:p>
            <a:pPr algn="just" rtl="0" fontAlgn="base">
              <a:buFont typeface="+mj-lt"/>
              <a:buAutoNum type="arabicPeriod" startAt="4"/>
            </a:pPr>
            <a:r>
              <a:rPr lang="en-AU" sz="1800" b="0" i="0" dirty="0">
                <a:solidFill>
                  <a:srgbClr val="FF0000"/>
                </a:solidFill>
                <a:effectLst/>
                <a:highlight>
                  <a:srgbClr val="FFFFFF"/>
                </a:highlight>
                <a:latin typeface="Arial" panose="020B0604020202020204" pitchFamily="34" charset="0"/>
              </a:rPr>
              <a:t>Other operations rather than login should be controlled by the “control entity” </a:t>
            </a:r>
            <a:endParaRPr lang="en-AU" sz="1800" b="0" i="0" dirty="0">
              <a:solidFill>
                <a:srgbClr val="000000"/>
              </a:solidFill>
              <a:effectLst/>
              <a:highlight>
                <a:srgbClr val="FFFFFF"/>
              </a:highlight>
              <a:latin typeface="Arial" panose="020B0604020202020204" pitchFamily="34" charset="0"/>
            </a:endParaRPr>
          </a:p>
          <a:p>
            <a:pPr algn="just" rtl="0" fontAlgn="base">
              <a:buFont typeface="+mj-lt"/>
              <a:buAutoNum type="arabicPeriod" startAt="5"/>
            </a:pPr>
            <a:r>
              <a:rPr lang="en-AU" sz="1800" b="0" i="0" dirty="0">
                <a:solidFill>
                  <a:srgbClr val="FF0000"/>
                </a:solidFill>
                <a:effectLst/>
                <a:highlight>
                  <a:srgbClr val="FFFFFF"/>
                </a:highlight>
                <a:latin typeface="Arial" panose="020B0604020202020204" pitchFamily="34" charset="0"/>
              </a:rPr>
              <a:t>Missing Activation boxes. </a:t>
            </a:r>
            <a:endParaRPr lang="en-AU" sz="1800" b="0" i="0" dirty="0">
              <a:solidFill>
                <a:srgbClr val="000000"/>
              </a:solidFill>
              <a:effectLst/>
              <a:highlight>
                <a:srgbClr val="FFFFFF"/>
              </a:highlight>
              <a:latin typeface="Arial" panose="020B0604020202020204" pitchFamily="34" charset="0"/>
            </a:endParaRPr>
          </a:p>
          <a:p>
            <a:pPr algn="just" rtl="0" fontAlgn="base">
              <a:buFont typeface="+mj-lt"/>
              <a:buAutoNum type="arabicPeriod" startAt="6"/>
            </a:pPr>
            <a:r>
              <a:rPr lang="en-AU" sz="1800" b="0" i="0" dirty="0">
                <a:solidFill>
                  <a:srgbClr val="FF0000"/>
                </a:solidFill>
                <a:effectLst/>
                <a:highlight>
                  <a:srgbClr val="FFFFFF"/>
                </a:highlight>
                <a:latin typeface="Arial" panose="020B0604020202020204" pitchFamily="34" charset="0"/>
              </a:rPr>
              <a:t>Only one actor should be interacting with the system </a:t>
            </a:r>
            <a:endParaRPr lang="en-AU" sz="1800" b="0" i="0" dirty="0">
              <a:solidFill>
                <a:srgbClr val="000000"/>
              </a:solidFill>
              <a:effectLst/>
              <a:highlight>
                <a:srgbClr val="FFFFFF"/>
              </a:highlight>
              <a:latin typeface="Arial" panose="020B0604020202020204" pitchFamily="34" charset="0"/>
            </a:endParaRPr>
          </a:p>
          <a:p>
            <a:pPr algn="just" rtl="0" fontAlgn="base">
              <a:buFont typeface="+mj-lt"/>
              <a:buAutoNum type="arabicPeriod" startAt="7"/>
            </a:pPr>
            <a:r>
              <a:rPr lang="en-AU" sz="1800" b="0" i="0" dirty="0">
                <a:solidFill>
                  <a:srgbClr val="FF0000"/>
                </a:solidFill>
                <a:effectLst/>
                <a:highlight>
                  <a:srgbClr val="FFFFFF"/>
                </a:highlight>
                <a:latin typeface="Arial" panose="020B0604020202020204" pitchFamily="34" charset="0"/>
              </a:rPr>
              <a:t>Messages are potentially method calls, open the application is not a method </a:t>
            </a:r>
            <a:endParaRPr lang="en-AU" sz="1800" b="0" i="0" dirty="0">
              <a:solidFill>
                <a:srgbClr val="000000"/>
              </a:solidFill>
              <a:effectLst/>
              <a:highlight>
                <a:srgbClr val="FFFFFF"/>
              </a:highlight>
              <a:latin typeface="Arial" panose="020B0604020202020204" pitchFamily="34" charset="0"/>
            </a:endParaRPr>
          </a:p>
          <a:p>
            <a:endParaRPr lang="en-US" dirty="0"/>
          </a:p>
        </p:txBody>
      </p:sp>
      <p:pic>
        <p:nvPicPr>
          <p:cNvPr id="2050" name="Picture 2">
            <a:extLst>
              <a:ext uri="{FF2B5EF4-FFF2-40B4-BE49-F238E27FC236}">
                <a16:creationId xmlns:a16="http://schemas.microsoft.com/office/drawing/2014/main" id="{A07C4652-9FA5-95E6-17EB-3D6D2D3DB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642" y="2960880"/>
            <a:ext cx="6115957" cy="377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82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C8D7-BCC7-34B4-C81F-5E16B76ADF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61FD79-7C4F-A5C6-ADC1-8C8B3A577B07}"/>
              </a:ext>
            </a:extLst>
          </p:cNvPr>
          <p:cNvSpPr>
            <a:spLocks noGrp="1"/>
          </p:cNvSpPr>
          <p:nvPr>
            <p:ph idx="1"/>
          </p:nvPr>
        </p:nvSpPr>
        <p:spPr>
          <a:xfrm>
            <a:off x="838200" y="2467155"/>
            <a:ext cx="10515600" cy="3709807"/>
          </a:xfrm>
        </p:spPr>
        <p:txBody>
          <a:bodyPr>
            <a:normAutofit/>
          </a:bodyPr>
          <a:lstStyle/>
          <a:p>
            <a:pPr marL="0" indent="0" algn="ctr">
              <a:buNone/>
            </a:pPr>
            <a:r>
              <a:rPr lang="en-US" altLang="zh-CN" sz="3600" b="1" dirty="0"/>
              <a:t>System</a:t>
            </a:r>
            <a:r>
              <a:rPr lang="zh-CN" altLang="en-US" sz="3600" b="1" dirty="0"/>
              <a:t> </a:t>
            </a:r>
            <a:r>
              <a:rPr lang="en-US" altLang="zh-CN" sz="3600" b="1" dirty="0"/>
              <a:t>Design</a:t>
            </a:r>
            <a:r>
              <a:rPr lang="zh-CN" altLang="en-US" sz="3600" b="1" dirty="0"/>
              <a:t> </a:t>
            </a:r>
            <a:endParaRPr lang="en-US" sz="3600" b="1" dirty="0"/>
          </a:p>
        </p:txBody>
      </p:sp>
    </p:spTree>
    <p:extLst>
      <p:ext uri="{BB962C8B-B14F-4D97-AF65-F5344CB8AC3E}">
        <p14:creationId xmlns:p14="http://schemas.microsoft.com/office/powerpoint/2010/main" val="14618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40D6-72A6-5DFC-5477-6C450ADFC051}"/>
              </a:ext>
            </a:extLst>
          </p:cNvPr>
          <p:cNvSpPr>
            <a:spLocks noGrp="1"/>
          </p:cNvSpPr>
          <p:nvPr>
            <p:ph type="title"/>
          </p:nvPr>
        </p:nvSpPr>
        <p:spPr/>
        <p:txBody>
          <a:bodyPr/>
          <a:lstStyle/>
          <a:p>
            <a:r>
              <a:rPr lang="en-US" altLang="zh-CN" dirty="0"/>
              <a:t>Week</a:t>
            </a:r>
            <a:r>
              <a:rPr lang="zh-CN" altLang="en-US" dirty="0"/>
              <a:t> </a:t>
            </a:r>
            <a:r>
              <a:rPr lang="en-US" altLang="zh-CN" dirty="0"/>
              <a:t>7:</a:t>
            </a:r>
            <a:r>
              <a:rPr lang="zh-CN" altLang="en-US" dirty="0"/>
              <a:t> </a:t>
            </a:r>
            <a:r>
              <a:rPr lang="en-US" altLang="zh-CN" dirty="0"/>
              <a:t>Intro</a:t>
            </a:r>
            <a:r>
              <a:rPr lang="zh-CN" altLang="en-US" dirty="0"/>
              <a:t> </a:t>
            </a:r>
            <a:r>
              <a:rPr lang="en-US" altLang="zh-CN" dirty="0"/>
              <a:t>to</a:t>
            </a:r>
            <a:r>
              <a:rPr lang="zh-CN" altLang="en-US" dirty="0"/>
              <a:t> </a:t>
            </a:r>
            <a:r>
              <a:rPr lang="en-US" altLang="zh-CN" dirty="0"/>
              <a:t>System</a:t>
            </a:r>
            <a:r>
              <a:rPr lang="zh-CN" altLang="en-US" dirty="0"/>
              <a:t> </a:t>
            </a:r>
            <a:r>
              <a:rPr lang="en-US" altLang="zh-CN" dirty="0"/>
              <a:t>design</a:t>
            </a:r>
            <a:r>
              <a:rPr lang="zh-CN" altLang="en-US" dirty="0"/>
              <a:t>  </a:t>
            </a:r>
            <a:endParaRPr lang="en-US" dirty="0"/>
          </a:p>
        </p:txBody>
      </p:sp>
      <p:sp>
        <p:nvSpPr>
          <p:cNvPr id="3" name="Content Placeholder 2">
            <a:extLst>
              <a:ext uri="{FF2B5EF4-FFF2-40B4-BE49-F238E27FC236}">
                <a16:creationId xmlns:a16="http://schemas.microsoft.com/office/drawing/2014/main" id="{D22D5ECB-36EA-3E67-61B6-4ECB119FD689}"/>
              </a:ext>
            </a:extLst>
          </p:cNvPr>
          <p:cNvSpPr>
            <a:spLocks noGrp="1"/>
          </p:cNvSpPr>
          <p:nvPr>
            <p:ph idx="1"/>
          </p:nvPr>
        </p:nvSpPr>
        <p:spPr/>
        <p:txBody>
          <a:bodyPr/>
          <a:lstStyle/>
          <a:p>
            <a:r>
              <a:rPr lang="en-US" dirty="0"/>
              <a:t>In system design, objects identified during analysis are grouped into </a:t>
            </a:r>
            <a:r>
              <a:rPr lang="en-US" dirty="0">
                <a:solidFill>
                  <a:schemeClr val="accent6"/>
                </a:solidFill>
              </a:rPr>
              <a:t>subsystems</a:t>
            </a:r>
            <a:r>
              <a:rPr lang="en-US" dirty="0"/>
              <a:t>.​</a:t>
            </a:r>
          </a:p>
          <a:p>
            <a:r>
              <a:rPr lang="en-US" dirty="0"/>
              <a:t>​</a:t>
            </a:r>
          </a:p>
          <a:p>
            <a:r>
              <a:rPr lang="en-US" dirty="0"/>
              <a:t>The degree of </a:t>
            </a:r>
            <a:r>
              <a:rPr lang="en-US" dirty="0">
                <a:solidFill>
                  <a:schemeClr val="accent6"/>
                </a:solidFill>
              </a:rPr>
              <a:t>cohesion</a:t>
            </a:r>
            <a:r>
              <a:rPr lang="en-US" dirty="0"/>
              <a:t> within and </a:t>
            </a:r>
            <a:r>
              <a:rPr lang="en-US" dirty="0">
                <a:solidFill>
                  <a:schemeClr val="accent6"/>
                </a:solidFill>
              </a:rPr>
              <a:t>coupling</a:t>
            </a:r>
            <a:r>
              <a:rPr lang="en-US" dirty="0"/>
              <a:t> between subsystems can be used to guide subsystem decomposition.</a:t>
            </a:r>
          </a:p>
          <a:p>
            <a:endParaRPr lang="en-US" dirty="0"/>
          </a:p>
        </p:txBody>
      </p:sp>
    </p:spTree>
    <p:extLst>
      <p:ext uri="{BB962C8B-B14F-4D97-AF65-F5344CB8AC3E}">
        <p14:creationId xmlns:p14="http://schemas.microsoft.com/office/powerpoint/2010/main" val="2297536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839627E-9FA6-C6E5-A3A4-F2A09F3069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125100"/>
            <a:ext cx="5469112"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2FFED2E-40C4-8ACB-3FDA-E770D04F4639}"/>
              </a:ext>
            </a:extLst>
          </p:cNvPr>
          <p:cNvPicPr>
            <a:picLocks noChangeAspect="1"/>
          </p:cNvPicPr>
          <p:nvPr/>
        </p:nvPicPr>
        <p:blipFill>
          <a:blip r:embed="rId4"/>
          <a:stretch>
            <a:fillRect/>
          </a:stretch>
        </p:blipFill>
        <p:spPr>
          <a:xfrm>
            <a:off x="5613400" y="1125100"/>
            <a:ext cx="6578600" cy="4051300"/>
          </a:xfrm>
          <a:prstGeom prst="rect">
            <a:avLst/>
          </a:prstGeom>
        </p:spPr>
      </p:pic>
    </p:spTree>
    <p:extLst>
      <p:ext uri="{BB962C8B-B14F-4D97-AF65-F5344CB8AC3E}">
        <p14:creationId xmlns:p14="http://schemas.microsoft.com/office/powerpoint/2010/main" val="2218449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283FA2-9ED8-F642-087E-E7B61894AAC8}"/>
              </a:ext>
            </a:extLst>
          </p:cNvPr>
          <p:cNvSpPr>
            <a:spLocks noGrp="1"/>
          </p:cNvSpPr>
          <p:nvPr>
            <p:ph idx="1"/>
          </p:nvPr>
        </p:nvSpPr>
        <p:spPr>
          <a:xfrm>
            <a:off x="838200" y="536028"/>
            <a:ext cx="10515600" cy="5640935"/>
          </a:xfrm>
        </p:spPr>
        <p:txBody>
          <a:bodyPr>
            <a:normAutofit/>
          </a:bodyPr>
          <a:lstStyle/>
          <a:p>
            <a:r>
              <a:rPr lang="en-US" altLang="zh-CN" dirty="0"/>
              <a:t>Coupling</a:t>
            </a:r>
            <a:r>
              <a:rPr lang="zh-CN" altLang="en-US" dirty="0"/>
              <a:t> </a:t>
            </a:r>
            <a:r>
              <a:rPr lang="en-US" altLang="zh-CN" dirty="0"/>
              <a:t>and</a:t>
            </a:r>
            <a:r>
              <a:rPr lang="zh-CN" altLang="en-US" dirty="0"/>
              <a:t> </a:t>
            </a:r>
            <a:r>
              <a:rPr lang="en-US" altLang="zh-CN" dirty="0"/>
              <a:t>Cohesion:</a:t>
            </a:r>
            <a:r>
              <a:rPr lang="zh-CN" altLang="en-US" dirty="0"/>
              <a:t> </a:t>
            </a:r>
            <a:r>
              <a:rPr lang="en-US" altLang="zh-CN" dirty="0"/>
              <a:t>Cohesion measures the dependence among classes ​</a:t>
            </a:r>
          </a:p>
          <a:p>
            <a:pPr lvl="1"/>
            <a:r>
              <a:rPr lang="en-US" altLang="zh-CN" dirty="0"/>
              <a:t>High cohesion: The classes in the subsystem perform similar tasks and are related to each other (via associations) ​</a:t>
            </a:r>
          </a:p>
          <a:p>
            <a:pPr lvl="1"/>
            <a:r>
              <a:rPr lang="en-US" altLang="zh-CN" dirty="0"/>
              <a:t>Low cohesion: Lots of miscellaneous and auxiliary classes, no associations ​</a:t>
            </a:r>
          </a:p>
          <a:p>
            <a:endParaRPr lang="en-US" altLang="zh-CN" dirty="0"/>
          </a:p>
          <a:p>
            <a:r>
              <a:rPr lang="en-US" altLang="zh-CN" dirty="0"/>
              <a:t>Coupling measures dependencies between subsystems ​</a:t>
            </a:r>
          </a:p>
          <a:p>
            <a:pPr lvl="1"/>
            <a:r>
              <a:rPr lang="en-US" altLang="zh-CN" dirty="0"/>
              <a:t>High coupling: Changes to one subsystem will have high impact on the other subsystem (change of model, massive recompilation, etc.) ​</a:t>
            </a:r>
          </a:p>
          <a:p>
            <a:pPr lvl="1"/>
            <a:r>
              <a:rPr lang="en-US" altLang="zh-CN" dirty="0"/>
              <a:t>Low coupling: A change in one subsystem does not affect any other subsystem </a:t>
            </a:r>
          </a:p>
          <a:p>
            <a:endParaRPr lang="en-US" dirty="0"/>
          </a:p>
        </p:txBody>
      </p:sp>
    </p:spTree>
    <p:extLst>
      <p:ext uri="{BB962C8B-B14F-4D97-AF65-F5344CB8AC3E}">
        <p14:creationId xmlns:p14="http://schemas.microsoft.com/office/powerpoint/2010/main" val="3335980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6030-E02F-3D76-C33C-FC9AB31B3340}"/>
              </a:ext>
            </a:extLst>
          </p:cNvPr>
          <p:cNvSpPr>
            <a:spLocks noGrp="1"/>
          </p:cNvSpPr>
          <p:nvPr>
            <p:ph type="title"/>
          </p:nvPr>
        </p:nvSpPr>
        <p:spPr/>
        <p:txBody>
          <a:bodyPr/>
          <a:lstStyle/>
          <a:p>
            <a:r>
              <a:rPr lang="en-US" altLang="zh-CN" dirty="0"/>
              <a:t>Week</a:t>
            </a:r>
            <a:r>
              <a:rPr lang="zh-CN" altLang="en-US" dirty="0"/>
              <a:t> </a:t>
            </a:r>
            <a:r>
              <a:rPr lang="en-US" altLang="zh-CN" dirty="0"/>
              <a:t>8:</a:t>
            </a:r>
            <a:r>
              <a:rPr lang="zh-CN" altLang="en-US" dirty="0"/>
              <a:t> </a:t>
            </a:r>
            <a:r>
              <a:rPr lang="en-US" altLang="zh-CN" dirty="0"/>
              <a:t>Software</a:t>
            </a:r>
            <a:r>
              <a:rPr lang="zh-CN" altLang="en-US" dirty="0"/>
              <a:t> </a:t>
            </a:r>
            <a:r>
              <a:rPr lang="en-US" altLang="zh-CN" dirty="0"/>
              <a:t>Architecture</a:t>
            </a:r>
            <a:endParaRPr lang="en-US" dirty="0"/>
          </a:p>
        </p:txBody>
      </p:sp>
      <p:pic>
        <p:nvPicPr>
          <p:cNvPr id="4098" name="Picture 2" descr="Untitled-Diagram-(1)">
            <a:extLst>
              <a:ext uri="{FF2B5EF4-FFF2-40B4-BE49-F238E27FC236}">
                <a16:creationId xmlns:a16="http://schemas.microsoft.com/office/drawing/2014/main" id="{BEE60D51-6510-1451-9348-5CE735C03E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4902" y="1564564"/>
            <a:ext cx="6350000" cy="4051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1383721-F917-D1E8-A7E5-E452EBE31EFA}"/>
              </a:ext>
            </a:extLst>
          </p:cNvPr>
          <p:cNvSpPr txBox="1"/>
          <p:nvPr/>
        </p:nvSpPr>
        <p:spPr>
          <a:xfrm>
            <a:off x="8245366" y="2112579"/>
            <a:ext cx="3108434" cy="1477328"/>
          </a:xfrm>
          <a:prstGeom prst="rect">
            <a:avLst/>
          </a:prstGeom>
          <a:noFill/>
        </p:spPr>
        <p:txBody>
          <a:bodyPr wrap="square" rtlCol="0">
            <a:spAutoFit/>
          </a:bodyPr>
          <a:lstStyle/>
          <a:p>
            <a:r>
              <a:rPr lang="en-US" dirty="0"/>
              <a:t>https://</a:t>
            </a:r>
            <a:r>
              <a:rPr lang="en-US" dirty="0" err="1"/>
              <a:t>learn.microsoft.com</a:t>
            </a:r>
            <a:r>
              <a:rPr lang="en-US" dirty="0"/>
              <a:t>/</a:t>
            </a:r>
            <a:r>
              <a:rPr lang="en-US" dirty="0" err="1"/>
              <a:t>en</a:t>
            </a:r>
            <a:r>
              <a:rPr lang="en-US" dirty="0"/>
              <a:t>-us/answers/questions/842217/</a:t>
            </a:r>
            <a:r>
              <a:rPr lang="en-US" dirty="0" err="1"/>
              <a:t>mvc</a:t>
            </a:r>
            <a:r>
              <a:rPr lang="en-US" dirty="0"/>
              <a:t>-based-system-modeling-and-architecture</a:t>
            </a:r>
          </a:p>
        </p:txBody>
      </p:sp>
    </p:spTree>
    <p:extLst>
      <p:ext uri="{BB962C8B-B14F-4D97-AF65-F5344CB8AC3E}">
        <p14:creationId xmlns:p14="http://schemas.microsoft.com/office/powerpoint/2010/main" val="1533577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12E6-0543-96D9-4142-44E042995D09}"/>
              </a:ext>
            </a:extLst>
          </p:cNvPr>
          <p:cNvSpPr>
            <a:spLocks noGrp="1"/>
          </p:cNvSpPr>
          <p:nvPr>
            <p:ph type="title"/>
          </p:nvPr>
        </p:nvSpPr>
        <p:spPr/>
        <p:txBody>
          <a:bodyPr/>
          <a:lstStyle/>
          <a:p>
            <a:r>
              <a:rPr lang="en-US" dirty="0"/>
              <a:t>Week</a:t>
            </a:r>
            <a:r>
              <a:rPr lang="zh-CN" altLang="en-US" dirty="0"/>
              <a:t> </a:t>
            </a:r>
            <a:r>
              <a:rPr lang="en-US" altLang="zh-CN" dirty="0"/>
              <a:t>9</a:t>
            </a:r>
            <a:r>
              <a:rPr lang="zh-CN" altLang="en-US" dirty="0"/>
              <a:t> </a:t>
            </a:r>
            <a:r>
              <a:rPr lang="en-US" altLang="zh-CN" dirty="0"/>
              <a:t>Interfaces</a:t>
            </a:r>
            <a:endParaRPr lang="en-US" dirty="0"/>
          </a:p>
        </p:txBody>
      </p:sp>
      <p:sp>
        <p:nvSpPr>
          <p:cNvPr id="3" name="Content Placeholder 2">
            <a:extLst>
              <a:ext uri="{FF2B5EF4-FFF2-40B4-BE49-F238E27FC236}">
                <a16:creationId xmlns:a16="http://schemas.microsoft.com/office/drawing/2014/main" id="{671C22D0-FBBC-5004-06E9-B3F1875DCC80}"/>
              </a:ext>
            </a:extLst>
          </p:cNvPr>
          <p:cNvSpPr>
            <a:spLocks noGrp="1"/>
          </p:cNvSpPr>
          <p:nvPr>
            <p:ph idx="1"/>
          </p:nvPr>
        </p:nvSpPr>
        <p:spPr/>
        <p:txBody>
          <a:bodyPr/>
          <a:lstStyle/>
          <a:p>
            <a:r>
              <a:rPr lang="en-US" dirty="0"/>
              <a:t>What is interface design?​</a:t>
            </a:r>
          </a:p>
          <a:p>
            <a:r>
              <a:rPr lang="en-US" dirty="0"/>
              <a:t>HCI​</a:t>
            </a:r>
          </a:p>
          <a:p>
            <a:r>
              <a:rPr lang="en-US" dirty="0"/>
              <a:t>Hardware, Software​</a:t>
            </a:r>
          </a:p>
          <a:p>
            <a:r>
              <a:rPr lang="en-US" dirty="0"/>
              <a:t>API​</a:t>
            </a:r>
          </a:p>
          <a:p>
            <a:endParaRPr lang="en-US" dirty="0"/>
          </a:p>
          <a:p>
            <a:endParaRPr lang="en-US" dirty="0"/>
          </a:p>
          <a:p>
            <a:r>
              <a:rPr lang="en-US" dirty="0"/>
              <a:t>System design with interfaces: top down or bottom up</a:t>
            </a:r>
          </a:p>
          <a:p>
            <a:endParaRPr lang="en-US" dirty="0"/>
          </a:p>
        </p:txBody>
      </p:sp>
    </p:spTree>
    <p:extLst>
      <p:ext uri="{BB962C8B-B14F-4D97-AF65-F5344CB8AC3E}">
        <p14:creationId xmlns:p14="http://schemas.microsoft.com/office/powerpoint/2010/main" val="26619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C63A-D460-0558-6177-A0519C60CB59}"/>
              </a:ext>
            </a:extLst>
          </p:cNvPr>
          <p:cNvSpPr>
            <a:spLocks noGrp="1"/>
          </p:cNvSpPr>
          <p:nvPr>
            <p:ph type="title"/>
          </p:nvPr>
        </p:nvSpPr>
        <p:spPr/>
        <p:txBody>
          <a:bodyPr/>
          <a:lstStyle/>
          <a:p>
            <a:r>
              <a:rPr lang="en-US" dirty="0"/>
              <a:t>Week</a:t>
            </a:r>
            <a:r>
              <a:rPr lang="zh-CN" altLang="en-US" dirty="0"/>
              <a:t> </a:t>
            </a:r>
            <a:r>
              <a:rPr lang="en-US" altLang="zh-CN" dirty="0"/>
              <a:t>10</a:t>
            </a:r>
            <a:r>
              <a:rPr lang="zh-CN" altLang="en-US" dirty="0"/>
              <a:t> </a:t>
            </a:r>
            <a:r>
              <a:rPr lang="en-US" altLang="zh-CN" dirty="0"/>
              <a:t>Design</a:t>
            </a:r>
            <a:r>
              <a:rPr lang="zh-CN" altLang="en-US" dirty="0"/>
              <a:t> </a:t>
            </a:r>
            <a:r>
              <a:rPr lang="en-US" altLang="zh-CN" dirty="0"/>
              <a:t>Pattern</a:t>
            </a:r>
            <a:endParaRPr lang="en-US" dirty="0"/>
          </a:p>
        </p:txBody>
      </p:sp>
      <p:sp>
        <p:nvSpPr>
          <p:cNvPr id="3" name="Content Placeholder 2">
            <a:extLst>
              <a:ext uri="{FF2B5EF4-FFF2-40B4-BE49-F238E27FC236}">
                <a16:creationId xmlns:a16="http://schemas.microsoft.com/office/drawing/2014/main" id="{A3FD488F-8707-E6E5-690E-2BEF4BF4596C}"/>
              </a:ext>
            </a:extLst>
          </p:cNvPr>
          <p:cNvSpPr>
            <a:spLocks noGrp="1"/>
          </p:cNvSpPr>
          <p:nvPr>
            <p:ph idx="1"/>
          </p:nvPr>
        </p:nvSpPr>
        <p:spPr/>
        <p:txBody>
          <a:bodyPr/>
          <a:lstStyle/>
          <a:p>
            <a:r>
              <a:rPr lang="en-US" dirty="0"/>
              <a:t>Understanding</a:t>
            </a:r>
            <a:r>
              <a:rPr lang="zh-CN" altLang="en-US" dirty="0"/>
              <a:t> </a:t>
            </a:r>
            <a:r>
              <a:rPr lang="en-US" altLang="zh-CN" dirty="0"/>
              <a:t>different</a:t>
            </a:r>
            <a:r>
              <a:rPr lang="zh-CN" altLang="en-US" dirty="0"/>
              <a:t> </a:t>
            </a:r>
            <a:r>
              <a:rPr lang="en-US" altLang="zh-CN" dirty="0"/>
              <a:t>design</a:t>
            </a:r>
            <a:r>
              <a:rPr lang="zh-CN" altLang="en-US" dirty="0"/>
              <a:t> </a:t>
            </a:r>
            <a:r>
              <a:rPr lang="en-US" altLang="zh-CN" dirty="0"/>
              <a:t>patterns</a:t>
            </a:r>
          </a:p>
          <a:p>
            <a:endParaRPr lang="en-US" dirty="0"/>
          </a:p>
          <a:p>
            <a:r>
              <a:rPr lang="en-US" altLang="zh-CN" dirty="0"/>
              <a:t>Is</a:t>
            </a:r>
            <a:r>
              <a:rPr lang="zh-CN" altLang="en-US" dirty="0"/>
              <a:t> </a:t>
            </a:r>
            <a:r>
              <a:rPr lang="en-US" altLang="zh-CN" dirty="0"/>
              <a:t>able</a:t>
            </a:r>
            <a:r>
              <a:rPr lang="zh-CN" altLang="en-US" dirty="0"/>
              <a:t> </a:t>
            </a:r>
            <a:r>
              <a:rPr lang="en-US" altLang="zh-CN" dirty="0"/>
              <a:t>to</a:t>
            </a:r>
            <a:r>
              <a:rPr lang="zh-CN" altLang="en-US" dirty="0"/>
              <a:t> </a:t>
            </a:r>
            <a:r>
              <a:rPr lang="en-US" altLang="zh-CN" dirty="0"/>
              <a:t>choose</a:t>
            </a:r>
            <a:r>
              <a:rPr lang="zh-CN" altLang="en-US" dirty="0"/>
              <a:t> </a:t>
            </a:r>
            <a:r>
              <a:rPr lang="en-US" altLang="zh-CN" dirty="0"/>
              <a:t>suite</a:t>
            </a:r>
            <a:r>
              <a:rPr lang="zh-CN" altLang="en-US" dirty="0"/>
              <a:t> </a:t>
            </a:r>
            <a:r>
              <a:rPr lang="en-US" altLang="zh-CN" dirty="0"/>
              <a:t>design</a:t>
            </a:r>
            <a:r>
              <a:rPr lang="zh-CN" altLang="en-US" dirty="0"/>
              <a:t> </a:t>
            </a:r>
            <a:r>
              <a:rPr lang="en-US" altLang="zh-CN" dirty="0"/>
              <a:t>patterns</a:t>
            </a:r>
            <a:r>
              <a:rPr lang="zh-CN" altLang="en-US" dirty="0"/>
              <a:t> </a:t>
            </a:r>
            <a:r>
              <a:rPr lang="en-US" altLang="zh-CN" dirty="0"/>
              <a:t>to</a:t>
            </a:r>
            <a:r>
              <a:rPr lang="zh-CN" altLang="en-US" dirty="0"/>
              <a:t> </a:t>
            </a:r>
            <a:r>
              <a:rPr lang="en-US" altLang="zh-CN" dirty="0"/>
              <a:t>solve</a:t>
            </a:r>
            <a:r>
              <a:rPr lang="zh-CN" altLang="en-US" dirty="0"/>
              <a:t> </a:t>
            </a:r>
            <a:r>
              <a:rPr lang="en-US" altLang="zh-CN" dirty="0"/>
              <a:t>the</a:t>
            </a:r>
            <a:r>
              <a:rPr lang="zh-CN" altLang="en-US" dirty="0"/>
              <a:t> </a:t>
            </a:r>
            <a:r>
              <a:rPr lang="en-US" altLang="zh-CN" dirty="0"/>
              <a:t>design</a:t>
            </a:r>
            <a:r>
              <a:rPr lang="zh-CN" altLang="en-US" dirty="0"/>
              <a:t> </a:t>
            </a:r>
            <a:r>
              <a:rPr lang="en-US" altLang="zh-CN" dirty="0"/>
              <a:t>problems.</a:t>
            </a:r>
            <a:r>
              <a:rPr lang="zh-CN" altLang="en-US" dirty="0"/>
              <a:t> </a:t>
            </a:r>
            <a:endParaRPr lang="en-US" altLang="zh-CN" dirty="0"/>
          </a:p>
          <a:p>
            <a:endParaRPr lang="en-US" altLang="zh-CN" dirty="0"/>
          </a:p>
          <a:p>
            <a:r>
              <a:rPr lang="en-US" altLang="zh-CN" dirty="0"/>
              <a:t>Should</a:t>
            </a:r>
            <a:r>
              <a:rPr lang="zh-CN" altLang="en-US" dirty="0"/>
              <a:t> </a:t>
            </a:r>
            <a:r>
              <a:rPr lang="en-US" altLang="zh-CN" b="1" dirty="0"/>
              <a:t>NOT</a:t>
            </a:r>
            <a:r>
              <a:rPr lang="zh-CN" altLang="en-US" dirty="0"/>
              <a:t> </a:t>
            </a:r>
            <a:r>
              <a:rPr lang="en-US" altLang="zh-CN" dirty="0"/>
              <a:t>be</a:t>
            </a:r>
            <a:r>
              <a:rPr lang="zh-CN" altLang="en-US" dirty="0"/>
              <a:t> </a:t>
            </a:r>
            <a:r>
              <a:rPr lang="en-US" altLang="zh-CN" dirty="0"/>
              <a:t>very</a:t>
            </a:r>
            <a:r>
              <a:rPr lang="zh-CN" altLang="en-US" dirty="0"/>
              <a:t> </a:t>
            </a:r>
            <a:r>
              <a:rPr lang="en-US" altLang="zh-CN" dirty="0"/>
              <a:t>general</a:t>
            </a:r>
            <a:r>
              <a:rPr lang="zh-CN" altLang="en-US" dirty="0"/>
              <a:t> </a:t>
            </a:r>
            <a:r>
              <a:rPr lang="en-US" altLang="zh-CN" dirty="0"/>
              <a:t>explanations</a:t>
            </a:r>
            <a:endParaRPr lang="en-US" dirty="0"/>
          </a:p>
        </p:txBody>
      </p:sp>
    </p:spTree>
    <p:extLst>
      <p:ext uri="{BB962C8B-B14F-4D97-AF65-F5344CB8AC3E}">
        <p14:creationId xmlns:p14="http://schemas.microsoft.com/office/powerpoint/2010/main" val="328861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2A23-647C-824E-5D66-EC561C71C2EA}"/>
              </a:ext>
            </a:extLst>
          </p:cNvPr>
          <p:cNvSpPr>
            <a:spLocks noGrp="1"/>
          </p:cNvSpPr>
          <p:nvPr>
            <p:ph type="ctrTitle"/>
          </p:nvPr>
        </p:nvSpPr>
        <p:spPr/>
        <p:txBody>
          <a:bodyPr/>
          <a:lstStyle/>
          <a:p>
            <a:r>
              <a:rPr lang="en-US" altLang="zh-CN" dirty="0"/>
              <a:t>Software</a:t>
            </a:r>
            <a:r>
              <a:rPr lang="zh-CN" altLang="en-US" dirty="0"/>
              <a:t> </a:t>
            </a:r>
            <a:r>
              <a:rPr lang="en-US" altLang="zh-CN" dirty="0"/>
              <a:t>Requirements</a:t>
            </a:r>
            <a:endParaRPr lang="en-US" dirty="0"/>
          </a:p>
        </p:txBody>
      </p:sp>
    </p:spTree>
    <p:extLst>
      <p:ext uri="{BB962C8B-B14F-4D97-AF65-F5344CB8AC3E}">
        <p14:creationId xmlns:p14="http://schemas.microsoft.com/office/powerpoint/2010/main" val="258878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FB77-524F-8224-5FB4-403E0035303B}"/>
              </a:ext>
            </a:extLst>
          </p:cNvPr>
          <p:cNvSpPr>
            <a:spLocks noGrp="1"/>
          </p:cNvSpPr>
          <p:nvPr>
            <p:ph type="title"/>
          </p:nvPr>
        </p:nvSpPr>
        <p:spPr/>
        <p:txBody>
          <a:bodyPr/>
          <a:lstStyle/>
          <a:p>
            <a:r>
              <a:rPr lang="en-US" altLang="zh-CN" dirty="0"/>
              <a:t>Week</a:t>
            </a:r>
            <a:r>
              <a:rPr lang="zh-CN" altLang="en-US" dirty="0"/>
              <a:t> </a:t>
            </a:r>
            <a:r>
              <a:rPr lang="en-US" altLang="zh-CN" dirty="0"/>
              <a:t>1</a:t>
            </a:r>
            <a:endParaRPr lang="en-US" dirty="0"/>
          </a:p>
        </p:txBody>
      </p:sp>
      <p:sp>
        <p:nvSpPr>
          <p:cNvPr id="3" name="Content Placeholder 2">
            <a:extLst>
              <a:ext uri="{FF2B5EF4-FFF2-40B4-BE49-F238E27FC236}">
                <a16:creationId xmlns:a16="http://schemas.microsoft.com/office/drawing/2014/main" id="{8B1AE2B6-847D-4290-D083-DEDA93757B19}"/>
              </a:ext>
            </a:extLst>
          </p:cNvPr>
          <p:cNvSpPr>
            <a:spLocks noGrp="1"/>
          </p:cNvSpPr>
          <p:nvPr>
            <p:ph idx="1"/>
          </p:nvPr>
        </p:nvSpPr>
        <p:spPr>
          <a:xfrm>
            <a:off x="838200" y="1690688"/>
            <a:ext cx="10515600" cy="4351338"/>
          </a:xfrm>
        </p:spPr>
        <p:txBody>
          <a:bodyPr>
            <a:normAutofit/>
          </a:bodyPr>
          <a:lstStyle/>
          <a:p>
            <a:pPr marL="0" indent="0">
              <a:buNone/>
            </a:pPr>
            <a:r>
              <a:rPr lang="en-US" altLang="zh-CN" dirty="0"/>
              <a:t>Different</a:t>
            </a:r>
            <a:r>
              <a:rPr lang="zh-CN" altLang="en-US" dirty="0"/>
              <a:t> </a:t>
            </a:r>
            <a:r>
              <a:rPr lang="en-US" altLang="zh-CN" dirty="0"/>
              <a:t>people:</a:t>
            </a:r>
            <a:r>
              <a:rPr lang="zh-CN" altLang="en-US" dirty="0"/>
              <a:t> </a:t>
            </a:r>
            <a:endParaRPr lang="en-US" altLang="zh-CN" dirty="0"/>
          </a:p>
          <a:p>
            <a:pPr marL="0" indent="0">
              <a:buNone/>
            </a:pPr>
            <a:endParaRPr lang="en-US" altLang="zh-CN" dirty="0">
              <a:highlight>
                <a:srgbClr val="00FF00"/>
              </a:highlight>
            </a:endParaRPr>
          </a:p>
          <a:p>
            <a:pPr marL="0" indent="0">
              <a:buNone/>
            </a:pPr>
            <a:r>
              <a:rPr lang="en-US" altLang="zh-CN" dirty="0">
                <a:highlight>
                  <a:srgbClr val="00FF00"/>
                </a:highlight>
              </a:rPr>
              <a:t>Stakeholders</a:t>
            </a:r>
          </a:p>
          <a:p>
            <a:pPr marL="0" indent="0">
              <a:buNone/>
            </a:pPr>
            <a:r>
              <a:rPr lang="en-US" altLang="zh-CN" dirty="0">
                <a:highlight>
                  <a:srgbClr val="00FF00"/>
                </a:highlight>
              </a:rPr>
              <a:t>Users</a:t>
            </a:r>
          </a:p>
          <a:p>
            <a:pPr marL="0" indent="0">
              <a:buNone/>
            </a:pPr>
            <a:r>
              <a:rPr lang="en-US" altLang="zh-CN" dirty="0">
                <a:highlight>
                  <a:srgbClr val="00FF00"/>
                </a:highlight>
              </a:rPr>
              <a:t>customers</a:t>
            </a:r>
          </a:p>
          <a:p>
            <a:pPr marL="0" indent="0">
              <a:buNone/>
            </a:pPr>
            <a:endParaRPr lang="en-US" altLang="zh-CN" dirty="0">
              <a:highlight>
                <a:srgbClr val="00FF00"/>
              </a:highlight>
            </a:endParaRPr>
          </a:p>
          <a:p>
            <a:pPr marL="0" indent="0">
              <a:buNone/>
            </a:pPr>
            <a:r>
              <a:rPr lang="en-US" altLang="zh-CN" dirty="0"/>
              <a:t>User</a:t>
            </a:r>
            <a:r>
              <a:rPr lang="zh-CN" altLang="en-US" dirty="0"/>
              <a:t> </a:t>
            </a:r>
            <a:r>
              <a:rPr lang="en-US" altLang="zh-CN" dirty="0"/>
              <a:t>stories:</a:t>
            </a:r>
            <a:r>
              <a:rPr lang="zh-CN" altLang="en-US" dirty="0"/>
              <a:t> </a:t>
            </a:r>
            <a:r>
              <a:rPr lang="en-US" altLang="zh-CN" dirty="0"/>
              <a:t>idea</a:t>
            </a:r>
            <a:r>
              <a:rPr lang="zh-CN" altLang="en-US" dirty="0"/>
              <a:t> </a:t>
            </a:r>
            <a:r>
              <a:rPr lang="en-US" altLang="zh-CN" dirty="0"/>
              <a:t>to</a:t>
            </a:r>
            <a:r>
              <a:rPr lang="zh-CN" altLang="en-US" dirty="0"/>
              <a:t> </a:t>
            </a:r>
            <a:r>
              <a:rPr lang="en-US" altLang="zh-CN" dirty="0"/>
              <a:t>capture</a:t>
            </a:r>
            <a:r>
              <a:rPr lang="zh-CN" altLang="en-US" dirty="0"/>
              <a:t> </a:t>
            </a:r>
            <a:r>
              <a:rPr lang="en-US" altLang="zh-CN" dirty="0"/>
              <a:t>user</a:t>
            </a:r>
            <a:r>
              <a:rPr lang="zh-CN" altLang="en-US" dirty="0"/>
              <a:t> </a:t>
            </a:r>
            <a:r>
              <a:rPr lang="en-US" altLang="zh-CN" dirty="0"/>
              <a:t>needs</a:t>
            </a:r>
            <a:r>
              <a:rPr lang="zh-CN" altLang="en-US" dirty="0"/>
              <a:t> </a:t>
            </a:r>
            <a:endParaRPr lang="en-US" altLang="zh-CN" dirty="0"/>
          </a:p>
          <a:p>
            <a:pPr marL="0" indent="0">
              <a:buNone/>
            </a:pPr>
            <a:endParaRPr lang="en-US" altLang="zh-CN" dirty="0"/>
          </a:p>
          <a:p>
            <a:pPr marL="0" indent="0">
              <a:buNone/>
            </a:pPr>
            <a:endParaRPr lang="en-US" dirty="0"/>
          </a:p>
        </p:txBody>
      </p:sp>
    </p:spTree>
    <p:extLst>
      <p:ext uri="{BB962C8B-B14F-4D97-AF65-F5344CB8AC3E}">
        <p14:creationId xmlns:p14="http://schemas.microsoft.com/office/powerpoint/2010/main" val="1531198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8F54-8A4A-3147-2501-1C9F12C52D6D}"/>
              </a:ext>
            </a:extLst>
          </p:cNvPr>
          <p:cNvSpPr>
            <a:spLocks noGrp="1"/>
          </p:cNvSpPr>
          <p:nvPr>
            <p:ph type="title"/>
          </p:nvPr>
        </p:nvSpPr>
        <p:spPr/>
        <p:txBody>
          <a:bodyPr/>
          <a:lstStyle/>
          <a:p>
            <a:r>
              <a:rPr lang="en-US" altLang="zh-CN" dirty="0"/>
              <a:t>Week</a:t>
            </a:r>
            <a:r>
              <a:rPr lang="zh-CN" altLang="en-US" dirty="0"/>
              <a:t> </a:t>
            </a:r>
            <a:r>
              <a:rPr lang="en-US" altLang="zh-CN" dirty="0"/>
              <a:t>2:</a:t>
            </a:r>
            <a:r>
              <a:rPr lang="zh-CN" altLang="en-US" dirty="0"/>
              <a:t> </a:t>
            </a:r>
            <a:r>
              <a:rPr lang="en-US" altLang="zh-CN" dirty="0"/>
              <a:t>Requirement</a:t>
            </a:r>
            <a:r>
              <a:rPr lang="zh-CN" altLang="en-US" dirty="0"/>
              <a:t> </a:t>
            </a:r>
            <a:r>
              <a:rPr lang="en-US" altLang="zh-CN" dirty="0"/>
              <a:t>Engineering</a:t>
            </a:r>
            <a:endParaRPr lang="en-US" dirty="0"/>
          </a:p>
        </p:txBody>
      </p:sp>
      <p:sp>
        <p:nvSpPr>
          <p:cNvPr id="3" name="Content Placeholder 2">
            <a:extLst>
              <a:ext uri="{FF2B5EF4-FFF2-40B4-BE49-F238E27FC236}">
                <a16:creationId xmlns:a16="http://schemas.microsoft.com/office/drawing/2014/main" id="{6A458E2E-1823-9F46-4A4F-6DDA8AB78455}"/>
              </a:ext>
            </a:extLst>
          </p:cNvPr>
          <p:cNvSpPr>
            <a:spLocks noGrp="1"/>
          </p:cNvSpPr>
          <p:nvPr>
            <p:ph idx="1"/>
          </p:nvPr>
        </p:nvSpPr>
        <p:spPr/>
        <p:txBody>
          <a:bodyPr/>
          <a:lstStyle/>
          <a:p>
            <a:r>
              <a:rPr lang="en-US" altLang="zh-CN" dirty="0"/>
              <a:t>Activities</a:t>
            </a:r>
            <a:r>
              <a:rPr lang="zh-CN" altLang="en-US" dirty="0"/>
              <a:t> </a:t>
            </a:r>
            <a:r>
              <a:rPr lang="en-US" altLang="zh-CN" dirty="0"/>
              <a:t>in</a:t>
            </a:r>
            <a:r>
              <a:rPr lang="zh-CN" altLang="en-US" dirty="0"/>
              <a:t> </a:t>
            </a:r>
            <a:r>
              <a:rPr lang="en-US" altLang="zh-CN" dirty="0"/>
              <a:t>requirement</a:t>
            </a:r>
            <a:r>
              <a:rPr lang="zh-CN" altLang="en-US" dirty="0"/>
              <a:t> </a:t>
            </a:r>
            <a:r>
              <a:rPr lang="en-US" altLang="zh-CN" dirty="0"/>
              <a:t>engineering:</a:t>
            </a:r>
          </a:p>
          <a:p>
            <a:endParaRPr lang="en-US" dirty="0"/>
          </a:p>
          <a:p>
            <a:r>
              <a:rPr lang="en-US" altLang="zh-CN" dirty="0">
                <a:solidFill>
                  <a:schemeClr val="accent6"/>
                </a:solidFill>
              </a:rPr>
              <a:t>Requirement</a:t>
            </a:r>
            <a:r>
              <a:rPr lang="zh-CN" altLang="en-US" dirty="0">
                <a:solidFill>
                  <a:schemeClr val="accent6"/>
                </a:solidFill>
              </a:rPr>
              <a:t> </a:t>
            </a:r>
            <a:r>
              <a:rPr lang="en-US" altLang="zh-CN" dirty="0">
                <a:solidFill>
                  <a:schemeClr val="accent6"/>
                </a:solidFill>
              </a:rPr>
              <a:t>elicitations</a:t>
            </a:r>
          </a:p>
          <a:p>
            <a:r>
              <a:rPr lang="en-US" altLang="zh-CN" dirty="0">
                <a:solidFill>
                  <a:schemeClr val="accent6"/>
                </a:solidFill>
              </a:rPr>
              <a:t>Requirement</a:t>
            </a:r>
            <a:r>
              <a:rPr lang="zh-CN" altLang="en-US" dirty="0">
                <a:solidFill>
                  <a:schemeClr val="accent6"/>
                </a:solidFill>
              </a:rPr>
              <a:t> </a:t>
            </a:r>
            <a:r>
              <a:rPr lang="en-US" altLang="zh-CN" dirty="0">
                <a:solidFill>
                  <a:schemeClr val="accent6"/>
                </a:solidFill>
              </a:rPr>
              <a:t>analysis</a:t>
            </a:r>
          </a:p>
          <a:p>
            <a:r>
              <a:rPr lang="en-US" altLang="zh-CN" dirty="0">
                <a:solidFill>
                  <a:schemeClr val="accent6"/>
                </a:solidFill>
              </a:rPr>
              <a:t>Requirement</a:t>
            </a:r>
            <a:r>
              <a:rPr lang="zh-CN" altLang="en-US" dirty="0">
                <a:solidFill>
                  <a:schemeClr val="accent6"/>
                </a:solidFill>
              </a:rPr>
              <a:t> </a:t>
            </a:r>
            <a:r>
              <a:rPr lang="en-US" altLang="zh-CN" dirty="0">
                <a:solidFill>
                  <a:schemeClr val="accent6"/>
                </a:solidFill>
              </a:rPr>
              <a:t>specification</a:t>
            </a:r>
          </a:p>
          <a:p>
            <a:r>
              <a:rPr lang="en-US" altLang="zh-CN" dirty="0">
                <a:solidFill>
                  <a:schemeClr val="accent6"/>
                </a:solidFill>
              </a:rPr>
              <a:t>Requirement</a:t>
            </a:r>
            <a:r>
              <a:rPr lang="zh-CN" altLang="en-US" dirty="0">
                <a:solidFill>
                  <a:schemeClr val="accent6"/>
                </a:solidFill>
              </a:rPr>
              <a:t> </a:t>
            </a:r>
            <a:r>
              <a:rPr lang="en-US" altLang="zh-CN" dirty="0">
                <a:solidFill>
                  <a:schemeClr val="accent6"/>
                </a:solidFill>
              </a:rPr>
              <a:t>validation</a:t>
            </a:r>
          </a:p>
          <a:p>
            <a:endParaRPr lang="en-US" altLang="zh-CN" dirty="0">
              <a:solidFill>
                <a:schemeClr val="accent6"/>
              </a:solidFill>
            </a:endParaRPr>
          </a:p>
          <a:p>
            <a:r>
              <a:rPr lang="en-US" altLang="zh-CN" dirty="0">
                <a:solidFill>
                  <a:schemeClr val="accent6"/>
                </a:solidFill>
              </a:rPr>
              <a:t>Related</a:t>
            </a:r>
            <a:r>
              <a:rPr lang="zh-CN" altLang="en-US" dirty="0">
                <a:solidFill>
                  <a:schemeClr val="accent6"/>
                </a:solidFill>
              </a:rPr>
              <a:t> </a:t>
            </a:r>
            <a:r>
              <a:rPr lang="en-US" altLang="zh-CN" dirty="0">
                <a:solidFill>
                  <a:schemeClr val="accent6"/>
                </a:solidFill>
              </a:rPr>
              <a:t>technologies</a:t>
            </a:r>
          </a:p>
          <a:p>
            <a:endParaRPr lang="en-US" dirty="0"/>
          </a:p>
        </p:txBody>
      </p:sp>
    </p:spTree>
    <p:extLst>
      <p:ext uri="{BB962C8B-B14F-4D97-AF65-F5344CB8AC3E}">
        <p14:creationId xmlns:p14="http://schemas.microsoft.com/office/powerpoint/2010/main" val="217105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F3EF-D983-9005-F89F-817DDEB65E14}"/>
              </a:ext>
            </a:extLst>
          </p:cNvPr>
          <p:cNvSpPr>
            <a:spLocks noGrp="1"/>
          </p:cNvSpPr>
          <p:nvPr>
            <p:ph type="title"/>
          </p:nvPr>
        </p:nvSpPr>
        <p:spPr/>
        <p:txBody>
          <a:bodyPr/>
          <a:lstStyle/>
          <a:p>
            <a:r>
              <a:rPr lang="en-US" altLang="zh-CN" dirty="0"/>
              <a:t>Week</a:t>
            </a:r>
            <a:r>
              <a:rPr lang="zh-CN" altLang="en-US" dirty="0"/>
              <a:t> </a:t>
            </a:r>
            <a:r>
              <a:rPr lang="en-US" altLang="zh-CN" dirty="0"/>
              <a:t>3:</a:t>
            </a:r>
            <a:r>
              <a:rPr lang="zh-CN" altLang="en-US" dirty="0"/>
              <a:t> </a:t>
            </a:r>
            <a:r>
              <a:rPr lang="en-US" altLang="zh-CN" dirty="0"/>
              <a:t>Requirements</a:t>
            </a:r>
            <a:r>
              <a:rPr lang="zh-CN" altLang="en-US" dirty="0"/>
              <a:t> </a:t>
            </a:r>
            <a:r>
              <a:rPr lang="en-US" altLang="zh-CN" dirty="0"/>
              <a:t>analysis</a:t>
            </a:r>
            <a:endParaRPr lang="en-US" dirty="0"/>
          </a:p>
        </p:txBody>
      </p:sp>
      <p:sp>
        <p:nvSpPr>
          <p:cNvPr id="3" name="Content Placeholder 2">
            <a:extLst>
              <a:ext uri="{FF2B5EF4-FFF2-40B4-BE49-F238E27FC236}">
                <a16:creationId xmlns:a16="http://schemas.microsoft.com/office/drawing/2014/main" id="{32D3E317-8804-42CB-B9CF-A7BD551F1B24}"/>
              </a:ext>
            </a:extLst>
          </p:cNvPr>
          <p:cNvSpPr>
            <a:spLocks noGrp="1"/>
          </p:cNvSpPr>
          <p:nvPr>
            <p:ph idx="1"/>
          </p:nvPr>
        </p:nvSpPr>
        <p:spPr/>
        <p:txBody>
          <a:bodyPr>
            <a:normAutofit fontScale="92500" lnSpcReduction="20000"/>
          </a:bodyPr>
          <a:lstStyle/>
          <a:p>
            <a:pPr marL="0" indent="0">
              <a:buNone/>
            </a:pPr>
            <a:endParaRPr lang="en-US" altLang="zh-CN" sz="3600" dirty="0"/>
          </a:p>
          <a:p>
            <a:pPr lvl="1"/>
            <a:r>
              <a:rPr lang="en-US" altLang="zh-CN" sz="3600" dirty="0"/>
              <a:t>Functional</a:t>
            </a:r>
            <a:r>
              <a:rPr lang="zh-CN" altLang="en-US" sz="3600" dirty="0"/>
              <a:t> </a:t>
            </a:r>
            <a:r>
              <a:rPr lang="en-US" altLang="zh-CN" sz="3600" dirty="0"/>
              <a:t>requirements:</a:t>
            </a:r>
            <a:r>
              <a:rPr lang="zh-CN" altLang="en-US" sz="3600" dirty="0"/>
              <a:t> </a:t>
            </a:r>
            <a:r>
              <a:rPr lang="en-US" altLang="zh-CN" sz="3600" dirty="0">
                <a:highlight>
                  <a:srgbClr val="00FF00"/>
                </a:highlight>
              </a:rPr>
              <a:t>testable/feasible</a:t>
            </a:r>
            <a:r>
              <a:rPr lang="en-US" altLang="zh-CN" sz="3600" dirty="0"/>
              <a:t>,</a:t>
            </a:r>
            <a:r>
              <a:rPr lang="zh-CN" altLang="en-US" sz="3600" dirty="0"/>
              <a:t> </a:t>
            </a:r>
            <a:r>
              <a:rPr lang="en-US" altLang="zh-CN" sz="3600" dirty="0"/>
              <a:t>align</a:t>
            </a:r>
            <a:r>
              <a:rPr lang="zh-CN" altLang="en-US" sz="3600" dirty="0"/>
              <a:t> </a:t>
            </a:r>
            <a:r>
              <a:rPr lang="en-US" altLang="zh-CN" sz="3600" dirty="0"/>
              <a:t>with</a:t>
            </a:r>
            <a:r>
              <a:rPr lang="zh-CN" altLang="en-US" sz="3600" dirty="0"/>
              <a:t> </a:t>
            </a:r>
            <a:r>
              <a:rPr lang="en-US" altLang="zh-CN" sz="3600" dirty="0"/>
              <a:t>the</a:t>
            </a:r>
            <a:r>
              <a:rPr lang="zh-CN" altLang="en-US" sz="3600" dirty="0"/>
              <a:t> </a:t>
            </a:r>
            <a:r>
              <a:rPr lang="en-US" altLang="zh-CN" sz="3600" dirty="0"/>
              <a:t>projects</a:t>
            </a:r>
            <a:r>
              <a:rPr lang="zh-CN" altLang="en-US" sz="3600" dirty="0"/>
              <a:t> </a:t>
            </a:r>
            <a:r>
              <a:rPr lang="en-US" altLang="zh-CN" sz="3600" dirty="0"/>
              <a:t>(should</a:t>
            </a:r>
            <a:r>
              <a:rPr lang="zh-CN" altLang="en-US" sz="3600" dirty="0"/>
              <a:t> </a:t>
            </a:r>
            <a:r>
              <a:rPr lang="en-US" altLang="zh-CN" sz="3600" dirty="0"/>
              <a:t>be</a:t>
            </a:r>
            <a:r>
              <a:rPr lang="zh-CN" altLang="en-US" sz="3600" dirty="0"/>
              <a:t> </a:t>
            </a:r>
            <a:r>
              <a:rPr lang="en-US" altLang="zh-CN" sz="3600" dirty="0"/>
              <a:t>not</a:t>
            </a:r>
            <a:r>
              <a:rPr lang="zh-CN" altLang="en-US" sz="3600" dirty="0"/>
              <a:t> </a:t>
            </a:r>
            <a:r>
              <a:rPr lang="en-US" altLang="zh-CN" sz="3600" dirty="0"/>
              <a:t>too</a:t>
            </a:r>
            <a:r>
              <a:rPr lang="zh-CN" altLang="en-US" sz="3600" dirty="0"/>
              <a:t> </a:t>
            </a:r>
            <a:r>
              <a:rPr lang="en-US" altLang="zh-CN" sz="3600" dirty="0"/>
              <a:t>general)</a:t>
            </a:r>
          </a:p>
          <a:p>
            <a:pPr lvl="1"/>
            <a:endParaRPr lang="en-US" altLang="zh-CN" sz="3600" dirty="0"/>
          </a:p>
          <a:p>
            <a:pPr lvl="1"/>
            <a:r>
              <a:rPr lang="en-US" altLang="zh-CN" sz="3600" dirty="0"/>
              <a:t>Non-functional</a:t>
            </a:r>
            <a:r>
              <a:rPr lang="zh-CN" altLang="en-US" sz="3600" dirty="0"/>
              <a:t> </a:t>
            </a:r>
            <a:r>
              <a:rPr lang="en-US" altLang="zh-CN" sz="3600" dirty="0"/>
              <a:t>requirements:</a:t>
            </a:r>
            <a:r>
              <a:rPr lang="zh-CN" altLang="en-US" sz="3600" dirty="0"/>
              <a:t> </a:t>
            </a:r>
            <a:r>
              <a:rPr lang="en-US" altLang="zh-CN" sz="3600" dirty="0"/>
              <a:t>could</a:t>
            </a:r>
            <a:r>
              <a:rPr lang="zh-CN" altLang="en-US" sz="3600" dirty="0"/>
              <a:t> </a:t>
            </a:r>
            <a:r>
              <a:rPr lang="en-US" altLang="zh-CN" sz="3600" dirty="0"/>
              <a:t>be</a:t>
            </a:r>
            <a:r>
              <a:rPr lang="zh-CN" altLang="en-US" sz="3600" dirty="0"/>
              <a:t> </a:t>
            </a:r>
            <a:r>
              <a:rPr lang="en-US" altLang="zh-CN" sz="3600" dirty="0"/>
              <a:t>improved</a:t>
            </a:r>
            <a:r>
              <a:rPr lang="zh-CN" altLang="en-US" sz="3600" dirty="0"/>
              <a:t> </a:t>
            </a:r>
            <a:r>
              <a:rPr lang="en-US" altLang="zh-CN" sz="3600" dirty="0"/>
              <a:t>by</a:t>
            </a:r>
            <a:r>
              <a:rPr lang="zh-CN" altLang="en-US" sz="3600" dirty="0"/>
              <a:t> </a:t>
            </a:r>
            <a:r>
              <a:rPr lang="en-US" altLang="zh-CN" sz="3600" dirty="0"/>
              <a:t>different</a:t>
            </a:r>
            <a:r>
              <a:rPr lang="zh-CN" altLang="en-US" sz="3600" dirty="0"/>
              <a:t> </a:t>
            </a:r>
            <a:r>
              <a:rPr lang="en-US" altLang="zh-CN" sz="3600" dirty="0"/>
              <a:t>refactoring</a:t>
            </a:r>
            <a:r>
              <a:rPr lang="zh-CN" altLang="en-US" sz="3600" dirty="0"/>
              <a:t> </a:t>
            </a:r>
            <a:r>
              <a:rPr lang="en-US" altLang="zh-CN" sz="3600" dirty="0"/>
              <a:t>techniques</a:t>
            </a:r>
          </a:p>
          <a:p>
            <a:pPr lvl="1"/>
            <a:endParaRPr lang="en-US" altLang="zh-CN" sz="3600" dirty="0"/>
          </a:p>
          <a:p>
            <a:pPr lvl="1"/>
            <a:r>
              <a:rPr lang="en-US" altLang="zh-CN" sz="3600" dirty="0"/>
              <a:t>Use</a:t>
            </a:r>
            <a:r>
              <a:rPr lang="zh-CN" altLang="en-US" sz="3600" dirty="0"/>
              <a:t> </a:t>
            </a:r>
            <a:r>
              <a:rPr lang="en-US" altLang="zh-CN" sz="3600" dirty="0"/>
              <a:t>case</a:t>
            </a:r>
            <a:r>
              <a:rPr lang="zh-CN" altLang="en-US" sz="3600" dirty="0"/>
              <a:t> </a:t>
            </a:r>
            <a:r>
              <a:rPr lang="en-US" altLang="zh-CN" sz="3600" dirty="0"/>
              <a:t>diagram</a:t>
            </a:r>
          </a:p>
          <a:p>
            <a:pPr lvl="1"/>
            <a:endParaRPr lang="en-US" altLang="zh-CN" sz="3600" dirty="0"/>
          </a:p>
          <a:p>
            <a:pPr lvl="1"/>
            <a:r>
              <a:rPr lang="en-US" altLang="zh-CN" sz="3600" dirty="0"/>
              <a:t>Use</a:t>
            </a:r>
            <a:r>
              <a:rPr lang="zh-CN" altLang="en-US" sz="3600" dirty="0"/>
              <a:t> </a:t>
            </a:r>
            <a:r>
              <a:rPr lang="en-US" altLang="zh-CN" sz="3600" dirty="0"/>
              <a:t>case</a:t>
            </a:r>
          </a:p>
          <a:p>
            <a:endParaRPr lang="en-US" dirty="0"/>
          </a:p>
        </p:txBody>
      </p:sp>
    </p:spTree>
    <p:extLst>
      <p:ext uri="{BB962C8B-B14F-4D97-AF65-F5344CB8AC3E}">
        <p14:creationId xmlns:p14="http://schemas.microsoft.com/office/powerpoint/2010/main" val="428604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A35772-0358-21A8-0BC4-9CBDDA15EB66}"/>
              </a:ext>
            </a:extLst>
          </p:cNvPr>
          <p:cNvPicPr>
            <a:picLocks noGrp="1" noChangeAspect="1"/>
          </p:cNvPicPr>
          <p:nvPr>
            <p:ph idx="1"/>
          </p:nvPr>
        </p:nvPicPr>
        <p:blipFill>
          <a:blip r:embed="rId3"/>
          <a:stretch>
            <a:fillRect/>
          </a:stretch>
        </p:blipFill>
        <p:spPr>
          <a:xfrm>
            <a:off x="1521799" y="1490474"/>
            <a:ext cx="9611548" cy="3877051"/>
          </a:xfrm>
          <a:prstGeom prst="rect">
            <a:avLst/>
          </a:prstGeom>
        </p:spPr>
      </p:pic>
    </p:spTree>
    <p:extLst>
      <p:ext uri="{BB962C8B-B14F-4D97-AF65-F5344CB8AC3E}">
        <p14:creationId xmlns:p14="http://schemas.microsoft.com/office/powerpoint/2010/main" val="26621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3EBC8-61F4-943F-6E1E-17ADC7B637C5}"/>
              </a:ext>
            </a:extLst>
          </p:cNvPr>
          <p:cNvSpPr>
            <a:spLocks noGrp="1"/>
          </p:cNvSpPr>
          <p:nvPr>
            <p:ph idx="1"/>
          </p:nvPr>
        </p:nvSpPr>
        <p:spPr>
          <a:xfrm>
            <a:off x="838200" y="483079"/>
            <a:ext cx="10515600" cy="5693884"/>
          </a:xfrm>
        </p:spPr>
        <p:txBody>
          <a:bodyPr>
            <a:normAutofit fontScale="85000" lnSpcReduction="20000"/>
          </a:bodyPr>
          <a:lstStyle/>
          <a:p>
            <a:r>
              <a:rPr lang="en-US" altLang="zh-CN" dirty="0"/>
              <a:t>Use</a:t>
            </a:r>
            <a:r>
              <a:rPr lang="zh-CN" altLang="en-US" dirty="0"/>
              <a:t> </a:t>
            </a:r>
            <a:r>
              <a:rPr lang="en-US" altLang="zh-CN" dirty="0"/>
              <a:t>case:</a:t>
            </a:r>
            <a:r>
              <a:rPr lang="zh-CN" altLang="en-US" dirty="0"/>
              <a:t> </a:t>
            </a:r>
            <a:r>
              <a:rPr lang="en-US" altLang="zh-CN" dirty="0"/>
              <a:t>an abstraction that describes all possible scenarios involving the described functionality</a:t>
            </a:r>
          </a:p>
          <a:p>
            <a:endParaRPr lang="en-US" dirty="0"/>
          </a:p>
          <a:p>
            <a:pPr algn="l" rtl="0" fontAlgn="base">
              <a:buFont typeface="+mj-lt"/>
              <a:buAutoNum type="arabicPeriod"/>
            </a:pPr>
            <a:r>
              <a:rPr lang="en-US" sz="1800" b="1" i="0" u="none" strike="noStrike" dirty="0">
                <a:solidFill>
                  <a:srgbClr val="000000"/>
                </a:solidFill>
                <a:effectLst/>
                <a:highlight>
                  <a:srgbClr val="F5F5F5"/>
                </a:highlight>
                <a:latin typeface="Arial" panose="020B0604020202020204" pitchFamily="34" charset="0"/>
              </a:rPr>
              <a:t>Logon</a:t>
            </a:r>
            <a:r>
              <a:rPr lang="en-US" sz="1800" b="0" i="0" u="none" strike="noStrike" dirty="0">
                <a:solidFill>
                  <a:srgbClr val="000000"/>
                </a:solidFill>
                <a:effectLst/>
                <a:highlight>
                  <a:srgbClr val="F5F5F5"/>
                </a:highlight>
                <a:latin typeface="Arial" panose="020B0604020202020204" pitchFamily="34" charset="0"/>
              </a:rPr>
              <a:t> This use case starts when a Student accesses the University Web site. The system asks for, and the Student enters, the student ID and password.</a:t>
            </a:r>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Arial" panose="020B0604020202020204" pitchFamily="34" charset="0"/>
            </a:endParaRPr>
          </a:p>
          <a:p>
            <a:pPr algn="l" rtl="0" fontAlgn="base">
              <a:buFont typeface="+mj-lt"/>
              <a:buAutoNum type="arabicPeriod"/>
            </a:pPr>
            <a:endParaRPr lang="en-US" b="0" i="0" dirty="0">
              <a:solidFill>
                <a:srgbClr val="000000"/>
              </a:solidFill>
              <a:effectLst/>
              <a:highlight>
                <a:srgbClr val="F5F5F5"/>
              </a:highlight>
              <a:latin typeface="Arial" panose="020B0604020202020204" pitchFamily="34" charset="0"/>
            </a:endParaRPr>
          </a:p>
          <a:p>
            <a:pPr algn="l" rtl="0" fontAlgn="base">
              <a:buFont typeface="+mj-lt"/>
              <a:buAutoNum type="arabicPeriod" startAt="2"/>
            </a:pPr>
            <a:r>
              <a:rPr lang="en-US" sz="1800" b="1" i="0" u="none" strike="noStrike" dirty="0">
                <a:solidFill>
                  <a:srgbClr val="000000"/>
                </a:solidFill>
                <a:effectLst/>
                <a:highlight>
                  <a:srgbClr val="F5F5F5"/>
                </a:highlight>
                <a:latin typeface="Arial" panose="020B0604020202020204" pitchFamily="34" charset="0"/>
              </a:rPr>
              <a:t>Select 'Create a Schedule‘</a:t>
            </a:r>
            <a:r>
              <a:rPr lang="en-US" sz="1800" b="0" i="0" u="none" strike="noStrike" dirty="0">
                <a:solidFill>
                  <a:srgbClr val="000000"/>
                </a:solidFill>
                <a:effectLst/>
                <a:highlight>
                  <a:srgbClr val="F5F5F5"/>
                </a:highlight>
                <a:latin typeface="Arial" panose="020B0604020202020204" pitchFamily="34" charset="0"/>
              </a:rPr>
              <a:t> The system displays the functions available to the student. The student selects "Create a Schedule.“</a:t>
            </a:r>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Arial" panose="020B0604020202020204" pitchFamily="34" charset="0"/>
            </a:endParaRPr>
          </a:p>
          <a:p>
            <a:pPr algn="l" rtl="0" fontAlgn="base">
              <a:buFont typeface="+mj-lt"/>
              <a:buAutoNum type="arabicPeriod" startAt="2"/>
            </a:pPr>
            <a:endParaRPr lang="en-US" b="0" i="0" dirty="0">
              <a:solidFill>
                <a:srgbClr val="000000"/>
              </a:solidFill>
              <a:effectLst/>
              <a:highlight>
                <a:srgbClr val="F5F5F5"/>
              </a:highlight>
              <a:latin typeface="Arial" panose="020B0604020202020204" pitchFamily="34" charset="0"/>
            </a:endParaRPr>
          </a:p>
          <a:p>
            <a:pPr algn="l" rtl="0" fontAlgn="base">
              <a:buFont typeface="+mj-lt"/>
              <a:buAutoNum type="arabicPeriod" startAt="3"/>
            </a:pPr>
            <a:r>
              <a:rPr lang="en-US" sz="1800" b="1" i="0" u="none" strike="noStrike" dirty="0">
                <a:solidFill>
                  <a:srgbClr val="000000"/>
                </a:solidFill>
                <a:effectLst/>
                <a:highlight>
                  <a:srgbClr val="F5F5F5"/>
                </a:highlight>
                <a:latin typeface="Arial" panose="020B0604020202020204" pitchFamily="34" charset="0"/>
              </a:rPr>
              <a:t>Obtain Course Information</a:t>
            </a:r>
            <a:r>
              <a:rPr lang="en-US" sz="1800" b="0" i="0" u="none" strike="noStrike" dirty="0">
                <a:solidFill>
                  <a:srgbClr val="000000"/>
                </a:solidFill>
                <a:effectLst/>
                <a:highlight>
                  <a:srgbClr val="F5F5F5"/>
                </a:highlight>
                <a:latin typeface="Arial" panose="020B0604020202020204" pitchFamily="34" charset="0"/>
              </a:rPr>
              <a:t> The system retrieves a list of available course offerings from the Course Catalog System and displays the list to the Student.</a:t>
            </a:r>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Arial" panose="020B0604020202020204" pitchFamily="34" charset="0"/>
            </a:endParaRPr>
          </a:p>
          <a:p>
            <a:pPr algn="l" rtl="0" fontAlgn="base">
              <a:buFont typeface="+mj-lt"/>
              <a:buAutoNum type="arabicPeriod" startAt="3"/>
            </a:pPr>
            <a:endParaRPr lang="en-US" b="0" i="0" dirty="0">
              <a:solidFill>
                <a:srgbClr val="000000"/>
              </a:solidFill>
              <a:effectLst/>
              <a:highlight>
                <a:srgbClr val="F5F5F5"/>
              </a:highlight>
              <a:latin typeface="Arial" panose="020B0604020202020204" pitchFamily="34" charset="0"/>
            </a:endParaRPr>
          </a:p>
          <a:p>
            <a:pPr algn="l" rtl="0" fontAlgn="base">
              <a:buFont typeface="+mj-lt"/>
              <a:buAutoNum type="arabicPeriod" startAt="4"/>
            </a:pPr>
            <a:r>
              <a:rPr lang="en-US" sz="1800" b="1" i="0" u="none" strike="noStrike" dirty="0">
                <a:solidFill>
                  <a:srgbClr val="000000"/>
                </a:solidFill>
                <a:effectLst/>
                <a:highlight>
                  <a:srgbClr val="F5F5F5"/>
                </a:highlight>
                <a:latin typeface="Arial" panose="020B0604020202020204" pitchFamily="34" charset="0"/>
              </a:rPr>
              <a:t>Select Courses</a:t>
            </a:r>
            <a:r>
              <a:rPr lang="en-US" sz="1800" b="0" i="0" u="none" strike="noStrike" dirty="0">
                <a:solidFill>
                  <a:srgbClr val="000000"/>
                </a:solidFill>
                <a:effectLst/>
                <a:highlight>
                  <a:srgbClr val="F5F5F5"/>
                </a:highlight>
                <a:latin typeface="Arial" panose="020B0604020202020204" pitchFamily="34" charset="0"/>
              </a:rPr>
              <a:t> The Student selects four primary course offerings and two alternate course offerings from the list of available course offerings.</a:t>
            </a:r>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Arial" panose="020B0604020202020204" pitchFamily="34" charset="0"/>
            </a:endParaRPr>
          </a:p>
          <a:p>
            <a:pPr algn="l" rtl="0" fontAlgn="base">
              <a:buFont typeface="+mj-lt"/>
              <a:buAutoNum type="arabicPeriod" startAt="4"/>
            </a:pPr>
            <a:endParaRPr lang="en-US" b="0" i="0" dirty="0">
              <a:solidFill>
                <a:srgbClr val="000000"/>
              </a:solidFill>
              <a:effectLst/>
              <a:highlight>
                <a:srgbClr val="F5F5F5"/>
              </a:highlight>
              <a:latin typeface="Arial" panose="020B0604020202020204" pitchFamily="34" charset="0"/>
            </a:endParaRPr>
          </a:p>
          <a:p>
            <a:pPr algn="l" rtl="0" fontAlgn="base">
              <a:buFont typeface="+mj-lt"/>
              <a:buAutoNum type="arabicPeriod" startAt="5"/>
            </a:pPr>
            <a:r>
              <a:rPr lang="en-US" sz="1800" b="1" i="0" u="none" strike="noStrike" dirty="0">
                <a:solidFill>
                  <a:srgbClr val="000000"/>
                </a:solidFill>
                <a:effectLst/>
                <a:highlight>
                  <a:srgbClr val="F5F5F5"/>
                </a:highlight>
                <a:latin typeface="Arial" panose="020B0604020202020204" pitchFamily="34" charset="0"/>
              </a:rPr>
              <a:t>Submit Schedule</a:t>
            </a:r>
            <a:r>
              <a:rPr lang="en-US" sz="1800" b="0" i="0" u="none" strike="noStrike" dirty="0">
                <a:solidFill>
                  <a:srgbClr val="000000"/>
                </a:solidFill>
                <a:effectLst/>
                <a:highlight>
                  <a:srgbClr val="F5F5F5"/>
                </a:highlight>
                <a:latin typeface="Arial" panose="020B0604020202020204" pitchFamily="34" charset="0"/>
              </a:rPr>
              <a:t> The student indicates that the schedule is complete. For each selected course offering on the schedule, the system verifies that the Student has the necessary prerequisites.</a:t>
            </a:r>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Arial" panose="020B0604020202020204" pitchFamily="34" charset="0"/>
            </a:endParaRPr>
          </a:p>
          <a:p>
            <a:pPr marL="0" indent="0" algn="l" rtl="0" fontAlgn="base">
              <a:buNone/>
            </a:pPr>
            <a:endParaRPr lang="en-US" b="0" i="0" dirty="0">
              <a:solidFill>
                <a:srgbClr val="000000"/>
              </a:solidFill>
              <a:effectLst/>
              <a:highlight>
                <a:srgbClr val="F5F5F5"/>
              </a:highlight>
              <a:latin typeface="Arial" panose="020B0604020202020204" pitchFamily="34" charset="0"/>
            </a:endParaRPr>
          </a:p>
          <a:p>
            <a:pPr algn="l" rtl="0" fontAlgn="base">
              <a:buFont typeface="+mj-lt"/>
              <a:buAutoNum type="arabicPeriod" startAt="6"/>
            </a:pPr>
            <a:r>
              <a:rPr lang="en-US" sz="1800" b="1" i="0" u="none" strike="noStrike" dirty="0">
                <a:solidFill>
                  <a:srgbClr val="000000"/>
                </a:solidFill>
                <a:effectLst/>
                <a:highlight>
                  <a:srgbClr val="F5F5F5"/>
                </a:highlight>
                <a:latin typeface="Arial" panose="020B0604020202020204" pitchFamily="34" charset="0"/>
              </a:rPr>
              <a:t>Display Completed Schedule</a:t>
            </a:r>
            <a:r>
              <a:rPr lang="en-US" sz="1800" b="0" i="0" u="none" strike="noStrike" dirty="0">
                <a:solidFill>
                  <a:srgbClr val="000000"/>
                </a:solidFill>
                <a:effectLst/>
                <a:highlight>
                  <a:srgbClr val="F5F5F5"/>
                </a:highlight>
                <a:latin typeface="Arial" panose="020B0604020202020204" pitchFamily="34" charset="0"/>
              </a:rPr>
              <a:t> The system displays the schedule containing the selected course offerings for the Student and the confirmation number for the schedule.</a:t>
            </a:r>
            <a:endParaRPr lang="en-US" b="0" i="0" dirty="0">
              <a:solidFill>
                <a:srgbClr val="000000"/>
              </a:solidFill>
              <a:effectLst/>
              <a:highlight>
                <a:srgbClr val="F5F5F5"/>
              </a:highlight>
              <a:latin typeface="Arial" panose="020B0604020202020204" pitchFamily="34" charset="0"/>
            </a:endParaRPr>
          </a:p>
          <a:p>
            <a:endParaRPr lang="en-US" dirty="0"/>
          </a:p>
        </p:txBody>
      </p:sp>
    </p:spTree>
    <p:extLst>
      <p:ext uri="{BB962C8B-B14F-4D97-AF65-F5344CB8AC3E}">
        <p14:creationId xmlns:p14="http://schemas.microsoft.com/office/powerpoint/2010/main" val="355957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3EBC8-61F4-943F-6E1E-17ADC7B637C5}"/>
              </a:ext>
            </a:extLst>
          </p:cNvPr>
          <p:cNvSpPr>
            <a:spLocks noGrp="1"/>
          </p:cNvSpPr>
          <p:nvPr>
            <p:ph idx="1"/>
          </p:nvPr>
        </p:nvSpPr>
        <p:spPr>
          <a:xfrm>
            <a:off x="838200" y="483079"/>
            <a:ext cx="10515600" cy="5693884"/>
          </a:xfrm>
        </p:spPr>
        <p:txBody>
          <a:bodyPr>
            <a:normAutofit/>
          </a:bodyPr>
          <a:lstStyle/>
          <a:p>
            <a:r>
              <a:rPr lang="en-US" altLang="zh-CN" dirty="0"/>
              <a:t>Use</a:t>
            </a:r>
            <a:r>
              <a:rPr lang="zh-CN" altLang="en-US" dirty="0"/>
              <a:t> </a:t>
            </a:r>
            <a:r>
              <a:rPr lang="en-US" altLang="zh-CN" dirty="0"/>
              <a:t>case:</a:t>
            </a:r>
            <a:r>
              <a:rPr lang="zh-CN" altLang="en-US" dirty="0"/>
              <a:t> </a:t>
            </a:r>
            <a:r>
              <a:rPr lang="en-US" altLang="zh-CN" dirty="0"/>
              <a:t>an abstraction that describes all possible scenarios involving the described functionality</a:t>
            </a:r>
          </a:p>
          <a:p>
            <a:endParaRPr lang="en-US" dirty="0"/>
          </a:p>
          <a:p>
            <a:r>
              <a:rPr lang="en-US" dirty="0"/>
              <a:t>3. Unfulfilled Prerequisites, Course Full, or Schedule Conflicts ​</a:t>
            </a:r>
          </a:p>
          <a:p>
            <a:r>
              <a:rPr lang="en-US" dirty="0"/>
              <a:t>​</a:t>
            </a:r>
          </a:p>
          <a:p>
            <a:r>
              <a:rPr lang="en-US" dirty="0">
                <a:highlight>
                  <a:srgbClr val="00FF00"/>
                </a:highlight>
              </a:rPr>
              <a:t>In Step 5 of the Basic Flow, </a:t>
            </a:r>
            <a:r>
              <a:rPr lang="en-US" dirty="0"/>
              <a:t>Submit Schedule, if the system determines that prerequisites for a selected course are not satisfied, that the course is full, or that there are schedule conflicts, the system will not enroll the student in the course. A message is displayed that the student can select a different course. The use case continues at Step 4, Select Courses, in the basic flow</a:t>
            </a:r>
          </a:p>
          <a:p>
            <a:endParaRPr lang="en-US" dirty="0"/>
          </a:p>
        </p:txBody>
      </p:sp>
    </p:spTree>
    <p:extLst>
      <p:ext uri="{BB962C8B-B14F-4D97-AF65-F5344CB8AC3E}">
        <p14:creationId xmlns:p14="http://schemas.microsoft.com/office/powerpoint/2010/main" val="316200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A6C0-6A65-11ED-32F1-7EF58BF7CB28}"/>
              </a:ext>
            </a:extLst>
          </p:cNvPr>
          <p:cNvSpPr>
            <a:spLocks noGrp="1"/>
          </p:cNvSpPr>
          <p:nvPr>
            <p:ph type="title"/>
          </p:nvPr>
        </p:nvSpPr>
        <p:spPr/>
        <p:txBody>
          <a:bodyPr/>
          <a:lstStyle/>
          <a:p>
            <a:r>
              <a:rPr lang="en-US" altLang="zh-CN" dirty="0"/>
              <a:t>Week</a:t>
            </a:r>
            <a:r>
              <a:rPr lang="zh-CN" altLang="en-US" dirty="0"/>
              <a:t> </a:t>
            </a:r>
            <a:r>
              <a:rPr lang="en-US" altLang="zh-CN" dirty="0"/>
              <a:t>4</a:t>
            </a:r>
            <a:r>
              <a:rPr lang="zh-CN" altLang="en-US" dirty="0"/>
              <a:t> </a:t>
            </a:r>
            <a:r>
              <a:rPr lang="en-US" altLang="zh-CN" dirty="0"/>
              <a:t> Testable</a:t>
            </a:r>
            <a:r>
              <a:rPr lang="zh-CN" altLang="en-US" dirty="0"/>
              <a:t> </a:t>
            </a:r>
            <a:r>
              <a:rPr lang="en-US" altLang="zh-CN" dirty="0"/>
              <a:t>Requirements</a:t>
            </a:r>
            <a:endParaRPr lang="en-US" dirty="0"/>
          </a:p>
        </p:txBody>
      </p:sp>
      <p:sp>
        <p:nvSpPr>
          <p:cNvPr id="3" name="Content Placeholder 2">
            <a:extLst>
              <a:ext uri="{FF2B5EF4-FFF2-40B4-BE49-F238E27FC236}">
                <a16:creationId xmlns:a16="http://schemas.microsoft.com/office/drawing/2014/main" id="{4A81B466-40FA-D429-F3A4-DCD11E40155F}"/>
              </a:ext>
            </a:extLst>
          </p:cNvPr>
          <p:cNvSpPr>
            <a:spLocks noGrp="1"/>
          </p:cNvSpPr>
          <p:nvPr>
            <p:ph idx="1"/>
          </p:nvPr>
        </p:nvSpPr>
        <p:spPr/>
        <p:txBody>
          <a:bodyPr/>
          <a:lstStyle/>
          <a:p>
            <a:pPr algn="l" rtl="0" fontAlgn="base">
              <a:buFont typeface="Arial" panose="020B0604020202020204" pitchFamily="34" charset="0"/>
              <a:buChar char="•"/>
            </a:pPr>
            <a:r>
              <a:rPr lang="en-US" altLang="zh-CN" dirty="0"/>
              <a:t>Verifiable</a:t>
            </a:r>
            <a:r>
              <a:rPr lang="zh-CN" altLang="en-US" dirty="0"/>
              <a:t> </a:t>
            </a:r>
            <a:r>
              <a:rPr lang="en-US" altLang="zh-CN" dirty="0"/>
              <a:t>Requirements</a:t>
            </a:r>
            <a:r>
              <a:rPr lang="zh-CN" altLang="en-US" dirty="0"/>
              <a:t> </a:t>
            </a:r>
            <a:r>
              <a:rPr lang="en-US" altLang="zh-CN" dirty="0"/>
              <a:t>and</a:t>
            </a:r>
            <a:r>
              <a:rPr lang="zh-CN" altLang="en-US" dirty="0"/>
              <a:t> </a:t>
            </a:r>
            <a:r>
              <a:rPr lang="en-US" altLang="zh-CN" dirty="0"/>
              <a:t>Prototyping</a:t>
            </a:r>
            <a:r>
              <a:rPr lang="zh-CN" altLang="en-US" dirty="0"/>
              <a:t> </a:t>
            </a:r>
            <a:r>
              <a:rPr lang="en-US" altLang="zh-CN" dirty="0"/>
              <a:t>Requirements</a:t>
            </a:r>
          </a:p>
          <a:p>
            <a:pPr algn="l" rtl="0" fontAlgn="base">
              <a:buFont typeface="Arial" panose="020B0604020202020204" pitchFamily="34" charset="0"/>
              <a:buChar char="•"/>
            </a:pPr>
            <a:endParaRPr lang="en-US" sz="1800" b="0" i="0" u="none" strike="noStrike"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rgbClr val="000000"/>
                </a:solidFill>
                <a:effectLst/>
                <a:highlight>
                  <a:srgbClr val="F5F5F5"/>
                </a:highlight>
                <a:latin typeface="Arial" panose="020B0604020202020204" pitchFamily="34" charset="0"/>
              </a:rPr>
              <a:t>Performance Speed</a:t>
            </a:r>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rgbClr val="000000"/>
                </a:solidFill>
                <a:effectLst/>
                <a:highlight>
                  <a:srgbClr val="F5F5F5"/>
                </a:highlight>
                <a:latin typeface="Arial" panose="020B0604020202020204" pitchFamily="34" charset="0"/>
              </a:rPr>
              <a:t>Number of processed transactions per second</a:t>
            </a:r>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rgbClr val="000000"/>
                </a:solidFill>
                <a:effectLst/>
                <a:highlight>
                  <a:srgbClr val="F5F5F5"/>
                </a:highlight>
                <a:latin typeface="Arial" panose="020B0604020202020204" pitchFamily="34" charset="0"/>
              </a:rPr>
              <a:t>User/event response time</a:t>
            </a:r>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Arial" panose="020B0604020202020204" pitchFamily="34" charset="0"/>
            </a:endParaRPr>
          </a:p>
          <a:p>
            <a:pPr algn="l" rtl="0" fontAlgn="base">
              <a:buFont typeface="Arial" panose="020B0604020202020204" pitchFamily="34" charset="0"/>
              <a:buChar char="•"/>
            </a:pPr>
            <a:r>
              <a:rPr lang="en-AU" sz="1800" b="0" i="0" u="none" strike="noStrike" dirty="0">
                <a:solidFill>
                  <a:srgbClr val="000000"/>
                </a:solidFill>
                <a:effectLst/>
                <a:highlight>
                  <a:srgbClr val="F5F5F5"/>
                </a:highlight>
                <a:latin typeface="Arial" panose="020B0604020202020204" pitchFamily="34" charset="0"/>
              </a:rPr>
              <a:t>Screen refresh time</a:t>
            </a:r>
            <a:r>
              <a:rPr lang="en-US" sz="1800" b="0" i="0" dirty="0">
                <a:solidFill>
                  <a:srgbClr val="000000"/>
                </a:solidFill>
                <a:effectLst/>
                <a:highlight>
                  <a:srgbClr val="F5F5F5"/>
                </a:highlight>
                <a:latin typeface="Arial" panose="020B0604020202020204" pitchFamily="34" charset="0"/>
              </a:rPr>
              <a:t>​</a:t>
            </a:r>
          </a:p>
          <a:p>
            <a:pPr algn="l" rtl="0" fontAlgn="base">
              <a:buFont typeface="Arial" panose="020B0604020202020204" pitchFamily="34" charset="0"/>
              <a:buChar char="•"/>
            </a:pPr>
            <a:endParaRPr lang="en-US" b="0" i="0" dirty="0">
              <a:solidFill>
                <a:srgbClr val="000000"/>
              </a:solidFill>
              <a:effectLst/>
              <a:highlight>
                <a:srgbClr val="F5F5F5"/>
              </a:highlight>
              <a:latin typeface="Arial" panose="020B0604020202020204" pitchFamily="34" charset="0"/>
            </a:endParaRPr>
          </a:p>
          <a:p>
            <a:pPr algn="l" rtl="0" fontAlgn="base"/>
            <a:r>
              <a:rPr lang="en-AU" sz="1800" b="0" i="0" u="none" strike="noStrike" dirty="0">
                <a:solidFill>
                  <a:srgbClr val="0095D3"/>
                </a:solidFill>
                <a:effectLst/>
                <a:highlight>
                  <a:srgbClr val="F5F5F5"/>
                </a:highlight>
                <a:latin typeface="Arial" panose="020B0604020202020204" pitchFamily="34" charset="0"/>
              </a:rPr>
              <a:t>Example 1: The system shall respond to user requests in &lt; 1 second when the system is running at normal user load of &lt;100 concurrent users.</a:t>
            </a:r>
            <a:r>
              <a:rPr lang="en-US" sz="1800" b="0" i="0" dirty="0">
                <a:solidFill>
                  <a:srgbClr val="000000"/>
                </a:solidFill>
                <a:effectLst/>
                <a:highlight>
                  <a:srgbClr val="F5F5F5"/>
                </a:highlight>
                <a:latin typeface="Arial" panose="020B0604020202020204" pitchFamily="34" charset="0"/>
              </a:rPr>
              <a:t>​</a:t>
            </a:r>
            <a:endParaRPr lang="en-US" b="0" i="0" dirty="0">
              <a:solidFill>
                <a:srgbClr val="000000"/>
              </a:solidFill>
              <a:effectLst/>
              <a:highlight>
                <a:srgbClr val="F5F5F5"/>
              </a:highlight>
              <a:latin typeface="Arial" panose="020B0604020202020204" pitchFamily="34" charset="0"/>
            </a:endParaRPr>
          </a:p>
          <a:p>
            <a:endParaRPr lang="en-US" dirty="0"/>
          </a:p>
        </p:txBody>
      </p:sp>
    </p:spTree>
    <p:extLst>
      <p:ext uri="{BB962C8B-B14F-4D97-AF65-F5344CB8AC3E}">
        <p14:creationId xmlns:p14="http://schemas.microsoft.com/office/powerpoint/2010/main" val="2858299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4033</TotalTime>
  <Words>3051</Words>
  <Application>Microsoft Macintosh PowerPoint</Application>
  <PresentationFormat>Widescreen</PresentationFormat>
  <Paragraphs>243</Paragraphs>
  <Slides>19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Söhne</vt:lpstr>
      <vt:lpstr>Aptos</vt:lpstr>
      <vt:lpstr>Aptos Display</vt:lpstr>
      <vt:lpstr>Arial</vt:lpstr>
      <vt:lpstr>Calibri</vt:lpstr>
      <vt:lpstr>Nunito</vt:lpstr>
      <vt:lpstr>Segoe UI</vt:lpstr>
      <vt:lpstr>Times New Roman</vt:lpstr>
      <vt:lpstr>Office Theme</vt:lpstr>
      <vt:lpstr>Review for CITS 4401/3301</vt:lpstr>
      <vt:lpstr>Software Requirements</vt:lpstr>
      <vt:lpstr>Week 1</vt:lpstr>
      <vt:lpstr>Week 2: Requirement Engineering</vt:lpstr>
      <vt:lpstr>Week 3: Requirements analysis</vt:lpstr>
      <vt:lpstr>PowerPoint Presentation</vt:lpstr>
      <vt:lpstr>PowerPoint Presentation</vt:lpstr>
      <vt:lpstr>PowerPoint Presentation</vt:lpstr>
      <vt:lpstr>Week 4  Testable Requirements</vt:lpstr>
      <vt:lpstr>Week 5: Requirement Specification and Validation</vt:lpstr>
      <vt:lpstr>Week 6 Sequence and state diagrams</vt:lpstr>
      <vt:lpstr>PowerPoint Presentation</vt:lpstr>
      <vt:lpstr>PowerPoint Presentation</vt:lpstr>
      <vt:lpstr>Week 7: Intro to System design  </vt:lpstr>
      <vt:lpstr>PowerPoint Presentation</vt:lpstr>
      <vt:lpstr>PowerPoint Presentation</vt:lpstr>
      <vt:lpstr>Week 8: Software Architecture</vt:lpstr>
      <vt:lpstr>Week 9 Interfaces</vt:lpstr>
      <vt:lpstr>Week 10 Design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for CITS 4401/3301</dc:title>
  <dc:creator>Tingting Bi</dc:creator>
  <cp:lastModifiedBy>Tingting Bi</cp:lastModifiedBy>
  <cp:revision>4</cp:revision>
  <dcterms:created xsi:type="dcterms:W3CDTF">2024-05-17T00:13:14Z</dcterms:created>
  <dcterms:modified xsi:type="dcterms:W3CDTF">2024-05-28T00:34:49Z</dcterms:modified>
</cp:coreProperties>
</file>