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Raleway Medium" charset="1" panose="00000000000000000000"/>
      <p:regular r:id="rId16"/>
    </p:embeddedFont>
    <p:embeddedFont>
      <p:font typeface="Raleway Semi-Bold" charset="1" panose="00000000000000000000"/>
      <p:regular r:id="rId17"/>
    </p:embeddedFont>
    <p:embeddedFont>
      <p:font typeface="Raleway Semi-Bold Italics" charset="1" panose="00000000000000000000"/>
      <p:regular r:id="rId21"/>
    </p:embeddedFont>
    <p:embeddedFont>
      <p:font typeface="Raleway Italics" charset="1" panose="00000000000000000000"/>
      <p:regular r:id="rId22"/>
    </p:embeddedFont>
    <p:embeddedFont>
      <p:font typeface="Raleway Light Italics" charset="1" panose="00000000000000000000"/>
      <p:regular r:id="rId24"/>
    </p:embeddedFont>
    <p:embeddedFont>
      <p:font typeface="Raleway Extra-Light Italics" charset="1" panose="00000000000000000000"/>
      <p:regular r:id="rId26"/>
    </p:embeddedFont>
    <p:embeddedFont>
      <p:font typeface="Raleway Bold" charset="1" panose="000000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notesSlides/notesSlide2.xml" Type="http://schemas.openxmlformats.org/officeDocument/2006/relationships/notesSlide"/><Relationship Id="rId24" Target="fonts/font24.fntdata" Type="http://schemas.openxmlformats.org/officeDocument/2006/relationships/font"/><Relationship Id="rId25" Target="notesSlides/notesSlide3.xml" Type="http://schemas.openxmlformats.org/officeDocument/2006/relationships/notesSlide"/><Relationship Id="rId26" Target="fonts/font26.fntdata" Type="http://schemas.openxmlformats.org/officeDocument/2006/relationships/font"/><Relationship Id="rId27" Target="notesSlides/notesSlide4.xml" Type="http://schemas.openxmlformats.org/officeDocument/2006/relationships/notesSlide"/><Relationship Id="rId28" Target="notesSlides/notesSlide5.xml" Type="http://schemas.openxmlformats.org/officeDocument/2006/relationships/notesSlide"/><Relationship Id="rId29" Target="notesSlides/notesSlide6.xml" Type="http://schemas.openxmlformats.org/officeDocument/2006/relationships/notesSlide"/><Relationship Id="rId3" Target="viewProps.xml" Type="http://schemas.openxmlformats.org/officeDocument/2006/relationships/viewProps"/><Relationship Id="rId30" Target="fonts/font30.fntdata" Type="http://schemas.openxmlformats.org/officeDocument/2006/relationships/font"/><Relationship Id="rId31" Target="notesSlides/notesSlide7.xml" Type="http://schemas.openxmlformats.org/officeDocument/2006/relationships/notesSlide"/><Relationship Id="rId32" Target="notesSlides/notesSlide8.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housing market is highly unstable and dependent on moves in supply and demand, as well as economic factors like interest rates and inflation. This volatility makes predicting price variations over time particularly challenging.</a:t>
            </a:r>
          </a:p>
          <a:p>
            <a:r>
              <a:rPr lang="en-US"/>
              <a:t/>
            </a:r>
          </a:p>
          <a:p>
            <a:r>
              <a:rPr lang="en-US"/>
              <a:t>real estate: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For our analysis, we used data on house prices across California. The data includes variables like median income, proximity to the ocean, and house age, all key predictors in our model.</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DFor our analysis, we used data on house prices across California. The data includes variables like median income, proximity to the ocean, and house age, all key predictors in our model.</a:t>
            </a:r>
          </a:p>
          <a:p>
            <a:r>
              <a:rPr lang="en-US"/>
              <a:t/>
            </a:r>
          </a:p>
          <a:p>
            <a:r>
              <a:rPr lang="en-US"/>
              <a:t>Graph 1 shows the Median house price change based on the geographical location.</a:t>
            </a:r>
          </a:p>
          <a:p>
            <a:r>
              <a:rPr lang="en-US"/>
              <a:t/>
            </a:r>
          </a:p>
          <a:p>
            <a:r>
              <a:rPr lang="en-US"/>
              <a:t>Graph 2 is a box plot that shows the distribution of median house values for different categories based on their proximity to the ocean. &lt;1H OCEAN: Houses in this category have the highest median values, with a relatively concentrated distribution.</a:t>
            </a:r>
          </a:p>
          <a:p>
            <a:r>
              <a:rPr lang="en-US"/>
              <a:t>INLAND: Houses here have the lowest median values, with a more dispersed distribution.</a:t>
            </a:r>
          </a:p>
          <a:p>
            <a:r>
              <a:rPr lang="en-US"/>
              <a:t>ISLAND and NEAR BAY: These categories have relatively high median values, but with a wider range of distribution.</a:t>
            </a:r>
          </a:p>
          <a:p>
            <a:r>
              <a:rPr lang="en-US"/>
              <a:t>NEAR OCEAN: Houses have high median values.</a:t>
            </a:r>
          </a:p>
          <a:p>
            <a:r>
              <a:rPr lang="en-US"/>
              <a:t/>
            </a:r>
          </a:p>
          <a:p>
            <a:r>
              <a:rPr lang="en-US"/>
              <a:t>Graph 3 visually represent how housing values vary with respect to both income levels and proximity to the ocean, indicating that both factors might significantly influence real estate prices. (showing relationship between median income and house price separately for ocean proximity categories, so shows that median house value and median income is SIMILAR across those categories).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The residual plot helps assess the linearity assumption.</a:t>
            </a:r>
          </a:p>
          <a:p>
            <a:r>
              <a:rPr lang="en-US"/>
              <a:t/>
            </a:r>
          </a:p>
          <a:p>
            <a:r>
              <a:rPr lang="en-US"/>
              <a:t/>
            </a:r>
          </a:p>
          <a:p>
            <a:r>
              <a:rPr lang="en-US"/>
              <a:t>This plot assesses the constant variance (homoscedasticity) assumption.</a:t>
            </a:r>
          </a:p>
          <a:p>
            <a:r>
              <a:rPr lang="en-US"/>
              <a:t/>
            </a:r>
          </a:p>
          <a:p>
            <a:r>
              <a:rPr lang="en-US"/>
              <a:t>This histogram shows the distribution of residuals and helps further check normality.</a:t>
            </a:r>
          </a:p>
          <a:p>
            <a:r>
              <a:rPr lang="en-US"/>
              <a:t/>
            </a:r>
          </a:p>
          <a:p>
            <a:r>
              <a:rPr lang="en-US"/>
              <a:t>This plot helps check if the residuals follow a normal distribution. This indicates that the residuals are not normally distributed, especially for extreme values (outliers)</a:t>
            </a:r>
          </a:p>
          <a:p>
            <a:r>
              <a:rPr lang="en-US"/>
              <a:t/>
            </a:r>
          </a:p>
          <a:p>
            <a:r>
              <a:rPr lang="en-US"/>
              <a:t/>
            </a:r>
          </a:p>
          <a:p>
            <a:r>
              <a:rPr lang="en-US"/>
              <a:t>Q-Q Plot Analysis:</a:t>
            </a:r>
          </a:p>
          <a:p>
            <a:r>
              <a:rPr lang="en-US"/>
              <a:t>In the Q-Q plot, the points deviate significantly from the straight line, particularly at both the lower and upper ends (tails). This indicates that the residuals are not normally distributed, especially for extreme values (outliers).</a:t>
            </a:r>
          </a:p>
          <a:p>
            <a:r>
              <a:rPr lang="en-US"/>
              <a:t/>
            </a:r>
          </a:p>
          <a:p>
            <a:r>
              <a:rPr lang="en-US"/>
              <a:t>Residuals vs. Fitted Values (Homoscedasticity Check):</a:t>
            </a:r>
          </a:p>
          <a:p>
            <a:r>
              <a:rPr lang="en-US"/>
              <a:t>This means that the variance of the residuals is not constant across all predicted values—larger fitted values tend to have more dispersed residuals, suggesting that predictions for higher-priced homes are more uncertain.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applied a multiple regression model to test our hypothesis. The goal was to see how well these variables explain the variation in housing prices across California. The model accounts for multicollinearity and tests for linear relationships.</a:t>
            </a:r>
          </a:p>
          <a:p>
            <a:r>
              <a:rPr lang="en-US"/>
              <a:t/>
            </a:r>
          </a:p>
          <a:p>
            <a:r>
              <a:rPr lang="en-US"/>
              <a:t>Model 1: The regression analysis indicates a moderately strong model (R2 = 0.647), with significant predictors of house value including geographical location (longitude, latitude), housing median age, number of bedrooms, population, and median income. Negative coefficients for proximity to regions like NEAR BAY and &lt;1H OCEAN suggest lower house values in these areas. The low p -values (&lt; 0.05) for most variables confirm their statistical significance. The overall model is significant (F-statistic: 2883.995), implying it reliably predicts house values. In conclusion, factors like income, geography, and housing characteristics substantially impact house values, with the model explaining about 64.7% of the variance.</a:t>
            </a:r>
          </a:p>
          <a:p>
            <a:r>
              <a:rPr lang="en-US"/>
              <a:t/>
            </a:r>
          </a:p>
          <a:p>
            <a:r>
              <a:rPr lang="en-US"/>
              <a:t>Model 2 indicates that 62.2% of the variance in house values is explained by the predictors. Significant variables include geographical factors (longitude, latitude), housing median age, number of bedrooms, and median income, all with p-values below 0.05. The model suggests that house values decrease with proximity to regions like NEAR BAY and &lt;1H OCEAN. The F-statistic confirms the model's overall significance. In conclusion, geography, income, and housing characteristics significantly influence house values, with the model effectively capturing key factors affecting housing prices.</a:t>
            </a:r>
          </a:p>
          <a:p>
            <a:r>
              <a:rPr lang="en-US"/>
              <a:t/>
            </a:r>
          </a:p>
          <a:p>
            <a:r>
              <a:rPr lang="en-US"/>
              <a:t>Optimum model</a:t>
            </a:r>
          </a:p>
          <a:p>
            <a:r>
              <a:rPr lang="en-US"/>
              <a:t>Based on the R2, Adjusted R2, standard error, and F-statistic, Model 1 is statistically superior to Model 2. It explains a greater proportion of the variance, has more precise predictions, and a slightly stronger overall relationship between the variables. Therefore, Model 1 is the recommended model for predicting house values.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Limitations &amp; Uncertainty:</a:t>
            </a:r>
          </a:p>
          <a:p>
            <a:r>
              <a:rPr lang="en-US"/>
              <a:t>Both models faced challenges: the standard errors were somewhat inflated due to multicollinearity, which introduces uncertainty about the precise impact of individual predictors. The variance of residuals varied across the data, indicating that the models may struggle to predict extreme values. </a:t>
            </a:r>
          </a:p>
          <a:p>
            <a:r>
              <a:rPr lang="en-US"/>
              <a:t/>
            </a:r>
          </a:p>
          <a:p>
            <a:r>
              <a:rPr lang="en-US"/>
              <a:t>Implications for Decision-Making:</a:t>
            </a:r>
          </a:p>
          <a:p>
            <a:r>
              <a:rPr lang="en-US"/>
              <a:t>Given the uncertainty in the results, real estate agents should exercise caution when making precise price predictions, especially in areas with less typical housing characteristics. </a:t>
            </a:r>
          </a:p>
          <a:p>
            <a:r>
              <a:rPr lang="en-US"/>
              <a:t>Further refinement of the models and additional data on market trends or economic factors could enhance prediction accuracy.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Real estate agents, they can offer more precise valuations and better serve their clients based on proximity to the ocean, household income, and location.Newer homes near the ocean, in wealthier areas, tend to have higher price premiums.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2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2.png" Type="http://schemas.openxmlformats.org/officeDocument/2006/relationships/image"/><Relationship Id="rId4" Target="../media/image11.pn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9.png" Type="http://schemas.openxmlformats.org/officeDocument/2006/relationships/image"/><Relationship Id="rId4"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21.png" Type="http://schemas.openxmlformats.org/officeDocument/2006/relationships/image"/><Relationship Id="rId4" Target="../media/image2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0" y="0"/>
            <a:ext cx="11853512" cy="11853512"/>
          </a:xfrm>
          <a:custGeom>
            <a:avLst/>
            <a:gdLst/>
            <a:ahLst/>
            <a:cxnLst/>
            <a:rect r="r" b="b" t="t" l="l"/>
            <a:pathLst>
              <a:path h="11853512" w="11853512">
                <a:moveTo>
                  <a:pt x="0" y="0"/>
                </a:moveTo>
                <a:lnTo>
                  <a:pt x="11853512" y="0"/>
                </a:lnTo>
                <a:lnTo>
                  <a:pt x="11853512" y="11853512"/>
                </a:lnTo>
                <a:lnTo>
                  <a:pt x="0" y="11853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645879" y="3119889"/>
            <a:ext cx="3245588" cy="4114800"/>
          </a:xfrm>
          <a:custGeom>
            <a:avLst/>
            <a:gdLst/>
            <a:ahLst/>
            <a:cxnLst/>
            <a:rect r="r" b="b" t="t" l="l"/>
            <a:pathLst>
              <a:path h="4114800" w="3245588">
                <a:moveTo>
                  <a:pt x="0" y="0"/>
                </a:moveTo>
                <a:lnTo>
                  <a:pt x="3245589" y="0"/>
                </a:lnTo>
                <a:lnTo>
                  <a:pt x="32455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54439" y="4024761"/>
            <a:ext cx="9359327" cy="2486031"/>
          </a:xfrm>
          <a:prstGeom prst="rect">
            <a:avLst/>
          </a:prstGeom>
        </p:spPr>
        <p:txBody>
          <a:bodyPr anchor="t" rtlCol="false" tIns="0" lIns="0" bIns="0" rIns="0">
            <a:spAutoFit/>
          </a:bodyPr>
          <a:lstStyle/>
          <a:p>
            <a:pPr algn="l">
              <a:lnSpc>
                <a:spcPts val="6300"/>
              </a:lnSpc>
            </a:pPr>
            <a:r>
              <a:rPr lang="en-US" sz="7000" spc="-322" b="true">
                <a:solidFill>
                  <a:srgbClr val="000000"/>
                </a:solidFill>
                <a:latin typeface="Raleway Medium"/>
                <a:ea typeface="Raleway Medium"/>
                <a:cs typeface="Raleway Medium"/>
                <a:sym typeface="Raleway Medium"/>
              </a:rPr>
              <a:t>Factors Influencing House Prices: </a:t>
            </a:r>
          </a:p>
          <a:p>
            <a:pPr algn="l" marL="0" indent="0" lvl="1">
              <a:lnSpc>
                <a:spcPts val="6300"/>
              </a:lnSpc>
            </a:pPr>
            <a:r>
              <a:rPr lang="en-US" b="true" sz="7000" spc="-322">
                <a:solidFill>
                  <a:srgbClr val="000000"/>
                </a:solidFill>
                <a:latin typeface="Raleway Medium"/>
                <a:ea typeface="Raleway Medium"/>
                <a:cs typeface="Raleway Medium"/>
                <a:sym typeface="Raleway Medium"/>
              </a:rPr>
              <a:t>A Regression Analysis</a:t>
            </a:r>
          </a:p>
        </p:txBody>
      </p:sp>
      <p:sp>
        <p:nvSpPr>
          <p:cNvPr name="TextBox 5" id="5"/>
          <p:cNvSpPr txBox="true"/>
          <p:nvPr/>
        </p:nvSpPr>
        <p:spPr>
          <a:xfrm rot="0">
            <a:off x="654439" y="6725547"/>
            <a:ext cx="8854457" cy="961134"/>
          </a:xfrm>
          <a:prstGeom prst="rect">
            <a:avLst/>
          </a:prstGeom>
        </p:spPr>
        <p:txBody>
          <a:bodyPr anchor="t" rtlCol="false" tIns="0" lIns="0" bIns="0" rIns="0">
            <a:spAutoFit/>
          </a:bodyPr>
          <a:lstStyle/>
          <a:p>
            <a:pPr algn="l" marL="0" indent="0" lvl="1">
              <a:lnSpc>
                <a:spcPts val="3892"/>
              </a:lnSpc>
            </a:pPr>
            <a:r>
              <a:rPr lang="en-US" b="true" sz="2800" spc="-128">
                <a:solidFill>
                  <a:srgbClr val="FFFFFF"/>
                </a:solidFill>
                <a:latin typeface="Raleway Semi-Bold"/>
                <a:ea typeface="Raleway Semi-Bold"/>
                <a:cs typeface="Raleway Semi-Bold"/>
                <a:sym typeface="Raleway Semi-Bold"/>
              </a:rPr>
              <a:t>Adharsh Sundaram Soudakar, </a:t>
            </a:r>
            <a:r>
              <a:rPr lang="en-US" b="true" sz="2800" spc="-128">
                <a:solidFill>
                  <a:srgbClr val="FFFFFF"/>
                </a:solidFill>
                <a:latin typeface="Raleway Semi-Bold"/>
                <a:ea typeface="Raleway Semi-Bold"/>
                <a:cs typeface="Raleway Semi-Bold"/>
                <a:sym typeface="Raleway Semi-Bold"/>
              </a:rPr>
              <a:t>Aishuang Lin, Ashan M S S W , Cecilia Chang, Ellie Leadbetter</a:t>
            </a:r>
          </a:p>
        </p:txBody>
      </p:sp>
      <p:sp>
        <p:nvSpPr>
          <p:cNvPr name="TextBox 6" id="6"/>
          <p:cNvSpPr txBox="true"/>
          <p:nvPr/>
        </p:nvSpPr>
        <p:spPr>
          <a:xfrm rot="0">
            <a:off x="654439" y="3072264"/>
            <a:ext cx="3895725" cy="372929"/>
          </a:xfrm>
          <a:prstGeom prst="rect">
            <a:avLst/>
          </a:prstGeom>
        </p:spPr>
        <p:txBody>
          <a:bodyPr anchor="t" rtlCol="false" tIns="0" lIns="0" bIns="0" rIns="0">
            <a:spAutoFit/>
          </a:bodyPr>
          <a:lstStyle/>
          <a:p>
            <a:pPr algn="ctr">
              <a:lnSpc>
                <a:spcPts val="3069"/>
              </a:lnSpc>
              <a:spcBef>
                <a:spcPct val="0"/>
              </a:spcBef>
            </a:pPr>
            <a:r>
              <a:rPr lang="en-US" b="true" sz="2192">
                <a:solidFill>
                  <a:srgbClr val="000000"/>
                </a:solidFill>
                <a:latin typeface="Raleway Semi-Bold"/>
                <a:ea typeface="Raleway Semi-Bold"/>
                <a:cs typeface="Raleway Semi-Bold"/>
                <a:sym typeface="Raleway Semi-Bold"/>
              </a:rPr>
              <a:t>GROUP III - MARKET MOVERS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TextBox 2" id="2"/>
          <p:cNvSpPr txBox="true"/>
          <p:nvPr/>
        </p:nvSpPr>
        <p:spPr>
          <a:xfrm rot="0">
            <a:off x="1159964" y="2372503"/>
            <a:ext cx="15019968" cy="1000126"/>
          </a:xfrm>
          <a:prstGeom prst="rect">
            <a:avLst/>
          </a:prstGeom>
        </p:spPr>
        <p:txBody>
          <a:bodyPr anchor="t" rtlCol="false" tIns="0" lIns="0" bIns="0" rIns="0">
            <a:spAutoFit/>
          </a:bodyPr>
          <a:lstStyle/>
          <a:p>
            <a:pPr algn="l" marL="0" indent="0" lvl="1">
              <a:lnSpc>
                <a:spcPts val="7200"/>
              </a:lnSpc>
            </a:pPr>
            <a:r>
              <a:rPr lang="en-US" b="true" sz="8000" spc="-368">
                <a:solidFill>
                  <a:srgbClr val="00694C"/>
                </a:solidFill>
                <a:latin typeface="Raleway Medium"/>
                <a:ea typeface="Raleway Medium"/>
                <a:cs typeface="Raleway Medium"/>
                <a:sym typeface="Raleway Medium"/>
              </a:rPr>
              <a:t>Conclusion and Recommendations</a:t>
            </a:r>
          </a:p>
        </p:txBody>
      </p:sp>
      <p:sp>
        <p:nvSpPr>
          <p:cNvPr name="TextBox 3" id="3"/>
          <p:cNvSpPr txBox="true"/>
          <p:nvPr/>
        </p:nvSpPr>
        <p:spPr>
          <a:xfrm rot="0">
            <a:off x="1028700" y="4700078"/>
            <a:ext cx="10752768" cy="3584016"/>
          </a:xfrm>
          <a:prstGeom prst="rect">
            <a:avLst/>
          </a:prstGeom>
        </p:spPr>
        <p:txBody>
          <a:bodyPr anchor="t" rtlCol="false" tIns="0" lIns="0" bIns="0" rIns="0">
            <a:spAutoFit/>
          </a:bodyPr>
          <a:lstStyle/>
          <a:p>
            <a:pPr algn="l" marL="544502" indent="-272251" lvl="1">
              <a:lnSpc>
                <a:spcPts val="3530"/>
              </a:lnSpc>
              <a:buFont typeface="Arial"/>
              <a:buChar char="•"/>
            </a:pPr>
            <a:r>
              <a:rPr lang="en-US" b="true" sz="2522">
                <a:solidFill>
                  <a:srgbClr val="00694C"/>
                </a:solidFill>
                <a:latin typeface="Raleway Semi-Bold"/>
                <a:ea typeface="Raleway Semi-Bold"/>
                <a:cs typeface="Raleway Semi-Bold"/>
                <a:sym typeface="Raleway Semi-Bold"/>
              </a:rPr>
              <a:t>The Real Estate Agent can use the factors of location, house age, number of rooms per block, block density, number of households per block, household income, area population and proximity to the ocean can be used to predict house prices for customers. </a:t>
            </a:r>
          </a:p>
          <a:p>
            <a:pPr algn="l">
              <a:lnSpc>
                <a:spcPts val="3530"/>
              </a:lnSpc>
            </a:pPr>
          </a:p>
          <a:p>
            <a:pPr algn="l" marL="544502" indent="-272251" lvl="1">
              <a:lnSpc>
                <a:spcPts val="3530"/>
              </a:lnSpc>
              <a:spcBef>
                <a:spcPct val="0"/>
              </a:spcBef>
              <a:buFont typeface="Arial"/>
              <a:buChar char="•"/>
            </a:pPr>
            <a:r>
              <a:rPr lang="en-US" b="true" sz="2522">
                <a:solidFill>
                  <a:srgbClr val="00694C"/>
                </a:solidFill>
                <a:latin typeface="Raleway Semi-Bold"/>
                <a:ea typeface="Raleway Semi-Bold"/>
                <a:cs typeface="Raleway Semi-Bold"/>
                <a:sym typeface="Raleway Semi-Bold"/>
              </a:rPr>
              <a:t>Encourage adding more-readily available measure to refine the model and improve estimations for customers as there are limitations of time in collection of census data. </a:t>
            </a:r>
          </a:p>
        </p:txBody>
      </p:sp>
      <p:pic>
        <p:nvPicPr>
          <p:cNvPr name="Picture 4" id="4"/>
          <p:cNvPicPr>
            <a:picLocks noChangeAspect="true"/>
          </p:cNvPicPr>
          <p:nvPr/>
        </p:nvPicPr>
        <p:blipFill>
          <a:blip r:embed="rId3"/>
          <a:stretch>
            <a:fillRect/>
          </a:stretch>
        </p:blipFill>
        <p:spPr>
          <a:xfrm rot="0">
            <a:off x="11907345" y="3485487"/>
            <a:ext cx="6297614" cy="6297614"/>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10382252" y="3063197"/>
            <a:ext cx="6270790" cy="6446606"/>
          </a:xfrm>
          <a:custGeom>
            <a:avLst/>
            <a:gdLst/>
            <a:ahLst/>
            <a:cxnLst/>
            <a:rect r="r" b="b" t="t" l="l"/>
            <a:pathLst>
              <a:path h="6446606" w="6270790">
                <a:moveTo>
                  <a:pt x="0" y="0"/>
                </a:moveTo>
                <a:lnTo>
                  <a:pt x="6270790" y="0"/>
                </a:lnTo>
                <a:lnTo>
                  <a:pt x="6270790" y="6446606"/>
                </a:lnTo>
                <a:lnTo>
                  <a:pt x="0" y="64466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3" id="3"/>
          <p:cNvSpPr txBox="true"/>
          <p:nvPr/>
        </p:nvSpPr>
        <p:spPr>
          <a:xfrm rot="0">
            <a:off x="1028700" y="1824971"/>
            <a:ext cx="15597669" cy="1238226"/>
          </a:xfrm>
          <a:prstGeom prst="rect">
            <a:avLst/>
          </a:prstGeom>
        </p:spPr>
        <p:txBody>
          <a:bodyPr anchor="t" rtlCol="false" tIns="0" lIns="0" bIns="0" rIns="0">
            <a:spAutoFit/>
          </a:bodyPr>
          <a:lstStyle/>
          <a:p>
            <a:pPr algn="l" marL="0" indent="0" lvl="1">
              <a:lnSpc>
                <a:spcPts val="8999"/>
              </a:lnSpc>
            </a:pPr>
            <a:r>
              <a:rPr lang="en-US" b="true" sz="9999" spc="-459">
                <a:solidFill>
                  <a:srgbClr val="00694C"/>
                </a:solidFill>
                <a:latin typeface="Raleway Medium"/>
                <a:ea typeface="Raleway Medium"/>
                <a:cs typeface="Raleway Medium"/>
                <a:sym typeface="Raleway Medium"/>
              </a:rPr>
              <a:t>Business Problem</a:t>
            </a:r>
          </a:p>
        </p:txBody>
      </p:sp>
      <p:sp>
        <p:nvSpPr>
          <p:cNvPr name="TextBox 4" id="4"/>
          <p:cNvSpPr txBox="true"/>
          <p:nvPr/>
        </p:nvSpPr>
        <p:spPr>
          <a:xfrm rot="0">
            <a:off x="1028700" y="3015572"/>
            <a:ext cx="8726141" cy="6630670"/>
          </a:xfrm>
          <a:prstGeom prst="rect">
            <a:avLst/>
          </a:prstGeom>
        </p:spPr>
        <p:txBody>
          <a:bodyPr anchor="t" rtlCol="false" tIns="0" lIns="0" bIns="0" rIns="0">
            <a:spAutoFit/>
          </a:bodyPr>
          <a:lstStyle/>
          <a:p>
            <a:pPr algn="l">
              <a:lnSpc>
                <a:spcPts val="3080"/>
              </a:lnSpc>
            </a:pPr>
          </a:p>
          <a:p>
            <a:pPr algn="l">
              <a:lnSpc>
                <a:spcPts val="3080"/>
              </a:lnSpc>
            </a:pPr>
            <a:r>
              <a:rPr lang="en-US" sz="2200" b="true">
                <a:solidFill>
                  <a:srgbClr val="00694C"/>
                </a:solidFill>
                <a:latin typeface="Raleway Semi-Bold"/>
                <a:ea typeface="Raleway Semi-Bold"/>
                <a:cs typeface="Raleway Semi-Bold"/>
                <a:sym typeface="Raleway Semi-Bold"/>
              </a:rPr>
              <a:t>A real estate agent seeks to understand the factors influencing house prices in California to enhance their ability to provide accurate price estimates for clients' properties.</a:t>
            </a:r>
          </a:p>
          <a:p>
            <a:pPr algn="l">
              <a:lnSpc>
                <a:spcPts val="3080"/>
              </a:lnSpc>
            </a:pPr>
          </a:p>
          <a:p>
            <a:pPr algn="l">
              <a:lnSpc>
                <a:spcPts val="3080"/>
              </a:lnSpc>
            </a:pPr>
            <a:r>
              <a:rPr lang="en-US" sz="2200" b="true">
                <a:solidFill>
                  <a:srgbClr val="00694C"/>
                </a:solidFill>
                <a:latin typeface="Raleway Semi-Bold"/>
                <a:ea typeface="Raleway Semi-Bold"/>
                <a:cs typeface="Raleway Semi-Bold"/>
                <a:sym typeface="Raleway Semi-Bold"/>
              </a:rPr>
              <a:t>Specifically, they are interested in how location, house age, number of rooms per block, block density, number of households per block, household income, area population and proximity to the ocean affect house prices across the state.</a:t>
            </a:r>
          </a:p>
          <a:p>
            <a:pPr algn="l">
              <a:lnSpc>
                <a:spcPts val="3080"/>
              </a:lnSpc>
            </a:pPr>
          </a:p>
          <a:p>
            <a:pPr algn="l" marL="474981" indent="-237491" lvl="1">
              <a:lnSpc>
                <a:spcPts val="3080"/>
              </a:lnSpc>
              <a:buFont typeface="Arial"/>
              <a:buChar char="•"/>
            </a:pPr>
            <a:r>
              <a:rPr lang="en-US" b="true" sz="2200" i="true">
                <a:solidFill>
                  <a:srgbClr val="00694C"/>
                </a:solidFill>
                <a:latin typeface="Raleway Semi-Bold Italics"/>
                <a:ea typeface="Raleway Semi-Bold Italics"/>
                <a:cs typeface="Raleway Semi-Bold Italics"/>
                <a:sym typeface="Raleway Semi-Bold Italics"/>
              </a:rPr>
              <a:t>Null Hypothesis (H₀): "Collectively, the selected factors do not significantly affect house prices in California" (p≥0.05)</a:t>
            </a:r>
          </a:p>
          <a:p>
            <a:pPr algn="l">
              <a:lnSpc>
                <a:spcPts val="3080"/>
              </a:lnSpc>
            </a:pPr>
          </a:p>
          <a:p>
            <a:pPr algn="l" marL="474981" indent="-237491" lvl="1">
              <a:lnSpc>
                <a:spcPts val="3080"/>
              </a:lnSpc>
              <a:buFont typeface="Arial"/>
              <a:buChar char="•"/>
            </a:pPr>
            <a:r>
              <a:rPr lang="en-US" b="true" sz="2200" i="true">
                <a:solidFill>
                  <a:srgbClr val="00694C"/>
                </a:solidFill>
                <a:latin typeface="Raleway Semi-Bold Italics"/>
                <a:ea typeface="Raleway Semi-Bold Italics"/>
                <a:cs typeface="Raleway Semi-Bold Italics"/>
                <a:sym typeface="Raleway Semi-Bold Italics"/>
              </a:rPr>
              <a:t>Alternative Hypothesis (H₁): "Collectively, the selected factors do significantly affect house prices in California" (p&lt;0.05)</a:t>
            </a:r>
          </a:p>
          <a:p>
            <a:pPr algn="l">
              <a:lnSpc>
                <a:spcPts val="3080"/>
              </a:lnSpc>
            </a:pPr>
          </a:p>
          <a:p>
            <a:pPr algn="l">
              <a:lnSpc>
                <a:spcPts val="3080"/>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0B48C"/>
        </a:solidFill>
      </p:bgPr>
    </p:bg>
    <p:spTree>
      <p:nvGrpSpPr>
        <p:cNvPr id="1" name=""/>
        <p:cNvGrpSpPr/>
        <p:nvPr/>
      </p:nvGrpSpPr>
      <p:grpSpPr>
        <a:xfrm>
          <a:off x="0" y="0"/>
          <a:ext cx="0" cy="0"/>
          <a:chOff x="0" y="0"/>
          <a:chExt cx="0" cy="0"/>
        </a:xfrm>
      </p:grpSpPr>
      <p:grpSp>
        <p:nvGrpSpPr>
          <p:cNvPr name="Group 2" id="2"/>
          <p:cNvGrpSpPr/>
          <p:nvPr/>
        </p:nvGrpSpPr>
        <p:grpSpPr>
          <a:xfrm rot="0">
            <a:off x="801042" y="2007916"/>
            <a:ext cx="16685917" cy="6801961"/>
            <a:chOff x="0" y="0"/>
            <a:chExt cx="2794453" cy="1139150"/>
          </a:xfrm>
        </p:grpSpPr>
        <p:sp>
          <p:nvSpPr>
            <p:cNvPr name="Freeform 3" id="3"/>
            <p:cNvSpPr/>
            <p:nvPr/>
          </p:nvSpPr>
          <p:spPr>
            <a:xfrm flipH="false" flipV="false" rot="0">
              <a:off x="0" y="0"/>
              <a:ext cx="2794453" cy="1139150"/>
            </a:xfrm>
            <a:custGeom>
              <a:avLst/>
              <a:gdLst/>
              <a:ahLst/>
              <a:cxnLst/>
              <a:rect r="r" b="b" t="t" l="l"/>
              <a:pathLst>
                <a:path h="1139150" w="2794453">
                  <a:moveTo>
                    <a:pt x="3712" y="0"/>
                  </a:moveTo>
                  <a:lnTo>
                    <a:pt x="2790741" y="0"/>
                  </a:lnTo>
                  <a:cubicBezTo>
                    <a:pt x="2791726" y="0"/>
                    <a:pt x="2792670" y="391"/>
                    <a:pt x="2793366" y="1087"/>
                  </a:cubicBezTo>
                  <a:cubicBezTo>
                    <a:pt x="2794062" y="1783"/>
                    <a:pt x="2794453" y="2727"/>
                    <a:pt x="2794453" y="3712"/>
                  </a:cubicBezTo>
                  <a:lnTo>
                    <a:pt x="2794453" y="1135438"/>
                  </a:lnTo>
                  <a:cubicBezTo>
                    <a:pt x="2794453" y="1136422"/>
                    <a:pt x="2794062" y="1137367"/>
                    <a:pt x="2793366" y="1138063"/>
                  </a:cubicBezTo>
                  <a:cubicBezTo>
                    <a:pt x="2792670" y="1138759"/>
                    <a:pt x="2791726" y="1139150"/>
                    <a:pt x="2790741" y="1139150"/>
                  </a:cubicBezTo>
                  <a:lnTo>
                    <a:pt x="3712" y="1139150"/>
                  </a:lnTo>
                  <a:cubicBezTo>
                    <a:pt x="2727" y="1139150"/>
                    <a:pt x="1783" y="1138759"/>
                    <a:pt x="1087" y="1138063"/>
                  </a:cubicBezTo>
                  <a:cubicBezTo>
                    <a:pt x="391" y="1137367"/>
                    <a:pt x="0" y="1136422"/>
                    <a:pt x="0" y="1135438"/>
                  </a:cubicBezTo>
                  <a:lnTo>
                    <a:pt x="0" y="3712"/>
                  </a:lnTo>
                  <a:cubicBezTo>
                    <a:pt x="0" y="2727"/>
                    <a:pt x="391" y="1783"/>
                    <a:pt x="1087" y="1087"/>
                  </a:cubicBezTo>
                  <a:cubicBezTo>
                    <a:pt x="1783" y="391"/>
                    <a:pt x="2727" y="0"/>
                    <a:pt x="3712" y="0"/>
                  </a:cubicBezTo>
                  <a:close/>
                </a:path>
              </a:pathLst>
            </a:custGeom>
            <a:solidFill>
              <a:srgbClr val="A9DFD0"/>
            </a:solidFill>
          </p:spPr>
        </p:sp>
        <p:sp>
          <p:nvSpPr>
            <p:cNvPr name="TextBox 4" id="4"/>
            <p:cNvSpPr txBox="true"/>
            <p:nvPr/>
          </p:nvSpPr>
          <p:spPr>
            <a:xfrm>
              <a:off x="0" y="-47625"/>
              <a:ext cx="2794453" cy="1186775"/>
            </a:xfrm>
            <a:prstGeom prst="rect">
              <a:avLst/>
            </a:prstGeom>
          </p:spPr>
          <p:txBody>
            <a:bodyPr anchor="ctr" rtlCol="false" tIns="50800" lIns="50800" bIns="50800" rIns="50800"/>
            <a:lstStyle/>
            <a:p>
              <a:pPr algn="ctr">
                <a:lnSpc>
                  <a:spcPts val="2520"/>
                </a:lnSpc>
                <a:spcBef>
                  <a:spcPct val="0"/>
                </a:spcBef>
              </a:pPr>
            </a:p>
          </p:txBody>
        </p:sp>
      </p:grpSp>
      <p:sp>
        <p:nvSpPr>
          <p:cNvPr name="Freeform 5" id="5"/>
          <p:cNvSpPr/>
          <p:nvPr/>
        </p:nvSpPr>
        <p:spPr>
          <a:xfrm flipH="false" flipV="false" rot="0">
            <a:off x="1450487" y="2633491"/>
            <a:ext cx="15387027" cy="5020017"/>
          </a:xfrm>
          <a:custGeom>
            <a:avLst/>
            <a:gdLst/>
            <a:ahLst/>
            <a:cxnLst/>
            <a:rect r="r" b="b" t="t" l="l"/>
            <a:pathLst>
              <a:path h="5020017" w="15387027">
                <a:moveTo>
                  <a:pt x="0" y="0"/>
                </a:moveTo>
                <a:lnTo>
                  <a:pt x="15387026" y="0"/>
                </a:lnTo>
                <a:lnTo>
                  <a:pt x="15387026" y="5020018"/>
                </a:lnTo>
                <a:lnTo>
                  <a:pt x="0" y="5020018"/>
                </a:lnTo>
                <a:lnTo>
                  <a:pt x="0" y="0"/>
                </a:lnTo>
                <a:close/>
              </a:path>
            </a:pathLst>
          </a:custGeom>
          <a:blipFill>
            <a:blip r:embed="rId2"/>
            <a:stretch>
              <a:fillRect l="0" t="0" r="0" b="0"/>
            </a:stretch>
          </a:blipFill>
        </p:spPr>
      </p:sp>
      <p:sp>
        <p:nvSpPr>
          <p:cNvPr name="TextBox 6" id="6"/>
          <p:cNvSpPr txBox="true"/>
          <p:nvPr/>
        </p:nvSpPr>
        <p:spPr>
          <a:xfrm rot="0">
            <a:off x="1219200" y="786929"/>
            <a:ext cx="16040100" cy="691203"/>
          </a:xfrm>
          <a:prstGeom prst="rect">
            <a:avLst/>
          </a:prstGeom>
        </p:spPr>
        <p:txBody>
          <a:bodyPr anchor="t" rtlCol="false" tIns="0" lIns="0" bIns="0" rIns="0">
            <a:spAutoFit/>
          </a:bodyPr>
          <a:lstStyle/>
          <a:p>
            <a:pPr algn="ctr" marL="0" indent="0" lvl="1">
              <a:lnSpc>
                <a:spcPts val="5077"/>
              </a:lnSpc>
            </a:pPr>
            <a:r>
              <a:rPr lang="en-US" b="true" sz="5641" spc="-259">
                <a:solidFill>
                  <a:srgbClr val="FBF6F1"/>
                </a:solidFill>
                <a:latin typeface="Raleway Medium"/>
                <a:ea typeface="Raleway Medium"/>
                <a:cs typeface="Raleway Medium"/>
                <a:sym typeface="Raleway Medium"/>
              </a:rPr>
              <a:t>Explanatory Variables</a:t>
            </a:r>
          </a:p>
        </p:txBody>
      </p:sp>
      <p:sp>
        <p:nvSpPr>
          <p:cNvPr name="TextBox 7" id="7"/>
          <p:cNvSpPr txBox="true"/>
          <p:nvPr/>
        </p:nvSpPr>
        <p:spPr>
          <a:xfrm rot="0">
            <a:off x="5015359" y="1411457"/>
            <a:ext cx="8447782" cy="441324"/>
          </a:xfrm>
          <a:prstGeom prst="rect">
            <a:avLst/>
          </a:prstGeom>
        </p:spPr>
        <p:txBody>
          <a:bodyPr anchor="t" rtlCol="false" tIns="0" lIns="0" bIns="0" rIns="0">
            <a:spAutoFit/>
          </a:bodyPr>
          <a:lstStyle/>
          <a:p>
            <a:pPr algn="ctr">
              <a:lnSpc>
                <a:spcPts val="3500"/>
              </a:lnSpc>
            </a:pPr>
            <a:r>
              <a:rPr lang="en-US" sz="2500" i="true">
                <a:solidFill>
                  <a:srgbClr val="FFFFFF"/>
                </a:solidFill>
                <a:latin typeface="Raleway Italics"/>
                <a:ea typeface="Raleway Italics"/>
                <a:cs typeface="Raleway Italics"/>
                <a:sym typeface="Raleway Italics"/>
              </a:rPr>
              <a:t>In this sample a block group on average has 1425.5 people.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403681" y="2738409"/>
            <a:ext cx="5683652" cy="5908630"/>
          </a:xfrm>
          <a:custGeom>
            <a:avLst/>
            <a:gdLst/>
            <a:ahLst/>
            <a:cxnLst/>
            <a:rect r="r" b="b" t="t" l="l"/>
            <a:pathLst>
              <a:path h="5908630" w="5683652">
                <a:moveTo>
                  <a:pt x="0" y="0"/>
                </a:moveTo>
                <a:lnTo>
                  <a:pt x="5683652" y="0"/>
                </a:lnTo>
                <a:lnTo>
                  <a:pt x="5683652" y="5908630"/>
                </a:lnTo>
                <a:lnTo>
                  <a:pt x="0" y="5908630"/>
                </a:lnTo>
                <a:lnTo>
                  <a:pt x="0" y="0"/>
                </a:lnTo>
                <a:close/>
              </a:path>
            </a:pathLst>
          </a:custGeom>
          <a:blipFill>
            <a:blip r:embed="rId3"/>
            <a:stretch>
              <a:fillRect l="0" t="-24866" r="-32395" b="-23867"/>
            </a:stretch>
          </a:blipFill>
          <a:ln cap="sq">
            <a:noFill/>
            <a:prstDash val="solid"/>
            <a:miter/>
          </a:ln>
        </p:spPr>
      </p:sp>
      <p:sp>
        <p:nvSpPr>
          <p:cNvPr name="Freeform 3" id="3"/>
          <p:cNvSpPr/>
          <p:nvPr/>
        </p:nvSpPr>
        <p:spPr>
          <a:xfrm flipH="false" flipV="false" rot="0">
            <a:off x="618441" y="7132400"/>
            <a:ext cx="1842885" cy="810869"/>
          </a:xfrm>
          <a:custGeom>
            <a:avLst/>
            <a:gdLst/>
            <a:ahLst/>
            <a:cxnLst/>
            <a:rect r="r" b="b" t="t" l="l"/>
            <a:pathLst>
              <a:path h="810869" w="1842885">
                <a:moveTo>
                  <a:pt x="0" y="0"/>
                </a:moveTo>
                <a:lnTo>
                  <a:pt x="1842885" y="0"/>
                </a:lnTo>
                <a:lnTo>
                  <a:pt x="1842885" y="810869"/>
                </a:lnTo>
                <a:lnTo>
                  <a:pt x="0" y="810869"/>
                </a:lnTo>
                <a:lnTo>
                  <a:pt x="0" y="0"/>
                </a:lnTo>
                <a:close/>
              </a:path>
            </a:pathLst>
          </a:custGeom>
          <a:blipFill>
            <a:blip r:embed="rId4"/>
            <a:stretch>
              <a:fillRect l="0" t="0" r="0" b="0"/>
            </a:stretch>
          </a:blipFill>
          <a:ln w="9525" cap="sq">
            <a:solidFill>
              <a:srgbClr val="000000"/>
            </a:solidFill>
            <a:prstDash val="solid"/>
            <a:miter/>
          </a:ln>
        </p:spPr>
      </p:sp>
      <p:sp>
        <p:nvSpPr>
          <p:cNvPr name="Freeform 4" id="4"/>
          <p:cNvSpPr/>
          <p:nvPr/>
        </p:nvSpPr>
        <p:spPr>
          <a:xfrm flipH="false" flipV="false" rot="0">
            <a:off x="6448304" y="2738409"/>
            <a:ext cx="5322681" cy="5908630"/>
          </a:xfrm>
          <a:custGeom>
            <a:avLst/>
            <a:gdLst/>
            <a:ahLst/>
            <a:cxnLst/>
            <a:rect r="r" b="b" t="t" l="l"/>
            <a:pathLst>
              <a:path h="5908630" w="5322681">
                <a:moveTo>
                  <a:pt x="0" y="0"/>
                </a:moveTo>
                <a:lnTo>
                  <a:pt x="5322682" y="0"/>
                </a:lnTo>
                <a:lnTo>
                  <a:pt x="5322682" y="5908630"/>
                </a:lnTo>
                <a:lnTo>
                  <a:pt x="0" y="5908630"/>
                </a:lnTo>
                <a:lnTo>
                  <a:pt x="0" y="0"/>
                </a:lnTo>
                <a:close/>
              </a:path>
            </a:pathLst>
          </a:custGeom>
          <a:blipFill>
            <a:blip r:embed="rId5"/>
            <a:stretch>
              <a:fillRect l="0" t="-18600" r="-2836" b="-25462"/>
            </a:stretch>
          </a:blipFill>
          <a:ln cap="sq">
            <a:noFill/>
            <a:prstDash val="solid"/>
            <a:miter/>
          </a:ln>
        </p:spPr>
      </p:sp>
      <p:sp>
        <p:nvSpPr>
          <p:cNvPr name="Freeform 5" id="5"/>
          <p:cNvSpPr/>
          <p:nvPr/>
        </p:nvSpPr>
        <p:spPr>
          <a:xfrm flipH="false" flipV="false" rot="0">
            <a:off x="6762961" y="7132400"/>
            <a:ext cx="1403827" cy="1188574"/>
          </a:xfrm>
          <a:custGeom>
            <a:avLst/>
            <a:gdLst/>
            <a:ahLst/>
            <a:cxnLst/>
            <a:rect r="r" b="b" t="t" l="l"/>
            <a:pathLst>
              <a:path h="1188574" w="1403827">
                <a:moveTo>
                  <a:pt x="0" y="0"/>
                </a:moveTo>
                <a:lnTo>
                  <a:pt x="1403827" y="0"/>
                </a:lnTo>
                <a:lnTo>
                  <a:pt x="1403827" y="1188574"/>
                </a:lnTo>
                <a:lnTo>
                  <a:pt x="0" y="1188574"/>
                </a:lnTo>
                <a:lnTo>
                  <a:pt x="0" y="0"/>
                </a:lnTo>
                <a:close/>
              </a:path>
            </a:pathLst>
          </a:custGeom>
          <a:blipFill>
            <a:blip r:embed="rId6"/>
            <a:stretch>
              <a:fillRect l="0" t="0" r="0" b="0"/>
            </a:stretch>
          </a:blipFill>
          <a:ln w="9525" cap="sq">
            <a:solidFill>
              <a:srgbClr val="000000"/>
            </a:solidFill>
            <a:prstDash val="solid"/>
            <a:miter/>
          </a:ln>
        </p:spPr>
      </p:sp>
      <p:sp>
        <p:nvSpPr>
          <p:cNvPr name="TextBox 6" id="6"/>
          <p:cNvSpPr txBox="true"/>
          <p:nvPr/>
        </p:nvSpPr>
        <p:spPr>
          <a:xfrm rot="0">
            <a:off x="403681" y="974716"/>
            <a:ext cx="11367305" cy="1249343"/>
          </a:xfrm>
          <a:prstGeom prst="rect">
            <a:avLst/>
          </a:prstGeom>
        </p:spPr>
        <p:txBody>
          <a:bodyPr anchor="t" rtlCol="false" tIns="0" lIns="0" bIns="0" rIns="0">
            <a:spAutoFit/>
          </a:bodyPr>
          <a:lstStyle/>
          <a:p>
            <a:pPr algn="l" marL="0" indent="0" lvl="1">
              <a:lnSpc>
                <a:spcPts val="9037"/>
              </a:lnSpc>
            </a:pPr>
            <a:r>
              <a:rPr lang="en-US" b="true" sz="10041" spc="-461">
                <a:solidFill>
                  <a:srgbClr val="00694C"/>
                </a:solidFill>
                <a:latin typeface="Raleway Medium"/>
                <a:ea typeface="Raleway Medium"/>
                <a:cs typeface="Raleway Medium"/>
                <a:sym typeface="Raleway Medium"/>
              </a:rPr>
              <a:t>Descriptive analytics</a:t>
            </a:r>
          </a:p>
        </p:txBody>
      </p:sp>
      <p:sp>
        <p:nvSpPr>
          <p:cNvPr name="TextBox 7" id="7"/>
          <p:cNvSpPr txBox="true"/>
          <p:nvPr/>
        </p:nvSpPr>
        <p:spPr>
          <a:xfrm rot="0">
            <a:off x="403681" y="9733728"/>
            <a:ext cx="7514849" cy="282607"/>
          </a:xfrm>
          <a:prstGeom prst="rect">
            <a:avLst/>
          </a:prstGeom>
        </p:spPr>
        <p:txBody>
          <a:bodyPr anchor="t" rtlCol="false" tIns="0" lIns="0" bIns="0" rIns="0">
            <a:spAutoFit/>
          </a:bodyPr>
          <a:lstStyle/>
          <a:p>
            <a:pPr algn="l">
              <a:lnSpc>
                <a:spcPts val="2273"/>
              </a:lnSpc>
              <a:spcBef>
                <a:spcPct val="0"/>
              </a:spcBef>
            </a:pPr>
            <a:r>
              <a:rPr lang="en-US" sz="1623" i="true">
                <a:solidFill>
                  <a:srgbClr val="00694C"/>
                </a:solidFill>
                <a:latin typeface="Raleway Light Italics"/>
                <a:ea typeface="Raleway Light Italics"/>
                <a:cs typeface="Raleway Light Italics"/>
                <a:sym typeface="Raleway Light Italics"/>
              </a:rPr>
              <a:t>Data source: California housing Price</a:t>
            </a:r>
          </a:p>
        </p:txBody>
      </p:sp>
      <p:sp>
        <p:nvSpPr>
          <p:cNvPr name="TextBox 8" id="8"/>
          <p:cNvSpPr txBox="true"/>
          <p:nvPr/>
        </p:nvSpPr>
        <p:spPr>
          <a:xfrm rot="0">
            <a:off x="1880455" y="8958397"/>
            <a:ext cx="2730103" cy="299903"/>
          </a:xfrm>
          <a:prstGeom prst="rect">
            <a:avLst/>
          </a:prstGeom>
        </p:spPr>
        <p:txBody>
          <a:bodyPr anchor="t" rtlCol="false" tIns="0" lIns="0" bIns="0" rIns="0">
            <a:spAutoFit/>
          </a:bodyPr>
          <a:lstStyle/>
          <a:p>
            <a:pPr algn="ctr">
              <a:lnSpc>
                <a:spcPts val="2369"/>
              </a:lnSpc>
              <a:spcBef>
                <a:spcPct val="0"/>
              </a:spcBef>
            </a:pPr>
            <a:r>
              <a:rPr lang="en-US" b="true" sz="1692">
                <a:solidFill>
                  <a:srgbClr val="00694C"/>
                </a:solidFill>
                <a:latin typeface="Raleway Semi-Bold"/>
                <a:ea typeface="Raleway Semi-Bold"/>
                <a:cs typeface="Raleway Semi-Bold"/>
                <a:sym typeface="Raleway Semi-Bold"/>
              </a:rPr>
              <a:t>Median House Value (GEO)</a:t>
            </a:r>
          </a:p>
        </p:txBody>
      </p:sp>
      <p:sp>
        <p:nvSpPr>
          <p:cNvPr name="TextBox 9" id="9"/>
          <p:cNvSpPr txBox="true"/>
          <p:nvPr/>
        </p:nvSpPr>
        <p:spPr>
          <a:xfrm rot="0">
            <a:off x="7708875" y="8958397"/>
            <a:ext cx="2801541" cy="299903"/>
          </a:xfrm>
          <a:prstGeom prst="rect">
            <a:avLst/>
          </a:prstGeom>
        </p:spPr>
        <p:txBody>
          <a:bodyPr anchor="t" rtlCol="false" tIns="0" lIns="0" bIns="0" rIns="0">
            <a:spAutoFit/>
          </a:bodyPr>
          <a:lstStyle/>
          <a:p>
            <a:pPr algn="ctr">
              <a:lnSpc>
                <a:spcPts val="2369"/>
              </a:lnSpc>
              <a:spcBef>
                <a:spcPct val="0"/>
              </a:spcBef>
            </a:pPr>
            <a:r>
              <a:rPr lang="en-US" b="true" sz="1692">
                <a:solidFill>
                  <a:srgbClr val="00694C"/>
                </a:solidFill>
                <a:latin typeface="Raleway Semi-Bold"/>
                <a:ea typeface="Raleway Semi-Bold"/>
                <a:cs typeface="Raleway Semi-Bold"/>
                <a:sym typeface="Raleway Semi-Bold"/>
              </a:rPr>
              <a:t>House dist. WRT OCP (GEO)</a:t>
            </a:r>
          </a:p>
        </p:txBody>
      </p:sp>
      <p:sp>
        <p:nvSpPr>
          <p:cNvPr name="TextBox 10" id="10"/>
          <p:cNvSpPr txBox="true"/>
          <p:nvPr/>
        </p:nvSpPr>
        <p:spPr>
          <a:xfrm rot="0">
            <a:off x="12132936" y="2262900"/>
            <a:ext cx="6010978" cy="3842241"/>
          </a:xfrm>
          <a:prstGeom prst="rect">
            <a:avLst/>
          </a:prstGeom>
        </p:spPr>
        <p:txBody>
          <a:bodyPr anchor="t" rtlCol="false" tIns="0" lIns="0" bIns="0" rIns="0">
            <a:spAutoFit/>
          </a:bodyPr>
          <a:lstStyle/>
          <a:p>
            <a:pPr algn="l">
              <a:lnSpc>
                <a:spcPts val="3472"/>
              </a:lnSpc>
            </a:pPr>
          </a:p>
          <a:p>
            <a:pPr algn="l" marL="449219" indent="-224609" lvl="1">
              <a:lnSpc>
                <a:spcPts val="2912"/>
              </a:lnSpc>
              <a:buFont typeface="Arial"/>
              <a:buChar char="•"/>
            </a:pPr>
            <a:r>
              <a:rPr lang="en-US" b="true" sz="2080">
                <a:solidFill>
                  <a:srgbClr val="00694C"/>
                </a:solidFill>
                <a:latin typeface="Raleway Semi-Bold"/>
                <a:ea typeface="Raleway Semi-Bold"/>
                <a:cs typeface="Raleway Semi-Bold"/>
                <a:sym typeface="Raleway Semi-Bold"/>
              </a:rPr>
              <a:t>From the sample, it is evident that coastal properties are more expensive (San Francisco, Bay Area, Los Angeles and Silicon Valley) </a:t>
            </a:r>
          </a:p>
          <a:p>
            <a:pPr algn="l">
              <a:lnSpc>
                <a:spcPts val="2912"/>
              </a:lnSpc>
            </a:pPr>
          </a:p>
          <a:p>
            <a:pPr algn="l" marL="449219" indent="-224609" lvl="1">
              <a:lnSpc>
                <a:spcPts val="2912"/>
              </a:lnSpc>
              <a:buFont typeface="Arial"/>
              <a:buChar char="•"/>
            </a:pPr>
            <a:r>
              <a:rPr lang="en-US" b="true" sz="2080">
                <a:solidFill>
                  <a:srgbClr val="00694C"/>
                </a:solidFill>
                <a:latin typeface="Raleway Semi-Bold"/>
                <a:ea typeface="Raleway Semi-Bold"/>
                <a:cs typeface="Raleway Semi-Bold"/>
                <a:sym typeface="Raleway Semi-Bold"/>
              </a:rPr>
              <a:t>House prices decrease as property locations move inland and further north. </a:t>
            </a:r>
          </a:p>
          <a:p>
            <a:pPr algn="l">
              <a:lnSpc>
                <a:spcPts val="3472"/>
              </a:lnSpc>
            </a:pPr>
          </a:p>
          <a:p>
            <a:pPr algn="l">
              <a:lnSpc>
                <a:spcPts val="3472"/>
              </a:lnSpc>
            </a:pPr>
          </a:p>
        </p:txBody>
      </p:sp>
      <p:sp>
        <p:nvSpPr>
          <p:cNvPr name="TextBox 11" id="11"/>
          <p:cNvSpPr txBox="true"/>
          <p:nvPr/>
        </p:nvSpPr>
        <p:spPr>
          <a:xfrm rot="0">
            <a:off x="12132936" y="5887681"/>
            <a:ext cx="6010978" cy="3118341"/>
          </a:xfrm>
          <a:prstGeom prst="rect">
            <a:avLst/>
          </a:prstGeom>
        </p:spPr>
        <p:txBody>
          <a:bodyPr anchor="t" rtlCol="false" tIns="0" lIns="0" bIns="0" rIns="0">
            <a:spAutoFit/>
          </a:bodyPr>
          <a:lstStyle/>
          <a:p>
            <a:pPr algn="l">
              <a:lnSpc>
                <a:spcPts val="3472"/>
              </a:lnSpc>
            </a:pPr>
          </a:p>
          <a:p>
            <a:pPr algn="l" marL="449219" indent="-224609" lvl="1">
              <a:lnSpc>
                <a:spcPts val="2912"/>
              </a:lnSpc>
              <a:buFont typeface="Arial"/>
              <a:buChar char="•"/>
            </a:pPr>
            <a:r>
              <a:rPr lang="en-US" b="true" sz="2080">
                <a:solidFill>
                  <a:srgbClr val="00694C"/>
                </a:solidFill>
                <a:latin typeface="Raleway Semi-Bold"/>
                <a:ea typeface="Raleway Semi-Bold"/>
                <a:cs typeface="Raleway Semi-Bold"/>
                <a:sym typeface="Raleway Semi-Bold"/>
              </a:rPr>
              <a:t>In the second plot,</a:t>
            </a:r>
            <a:r>
              <a:rPr lang="en-US" b="true" sz="2080">
                <a:solidFill>
                  <a:srgbClr val="00694C"/>
                </a:solidFill>
                <a:latin typeface="Raleway Semi-Bold"/>
                <a:ea typeface="Raleway Semi-Bold"/>
                <a:cs typeface="Raleway Semi-Bold"/>
                <a:sym typeface="Raleway Semi-Bold"/>
              </a:rPr>
              <a:t> Inland houses are the most common observation.</a:t>
            </a:r>
          </a:p>
          <a:p>
            <a:pPr algn="l">
              <a:lnSpc>
                <a:spcPts val="2912"/>
              </a:lnSpc>
            </a:pPr>
          </a:p>
          <a:p>
            <a:pPr algn="l" marL="449219" indent="-224609" lvl="1">
              <a:lnSpc>
                <a:spcPts val="2912"/>
              </a:lnSpc>
              <a:buFont typeface="Arial"/>
              <a:buChar char="•"/>
            </a:pPr>
            <a:r>
              <a:rPr lang="en-US" b="true" sz="2080">
                <a:solidFill>
                  <a:srgbClr val="00694C"/>
                </a:solidFill>
                <a:latin typeface="Raleway Semi-Bold"/>
                <a:ea typeface="Raleway Semi-Bold"/>
                <a:cs typeface="Raleway Semi-Bold"/>
                <a:sym typeface="Raleway Semi-Bold"/>
              </a:rPr>
              <a:t>Island homes are very limited (5), shown in red.</a:t>
            </a:r>
          </a:p>
          <a:p>
            <a:pPr algn="l">
              <a:lnSpc>
                <a:spcPts val="3472"/>
              </a:lnSpc>
            </a:pPr>
          </a:p>
          <a:p>
            <a:pPr algn="l">
              <a:lnSpc>
                <a:spcPts val="3472"/>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0">
            <a:off x="3540170" y="2671957"/>
            <a:ext cx="5095095" cy="6314065"/>
          </a:xfrm>
          <a:custGeom>
            <a:avLst/>
            <a:gdLst/>
            <a:ahLst/>
            <a:cxnLst/>
            <a:rect r="r" b="b" t="t" l="l"/>
            <a:pathLst>
              <a:path h="6314065" w="5095095">
                <a:moveTo>
                  <a:pt x="0" y="0"/>
                </a:moveTo>
                <a:lnTo>
                  <a:pt x="5095094" y="0"/>
                </a:lnTo>
                <a:lnTo>
                  <a:pt x="5095094" y="6314064"/>
                </a:lnTo>
                <a:lnTo>
                  <a:pt x="0" y="6314064"/>
                </a:lnTo>
                <a:lnTo>
                  <a:pt x="0" y="0"/>
                </a:lnTo>
                <a:close/>
              </a:path>
            </a:pathLst>
          </a:custGeom>
          <a:blipFill>
            <a:blip r:embed="rId3"/>
            <a:stretch>
              <a:fillRect l="0" t="0" r="-18839" b="-679"/>
            </a:stretch>
          </a:blipFill>
          <a:ln w="9525" cap="sq">
            <a:solidFill>
              <a:srgbClr val="000000"/>
            </a:solidFill>
            <a:prstDash val="solid"/>
            <a:miter/>
          </a:ln>
        </p:spPr>
      </p:sp>
      <p:sp>
        <p:nvSpPr>
          <p:cNvPr name="TextBox 3" id="3"/>
          <p:cNvSpPr txBox="true"/>
          <p:nvPr/>
        </p:nvSpPr>
        <p:spPr>
          <a:xfrm rot="0">
            <a:off x="490279" y="1019573"/>
            <a:ext cx="11367305" cy="1249343"/>
          </a:xfrm>
          <a:prstGeom prst="rect">
            <a:avLst/>
          </a:prstGeom>
        </p:spPr>
        <p:txBody>
          <a:bodyPr anchor="t" rtlCol="false" tIns="0" lIns="0" bIns="0" rIns="0">
            <a:spAutoFit/>
          </a:bodyPr>
          <a:lstStyle/>
          <a:p>
            <a:pPr algn="l" marL="0" indent="0" lvl="1">
              <a:lnSpc>
                <a:spcPts val="9037"/>
              </a:lnSpc>
            </a:pPr>
            <a:r>
              <a:rPr lang="en-US" b="true" sz="10041" spc="-461">
                <a:solidFill>
                  <a:srgbClr val="00694C"/>
                </a:solidFill>
                <a:latin typeface="Raleway Medium"/>
                <a:ea typeface="Raleway Medium"/>
                <a:cs typeface="Raleway Medium"/>
                <a:sym typeface="Raleway Medium"/>
              </a:rPr>
              <a:t>Descriptive analytics</a:t>
            </a:r>
          </a:p>
        </p:txBody>
      </p:sp>
      <p:sp>
        <p:nvSpPr>
          <p:cNvPr name="TextBox 4" id="4"/>
          <p:cNvSpPr txBox="true"/>
          <p:nvPr/>
        </p:nvSpPr>
        <p:spPr>
          <a:xfrm rot="0">
            <a:off x="342443" y="9665508"/>
            <a:ext cx="3452217" cy="299903"/>
          </a:xfrm>
          <a:prstGeom prst="rect">
            <a:avLst/>
          </a:prstGeom>
        </p:spPr>
        <p:txBody>
          <a:bodyPr anchor="t" rtlCol="false" tIns="0" lIns="0" bIns="0" rIns="0">
            <a:spAutoFit/>
          </a:bodyPr>
          <a:lstStyle/>
          <a:p>
            <a:pPr algn="ctr">
              <a:lnSpc>
                <a:spcPts val="2369"/>
              </a:lnSpc>
              <a:spcBef>
                <a:spcPct val="0"/>
              </a:spcBef>
            </a:pPr>
            <a:r>
              <a:rPr lang="en-US" sz="1692" i="true">
                <a:solidFill>
                  <a:srgbClr val="00694C"/>
                </a:solidFill>
                <a:latin typeface="Raleway Extra-Light Italics"/>
                <a:ea typeface="Raleway Extra-Light Italics"/>
                <a:cs typeface="Raleway Extra-Light Italics"/>
                <a:sym typeface="Raleway Extra-Light Italics"/>
              </a:rPr>
              <a:t>Data source: California housing Price</a:t>
            </a:r>
          </a:p>
        </p:txBody>
      </p:sp>
      <p:sp>
        <p:nvSpPr>
          <p:cNvPr name="TextBox 5" id="5"/>
          <p:cNvSpPr txBox="true"/>
          <p:nvPr/>
        </p:nvSpPr>
        <p:spPr>
          <a:xfrm rot="0">
            <a:off x="4086351" y="9210675"/>
            <a:ext cx="4002732" cy="299903"/>
          </a:xfrm>
          <a:prstGeom prst="rect">
            <a:avLst/>
          </a:prstGeom>
        </p:spPr>
        <p:txBody>
          <a:bodyPr anchor="t" rtlCol="false" tIns="0" lIns="0" bIns="0" rIns="0">
            <a:spAutoFit/>
          </a:bodyPr>
          <a:lstStyle/>
          <a:p>
            <a:pPr algn="ctr">
              <a:lnSpc>
                <a:spcPts val="2369"/>
              </a:lnSpc>
              <a:spcBef>
                <a:spcPct val="0"/>
              </a:spcBef>
            </a:pPr>
            <a:r>
              <a:rPr lang="en-US" b="true" sz="1692">
                <a:solidFill>
                  <a:srgbClr val="00694C"/>
                </a:solidFill>
                <a:latin typeface="Raleway Semi-Bold"/>
                <a:ea typeface="Raleway Semi-Bold"/>
                <a:cs typeface="Raleway Semi-Bold"/>
                <a:sym typeface="Raleway Semi-Bold"/>
              </a:rPr>
              <a:t>Median House Value vs Median Income</a:t>
            </a:r>
          </a:p>
        </p:txBody>
      </p:sp>
      <p:sp>
        <p:nvSpPr>
          <p:cNvPr name="Freeform 6" id="6"/>
          <p:cNvSpPr/>
          <p:nvPr/>
        </p:nvSpPr>
        <p:spPr>
          <a:xfrm flipH="false" flipV="false" rot="0">
            <a:off x="7096830" y="7271471"/>
            <a:ext cx="1403827" cy="1188574"/>
          </a:xfrm>
          <a:custGeom>
            <a:avLst/>
            <a:gdLst/>
            <a:ahLst/>
            <a:cxnLst/>
            <a:rect r="r" b="b" t="t" l="l"/>
            <a:pathLst>
              <a:path h="1188574" w="1403827">
                <a:moveTo>
                  <a:pt x="0" y="0"/>
                </a:moveTo>
                <a:lnTo>
                  <a:pt x="1403828" y="0"/>
                </a:lnTo>
                <a:lnTo>
                  <a:pt x="1403828" y="1188573"/>
                </a:lnTo>
                <a:lnTo>
                  <a:pt x="0" y="1188573"/>
                </a:lnTo>
                <a:lnTo>
                  <a:pt x="0" y="0"/>
                </a:lnTo>
                <a:close/>
              </a:path>
            </a:pathLst>
          </a:custGeom>
          <a:blipFill>
            <a:blip r:embed="rId4"/>
            <a:stretch>
              <a:fillRect l="0" t="0" r="0" b="0"/>
            </a:stretch>
          </a:blipFill>
          <a:ln w="9525" cap="sq">
            <a:solidFill>
              <a:srgbClr val="000000"/>
            </a:solidFill>
            <a:prstDash val="solid"/>
            <a:miter/>
          </a:ln>
        </p:spPr>
      </p:sp>
      <p:sp>
        <p:nvSpPr>
          <p:cNvPr name="Freeform 7" id="7"/>
          <p:cNvSpPr/>
          <p:nvPr/>
        </p:nvSpPr>
        <p:spPr>
          <a:xfrm flipH="false" flipV="false" rot="0">
            <a:off x="170309" y="2671957"/>
            <a:ext cx="3125357" cy="6314065"/>
          </a:xfrm>
          <a:custGeom>
            <a:avLst/>
            <a:gdLst/>
            <a:ahLst/>
            <a:cxnLst/>
            <a:rect r="r" b="b" t="t" l="l"/>
            <a:pathLst>
              <a:path h="6314065" w="3125357">
                <a:moveTo>
                  <a:pt x="0" y="0"/>
                </a:moveTo>
                <a:lnTo>
                  <a:pt x="3125357" y="0"/>
                </a:lnTo>
                <a:lnTo>
                  <a:pt x="3125357" y="6314064"/>
                </a:lnTo>
                <a:lnTo>
                  <a:pt x="0" y="6314064"/>
                </a:lnTo>
                <a:lnTo>
                  <a:pt x="0" y="0"/>
                </a:lnTo>
                <a:close/>
              </a:path>
            </a:pathLst>
          </a:custGeom>
          <a:blipFill>
            <a:blip r:embed="rId5"/>
            <a:stretch>
              <a:fillRect l="-508" t="0" r="0" b="0"/>
            </a:stretch>
          </a:blipFill>
          <a:ln w="9525" cap="sq">
            <a:solidFill>
              <a:srgbClr val="000000"/>
            </a:solidFill>
            <a:prstDash val="solid"/>
            <a:miter/>
          </a:ln>
        </p:spPr>
      </p:sp>
      <p:sp>
        <p:nvSpPr>
          <p:cNvPr name="TextBox 8" id="8"/>
          <p:cNvSpPr txBox="true"/>
          <p:nvPr/>
        </p:nvSpPr>
        <p:spPr>
          <a:xfrm rot="0">
            <a:off x="88511" y="9214621"/>
            <a:ext cx="3288953" cy="299903"/>
          </a:xfrm>
          <a:prstGeom prst="rect">
            <a:avLst/>
          </a:prstGeom>
        </p:spPr>
        <p:txBody>
          <a:bodyPr anchor="t" rtlCol="false" tIns="0" lIns="0" bIns="0" rIns="0">
            <a:spAutoFit/>
          </a:bodyPr>
          <a:lstStyle/>
          <a:p>
            <a:pPr algn="ctr">
              <a:lnSpc>
                <a:spcPts val="2369"/>
              </a:lnSpc>
              <a:spcBef>
                <a:spcPct val="0"/>
              </a:spcBef>
            </a:pPr>
            <a:r>
              <a:rPr lang="en-US" b="true" sz="1692">
                <a:solidFill>
                  <a:srgbClr val="00694C"/>
                </a:solidFill>
                <a:latin typeface="Raleway Semi-Bold"/>
                <a:ea typeface="Raleway Semi-Bold"/>
                <a:cs typeface="Raleway Semi-Bold"/>
                <a:sym typeface="Raleway Semi-Bold"/>
              </a:rPr>
              <a:t>HL Med. House Value  WRT OCP</a:t>
            </a:r>
          </a:p>
        </p:txBody>
      </p:sp>
      <p:sp>
        <p:nvSpPr>
          <p:cNvPr name="Freeform 9" id="9"/>
          <p:cNvSpPr/>
          <p:nvPr/>
        </p:nvSpPr>
        <p:spPr>
          <a:xfrm flipH="false" flipV="false" rot="0">
            <a:off x="8804629" y="2671957"/>
            <a:ext cx="4924549" cy="6314065"/>
          </a:xfrm>
          <a:custGeom>
            <a:avLst/>
            <a:gdLst/>
            <a:ahLst/>
            <a:cxnLst/>
            <a:rect r="r" b="b" t="t" l="l"/>
            <a:pathLst>
              <a:path h="6314065" w="4924549">
                <a:moveTo>
                  <a:pt x="0" y="0"/>
                </a:moveTo>
                <a:lnTo>
                  <a:pt x="4924549" y="0"/>
                </a:lnTo>
                <a:lnTo>
                  <a:pt x="4924549" y="6314064"/>
                </a:lnTo>
                <a:lnTo>
                  <a:pt x="0" y="6314064"/>
                </a:lnTo>
                <a:lnTo>
                  <a:pt x="0" y="0"/>
                </a:lnTo>
                <a:close/>
              </a:path>
            </a:pathLst>
          </a:custGeom>
          <a:blipFill>
            <a:blip r:embed="rId6"/>
            <a:stretch>
              <a:fillRect l="-1290" t="0" r="0" b="0"/>
            </a:stretch>
          </a:blipFill>
          <a:ln w="9525" cap="sq">
            <a:solidFill>
              <a:srgbClr val="000000"/>
            </a:solidFill>
            <a:prstDash val="solid"/>
            <a:miter/>
          </a:ln>
        </p:spPr>
      </p:sp>
      <p:sp>
        <p:nvSpPr>
          <p:cNvPr name="TextBox 10" id="10"/>
          <p:cNvSpPr txBox="true"/>
          <p:nvPr/>
        </p:nvSpPr>
        <p:spPr>
          <a:xfrm rot="0">
            <a:off x="9231902" y="9210675"/>
            <a:ext cx="4070003" cy="299903"/>
          </a:xfrm>
          <a:prstGeom prst="rect">
            <a:avLst/>
          </a:prstGeom>
        </p:spPr>
        <p:txBody>
          <a:bodyPr anchor="t" rtlCol="false" tIns="0" lIns="0" bIns="0" rIns="0">
            <a:spAutoFit/>
          </a:bodyPr>
          <a:lstStyle/>
          <a:p>
            <a:pPr algn="ctr">
              <a:lnSpc>
                <a:spcPts val="2369"/>
              </a:lnSpc>
              <a:spcBef>
                <a:spcPct val="0"/>
              </a:spcBef>
            </a:pPr>
            <a:r>
              <a:rPr lang="en-US" b="true" sz="1692">
                <a:solidFill>
                  <a:srgbClr val="00694C"/>
                </a:solidFill>
                <a:latin typeface="Raleway Semi-Bold"/>
                <a:ea typeface="Raleway Semi-Bold"/>
                <a:cs typeface="Raleway Semi-Bold"/>
                <a:sym typeface="Raleway Semi-Bold"/>
              </a:rPr>
              <a:t>Median House Age (bins) vs Households</a:t>
            </a:r>
          </a:p>
        </p:txBody>
      </p:sp>
      <p:sp>
        <p:nvSpPr>
          <p:cNvPr name="Freeform 11" id="11"/>
          <p:cNvSpPr/>
          <p:nvPr/>
        </p:nvSpPr>
        <p:spPr>
          <a:xfrm flipH="false" flipV="false" rot="0">
            <a:off x="12176511" y="3478009"/>
            <a:ext cx="1403827" cy="1188574"/>
          </a:xfrm>
          <a:custGeom>
            <a:avLst/>
            <a:gdLst/>
            <a:ahLst/>
            <a:cxnLst/>
            <a:rect r="r" b="b" t="t" l="l"/>
            <a:pathLst>
              <a:path h="1188574" w="1403827">
                <a:moveTo>
                  <a:pt x="0" y="0"/>
                </a:moveTo>
                <a:lnTo>
                  <a:pt x="1403827" y="0"/>
                </a:lnTo>
                <a:lnTo>
                  <a:pt x="1403827" y="1188574"/>
                </a:lnTo>
                <a:lnTo>
                  <a:pt x="0" y="1188574"/>
                </a:lnTo>
                <a:lnTo>
                  <a:pt x="0" y="0"/>
                </a:lnTo>
                <a:close/>
              </a:path>
            </a:pathLst>
          </a:custGeom>
          <a:blipFill>
            <a:blip r:embed="rId4"/>
            <a:stretch>
              <a:fillRect l="0" t="0" r="0" b="0"/>
            </a:stretch>
          </a:blipFill>
          <a:ln w="9525" cap="sq">
            <a:solidFill>
              <a:srgbClr val="000000"/>
            </a:solidFill>
            <a:prstDash val="solid"/>
            <a:miter/>
          </a:ln>
        </p:spPr>
      </p:sp>
      <p:sp>
        <p:nvSpPr>
          <p:cNvPr name="TextBox 12" id="12"/>
          <p:cNvSpPr txBox="true"/>
          <p:nvPr/>
        </p:nvSpPr>
        <p:spPr>
          <a:xfrm rot="0">
            <a:off x="13729178" y="2001932"/>
            <a:ext cx="4535606" cy="8671416"/>
          </a:xfrm>
          <a:prstGeom prst="rect">
            <a:avLst/>
          </a:prstGeom>
        </p:spPr>
        <p:txBody>
          <a:bodyPr anchor="t" rtlCol="false" tIns="0" lIns="0" bIns="0" rIns="0">
            <a:spAutoFit/>
          </a:bodyPr>
          <a:lstStyle/>
          <a:p>
            <a:pPr algn="l">
              <a:lnSpc>
                <a:spcPts val="3472"/>
              </a:lnSpc>
            </a:pPr>
          </a:p>
          <a:p>
            <a:pPr algn="l" marL="406040" indent="-203020" lvl="1">
              <a:lnSpc>
                <a:spcPts val="2632"/>
              </a:lnSpc>
              <a:buFont typeface="Arial"/>
              <a:buChar char="•"/>
            </a:pPr>
            <a:r>
              <a:rPr lang="en-US" b="true" sz="1880">
                <a:solidFill>
                  <a:srgbClr val="00694C"/>
                </a:solidFill>
                <a:latin typeface="Raleway Semi-Bold"/>
                <a:ea typeface="Raleway Semi-Bold"/>
                <a:cs typeface="Raleway Semi-Bold"/>
                <a:sym typeface="Raleway Semi-Bold"/>
              </a:rPr>
              <a:t>Plot 1 - </a:t>
            </a:r>
            <a:r>
              <a:rPr lang="en-US" b="true" sz="1880">
                <a:solidFill>
                  <a:srgbClr val="00694C"/>
                </a:solidFill>
                <a:latin typeface="Raleway Semi-Bold"/>
                <a:ea typeface="Raleway Semi-Bold"/>
                <a:cs typeface="Raleway Semi-Bold"/>
                <a:sym typeface="Raleway Semi-Bold"/>
              </a:rPr>
              <a:t>Each box represents the interquartile range (IQR) and it can be seen that units near the ocean have a wider range of values, reflecting diverse pricing options.</a:t>
            </a:r>
          </a:p>
          <a:p>
            <a:pPr algn="l">
              <a:lnSpc>
                <a:spcPts val="2912"/>
              </a:lnSpc>
            </a:pPr>
          </a:p>
          <a:p>
            <a:pPr algn="l" marL="406040" indent="-203020" lvl="1">
              <a:lnSpc>
                <a:spcPts val="2632"/>
              </a:lnSpc>
              <a:buFont typeface="Arial"/>
              <a:buChar char="•"/>
            </a:pPr>
            <a:r>
              <a:rPr lang="en-US" b="true" sz="1880">
                <a:solidFill>
                  <a:srgbClr val="00694C"/>
                </a:solidFill>
                <a:latin typeface="Raleway Semi-Bold"/>
                <a:ea typeface="Raleway Semi-Bold"/>
                <a:cs typeface="Raleway Semi-Bold"/>
                <a:sym typeface="Raleway Semi-Bold"/>
              </a:rPr>
              <a:t>Plot 2 - There is a strong positive relationship between median income and median house value, better earners invest in pricier houses. </a:t>
            </a:r>
          </a:p>
          <a:p>
            <a:pPr algn="l">
              <a:lnSpc>
                <a:spcPts val="2632"/>
              </a:lnSpc>
            </a:pPr>
          </a:p>
          <a:p>
            <a:pPr algn="l" marL="406040" indent="-203020" lvl="1">
              <a:lnSpc>
                <a:spcPts val="2632"/>
              </a:lnSpc>
              <a:buFont typeface="Arial"/>
              <a:buChar char="•"/>
            </a:pPr>
            <a:r>
              <a:rPr lang="en-US" b="true" sz="1880">
                <a:solidFill>
                  <a:srgbClr val="00694C"/>
                </a:solidFill>
                <a:latin typeface="Raleway Semi-Bold"/>
                <a:ea typeface="Raleway Semi-Bold"/>
                <a:cs typeface="Raleway Semi-Bold"/>
                <a:sym typeface="Raleway Semi-Bold"/>
              </a:rPr>
              <a:t>Plot 3 - Newer houses are most common ‘Inland’, indicating recent developments compared to coastal regions. Most older houses are found in the ‘Bay Area’ and there is a trend highlighting a shift in development focus from costal areas to inland regions over time.</a:t>
            </a:r>
          </a:p>
          <a:p>
            <a:pPr algn="l">
              <a:lnSpc>
                <a:spcPts val="2632"/>
              </a:lnSpc>
            </a:pPr>
          </a:p>
          <a:p>
            <a:pPr algn="l">
              <a:lnSpc>
                <a:spcPts val="2632"/>
              </a:lnSpc>
            </a:pPr>
          </a:p>
          <a:p>
            <a:pPr algn="l">
              <a:lnSpc>
                <a:spcPts val="3472"/>
              </a:lnSpc>
            </a:pPr>
          </a:p>
          <a:p>
            <a:pPr algn="l">
              <a:lnSpc>
                <a:spcPts val="3472"/>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grpSp>
        <p:nvGrpSpPr>
          <p:cNvPr name="Group 2" id="2"/>
          <p:cNvGrpSpPr/>
          <p:nvPr/>
        </p:nvGrpSpPr>
        <p:grpSpPr>
          <a:xfrm rot="0">
            <a:off x="0" y="6388670"/>
            <a:ext cx="18288000" cy="3898330"/>
            <a:chOff x="0" y="0"/>
            <a:chExt cx="4816593" cy="1026721"/>
          </a:xfrm>
        </p:grpSpPr>
        <p:sp>
          <p:nvSpPr>
            <p:cNvPr name="Freeform 3" id="3"/>
            <p:cNvSpPr/>
            <p:nvPr/>
          </p:nvSpPr>
          <p:spPr>
            <a:xfrm flipH="false" flipV="false" rot="0">
              <a:off x="0" y="0"/>
              <a:ext cx="4816592" cy="1026721"/>
            </a:xfrm>
            <a:custGeom>
              <a:avLst/>
              <a:gdLst/>
              <a:ahLst/>
              <a:cxnLst/>
              <a:rect r="r" b="b" t="t" l="l"/>
              <a:pathLst>
                <a:path h="1026721" w="4816592">
                  <a:moveTo>
                    <a:pt x="0" y="0"/>
                  </a:moveTo>
                  <a:lnTo>
                    <a:pt x="4816592" y="0"/>
                  </a:lnTo>
                  <a:lnTo>
                    <a:pt x="4816592" y="1026721"/>
                  </a:lnTo>
                  <a:lnTo>
                    <a:pt x="0" y="1026721"/>
                  </a:lnTo>
                  <a:close/>
                </a:path>
              </a:pathLst>
            </a:custGeom>
            <a:solidFill>
              <a:srgbClr val="FBF6F1"/>
            </a:solidFill>
          </p:spPr>
        </p:sp>
        <p:sp>
          <p:nvSpPr>
            <p:cNvPr name="TextBox 4" id="4"/>
            <p:cNvSpPr txBox="true"/>
            <p:nvPr/>
          </p:nvSpPr>
          <p:spPr>
            <a:xfrm>
              <a:off x="0" y="-47625"/>
              <a:ext cx="4816593" cy="1074346"/>
            </a:xfrm>
            <a:prstGeom prst="rect">
              <a:avLst/>
            </a:prstGeom>
          </p:spPr>
          <p:txBody>
            <a:bodyPr anchor="ctr" rtlCol="false" tIns="50800" lIns="50800" bIns="50800" rIns="50800"/>
            <a:lstStyle/>
            <a:p>
              <a:pPr algn="ctr">
                <a:lnSpc>
                  <a:spcPts val="2369"/>
                </a:lnSpc>
              </a:pPr>
            </a:p>
          </p:txBody>
        </p:sp>
      </p:grpSp>
      <p:sp>
        <p:nvSpPr>
          <p:cNvPr name="Freeform 5" id="5"/>
          <p:cNvSpPr/>
          <p:nvPr/>
        </p:nvSpPr>
        <p:spPr>
          <a:xfrm flipH="false" flipV="false" rot="0">
            <a:off x="-1302276" y="-2383108"/>
            <a:ext cx="4661953" cy="4748285"/>
          </a:xfrm>
          <a:custGeom>
            <a:avLst/>
            <a:gdLst/>
            <a:ahLst/>
            <a:cxnLst/>
            <a:rect r="r" b="b" t="t" l="l"/>
            <a:pathLst>
              <a:path h="4748285" w="4661953">
                <a:moveTo>
                  <a:pt x="0" y="0"/>
                </a:moveTo>
                <a:lnTo>
                  <a:pt x="4661952" y="0"/>
                </a:lnTo>
                <a:lnTo>
                  <a:pt x="4661952" y="4748285"/>
                </a:lnTo>
                <a:lnTo>
                  <a:pt x="0" y="47482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6" id="6"/>
          <p:cNvSpPr/>
          <p:nvPr/>
        </p:nvSpPr>
        <p:spPr>
          <a:xfrm flipH="false" flipV="false" rot="0">
            <a:off x="9917056" y="2365177"/>
            <a:ext cx="8283749" cy="3993615"/>
          </a:xfrm>
          <a:custGeom>
            <a:avLst/>
            <a:gdLst/>
            <a:ahLst/>
            <a:cxnLst/>
            <a:rect r="r" b="b" t="t" l="l"/>
            <a:pathLst>
              <a:path h="3993615" w="8283749">
                <a:moveTo>
                  <a:pt x="0" y="0"/>
                </a:moveTo>
                <a:lnTo>
                  <a:pt x="8283750" y="0"/>
                </a:lnTo>
                <a:lnTo>
                  <a:pt x="8283750" y="3993615"/>
                </a:lnTo>
                <a:lnTo>
                  <a:pt x="0" y="3993615"/>
                </a:lnTo>
                <a:lnTo>
                  <a:pt x="0" y="0"/>
                </a:lnTo>
                <a:close/>
              </a:path>
            </a:pathLst>
          </a:custGeom>
          <a:blipFill>
            <a:blip r:embed="rId5"/>
            <a:stretch>
              <a:fillRect l="-645" t="-1541" r="0" b="-492"/>
            </a:stretch>
          </a:blipFill>
          <a:ln w="9525" cap="sq">
            <a:solidFill>
              <a:srgbClr val="000000"/>
            </a:solidFill>
            <a:prstDash val="solid"/>
            <a:miter/>
          </a:ln>
        </p:spPr>
      </p:sp>
      <p:sp>
        <p:nvSpPr>
          <p:cNvPr name="Freeform 7" id="7"/>
          <p:cNvSpPr/>
          <p:nvPr/>
        </p:nvSpPr>
        <p:spPr>
          <a:xfrm flipH="false" flipV="false" rot="0">
            <a:off x="38483" y="2365177"/>
            <a:ext cx="9823389" cy="3993615"/>
          </a:xfrm>
          <a:custGeom>
            <a:avLst/>
            <a:gdLst/>
            <a:ahLst/>
            <a:cxnLst/>
            <a:rect r="r" b="b" t="t" l="l"/>
            <a:pathLst>
              <a:path h="3993615" w="9823389">
                <a:moveTo>
                  <a:pt x="0" y="0"/>
                </a:moveTo>
                <a:lnTo>
                  <a:pt x="9823389" y="0"/>
                </a:lnTo>
                <a:lnTo>
                  <a:pt x="9823389" y="3993615"/>
                </a:lnTo>
                <a:lnTo>
                  <a:pt x="0" y="3993615"/>
                </a:lnTo>
                <a:lnTo>
                  <a:pt x="0" y="0"/>
                </a:lnTo>
                <a:close/>
              </a:path>
            </a:pathLst>
          </a:custGeom>
          <a:blipFill>
            <a:blip r:embed="rId6"/>
            <a:stretch>
              <a:fillRect l="-92" t="-587" r="-567" b="0"/>
            </a:stretch>
          </a:blipFill>
          <a:ln w="9525" cap="sq">
            <a:solidFill>
              <a:srgbClr val="000000"/>
            </a:solidFill>
            <a:prstDash val="solid"/>
            <a:miter/>
          </a:ln>
        </p:spPr>
      </p:sp>
      <p:sp>
        <p:nvSpPr>
          <p:cNvPr name="TextBox 8" id="8"/>
          <p:cNvSpPr txBox="true"/>
          <p:nvPr/>
        </p:nvSpPr>
        <p:spPr>
          <a:xfrm rot="0">
            <a:off x="12297620" y="6341045"/>
            <a:ext cx="3328541" cy="299974"/>
          </a:xfrm>
          <a:prstGeom prst="rect">
            <a:avLst/>
          </a:prstGeom>
        </p:spPr>
        <p:txBody>
          <a:bodyPr anchor="t" rtlCol="false" tIns="0" lIns="0" bIns="0" rIns="0">
            <a:spAutoFit/>
          </a:bodyPr>
          <a:lstStyle/>
          <a:p>
            <a:pPr algn="ctr">
              <a:lnSpc>
                <a:spcPts val="2365"/>
              </a:lnSpc>
              <a:spcBef>
                <a:spcPct val="0"/>
              </a:spcBef>
            </a:pPr>
            <a:r>
              <a:rPr lang="en-US" b="true" sz="1689" u="sng">
                <a:solidFill>
                  <a:srgbClr val="00694C"/>
                </a:solidFill>
                <a:latin typeface="Raleway Semi-Bold"/>
                <a:ea typeface="Raleway Semi-Bold"/>
                <a:cs typeface="Raleway Semi-Bold"/>
                <a:sym typeface="Raleway Semi-Bold"/>
              </a:rPr>
              <a:t>Median House Value Distribution</a:t>
            </a:r>
          </a:p>
        </p:txBody>
      </p:sp>
      <p:sp>
        <p:nvSpPr>
          <p:cNvPr name="TextBox 9" id="9"/>
          <p:cNvSpPr txBox="true"/>
          <p:nvPr/>
        </p:nvSpPr>
        <p:spPr>
          <a:xfrm rot="0">
            <a:off x="6736461" y="542141"/>
            <a:ext cx="11367305" cy="1249343"/>
          </a:xfrm>
          <a:prstGeom prst="rect">
            <a:avLst/>
          </a:prstGeom>
        </p:spPr>
        <p:txBody>
          <a:bodyPr anchor="t" rtlCol="false" tIns="0" lIns="0" bIns="0" rIns="0">
            <a:spAutoFit/>
          </a:bodyPr>
          <a:lstStyle/>
          <a:p>
            <a:pPr algn="l" marL="0" indent="0" lvl="1">
              <a:lnSpc>
                <a:spcPts val="9037"/>
              </a:lnSpc>
            </a:pPr>
            <a:r>
              <a:rPr lang="en-US" b="true" sz="10041" spc="-461">
                <a:solidFill>
                  <a:srgbClr val="00694C"/>
                </a:solidFill>
                <a:latin typeface="Raleway Medium"/>
                <a:ea typeface="Raleway Medium"/>
                <a:cs typeface="Raleway Medium"/>
                <a:sym typeface="Raleway Medium"/>
              </a:rPr>
              <a:t>Descriptive analytics</a:t>
            </a:r>
          </a:p>
        </p:txBody>
      </p:sp>
      <p:sp>
        <p:nvSpPr>
          <p:cNvPr name="TextBox 10" id="10"/>
          <p:cNvSpPr txBox="true"/>
          <p:nvPr/>
        </p:nvSpPr>
        <p:spPr>
          <a:xfrm rot="0">
            <a:off x="3076627" y="6341045"/>
            <a:ext cx="3562040" cy="299974"/>
          </a:xfrm>
          <a:prstGeom prst="rect">
            <a:avLst/>
          </a:prstGeom>
        </p:spPr>
        <p:txBody>
          <a:bodyPr anchor="t" rtlCol="false" tIns="0" lIns="0" bIns="0" rIns="0">
            <a:spAutoFit/>
          </a:bodyPr>
          <a:lstStyle/>
          <a:p>
            <a:pPr algn="ctr">
              <a:lnSpc>
                <a:spcPts val="2365"/>
              </a:lnSpc>
              <a:spcBef>
                <a:spcPct val="0"/>
              </a:spcBef>
            </a:pPr>
            <a:r>
              <a:rPr lang="en-US" b="true" sz="1689" u="sng">
                <a:solidFill>
                  <a:srgbClr val="00694C"/>
                </a:solidFill>
                <a:latin typeface="Raleway Semi-Bold"/>
                <a:ea typeface="Raleway Semi-Bold"/>
                <a:cs typeface="Raleway Semi-Bold"/>
                <a:sym typeface="Raleway Semi-Bold"/>
              </a:rPr>
              <a:t>Correlation Matrix</a:t>
            </a:r>
          </a:p>
        </p:txBody>
      </p:sp>
      <p:sp>
        <p:nvSpPr>
          <p:cNvPr name="TextBox 11" id="11"/>
          <p:cNvSpPr txBox="true"/>
          <p:nvPr/>
        </p:nvSpPr>
        <p:spPr>
          <a:xfrm rot="0">
            <a:off x="273576" y="6331520"/>
            <a:ext cx="9353202" cy="4851891"/>
          </a:xfrm>
          <a:prstGeom prst="rect">
            <a:avLst/>
          </a:prstGeom>
        </p:spPr>
        <p:txBody>
          <a:bodyPr anchor="t" rtlCol="false" tIns="0" lIns="0" bIns="0" rIns="0">
            <a:spAutoFit/>
          </a:bodyPr>
          <a:lstStyle/>
          <a:p>
            <a:pPr algn="l">
              <a:lnSpc>
                <a:spcPts val="3472"/>
              </a:lnSpc>
            </a:pPr>
          </a:p>
          <a:p>
            <a:pPr algn="l" marL="449219" indent="-224609" lvl="1">
              <a:lnSpc>
                <a:spcPts val="2912"/>
              </a:lnSpc>
              <a:buFont typeface="Arial"/>
              <a:buChar char="•"/>
            </a:pPr>
            <a:r>
              <a:rPr lang="en-US" b="true" sz="2080">
                <a:solidFill>
                  <a:srgbClr val="00694C"/>
                </a:solidFill>
                <a:latin typeface="Raleway Semi-Bold"/>
                <a:ea typeface="Raleway Semi-Bold"/>
                <a:cs typeface="Raleway Semi-Bold"/>
                <a:sym typeface="Raleway Semi-Bold"/>
              </a:rPr>
              <a:t>Median Income is the best numerical predictor (positively correlated) of Median House Value.</a:t>
            </a:r>
          </a:p>
          <a:p>
            <a:pPr algn="l">
              <a:lnSpc>
                <a:spcPts val="2912"/>
              </a:lnSpc>
            </a:pPr>
          </a:p>
          <a:p>
            <a:pPr algn="l" marL="449219" indent="-224609" lvl="1">
              <a:lnSpc>
                <a:spcPts val="2912"/>
              </a:lnSpc>
              <a:buFont typeface="Arial"/>
              <a:buChar char="•"/>
            </a:pPr>
            <a:r>
              <a:rPr lang="en-US" b="true" sz="2080">
                <a:solidFill>
                  <a:srgbClr val="00694C"/>
                </a:solidFill>
                <a:latin typeface="Raleway Semi-Bold"/>
                <a:ea typeface="Raleway Semi-Bold"/>
                <a:cs typeface="Raleway Semi-Bold"/>
                <a:sym typeface="Raleway Semi-Bold"/>
              </a:rPr>
              <a:t>F</a:t>
            </a:r>
            <a:r>
              <a:rPr lang="en-US" b="true" sz="2080">
                <a:solidFill>
                  <a:srgbClr val="00694C"/>
                </a:solidFill>
                <a:latin typeface="Raleway Semi-Bold"/>
                <a:ea typeface="Raleway Semi-Bold"/>
                <a:cs typeface="Raleway Semi-Bold"/>
                <a:sym typeface="Raleway Semi-Bold"/>
              </a:rPr>
              <a:t>our highly intra-correlated features can be observed which will cause multicollinearity when performing regression analysis.</a:t>
            </a:r>
          </a:p>
          <a:p>
            <a:pPr algn="l">
              <a:lnSpc>
                <a:spcPts val="2912"/>
              </a:lnSpc>
            </a:pPr>
          </a:p>
          <a:p>
            <a:pPr algn="l" marL="449219" indent="-224609" lvl="1">
              <a:lnSpc>
                <a:spcPts val="2912"/>
              </a:lnSpc>
              <a:buFont typeface="Arial"/>
              <a:buChar char="•"/>
            </a:pPr>
            <a:r>
              <a:rPr lang="en-US" b="true" sz="2080">
                <a:solidFill>
                  <a:srgbClr val="00694C"/>
                </a:solidFill>
                <a:latin typeface="Raleway Semi-Bold"/>
                <a:ea typeface="Raleway Semi-Bold"/>
                <a:cs typeface="Raleway Semi-Bold"/>
                <a:sym typeface="Raleway Semi-Bold"/>
              </a:rPr>
              <a:t>To mitigate multicollinearity issue, three new features namely ‘Rooms per household’, ‘Bedrooms per household’ and ‘Mean occupation’ were created.</a:t>
            </a:r>
          </a:p>
          <a:p>
            <a:pPr algn="l">
              <a:lnSpc>
                <a:spcPts val="2912"/>
              </a:lnSpc>
            </a:pPr>
          </a:p>
          <a:p>
            <a:pPr algn="l">
              <a:lnSpc>
                <a:spcPts val="2912"/>
              </a:lnSpc>
            </a:pPr>
          </a:p>
          <a:p>
            <a:pPr algn="l">
              <a:lnSpc>
                <a:spcPts val="3472"/>
              </a:lnSpc>
            </a:pPr>
          </a:p>
        </p:txBody>
      </p:sp>
      <p:sp>
        <p:nvSpPr>
          <p:cNvPr name="TextBox 12" id="12"/>
          <p:cNvSpPr txBox="true"/>
          <p:nvPr/>
        </p:nvSpPr>
        <p:spPr>
          <a:xfrm rot="0">
            <a:off x="9933440" y="6301642"/>
            <a:ext cx="8354560" cy="4566141"/>
          </a:xfrm>
          <a:prstGeom prst="rect">
            <a:avLst/>
          </a:prstGeom>
        </p:spPr>
        <p:txBody>
          <a:bodyPr anchor="t" rtlCol="false" tIns="0" lIns="0" bIns="0" rIns="0">
            <a:spAutoFit/>
          </a:bodyPr>
          <a:lstStyle/>
          <a:p>
            <a:pPr algn="l">
              <a:lnSpc>
                <a:spcPts val="3472"/>
              </a:lnSpc>
            </a:pPr>
          </a:p>
          <a:p>
            <a:pPr algn="l" marL="449219" indent="-224609" lvl="1">
              <a:lnSpc>
                <a:spcPts val="2912"/>
              </a:lnSpc>
              <a:buFont typeface="Arial"/>
              <a:buChar char="•"/>
            </a:pPr>
            <a:r>
              <a:rPr lang="en-US" b="true" sz="2080">
                <a:solidFill>
                  <a:srgbClr val="00694C"/>
                </a:solidFill>
                <a:latin typeface="Raleway Semi-Bold"/>
                <a:ea typeface="Raleway Semi-Bold"/>
                <a:cs typeface="Raleway Semi-Bold"/>
                <a:sym typeface="Raleway Semi-Bold"/>
              </a:rPr>
              <a:t>Median House value ranges from 14,999 to 500,001</a:t>
            </a:r>
          </a:p>
          <a:p>
            <a:pPr algn="l">
              <a:lnSpc>
                <a:spcPts val="2912"/>
              </a:lnSpc>
            </a:pPr>
          </a:p>
          <a:p>
            <a:pPr algn="l" marL="449219" indent="-224609" lvl="1">
              <a:lnSpc>
                <a:spcPts val="2912"/>
              </a:lnSpc>
              <a:buFont typeface="Arial"/>
              <a:buChar char="•"/>
            </a:pPr>
            <a:r>
              <a:rPr lang="en-US" b="true" sz="2080">
                <a:solidFill>
                  <a:srgbClr val="00694C"/>
                </a:solidFill>
                <a:latin typeface="Raleway Semi-Bold"/>
                <a:ea typeface="Raleway Semi-Bold"/>
                <a:cs typeface="Raleway Semi-Bold"/>
                <a:sym typeface="Raleway Semi-Bold"/>
              </a:rPr>
              <a:t>The distribution is slightly shifted to the left with a long tail.</a:t>
            </a:r>
          </a:p>
          <a:p>
            <a:pPr algn="l">
              <a:lnSpc>
                <a:spcPts val="2912"/>
              </a:lnSpc>
            </a:pPr>
          </a:p>
          <a:p>
            <a:pPr algn="l" marL="449219" indent="-224609" lvl="1">
              <a:lnSpc>
                <a:spcPts val="2912"/>
              </a:lnSpc>
              <a:buFont typeface="Arial"/>
              <a:buChar char="•"/>
            </a:pPr>
            <a:r>
              <a:rPr lang="en-US" b="true" sz="2080">
                <a:solidFill>
                  <a:srgbClr val="00694C"/>
                </a:solidFill>
                <a:latin typeface="Raleway Semi-Bold"/>
                <a:ea typeface="Raleway Semi-Bold"/>
                <a:cs typeface="Raleway Semi-Bold"/>
                <a:sym typeface="Raleway Semi-Bold"/>
              </a:rPr>
              <a:t>However, a normal distribution can be observed around the peak (153k) as the median.</a:t>
            </a:r>
          </a:p>
          <a:p>
            <a:pPr algn="l">
              <a:lnSpc>
                <a:spcPts val="2912"/>
              </a:lnSpc>
            </a:pPr>
          </a:p>
          <a:p>
            <a:pPr algn="l" marL="449219" indent="-224609" lvl="1">
              <a:lnSpc>
                <a:spcPts val="2912"/>
              </a:lnSpc>
              <a:buFont typeface="Arial"/>
              <a:buChar char="•"/>
            </a:pPr>
            <a:r>
              <a:rPr lang="en-US" b="true" sz="2080">
                <a:solidFill>
                  <a:srgbClr val="00694C"/>
                </a:solidFill>
                <a:latin typeface="Raleway Semi-Bold"/>
                <a:ea typeface="Raleway Semi-Bold"/>
                <a:cs typeface="Raleway Semi-Bold"/>
                <a:sym typeface="Raleway Semi-Bold"/>
              </a:rPr>
              <a:t> A noticeable spike at the end indicates a cap on the feature (Winsorizing).</a:t>
            </a:r>
          </a:p>
          <a:p>
            <a:pPr algn="l">
              <a:lnSpc>
                <a:spcPts val="3472"/>
              </a:lnSpc>
            </a:pPr>
          </a:p>
          <a:p>
            <a:pPr algn="l">
              <a:lnSpc>
                <a:spcPts val="347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grpSp>
        <p:nvGrpSpPr>
          <p:cNvPr name="Group 2" id="2"/>
          <p:cNvGrpSpPr/>
          <p:nvPr/>
        </p:nvGrpSpPr>
        <p:grpSpPr>
          <a:xfrm rot="0">
            <a:off x="1028700" y="1675627"/>
            <a:ext cx="16230600" cy="8146329"/>
            <a:chOff x="0" y="0"/>
            <a:chExt cx="4274726" cy="2145535"/>
          </a:xfrm>
        </p:grpSpPr>
        <p:sp>
          <p:nvSpPr>
            <p:cNvPr name="Freeform 3" id="3"/>
            <p:cNvSpPr/>
            <p:nvPr/>
          </p:nvSpPr>
          <p:spPr>
            <a:xfrm flipH="false" flipV="false" rot="0">
              <a:off x="0" y="0"/>
              <a:ext cx="4274726" cy="2145535"/>
            </a:xfrm>
            <a:custGeom>
              <a:avLst/>
              <a:gdLst/>
              <a:ahLst/>
              <a:cxnLst/>
              <a:rect r="r" b="b" t="t" l="l"/>
              <a:pathLst>
                <a:path h="2145535" w="4274726">
                  <a:moveTo>
                    <a:pt x="3816" y="0"/>
                  </a:moveTo>
                  <a:lnTo>
                    <a:pt x="4270910" y="0"/>
                  </a:lnTo>
                  <a:cubicBezTo>
                    <a:pt x="4271922" y="0"/>
                    <a:pt x="4272893" y="402"/>
                    <a:pt x="4273608" y="1118"/>
                  </a:cubicBezTo>
                  <a:cubicBezTo>
                    <a:pt x="4274324" y="1833"/>
                    <a:pt x="4274726" y="2804"/>
                    <a:pt x="4274726" y="3816"/>
                  </a:cubicBezTo>
                  <a:lnTo>
                    <a:pt x="4274726" y="2141719"/>
                  </a:lnTo>
                  <a:cubicBezTo>
                    <a:pt x="4274726" y="2142731"/>
                    <a:pt x="4274324" y="2143702"/>
                    <a:pt x="4273608" y="2144418"/>
                  </a:cubicBezTo>
                  <a:cubicBezTo>
                    <a:pt x="4272893" y="2145133"/>
                    <a:pt x="4271922" y="2145535"/>
                    <a:pt x="4270910" y="2145535"/>
                  </a:cubicBezTo>
                  <a:lnTo>
                    <a:pt x="3816" y="2145535"/>
                  </a:lnTo>
                  <a:cubicBezTo>
                    <a:pt x="2804" y="2145535"/>
                    <a:pt x="1833" y="2145133"/>
                    <a:pt x="1118" y="2144418"/>
                  </a:cubicBezTo>
                  <a:cubicBezTo>
                    <a:pt x="402" y="2143702"/>
                    <a:pt x="0" y="2142731"/>
                    <a:pt x="0" y="2141719"/>
                  </a:cubicBezTo>
                  <a:lnTo>
                    <a:pt x="0" y="3816"/>
                  </a:lnTo>
                  <a:cubicBezTo>
                    <a:pt x="0" y="2804"/>
                    <a:pt x="402" y="1833"/>
                    <a:pt x="1118" y="1118"/>
                  </a:cubicBezTo>
                  <a:cubicBezTo>
                    <a:pt x="1833" y="402"/>
                    <a:pt x="2804" y="0"/>
                    <a:pt x="3816" y="0"/>
                  </a:cubicBezTo>
                  <a:close/>
                </a:path>
              </a:pathLst>
            </a:custGeom>
            <a:solidFill>
              <a:srgbClr val="A9DFD0"/>
            </a:solidFill>
          </p:spPr>
        </p:sp>
        <p:sp>
          <p:nvSpPr>
            <p:cNvPr name="TextBox 4" id="4"/>
            <p:cNvSpPr txBox="true"/>
            <p:nvPr/>
          </p:nvSpPr>
          <p:spPr>
            <a:xfrm>
              <a:off x="0" y="-38100"/>
              <a:ext cx="4274726" cy="218363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406538" y="1836629"/>
            <a:ext cx="7894391" cy="6182729"/>
          </a:xfrm>
          <a:custGeom>
            <a:avLst/>
            <a:gdLst/>
            <a:ahLst/>
            <a:cxnLst/>
            <a:rect r="r" b="b" t="t" l="l"/>
            <a:pathLst>
              <a:path h="6182729" w="7894391">
                <a:moveTo>
                  <a:pt x="0" y="0"/>
                </a:moveTo>
                <a:lnTo>
                  <a:pt x="7894390" y="0"/>
                </a:lnTo>
                <a:lnTo>
                  <a:pt x="7894390" y="6182729"/>
                </a:lnTo>
                <a:lnTo>
                  <a:pt x="0" y="6182729"/>
                </a:lnTo>
                <a:lnTo>
                  <a:pt x="0" y="0"/>
                </a:lnTo>
                <a:close/>
              </a:path>
            </a:pathLst>
          </a:custGeom>
          <a:blipFill>
            <a:blip r:embed="rId3"/>
            <a:stretch>
              <a:fillRect l="0" t="0" r="0" b="0"/>
            </a:stretch>
          </a:blipFill>
        </p:spPr>
      </p:sp>
      <p:grpSp>
        <p:nvGrpSpPr>
          <p:cNvPr name="Group 6" id="6"/>
          <p:cNvGrpSpPr/>
          <p:nvPr/>
        </p:nvGrpSpPr>
        <p:grpSpPr>
          <a:xfrm rot="0">
            <a:off x="1359452" y="6904379"/>
            <a:ext cx="1269468" cy="247650"/>
            <a:chOff x="0" y="0"/>
            <a:chExt cx="334345" cy="65225"/>
          </a:xfrm>
        </p:grpSpPr>
        <p:sp>
          <p:nvSpPr>
            <p:cNvPr name="Freeform 7" id="7"/>
            <p:cNvSpPr/>
            <p:nvPr/>
          </p:nvSpPr>
          <p:spPr>
            <a:xfrm flipH="false" flipV="false" rot="0">
              <a:off x="0" y="0"/>
              <a:ext cx="334345" cy="65225"/>
            </a:xfrm>
            <a:custGeom>
              <a:avLst/>
              <a:gdLst/>
              <a:ahLst/>
              <a:cxnLst/>
              <a:rect r="r" b="b" t="t" l="l"/>
              <a:pathLst>
                <a:path h="65225" w="334345">
                  <a:moveTo>
                    <a:pt x="32612" y="0"/>
                  </a:moveTo>
                  <a:lnTo>
                    <a:pt x="301733" y="0"/>
                  </a:lnTo>
                  <a:cubicBezTo>
                    <a:pt x="310382" y="0"/>
                    <a:pt x="318677" y="3436"/>
                    <a:pt x="324793" y="9552"/>
                  </a:cubicBezTo>
                  <a:cubicBezTo>
                    <a:pt x="330909" y="15668"/>
                    <a:pt x="334345" y="23963"/>
                    <a:pt x="334345" y="32612"/>
                  </a:cubicBezTo>
                  <a:lnTo>
                    <a:pt x="334345" y="32612"/>
                  </a:lnTo>
                  <a:cubicBezTo>
                    <a:pt x="334345" y="41262"/>
                    <a:pt x="330909" y="49557"/>
                    <a:pt x="324793" y="55673"/>
                  </a:cubicBezTo>
                  <a:cubicBezTo>
                    <a:pt x="318677" y="61789"/>
                    <a:pt x="310382" y="65225"/>
                    <a:pt x="301733" y="65225"/>
                  </a:cubicBezTo>
                  <a:lnTo>
                    <a:pt x="32612" y="65225"/>
                  </a:lnTo>
                  <a:cubicBezTo>
                    <a:pt x="23963" y="65225"/>
                    <a:pt x="15668" y="61789"/>
                    <a:pt x="9552" y="55673"/>
                  </a:cubicBezTo>
                  <a:cubicBezTo>
                    <a:pt x="3436" y="49557"/>
                    <a:pt x="0" y="41262"/>
                    <a:pt x="0" y="32612"/>
                  </a:cubicBezTo>
                  <a:lnTo>
                    <a:pt x="0" y="32612"/>
                  </a:lnTo>
                  <a:cubicBezTo>
                    <a:pt x="0" y="23963"/>
                    <a:pt x="3436" y="15668"/>
                    <a:pt x="9552" y="9552"/>
                  </a:cubicBezTo>
                  <a:cubicBezTo>
                    <a:pt x="15668" y="3436"/>
                    <a:pt x="23963" y="0"/>
                    <a:pt x="32612" y="0"/>
                  </a:cubicBezTo>
                  <a:close/>
                </a:path>
              </a:pathLst>
            </a:custGeom>
            <a:solidFill>
              <a:srgbClr val="000000">
                <a:alpha val="0"/>
              </a:srgbClr>
            </a:solidFill>
            <a:ln w="38100" cap="rnd">
              <a:solidFill>
                <a:srgbClr val="01C892"/>
              </a:solidFill>
              <a:prstDash val="solid"/>
              <a:round/>
            </a:ln>
          </p:spPr>
        </p:sp>
        <p:sp>
          <p:nvSpPr>
            <p:cNvPr name="TextBox 8" id="8"/>
            <p:cNvSpPr txBox="true"/>
            <p:nvPr/>
          </p:nvSpPr>
          <p:spPr>
            <a:xfrm>
              <a:off x="0" y="-47625"/>
              <a:ext cx="334345" cy="112850"/>
            </a:xfrm>
            <a:prstGeom prst="rect">
              <a:avLst/>
            </a:prstGeom>
          </p:spPr>
          <p:txBody>
            <a:bodyPr anchor="ctr" rtlCol="false" tIns="50800" lIns="50800" bIns="50800" rIns="50800"/>
            <a:lstStyle/>
            <a:p>
              <a:pPr algn="ctr">
                <a:lnSpc>
                  <a:spcPts val="2369"/>
                </a:lnSpc>
              </a:pPr>
            </a:p>
          </p:txBody>
        </p:sp>
      </p:grpSp>
      <p:grpSp>
        <p:nvGrpSpPr>
          <p:cNvPr name="Group 9" id="9"/>
          <p:cNvGrpSpPr/>
          <p:nvPr/>
        </p:nvGrpSpPr>
        <p:grpSpPr>
          <a:xfrm rot="0">
            <a:off x="1359452" y="6263281"/>
            <a:ext cx="1865340" cy="247650"/>
            <a:chOff x="0" y="0"/>
            <a:chExt cx="491283" cy="65225"/>
          </a:xfrm>
        </p:grpSpPr>
        <p:sp>
          <p:nvSpPr>
            <p:cNvPr name="Freeform 10" id="10"/>
            <p:cNvSpPr/>
            <p:nvPr/>
          </p:nvSpPr>
          <p:spPr>
            <a:xfrm flipH="false" flipV="false" rot="0">
              <a:off x="0" y="0"/>
              <a:ext cx="491283" cy="65225"/>
            </a:xfrm>
            <a:custGeom>
              <a:avLst/>
              <a:gdLst/>
              <a:ahLst/>
              <a:cxnLst/>
              <a:rect r="r" b="b" t="t" l="l"/>
              <a:pathLst>
                <a:path h="65225" w="491283">
                  <a:moveTo>
                    <a:pt x="32612" y="0"/>
                  </a:moveTo>
                  <a:lnTo>
                    <a:pt x="458671" y="0"/>
                  </a:lnTo>
                  <a:cubicBezTo>
                    <a:pt x="467320" y="0"/>
                    <a:pt x="475615" y="3436"/>
                    <a:pt x="481731" y="9552"/>
                  </a:cubicBezTo>
                  <a:cubicBezTo>
                    <a:pt x="487847" y="15668"/>
                    <a:pt x="491283" y="23963"/>
                    <a:pt x="491283" y="32612"/>
                  </a:cubicBezTo>
                  <a:lnTo>
                    <a:pt x="491283" y="32612"/>
                  </a:lnTo>
                  <a:cubicBezTo>
                    <a:pt x="491283" y="41262"/>
                    <a:pt x="487847" y="49557"/>
                    <a:pt x="481731" y="55673"/>
                  </a:cubicBezTo>
                  <a:cubicBezTo>
                    <a:pt x="475615" y="61789"/>
                    <a:pt x="467320" y="65225"/>
                    <a:pt x="458671" y="65225"/>
                  </a:cubicBezTo>
                  <a:lnTo>
                    <a:pt x="32612" y="65225"/>
                  </a:lnTo>
                  <a:cubicBezTo>
                    <a:pt x="23963" y="65225"/>
                    <a:pt x="15668" y="61789"/>
                    <a:pt x="9552" y="55673"/>
                  </a:cubicBezTo>
                  <a:cubicBezTo>
                    <a:pt x="3436" y="49557"/>
                    <a:pt x="0" y="41262"/>
                    <a:pt x="0" y="32612"/>
                  </a:cubicBezTo>
                  <a:lnTo>
                    <a:pt x="0" y="32612"/>
                  </a:lnTo>
                  <a:cubicBezTo>
                    <a:pt x="0" y="23963"/>
                    <a:pt x="3436" y="15668"/>
                    <a:pt x="9552" y="9552"/>
                  </a:cubicBezTo>
                  <a:cubicBezTo>
                    <a:pt x="15668" y="3436"/>
                    <a:pt x="23963" y="0"/>
                    <a:pt x="32612" y="0"/>
                  </a:cubicBezTo>
                  <a:close/>
                </a:path>
              </a:pathLst>
            </a:custGeom>
            <a:solidFill>
              <a:srgbClr val="000000">
                <a:alpha val="0"/>
              </a:srgbClr>
            </a:solidFill>
            <a:ln w="38100" cap="rnd">
              <a:solidFill>
                <a:srgbClr val="01C892"/>
              </a:solidFill>
              <a:prstDash val="solid"/>
              <a:round/>
            </a:ln>
          </p:spPr>
        </p:sp>
        <p:sp>
          <p:nvSpPr>
            <p:cNvPr name="TextBox 11" id="11"/>
            <p:cNvSpPr txBox="true"/>
            <p:nvPr/>
          </p:nvSpPr>
          <p:spPr>
            <a:xfrm>
              <a:off x="0" y="-47625"/>
              <a:ext cx="491283" cy="112850"/>
            </a:xfrm>
            <a:prstGeom prst="rect">
              <a:avLst/>
            </a:prstGeom>
          </p:spPr>
          <p:txBody>
            <a:bodyPr anchor="ctr" rtlCol="false" tIns="50800" lIns="50800" bIns="50800" rIns="50800"/>
            <a:lstStyle/>
            <a:p>
              <a:pPr algn="ctr">
                <a:lnSpc>
                  <a:spcPts val="2369"/>
                </a:lnSpc>
              </a:pPr>
            </a:p>
          </p:txBody>
        </p:sp>
      </p:grpSp>
      <p:grpSp>
        <p:nvGrpSpPr>
          <p:cNvPr name="Group 12" id="12"/>
          <p:cNvGrpSpPr/>
          <p:nvPr/>
        </p:nvGrpSpPr>
        <p:grpSpPr>
          <a:xfrm rot="0">
            <a:off x="1359452" y="7137638"/>
            <a:ext cx="1269468" cy="881720"/>
            <a:chOff x="0" y="0"/>
            <a:chExt cx="334345" cy="232223"/>
          </a:xfrm>
        </p:grpSpPr>
        <p:sp>
          <p:nvSpPr>
            <p:cNvPr name="Freeform 13" id="13"/>
            <p:cNvSpPr/>
            <p:nvPr/>
          </p:nvSpPr>
          <p:spPr>
            <a:xfrm flipH="false" flipV="false" rot="0">
              <a:off x="0" y="0"/>
              <a:ext cx="334345" cy="232223"/>
            </a:xfrm>
            <a:custGeom>
              <a:avLst/>
              <a:gdLst/>
              <a:ahLst/>
              <a:cxnLst/>
              <a:rect r="r" b="b" t="t" l="l"/>
              <a:pathLst>
                <a:path h="232223" w="334345">
                  <a:moveTo>
                    <a:pt x="60986" y="0"/>
                  </a:moveTo>
                  <a:lnTo>
                    <a:pt x="273360" y="0"/>
                  </a:lnTo>
                  <a:cubicBezTo>
                    <a:pt x="307041" y="0"/>
                    <a:pt x="334345" y="27304"/>
                    <a:pt x="334345" y="60986"/>
                  </a:cubicBezTo>
                  <a:lnTo>
                    <a:pt x="334345" y="171237"/>
                  </a:lnTo>
                  <a:cubicBezTo>
                    <a:pt x="334345" y="187411"/>
                    <a:pt x="327920" y="202923"/>
                    <a:pt x="316483" y="214360"/>
                  </a:cubicBezTo>
                  <a:cubicBezTo>
                    <a:pt x="305046" y="225797"/>
                    <a:pt x="289534" y="232223"/>
                    <a:pt x="273360" y="232223"/>
                  </a:cubicBezTo>
                  <a:lnTo>
                    <a:pt x="60986" y="232223"/>
                  </a:lnTo>
                  <a:cubicBezTo>
                    <a:pt x="44811" y="232223"/>
                    <a:pt x="29299" y="225797"/>
                    <a:pt x="17862" y="214360"/>
                  </a:cubicBezTo>
                  <a:cubicBezTo>
                    <a:pt x="6425" y="202923"/>
                    <a:pt x="0" y="187411"/>
                    <a:pt x="0" y="171237"/>
                  </a:cubicBezTo>
                  <a:lnTo>
                    <a:pt x="0" y="60986"/>
                  </a:lnTo>
                  <a:cubicBezTo>
                    <a:pt x="0" y="44811"/>
                    <a:pt x="6425" y="29299"/>
                    <a:pt x="17862" y="17862"/>
                  </a:cubicBezTo>
                  <a:cubicBezTo>
                    <a:pt x="29299" y="6425"/>
                    <a:pt x="44811" y="0"/>
                    <a:pt x="60986" y="0"/>
                  </a:cubicBezTo>
                  <a:close/>
                </a:path>
              </a:pathLst>
            </a:custGeom>
            <a:solidFill>
              <a:srgbClr val="000000">
                <a:alpha val="0"/>
              </a:srgbClr>
            </a:solidFill>
            <a:ln w="38100" cap="sq">
              <a:solidFill>
                <a:srgbClr val="FF5757"/>
              </a:solidFill>
              <a:prstDash val="solid"/>
              <a:miter/>
            </a:ln>
          </p:spPr>
        </p:sp>
        <p:sp>
          <p:nvSpPr>
            <p:cNvPr name="TextBox 14" id="14"/>
            <p:cNvSpPr txBox="true"/>
            <p:nvPr/>
          </p:nvSpPr>
          <p:spPr>
            <a:xfrm>
              <a:off x="0" y="-47625"/>
              <a:ext cx="334345" cy="279848"/>
            </a:xfrm>
            <a:prstGeom prst="rect">
              <a:avLst/>
            </a:prstGeom>
          </p:spPr>
          <p:txBody>
            <a:bodyPr anchor="ctr" rtlCol="false" tIns="50800" lIns="50800" bIns="50800" rIns="50800"/>
            <a:lstStyle/>
            <a:p>
              <a:pPr algn="ctr">
                <a:lnSpc>
                  <a:spcPts val="2369"/>
                </a:lnSpc>
              </a:pPr>
            </a:p>
          </p:txBody>
        </p:sp>
      </p:grpSp>
      <p:grpSp>
        <p:nvGrpSpPr>
          <p:cNvPr name="Group 15" id="15"/>
          <p:cNvGrpSpPr/>
          <p:nvPr/>
        </p:nvGrpSpPr>
        <p:grpSpPr>
          <a:xfrm rot="0">
            <a:off x="1359452" y="5607600"/>
            <a:ext cx="1316554" cy="447110"/>
            <a:chOff x="0" y="0"/>
            <a:chExt cx="346747" cy="117757"/>
          </a:xfrm>
        </p:grpSpPr>
        <p:sp>
          <p:nvSpPr>
            <p:cNvPr name="Freeform 16" id="16"/>
            <p:cNvSpPr/>
            <p:nvPr/>
          </p:nvSpPr>
          <p:spPr>
            <a:xfrm flipH="false" flipV="false" rot="0">
              <a:off x="0" y="0"/>
              <a:ext cx="346747" cy="117757"/>
            </a:xfrm>
            <a:custGeom>
              <a:avLst/>
              <a:gdLst/>
              <a:ahLst/>
              <a:cxnLst/>
              <a:rect r="r" b="b" t="t" l="l"/>
              <a:pathLst>
                <a:path h="117757" w="346747">
                  <a:moveTo>
                    <a:pt x="58804" y="0"/>
                  </a:moveTo>
                  <a:lnTo>
                    <a:pt x="287942" y="0"/>
                  </a:lnTo>
                  <a:cubicBezTo>
                    <a:pt x="303538" y="0"/>
                    <a:pt x="318495" y="6195"/>
                    <a:pt x="329523" y="17223"/>
                  </a:cubicBezTo>
                  <a:cubicBezTo>
                    <a:pt x="340551" y="28251"/>
                    <a:pt x="346747" y="43209"/>
                    <a:pt x="346747" y="58804"/>
                  </a:cubicBezTo>
                  <a:lnTo>
                    <a:pt x="346747" y="58953"/>
                  </a:lnTo>
                  <a:cubicBezTo>
                    <a:pt x="346747" y="74549"/>
                    <a:pt x="340551" y="89506"/>
                    <a:pt x="329523" y="100534"/>
                  </a:cubicBezTo>
                  <a:cubicBezTo>
                    <a:pt x="318495" y="111562"/>
                    <a:pt x="303538" y="117757"/>
                    <a:pt x="287942" y="117757"/>
                  </a:cubicBezTo>
                  <a:lnTo>
                    <a:pt x="58804" y="117757"/>
                  </a:lnTo>
                  <a:cubicBezTo>
                    <a:pt x="43209" y="117757"/>
                    <a:pt x="28251" y="111562"/>
                    <a:pt x="17223" y="100534"/>
                  </a:cubicBezTo>
                  <a:cubicBezTo>
                    <a:pt x="6195" y="89506"/>
                    <a:pt x="0" y="74549"/>
                    <a:pt x="0" y="58953"/>
                  </a:cubicBezTo>
                  <a:lnTo>
                    <a:pt x="0" y="58804"/>
                  </a:lnTo>
                  <a:cubicBezTo>
                    <a:pt x="0" y="43209"/>
                    <a:pt x="6195" y="28251"/>
                    <a:pt x="17223" y="17223"/>
                  </a:cubicBezTo>
                  <a:cubicBezTo>
                    <a:pt x="28251" y="6195"/>
                    <a:pt x="43209" y="0"/>
                    <a:pt x="58804" y="0"/>
                  </a:cubicBezTo>
                  <a:close/>
                </a:path>
              </a:pathLst>
            </a:custGeom>
            <a:solidFill>
              <a:srgbClr val="000000">
                <a:alpha val="0"/>
              </a:srgbClr>
            </a:solidFill>
            <a:ln w="38100" cap="sq">
              <a:solidFill>
                <a:srgbClr val="FF5757"/>
              </a:solidFill>
              <a:prstDash val="solid"/>
              <a:miter/>
            </a:ln>
          </p:spPr>
        </p:sp>
        <p:sp>
          <p:nvSpPr>
            <p:cNvPr name="TextBox 17" id="17"/>
            <p:cNvSpPr txBox="true"/>
            <p:nvPr/>
          </p:nvSpPr>
          <p:spPr>
            <a:xfrm>
              <a:off x="0" y="-47625"/>
              <a:ext cx="346747" cy="165382"/>
            </a:xfrm>
            <a:prstGeom prst="rect">
              <a:avLst/>
            </a:prstGeom>
          </p:spPr>
          <p:txBody>
            <a:bodyPr anchor="ctr" rtlCol="false" tIns="50800" lIns="50800" bIns="50800" rIns="50800"/>
            <a:lstStyle/>
            <a:p>
              <a:pPr algn="ctr">
                <a:lnSpc>
                  <a:spcPts val="2369"/>
                </a:lnSpc>
              </a:pPr>
            </a:p>
          </p:txBody>
        </p:sp>
      </p:grpSp>
      <p:grpSp>
        <p:nvGrpSpPr>
          <p:cNvPr name="Group 18" id="18"/>
          <p:cNvGrpSpPr/>
          <p:nvPr/>
        </p:nvGrpSpPr>
        <p:grpSpPr>
          <a:xfrm rot="0">
            <a:off x="3271878" y="2945437"/>
            <a:ext cx="846312" cy="247650"/>
            <a:chOff x="0" y="0"/>
            <a:chExt cx="222897" cy="65225"/>
          </a:xfrm>
        </p:grpSpPr>
        <p:sp>
          <p:nvSpPr>
            <p:cNvPr name="Freeform 19" id="19"/>
            <p:cNvSpPr/>
            <p:nvPr/>
          </p:nvSpPr>
          <p:spPr>
            <a:xfrm flipH="false" flipV="false" rot="0">
              <a:off x="0" y="0"/>
              <a:ext cx="222897" cy="65225"/>
            </a:xfrm>
            <a:custGeom>
              <a:avLst/>
              <a:gdLst/>
              <a:ahLst/>
              <a:cxnLst/>
              <a:rect r="r" b="b" t="t" l="l"/>
              <a:pathLst>
                <a:path h="65225" w="222897">
                  <a:moveTo>
                    <a:pt x="32612" y="0"/>
                  </a:moveTo>
                  <a:lnTo>
                    <a:pt x="190285" y="0"/>
                  </a:lnTo>
                  <a:cubicBezTo>
                    <a:pt x="198934" y="0"/>
                    <a:pt x="207229" y="3436"/>
                    <a:pt x="213345" y="9552"/>
                  </a:cubicBezTo>
                  <a:cubicBezTo>
                    <a:pt x="219461" y="15668"/>
                    <a:pt x="222897" y="23963"/>
                    <a:pt x="222897" y="32612"/>
                  </a:cubicBezTo>
                  <a:lnTo>
                    <a:pt x="222897" y="32612"/>
                  </a:lnTo>
                  <a:cubicBezTo>
                    <a:pt x="222897" y="41262"/>
                    <a:pt x="219461" y="49557"/>
                    <a:pt x="213345" y="55673"/>
                  </a:cubicBezTo>
                  <a:cubicBezTo>
                    <a:pt x="207229" y="61789"/>
                    <a:pt x="198934" y="65225"/>
                    <a:pt x="190285" y="65225"/>
                  </a:cubicBezTo>
                  <a:lnTo>
                    <a:pt x="32612" y="65225"/>
                  </a:lnTo>
                  <a:cubicBezTo>
                    <a:pt x="23963" y="65225"/>
                    <a:pt x="15668" y="61789"/>
                    <a:pt x="9552" y="55673"/>
                  </a:cubicBezTo>
                  <a:cubicBezTo>
                    <a:pt x="3436" y="49557"/>
                    <a:pt x="0" y="41262"/>
                    <a:pt x="0" y="32612"/>
                  </a:cubicBezTo>
                  <a:lnTo>
                    <a:pt x="0" y="32612"/>
                  </a:lnTo>
                  <a:cubicBezTo>
                    <a:pt x="0" y="23963"/>
                    <a:pt x="3436" y="15668"/>
                    <a:pt x="9552" y="9552"/>
                  </a:cubicBezTo>
                  <a:cubicBezTo>
                    <a:pt x="15668" y="3436"/>
                    <a:pt x="23963" y="0"/>
                    <a:pt x="32612" y="0"/>
                  </a:cubicBezTo>
                  <a:close/>
                </a:path>
              </a:pathLst>
            </a:custGeom>
            <a:solidFill>
              <a:srgbClr val="000000">
                <a:alpha val="0"/>
              </a:srgbClr>
            </a:solidFill>
            <a:ln w="38100" cap="rnd">
              <a:solidFill>
                <a:srgbClr val="7A604C"/>
              </a:solidFill>
              <a:prstDash val="solid"/>
              <a:round/>
            </a:ln>
          </p:spPr>
        </p:sp>
        <p:sp>
          <p:nvSpPr>
            <p:cNvPr name="TextBox 20" id="20"/>
            <p:cNvSpPr txBox="true"/>
            <p:nvPr/>
          </p:nvSpPr>
          <p:spPr>
            <a:xfrm>
              <a:off x="0" y="-47625"/>
              <a:ext cx="222897" cy="112850"/>
            </a:xfrm>
            <a:prstGeom prst="rect">
              <a:avLst/>
            </a:prstGeom>
          </p:spPr>
          <p:txBody>
            <a:bodyPr anchor="ctr" rtlCol="false" tIns="50800" lIns="50800" bIns="50800" rIns="50800"/>
            <a:lstStyle/>
            <a:p>
              <a:pPr algn="ctr">
                <a:lnSpc>
                  <a:spcPts val="2369"/>
                </a:lnSpc>
              </a:pPr>
            </a:p>
          </p:txBody>
        </p:sp>
      </p:grpSp>
      <p:grpSp>
        <p:nvGrpSpPr>
          <p:cNvPr name="Group 21" id="21"/>
          <p:cNvGrpSpPr/>
          <p:nvPr/>
        </p:nvGrpSpPr>
        <p:grpSpPr>
          <a:xfrm rot="0">
            <a:off x="5507140" y="4257585"/>
            <a:ext cx="846312" cy="247650"/>
            <a:chOff x="0" y="0"/>
            <a:chExt cx="222897" cy="65225"/>
          </a:xfrm>
        </p:grpSpPr>
        <p:sp>
          <p:nvSpPr>
            <p:cNvPr name="Freeform 22" id="22"/>
            <p:cNvSpPr/>
            <p:nvPr/>
          </p:nvSpPr>
          <p:spPr>
            <a:xfrm flipH="false" flipV="false" rot="0">
              <a:off x="0" y="0"/>
              <a:ext cx="222897" cy="65225"/>
            </a:xfrm>
            <a:custGeom>
              <a:avLst/>
              <a:gdLst/>
              <a:ahLst/>
              <a:cxnLst/>
              <a:rect r="r" b="b" t="t" l="l"/>
              <a:pathLst>
                <a:path h="65225" w="222897">
                  <a:moveTo>
                    <a:pt x="32612" y="0"/>
                  </a:moveTo>
                  <a:lnTo>
                    <a:pt x="190285" y="0"/>
                  </a:lnTo>
                  <a:cubicBezTo>
                    <a:pt x="198934" y="0"/>
                    <a:pt x="207229" y="3436"/>
                    <a:pt x="213345" y="9552"/>
                  </a:cubicBezTo>
                  <a:cubicBezTo>
                    <a:pt x="219461" y="15668"/>
                    <a:pt x="222897" y="23963"/>
                    <a:pt x="222897" y="32612"/>
                  </a:cubicBezTo>
                  <a:lnTo>
                    <a:pt x="222897" y="32612"/>
                  </a:lnTo>
                  <a:cubicBezTo>
                    <a:pt x="222897" y="41262"/>
                    <a:pt x="219461" y="49557"/>
                    <a:pt x="213345" y="55673"/>
                  </a:cubicBezTo>
                  <a:cubicBezTo>
                    <a:pt x="207229" y="61789"/>
                    <a:pt x="198934" y="65225"/>
                    <a:pt x="190285" y="65225"/>
                  </a:cubicBezTo>
                  <a:lnTo>
                    <a:pt x="32612" y="65225"/>
                  </a:lnTo>
                  <a:cubicBezTo>
                    <a:pt x="23963" y="65225"/>
                    <a:pt x="15668" y="61789"/>
                    <a:pt x="9552" y="55673"/>
                  </a:cubicBezTo>
                  <a:cubicBezTo>
                    <a:pt x="3436" y="49557"/>
                    <a:pt x="0" y="41262"/>
                    <a:pt x="0" y="32612"/>
                  </a:cubicBezTo>
                  <a:lnTo>
                    <a:pt x="0" y="32612"/>
                  </a:lnTo>
                  <a:cubicBezTo>
                    <a:pt x="0" y="23963"/>
                    <a:pt x="3436" y="15668"/>
                    <a:pt x="9552" y="9552"/>
                  </a:cubicBezTo>
                  <a:cubicBezTo>
                    <a:pt x="15668" y="3436"/>
                    <a:pt x="23963" y="0"/>
                    <a:pt x="32612" y="0"/>
                  </a:cubicBezTo>
                  <a:close/>
                </a:path>
              </a:pathLst>
            </a:custGeom>
            <a:solidFill>
              <a:srgbClr val="000000">
                <a:alpha val="0"/>
              </a:srgbClr>
            </a:solidFill>
            <a:ln w="38100" cap="rnd">
              <a:solidFill>
                <a:srgbClr val="7A604C"/>
              </a:solidFill>
              <a:prstDash val="solid"/>
              <a:round/>
            </a:ln>
          </p:spPr>
        </p:sp>
        <p:sp>
          <p:nvSpPr>
            <p:cNvPr name="TextBox 23" id="23"/>
            <p:cNvSpPr txBox="true"/>
            <p:nvPr/>
          </p:nvSpPr>
          <p:spPr>
            <a:xfrm>
              <a:off x="0" y="-47625"/>
              <a:ext cx="222897" cy="112850"/>
            </a:xfrm>
            <a:prstGeom prst="rect">
              <a:avLst/>
            </a:prstGeom>
          </p:spPr>
          <p:txBody>
            <a:bodyPr anchor="ctr" rtlCol="false" tIns="50800" lIns="50800" bIns="50800" rIns="50800"/>
            <a:lstStyle/>
            <a:p>
              <a:pPr algn="ctr">
                <a:lnSpc>
                  <a:spcPts val="2369"/>
                </a:lnSpc>
              </a:pPr>
            </a:p>
          </p:txBody>
        </p:sp>
      </p:grpSp>
      <p:sp>
        <p:nvSpPr>
          <p:cNvPr name="Freeform 24" id="24"/>
          <p:cNvSpPr/>
          <p:nvPr/>
        </p:nvSpPr>
        <p:spPr>
          <a:xfrm flipH="false" flipV="false" rot="0">
            <a:off x="1172452" y="8228908"/>
            <a:ext cx="8362562" cy="1123928"/>
          </a:xfrm>
          <a:custGeom>
            <a:avLst/>
            <a:gdLst/>
            <a:ahLst/>
            <a:cxnLst/>
            <a:rect r="r" b="b" t="t" l="l"/>
            <a:pathLst>
              <a:path h="1123928" w="8362562">
                <a:moveTo>
                  <a:pt x="0" y="0"/>
                </a:moveTo>
                <a:lnTo>
                  <a:pt x="8362562" y="0"/>
                </a:lnTo>
                <a:lnTo>
                  <a:pt x="8362562" y="1123928"/>
                </a:lnTo>
                <a:lnTo>
                  <a:pt x="0" y="1123928"/>
                </a:lnTo>
                <a:lnTo>
                  <a:pt x="0" y="0"/>
                </a:lnTo>
                <a:close/>
              </a:path>
            </a:pathLst>
          </a:custGeom>
          <a:blipFill>
            <a:blip r:embed="rId4"/>
            <a:stretch>
              <a:fillRect l="0" t="0" r="0" b="0"/>
            </a:stretch>
          </a:blipFill>
        </p:spPr>
      </p:sp>
      <p:sp>
        <p:nvSpPr>
          <p:cNvPr name="TextBox 25" id="25"/>
          <p:cNvSpPr txBox="true"/>
          <p:nvPr/>
        </p:nvSpPr>
        <p:spPr>
          <a:xfrm rot="0">
            <a:off x="5507140" y="694083"/>
            <a:ext cx="7273720" cy="840684"/>
          </a:xfrm>
          <a:prstGeom prst="rect">
            <a:avLst/>
          </a:prstGeom>
        </p:spPr>
        <p:txBody>
          <a:bodyPr anchor="t" rtlCol="false" tIns="0" lIns="0" bIns="0" rIns="0">
            <a:spAutoFit/>
          </a:bodyPr>
          <a:lstStyle/>
          <a:p>
            <a:pPr algn="ctr" marL="0" indent="0" lvl="1">
              <a:lnSpc>
                <a:spcPts val="6005"/>
              </a:lnSpc>
            </a:pPr>
            <a:r>
              <a:rPr lang="en-US" b="true" sz="6673" spc="-306">
                <a:solidFill>
                  <a:srgbClr val="00694C"/>
                </a:solidFill>
                <a:latin typeface="Raleway Medium"/>
                <a:ea typeface="Raleway Medium"/>
                <a:cs typeface="Raleway Medium"/>
                <a:sym typeface="Raleway Medium"/>
              </a:rPr>
              <a:t>Regression Model </a:t>
            </a:r>
          </a:p>
        </p:txBody>
      </p:sp>
      <p:sp>
        <p:nvSpPr>
          <p:cNvPr name="TextBox 26" id="26"/>
          <p:cNvSpPr txBox="true"/>
          <p:nvPr/>
        </p:nvSpPr>
        <p:spPr>
          <a:xfrm rot="0">
            <a:off x="10175080" y="2054461"/>
            <a:ext cx="6775392" cy="8481568"/>
          </a:xfrm>
          <a:prstGeom prst="rect">
            <a:avLst/>
          </a:prstGeom>
        </p:spPr>
        <p:txBody>
          <a:bodyPr anchor="t" rtlCol="false" tIns="0" lIns="0" bIns="0" rIns="0">
            <a:spAutoFit/>
          </a:bodyPr>
          <a:lstStyle/>
          <a:p>
            <a:pPr algn="l">
              <a:lnSpc>
                <a:spcPts val="2911"/>
              </a:lnSpc>
            </a:pPr>
          </a:p>
          <a:p>
            <a:pPr algn="l" marL="405893" indent="-202946" lvl="1">
              <a:lnSpc>
                <a:spcPts val="2632"/>
              </a:lnSpc>
              <a:buFont typeface="Arial"/>
              <a:buChar char="•"/>
            </a:pPr>
            <a:r>
              <a:rPr lang="en-US" b="true" sz="1880">
                <a:solidFill>
                  <a:srgbClr val="000000"/>
                </a:solidFill>
                <a:latin typeface="Raleway Semi-Bold"/>
                <a:ea typeface="Raleway Semi-Bold"/>
                <a:cs typeface="Raleway Semi-Bold"/>
                <a:sym typeface="Raleway Semi-Bold"/>
              </a:rPr>
              <a:t>The regression analysis yielded a fairly strong model which explains 62% of the variance in house price.</a:t>
            </a:r>
          </a:p>
          <a:p>
            <a:pPr algn="l">
              <a:lnSpc>
                <a:spcPts val="2632"/>
              </a:lnSpc>
            </a:pPr>
          </a:p>
          <a:p>
            <a:pPr algn="l" marL="405893" indent="-202946" lvl="1">
              <a:lnSpc>
                <a:spcPts val="2632"/>
              </a:lnSpc>
              <a:buFont typeface="Arial"/>
              <a:buChar char="•"/>
            </a:pPr>
            <a:r>
              <a:rPr lang="en-US" b="true" sz="1880">
                <a:solidFill>
                  <a:srgbClr val="000000"/>
                </a:solidFill>
                <a:latin typeface="Raleway Semi-Bold"/>
                <a:ea typeface="Raleway Semi-Bold"/>
                <a:cs typeface="Raleway Semi-Bold"/>
                <a:sym typeface="Raleway Semi-Bold"/>
              </a:rPr>
              <a:t>The high F-stat and low p-values confirm the statistical significance of the features in consideration, assuring a reliable house price prediction.</a:t>
            </a:r>
          </a:p>
          <a:p>
            <a:pPr algn="l">
              <a:lnSpc>
                <a:spcPts val="2632"/>
              </a:lnSpc>
            </a:pPr>
          </a:p>
          <a:p>
            <a:pPr algn="l" marL="405893" indent="-202946" lvl="1">
              <a:lnSpc>
                <a:spcPts val="2632"/>
              </a:lnSpc>
              <a:buFont typeface="Arial"/>
              <a:buChar char="•"/>
            </a:pPr>
            <a:r>
              <a:rPr lang="en-US" b="true" sz="1880">
                <a:solidFill>
                  <a:srgbClr val="000000"/>
                </a:solidFill>
                <a:latin typeface="Raleway Semi-Bold"/>
                <a:ea typeface="Raleway Semi-Bold"/>
                <a:cs typeface="Raleway Semi-Bold"/>
                <a:sym typeface="Raleway Semi-Bold"/>
              </a:rPr>
              <a:t>Geographical location (LAT LONG), Ocean Proximity, median income and Bedrooms per household are the strongest predictors.</a:t>
            </a:r>
          </a:p>
          <a:p>
            <a:pPr algn="l">
              <a:lnSpc>
                <a:spcPts val="2632"/>
              </a:lnSpc>
            </a:pPr>
          </a:p>
          <a:p>
            <a:pPr algn="l" marL="405893" indent="-202946" lvl="1">
              <a:lnSpc>
                <a:spcPts val="2632"/>
              </a:lnSpc>
              <a:buFont typeface="Arial"/>
              <a:buChar char="•"/>
            </a:pPr>
            <a:r>
              <a:rPr lang="en-US" b="true" sz="1880">
                <a:solidFill>
                  <a:srgbClr val="000000"/>
                </a:solidFill>
                <a:latin typeface="Raleway Semi-Bold"/>
                <a:ea typeface="Raleway Semi-Bold"/>
                <a:cs typeface="Raleway Semi-Bold"/>
                <a:sym typeface="Raleway Semi-Bold"/>
              </a:rPr>
              <a:t>T</a:t>
            </a:r>
            <a:r>
              <a:rPr lang="en-US" b="true" sz="1880">
                <a:solidFill>
                  <a:srgbClr val="000000"/>
                </a:solidFill>
                <a:latin typeface="Raleway Semi-Bold"/>
                <a:ea typeface="Raleway Semi-Bold"/>
                <a:cs typeface="Raleway Semi-Bold"/>
                <a:sym typeface="Raleway Semi-Bold"/>
              </a:rPr>
              <a:t>he negative coefficients of the geographical location indicate that as we move further south (and/or) east, houses’ value will decrease.</a:t>
            </a:r>
          </a:p>
          <a:p>
            <a:pPr algn="l">
              <a:lnSpc>
                <a:spcPts val="2632"/>
              </a:lnSpc>
            </a:pPr>
          </a:p>
          <a:p>
            <a:pPr algn="l" marL="405893" indent="-202946" lvl="1">
              <a:lnSpc>
                <a:spcPts val="2632"/>
              </a:lnSpc>
              <a:buFont typeface="Arial"/>
              <a:buChar char="•"/>
            </a:pPr>
            <a:r>
              <a:rPr lang="en-US" b="true" sz="1880">
                <a:solidFill>
                  <a:srgbClr val="000000"/>
                </a:solidFill>
                <a:latin typeface="Raleway Semi-Bold"/>
                <a:ea typeface="Raleway Semi-Bold"/>
                <a:cs typeface="Raleway Semi-Bold"/>
                <a:sym typeface="Raleway Semi-Bold"/>
              </a:rPr>
              <a:t>Median income has the highest positive impact, proving our initial analysis correct.</a:t>
            </a:r>
          </a:p>
          <a:p>
            <a:pPr algn="l">
              <a:lnSpc>
                <a:spcPts val="2632"/>
              </a:lnSpc>
            </a:pPr>
          </a:p>
          <a:p>
            <a:pPr algn="l" marL="405893" indent="-202946" lvl="1">
              <a:lnSpc>
                <a:spcPts val="2632"/>
              </a:lnSpc>
              <a:buFont typeface="Arial"/>
              <a:buChar char="•"/>
            </a:pPr>
            <a:r>
              <a:rPr lang="en-US" b="true" sz="1880">
                <a:solidFill>
                  <a:srgbClr val="000000"/>
                </a:solidFill>
                <a:latin typeface="Raleway Semi-Bold"/>
                <a:ea typeface="Raleway Semi-Bold"/>
                <a:cs typeface="Raleway Semi-Bold"/>
                <a:sym typeface="Raleway Semi-Bold"/>
              </a:rPr>
              <a:t>Older properties with more rooms/bedrooms per household will increase in value. </a:t>
            </a:r>
          </a:p>
          <a:p>
            <a:pPr algn="l">
              <a:lnSpc>
                <a:spcPts val="2911"/>
              </a:lnSpc>
            </a:pPr>
          </a:p>
          <a:p>
            <a:pPr algn="l">
              <a:lnSpc>
                <a:spcPts val="2911"/>
              </a:lnSpc>
            </a:pPr>
          </a:p>
          <a:p>
            <a:pPr algn="l">
              <a:lnSpc>
                <a:spcPts val="2911"/>
              </a:lnSpc>
            </a:pPr>
          </a:p>
          <a:p>
            <a:pPr algn="l">
              <a:lnSpc>
                <a:spcPts val="2911"/>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BF6F1"/>
        </a:solidFill>
      </p:bgPr>
    </p:bg>
    <p:spTree>
      <p:nvGrpSpPr>
        <p:cNvPr id="1" name=""/>
        <p:cNvGrpSpPr/>
        <p:nvPr/>
      </p:nvGrpSpPr>
      <p:grpSpPr>
        <a:xfrm>
          <a:off x="0" y="0"/>
          <a:ext cx="0" cy="0"/>
          <a:chOff x="0" y="0"/>
          <a:chExt cx="0" cy="0"/>
        </a:xfrm>
      </p:grpSpPr>
      <p:grpSp>
        <p:nvGrpSpPr>
          <p:cNvPr name="Group 2" id="2"/>
          <p:cNvGrpSpPr/>
          <p:nvPr/>
        </p:nvGrpSpPr>
        <p:grpSpPr>
          <a:xfrm rot="0">
            <a:off x="6497251" y="3532804"/>
            <a:ext cx="5293498" cy="4944885"/>
            <a:chOff x="0" y="0"/>
            <a:chExt cx="1394172" cy="1302357"/>
          </a:xfrm>
        </p:grpSpPr>
        <p:sp>
          <p:nvSpPr>
            <p:cNvPr name="Freeform 3" id="3"/>
            <p:cNvSpPr/>
            <p:nvPr/>
          </p:nvSpPr>
          <p:spPr>
            <a:xfrm flipH="false" flipV="false" rot="0">
              <a:off x="0" y="0"/>
              <a:ext cx="1394172" cy="1302357"/>
            </a:xfrm>
            <a:custGeom>
              <a:avLst/>
              <a:gdLst/>
              <a:ahLst/>
              <a:cxnLst/>
              <a:rect r="r" b="b" t="t" l="l"/>
              <a:pathLst>
                <a:path h="1302357" w="1394172">
                  <a:moveTo>
                    <a:pt x="11700" y="0"/>
                  </a:moveTo>
                  <a:lnTo>
                    <a:pt x="1382472" y="0"/>
                  </a:lnTo>
                  <a:cubicBezTo>
                    <a:pt x="1388934" y="0"/>
                    <a:pt x="1394172" y="5238"/>
                    <a:pt x="1394172" y="11700"/>
                  </a:cubicBezTo>
                  <a:lnTo>
                    <a:pt x="1394172" y="1290656"/>
                  </a:lnTo>
                  <a:cubicBezTo>
                    <a:pt x="1394172" y="1297118"/>
                    <a:pt x="1388934" y="1302357"/>
                    <a:pt x="1382472" y="1302357"/>
                  </a:cubicBezTo>
                  <a:lnTo>
                    <a:pt x="11700" y="1302357"/>
                  </a:lnTo>
                  <a:cubicBezTo>
                    <a:pt x="5238" y="1302357"/>
                    <a:pt x="0" y="1297118"/>
                    <a:pt x="0" y="1290656"/>
                  </a:cubicBezTo>
                  <a:lnTo>
                    <a:pt x="0" y="11700"/>
                  </a:lnTo>
                  <a:cubicBezTo>
                    <a:pt x="0" y="5238"/>
                    <a:pt x="5238" y="0"/>
                    <a:pt x="11700" y="0"/>
                  </a:cubicBezTo>
                  <a:close/>
                </a:path>
              </a:pathLst>
            </a:custGeom>
            <a:solidFill>
              <a:srgbClr val="A9DFD0"/>
            </a:solidFill>
          </p:spPr>
        </p:sp>
        <p:sp>
          <p:nvSpPr>
            <p:cNvPr name="TextBox 4" id="4"/>
            <p:cNvSpPr txBox="true"/>
            <p:nvPr/>
          </p:nvSpPr>
          <p:spPr>
            <a:xfrm>
              <a:off x="0" y="-38100"/>
              <a:ext cx="1394172" cy="134045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215665" y="1876425"/>
            <a:ext cx="13856669" cy="1249343"/>
          </a:xfrm>
          <a:prstGeom prst="rect">
            <a:avLst/>
          </a:prstGeom>
        </p:spPr>
        <p:txBody>
          <a:bodyPr anchor="t" rtlCol="false" tIns="0" lIns="0" bIns="0" rIns="0">
            <a:spAutoFit/>
          </a:bodyPr>
          <a:lstStyle/>
          <a:p>
            <a:pPr algn="ctr" marL="0" indent="0" lvl="1">
              <a:lnSpc>
                <a:spcPts val="9037"/>
              </a:lnSpc>
            </a:pPr>
            <a:r>
              <a:rPr lang="en-US" b="true" sz="10041" spc="-461">
                <a:solidFill>
                  <a:srgbClr val="00694C"/>
                </a:solidFill>
                <a:latin typeface="Raleway Medium"/>
                <a:ea typeface="Raleway Medium"/>
                <a:cs typeface="Raleway Medium"/>
                <a:sym typeface="Raleway Medium"/>
              </a:rPr>
              <a:t>Findings </a:t>
            </a:r>
          </a:p>
        </p:txBody>
      </p:sp>
      <p:grpSp>
        <p:nvGrpSpPr>
          <p:cNvPr name="Group 6" id="6"/>
          <p:cNvGrpSpPr/>
          <p:nvPr/>
        </p:nvGrpSpPr>
        <p:grpSpPr>
          <a:xfrm rot="0">
            <a:off x="1028700" y="3532804"/>
            <a:ext cx="5293498" cy="4944885"/>
            <a:chOff x="0" y="0"/>
            <a:chExt cx="1394172" cy="1302357"/>
          </a:xfrm>
        </p:grpSpPr>
        <p:sp>
          <p:nvSpPr>
            <p:cNvPr name="Freeform 7" id="7"/>
            <p:cNvSpPr/>
            <p:nvPr/>
          </p:nvSpPr>
          <p:spPr>
            <a:xfrm flipH="false" flipV="false" rot="0">
              <a:off x="0" y="0"/>
              <a:ext cx="1394172" cy="1302357"/>
            </a:xfrm>
            <a:custGeom>
              <a:avLst/>
              <a:gdLst/>
              <a:ahLst/>
              <a:cxnLst/>
              <a:rect r="r" b="b" t="t" l="l"/>
              <a:pathLst>
                <a:path h="1302357" w="1394172">
                  <a:moveTo>
                    <a:pt x="11700" y="0"/>
                  </a:moveTo>
                  <a:lnTo>
                    <a:pt x="1382472" y="0"/>
                  </a:lnTo>
                  <a:cubicBezTo>
                    <a:pt x="1388934" y="0"/>
                    <a:pt x="1394172" y="5238"/>
                    <a:pt x="1394172" y="11700"/>
                  </a:cubicBezTo>
                  <a:lnTo>
                    <a:pt x="1394172" y="1290656"/>
                  </a:lnTo>
                  <a:cubicBezTo>
                    <a:pt x="1394172" y="1297118"/>
                    <a:pt x="1388934" y="1302357"/>
                    <a:pt x="1382472" y="1302357"/>
                  </a:cubicBezTo>
                  <a:lnTo>
                    <a:pt x="11700" y="1302357"/>
                  </a:lnTo>
                  <a:cubicBezTo>
                    <a:pt x="5238" y="1302357"/>
                    <a:pt x="0" y="1297118"/>
                    <a:pt x="0" y="1290656"/>
                  </a:cubicBezTo>
                  <a:lnTo>
                    <a:pt x="0" y="11700"/>
                  </a:lnTo>
                  <a:cubicBezTo>
                    <a:pt x="0" y="5238"/>
                    <a:pt x="5238" y="0"/>
                    <a:pt x="11700" y="0"/>
                  </a:cubicBezTo>
                  <a:close/>
                </a:path>
              </a:pathLst>
            </a:custGeom>
            <a:solidFill>
              <a:srgbClr val="A9DFD0"/>
            </a:solidFill>
          </p:spPr>
        </p:sp>
        <p:sp>
          <p:nvSpPr>
            <p:cNvPr name="TextBox 8" id="8"/>
            <p:cNvSpPr txBox="true"/>
            <p:nvPr/>
          </p:nvSpPr>
          <p:spPr>
            <a:xfrm>
              <a:off x="0" y="-38100"/>
              <a:ext cx="1394172" cy="1340457"/>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1965802" y="3532804"/>
            <a:ext cx="5293498" cy="4944885"/>
            <a:chOff x="0" y="0"/>
            <a:chExt cx="1394172" cy="1302357"/>
          </a:xfrm>
        </p:grpSpPr>
        <p:sp>
          <p:nvSpPr>
            <p:cNvPr name="Freeform 10" id="10"/>
            <p:cNvSpPr/>
            <p:nvPr/>
          </p:nvSpPr>
          <p:spPr>
            <a:xfrm flipH="false" flipV="false" rot="0">
              <a:off x="0" y="0"/>
              <a:ext cx="1394172" cy="1302357"/>
            </a:xfrm>
            <a:custGeom>
              <a:avLst/>
              <a:gdLst/>
              <a:ahLst/>
              <a:cxnLst/>
              <a:rect r="r" b="b" t="t" l="l"/>
              <a:pathLst>
                <a:path h="1302357" w="1394172">
                  <a:moveTo>
                    <a:pt x="11700" y="0"/>
                  </a:moveTo>
                  <a:lnTo>
                    <a:pt x="1382472" y="0"/>
                  </a:lnTo>
                  <a:cubicBezTo>
                    <a:pt x="1388934" y="0"/>
                    <a:pt x="1394172" y="5238"/>
                    <a:pt x="1394172" y="11700"/>
                  </a:cubicBezTo>
                  <a:lnTo>
                    <a:pt x="1394172" y="1290656"/>
                  </a:lnTo>
                  <a:cubicBezTo>
                    <a:pt x="1394172" y="1297118"/>
                    <a:pt x="1388934" y="1302357"/>
                    <a:pt x="1382472" y="1302357"/>
                  </a:cubicBezTo>
                  <a:lnTo>
                    <a:pt x="11700" y="1302357"/>
                  </a:lnTo>
                  <a:cubicBezTo>
                    <a:pt x="5238" y="1302357"/>
                    <a:pt x="0" y="1297118"/>
                    <a:pt x="0" y="1290656"/>
                  </a:cubicBezTo>
                  <a:lnTo>
                    <a:pt x="0" y="11700"/>
                  </a:lnTo>
                  <a:cubicBezTo>
                    <a:pt x="0" y="5238"/>
                    <a:pt x="5238" y="0"/>
                    <a:pt x="11700" y="0"/>
                  </a:cubicBezTo>
                  <a:close/>
                </a:path>
              </a:pathLst>
            </a:custGeom>
            <a:solidFill>
              <a:srgbClr val="A9DFD0"/>
            </a:solidFill>
          </p:spPr>
        </p:sp>
        <p:sp>
          <p:nvSpPr>
            <p:cNvPr name="TextBox 11" id="11"/>
            <p:cNvSpPr txBox="true"/>
            <p:nvPr/>
          </p:nvSpPr>
          <p:spPr>
            <a:xfrm>
              <a:off x="0" y="-38100"/>
              <a:ext cx="1394172" cy="1340457"/>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2465094" y="3689014"/>
            <a:ext cx="2420710" cy="1495425"/>
          </a:xfrm>
          <a:prstGeom prst="rect">
            <a:avLst/>
          </a:prstGeom>
        </p:spPr>
        <p:txBody>
          <a:bodyPr anchor="t" rtlCol="false" tIns="0" lIns="0" bIns="0" rIns="0">
            <a:spAutoFit/>
          </a:bodyPr>
          <a:lstStyle/>
          <a:p>
            <a:pPr algn="ctr" marL="0" indent="0" lvl="1">
              <a:lnSpc>
                <a:spcPts val="10800"/>
              </a:lnSpc>
            </a:pPr>
            <a:r>
              <a:rPr lang="en-US" b="true" sz="12000" spc="-552">
                <a:solidFill>
                  <a:srgbClr val="00694C"/>
                </a:solidFill>
                <a:latin typeface="Raleway Medium"/>
                <a:ea typeface="Raleway Medium"/>
                <a:cs typeface="Raleway Medium"/>
                <a:sym typeface="Raleway Medium"/>
              </a:rPr>
              <a:t>01.</a:t>
            </a:r>
          </a:p>
        </p:txBody>
      </p:sp>
      <p:sp>
        <p:nvSpPr>
          <p:cNvPr name="TextBox 13" id="13"/>
          <p:cNvSpPr txBox="true"/>
          <p:nvPr/>
        </p:nvSpPr>
        <p:spPr>
          <a:xfrm rot="0">
            <a:off x="7933645" y="3689014"/>
            <a:ext cx="2420710" cy="1495425"/>
          </a:xfrm>
          <a:prstGeom prst="rect">
            <a:avLst/>
          </a:prstGeom>
        </p:spPr>
        <p:txBody>
          <a:bodyPr anchor="t" rtlCol="false" tIns="0" lIns="0" bIns="0" rIns="0">
            <a:spAutoFit/>
          </a:bodyPr>
          <a:lstStyle/>
          <a:p>
            <a:pPr algn="ctr" marL="0" indent="0" lvl="1">
              <a:lnSpc>
                <a:spcPts val="10800"/>
              </a:lnSpc>
            </a:pPr>
            <a:r>
              <a:rPr lang="en-US" b="true" sz="12000" spc="-552">
                <a:solidFill>
                  <a:srgbClr val="00694C"/>
                </a:solidFill>
                <a:latin typeface="Raleway Medium"/>
                <a:ea typeface="Raleway Medium"/>
                <a:cs typeface="Raleway Medium"/>
                <a:sym typeface="Raleway Medium"/>
              </a:rPr>
              <a:t>02.</a:t>
            </a:r>
          </a:p>
        </p:txBody>
      </p:sp>
      <p:sp>
        <p:nvSpPr>
          <p:cNvPr name="TextBox 14" id="14"/>
          <p:cNvSpPr txBox="true"/>
          <p:nvPr/>
        </p:nvSpPr>
        <p:spPr>
          <a:xfrm rot="0">
            <a:off x="13402196" y="3689014"/>
            <a:ext cx="2420710" cy="1495425"/>
          </a:xfrm>
          <a:prstGeom prst="rect">
            <a:avLst/>
          </a:prstGeom>
        </p:spPr>
        <p:txBody>
          <a:bodyPr anchor="t" rtlCol="false" tIns="0" lIns="0" bIns="0" rIns="0">
            <a:spAutoFit/>
          </a:bodyPr>
          <a:lstStyle/>
          <a:p>
            <a:pPr algn="ctr" marL="0" indent="0" lvl="1">
              <a:lnSpc>
                <a:spcPts val="10800"/>
              </a:lnSpc>
            </a:pPr>
            <a:r>
              <a:rPr lang="en-US" b="true" sz="12000" spc="-552">
                <a:solidFill>
                  <a:srgbClr val="00694C"/>
                </a:solidFill>
                <a:latin typeface="Raleway Medium"/>
                <a:ea typeface="Raleway Medium"/>
                <a:cs typeface="Raleway Medium"/>
                <a:sym typeface="Raleway Medium"/>
              </a:rPr>
              <a:t>03.</a:t>
            </a:r>
          </a:p>
        </p:txBody>
      </p:sp>
      <p:sp>
        <p:nvSpPr>
          <p:cNvPr name="TextBox 15" id="15"/>
          <p:cNvSpPr txBox="true"/>
          <p:nvPr/>
        </p:nvSpPr>
        <p:spPr>
          <a:xfrm rot="0">
            <a:off x="1627876" y="5365414"/>
            <a:ext cx="4095146" cy="1887855"/>
          </a:xfrm>
          <a:prstGeom prst="rect">
            <a:avLst/>
          </a:prstGeom>
        </p:spPr>
        <p:txBody>
          <a:bodyPr anchor="t" rtlCol="false" tIns="0" lIns="0" bIns="0" rIns="0">
            <a:spAutoFit/>
          </a:bodyPr>
          <a:lstStyle/>
          <a:p>
            <a:pPr algn="ctr">
              <a:lnSpc>
                <a:spcPts val="2520"/>
              </a:lnSpc>
            </a:pPr>
            <a:r>
              <a:rPr lang="en-US" sz="1800" b="true">
                <a:solidFill>
                  <a:srgbClr val="00694C"/>
                </a:solidFill>
                <a:latin typeface="Raleway Bold"/>
                <a:ea typeface="Raleway Bold"/>
                <a:cs typeface="Raleway Bold"/>
                <a:sym typeface="Raleway Bold"/>
              </a:rPr>
              <a:t>The Null Hypothesis is rejected.</a:t>
            </a:r>
          </a:p>
          <a:p>
            <a:pPr algn="ctr">
              <a:lnSpc>
                <a:spcPts val="2520"/>
              </a:lnSpc>
            </a:pPr>
            <a:r>
              <a:rPr lang="en-US" sz="1800" b="true">
                <a:solidFill>
                  <a:srgbClr val="00694C"/>
                </a:solidFill>
                <a:latin typeface="Raleway Bold"/>
                <a:ea typeface="Raleway Bold"/>
                <a:cs typeface="Raleway Bold"/>
                <a:sym typeface="Raleway Bold"/>
              </a:rPr>
              <a:t> The P value is less than 0.5 and has a high F Value of 3025.</a:t>
            </a:r>
          </a:p>
          <a:p>
            <a:pPr algn="ctr">
              <a:lnSpc>
                <a:spcPts val="2520"/>
              </a:lnSpc>
            </a:pPr>
            <a:r>
              <a:rPr lang="en-US" b="true" sz="1800">
                <a:solidFill>
                  <a:srgbClr val="00694C"/>
                </a:solidFill>
                <a:latin typeface="Raleway Bold"/>
                <a:ea typeface="Raleway Bold"/>
                <a:cs typeface="Raleway Bold"/>
                <a:sym typeface="Raleway Bold"/>
              </a:rPr>
              <a:t>62% of the variation in Median House price can be predicted from the given variables. </a:t>
            </a:r>
            <a:r>
              <a:rPr lang="en-US" b="true" sz="1800">
                <a:solidFill>
                  <a:srgbClr val="00694C"/>
                </a:solidFill>
                <a:latin typeface="Raleway Bold"/>
                <a:ea typeface="Raleway Bold"/>
                <a:cs typeface="Raleway Bold"/>
                <a:sym typeface="Raleway Bold"/>
              </a:rPr>
              <a:t> </a:t>
            </a:r>
          </a:p>
        </p:txBody>
      </p:sp>
      <p:sp>
        <p:nvSpPr>
          <p:cNvPr name="TextBox 16" id="16"/>
          <p:cNvSpPr txBox="true"/>
          <p:nvPr/>
        </p:nvSpPr>
        <p:spPr>
          <a:xfrm rot="0">
            <a:off x="6763994" y="5365414"/>
            <a:ext cx="4760012" cy="1887855"/>
          </a:xfrm>
          <a:prstGeom prst="rect">
            <a:avLst/>
          </a:prstGeom>
        </p:spPr>
        <p:txBody>
          <a:bodyPr anchor="t" rtlCol="false" tIns="0" lIns="0" bIns="0" rIns="0">
            <a:spAutoFit/>
          </a:bodyPr>
          <a:lstStyle/>
          <a:p>
            <a:pPr algn="ctr">
              <a:lnSpc>
                <a:spcPts val="2520"/>
              </a:lnSpc>
            </a:pPr>
            <a:r>
              <a:rPr lang="en-US" b="true" sz="1800">
                <a:solidFill>
                  <a:srgbClr val="00694C"/>
                </a:solidFill>
                <a:latin typeface="Raleway Bold"/>
                <a:ea typeface="Raleway Bold"/>
                <a:cs typeface="Raleway Bold"/>
                <a:sym typeface="Raleway Bold"/>
              </a:rPr>
              <a:t>Median Income (shown in $10,000 USD) </a:t>
            </a:r>
            <a:r>
              <a:rPr lang="en-US" b="true" sz="1800">
                <a:solidFill>
                  <a:srgbClr val="00694C"/>
                </a:solidFill>
                <a:latin typeface="Raleway Bold"/>
                <a:ea typeface="Raleway Bold"/>
                <a:cs typeface="Raleway Bold"/>
                <a:sym typeface="Raleway Bold"/>
              </a:rPr>
              <a:t>an increase in 1 unit in median income which is equal to 10,000 in income is associated with an increase in median house price of .378 or $38,000 USD (as house price is in $100,000)</a:t>
            </a:r>
          </a:p>
        </p:txBody>
      </p:sp>
      <p:sp>
        <p:nvSpPr>
          <p:cNvPr name="TextBox 17" id="17"/>
          <p:cNvSpPr txBox="true"/>
          <p:nvPr/>
        </p:nvSpPr>
        <p:spPr>
          <a:xfrm rot="0">
            <a:off x="12413994" y="5365414"/>
            <a:ext cx="4397115" cy="1573530"/>
          </a:xfrm>
          <a:prstGeom prst="rect">
            <a:avLst/>
          </a:prstGeom>
        </p:spPr>
        <p:txBody>
          <a:bodyPr anchor="t" rtlCol="false" tIns="0" lIns="0" bIns="0" rIns="0">
            <a:spAutoFit/>
          </a:bodyPr>
          <a:lstStyle/>
          <a:p>
            <a:pPr algn="ctr">
              <a:lnSpc>
                <a:spcPts val="2520"/>
              </a:lnSpc>
            </a:pPr>
            <a:r>
              <a:rPr lang="en-US" sz="1800" b="true">
                <a:solidFill>
                  <a:srgbClr val="00694C"/>
                </a:solidFill>
                <a:latin typeface="Raleway Bold"/>
                <a:ea typeface="Raleway Bold"/>
                <a:cs typeface="Raleway Bold"/>
                <a:sym typeface="Raleway Bold"/>
              </a:rPr>
              <a:t>Limitations of the Model:</a:t>
            </a:r>
          </a:p>
          <a:p>
            <a:pPr algn="ctr" marL="388623" indent="-194312" lvl="1">
              <a:lnSpc>
                <a:spcPts val="2520"/>
              </a:lnSpc>
              <a:buAutoNum type="arabicPeriod" startAt="1"/>
            </a:pPr>
            <a:r>
              <a:rPr lang="en-US" b="true" sz="1800">
                <a:solidFill>
                  <a:srgbClr val="00694C"/>
                </a:solidFill>
                <a:latin typeface="Raleway Bold"/>
                <a:ea typeface="Raleway Bold"/>
                <a:cs typeface="Raleway Bold"/>
                <a:sym typeface="Raleway Bold"/>
              </a:rPr>
              <a:t>High multicollinearity</a:t>
            </a:r>
          </a:p>
          <a:p>
            <a:pPr algn="ctr" marL="388623" indent="-194312" lvl="1">
              <a:lnSpc>
                <a:spcPts val="2520"/>
              </a:lnSpc>
              <a:buAutoNum type="arabicPeriod" startAt="1"/>
            </a:pPr>
            <a:r>
              <a:rPr lang="en-US" b="true" sz="1800">
                <a:solidFill>
                  <a:srgbClr val="00694C"/>
                </a:solidFill>
                <a:latin typeface="Raleway Bold"/>
                <a:ea typeface="Raleway Bold"/>
                <a:cs typeface="Raleway Bold"/>
                <a:sym typeface="Raleway Bold"/>
              </a:rPr>
              <a:t>Truncation restricts extrapolation into </a:t>
            </a:r>
            <a:r>
              <a:rPr lang="en-US" b="true" sz="1800">
                <a:solidFill>
                  <a:srgbClr val="00694C"/>
                </a:solidFill>
                <a:latin typeface="Raleway Bold"/>
                <a:ea typeface="Raleway Bold"/>
                <a:cs typeface="Raleway Bold"/>
                <a:sym typeface="Raleway Bold"/>
              </a:rPr>
              <a:t>values above the median house price of $500,000.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12227273" y="3157906"/>
            <a:ext cx="6087729" cy="5423613"/>
          </a:xfrm>
          <a:custGeom>
            <a:avLst/>
            <a:gdLst/>
            <a:ahLst/>
            <a:cxnLst/>
            <a:rect r="r" b="b" t="t" l="l"/>
            <a:pathLst>
              <a:path h="5423613" w="6087729">
                <a:moveTo>
                  <a:pt x="0" y="0"/>
                </a:moveTo>
                <a:lnTo>
                  <a:pt x="6087729" y="0"/>
                </a:lnTo>
                <a:lnTo>
                  <a:pt x="6087729" y="5423613"/>
                </a:lnTo>
                <a:lnTo>
                  <a:pt x="0" y="542361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3" id="3"/>
          <p:cNvSpPr txBox="true"/>
          <p:nvPr/>
        </p:nvSpPr>
        <p:spPr>
          <a:xfrm rot="0">
            <a:off x="1028700" y="780465"/>
            <a:ext cx="7223569" cy="2120266"/>
          </a:xfrm>
          <a:prstGeom prst="rect">
            <a:avLst/>
          </a:prstGeom>
        </p:spPr>
        <p:txBody>
          <a:bodyPr anchor="t" rtlCol="false" tIns="0" lIns="0" bIns="0" rIns="0">
            <a:spAutoFit/>
          </a:bodyPr>
          <a:lstStyle/>
          <a:p>
            <a:pPr algn="l" marL="0" indent="0" lvl="1">
              <a:lnSpc>
                <a:spcPts val="8010"/>
              </a:lnSpc>
            </a:pPr>
            <a:r>
              <a:rPr lang="en-US" b="true" sz="8900" spc="-409">
                <a:solidFill>
                  <a:srgbClr val="00694C"/>
                </a:solidFill>
                <a:latin typeface="Raleway Medium"/>
                <a:ea typeface="Raleway Medium"/>
                <a:cs typeface="Raleway Medium"/>
                <a:sym typeface="Raleway Medium"/>
              </a:rPr>
              <a:t>Suggestions/Decisions</a:t>
            </a:r>
          </a:p>
        </p:txBody>
      </p:sp>
      <p:sp>
        <p:nvSpPr>
          <p:cNvPr name="TextBox 4" id="4"/>
          <p:cNvSpPr txBox="true"/>
          <p:nvPr/>
        </p:nvSpPr>
        <p:spPr>
          <a:xfrm rot="0">
            <a:off x="3307143" y="3319831"/>
            <a:ext cx="8326979" cy="1553845"/>
          </a:xfrm>
          <a:prstGeom prst="rect">
            <a:avLst/>
          </a:prstGeom>
        </p:spPr>
        <p:txBody>
          <a:bodyPr anchor="t" rtlCol="false" tIns="0" lIns="0" bIns="0" rIns="0">
            <a:spAutoFit/>
          </a:bodyPr>
          <a:lstStyle/>
          <a:p>
            <a:pPr algn="l">
              <a:lnSpc>
                <a:spcPts val="3080"/>
              </a:lnSpc>
              <a:spcBef>
                <a:spcPct val="0"/>
              </a:spcBef>
            </a:pPr>
            <a:r>
              <a:rPr lang="en-US" b="true" sz="2200">
                <a:solidFill>
                  <a:srgbClr val="00694C"/>
                </a:solidFill>
                <a:latin typeface="Raleway Semi-Bold"/>
                <a:ea typeface="Raleway Semi-Bold"/>
                <a:cs typeface="Raleway Semi-Bold"/>
                <a:sym typeface="Raleway Semi-Bold"/>
              </a:rPr>
              <a:t>The truncation of the data limits the accuracy of extrapolating above $500,000 in house price. Access to the raw census data or further data collection of a larger price range would increase the efficiency of the model.</a:t>
            </a:r>
          </a:p>
        </p:txBody>
      </p:sp>
      <p:sp>
        <p:nvSpPr>
          <p:cNvPr name="TextBox 5" id="5"/>
          <p:cNvSpPr txBox="true"/>
          <p:nvPr/>
        </p:nvSpPr>
        <p:spPr>
          <a:xfrm rot="0">
            <a:off x="1064310" y="3176956"/>
            <a:ext cx="1676876" cy="1249343"/>
          </a:xfrm>
          <a:prstGeom prst="rect">
            <a:avLst/>
          </a:prstGeom>
        </p:spPr>
        <p:txBody>
          <a:bodyPr anchor="t" rtlCol="false" tIns="0" lIns="0" bIns="0" rIns="0">
            <a:spAutoFit/>
          </a:bodyPr>
          <a:lstStyle/>
          <a:p>
            <a:pPr algn="l" marL="0" indent="0" lvl="1">
              <a:lnSpc>
                <a:spcPts val="9037"/>
              </a:lnSpc>
            </a:pPr>
            <a:r>
              <a:rPr lang="en-US" b="true" sz="10041" spc="-461">
                <a:solidFill>
                  <a:srgbClr val="00694C"/>
                </a:solidFill>
                <a:latin typeface="Raleway Medium"/>
                <a:ea typeface="Raleway Medium"/>
                <a:cs typeface="Raleway Medium"/>
                <a:sym typeface="Raleway Medium"/>
              </a:rPr>
              <a:t>01.</a:t>
            </a:r>
          </a:p>
        </p:txBody>
      </p:sp>
      <p:sp>
        <p:nvSpPr>
          <p:cNvPr name="TextBox 6" id="6"/>
          <p:cNvSpPr txBox="true"/>
          <p:nvPr/>
        </p:nvSpPr>
        <p:spPr>
          <a:xfrm rot="0">
            <a:off x="3307143" y="5095875"/>
            <a:ext cx="8326979" cy="2334895"/>
          </a:xfrm>
          <a:prstGeom prst="rect">
            <a:avLst/>
          </a:prstGeom>
        </p:spPr>
        <p:txBody>
          <a:bodyPr anchor="t" rtlCol="false" tIns="0" lIns="0" bIns="0" rIns="0">
            <a:spAutoFit/>
          </a:bodyPr>
          <a:lstStyle/>
          <a:p>
            <a:pPr algn="l">
              <a:lnSpc>
                <a:spcPts val="3080"/>
              </a:lnSpc>
              <a:spcBef>
                <a:spcPct val="0"/>
              </a:spcBef>
            </a:pPr>
            <a:r>
              <a:rPr lang="en-US" b="true" sz="2200">
                <a:solidFill>
                  <a:srgbClr val="00694C"/>
                </a:solidFill>
                <a:latin typeface="Raleway Semi-Bold"/>
                <a:ea typeface="Raleway Semi-Bold"/>
                <a:cs typeface="Raleway Semi-Bold"/>
                <a:sym typeface="Raleway Semi-Bold"/>
              </a:rPr>
              <a:t>The limitation of multicollinearity. This could be improved by removing the ‘dummy’ variables added when creating the model. Latitude and longitude are carrying similar information but also give individual information, so can account for a high level of multicollinearity in our model.</a:t>
            </a:r>
          </a:p>
          <a:p>
            <a:pPr algn="l">
              <a:lnSpc>
                <a:spcPts val="3080"/>
              </a:lnSpc>
              <a:spcBef>
                <a:spcPct val="0"/>
              </a:spcBef>
            </a:pPr>
          </a:p>
        </p:txBody>
      </p:sp>
      <p:sp>
        <p:nvSpPr>
          <p:cNvPr name="TextBox 7" id="7"/>
          <p:cNvSpPr txBox="true"/>
          <p:nvPr/>
        </p:nvSpPr>
        <p:spPr>
          <a:xfrm rot="0">
            <a:off x="1064310" y="5037792"/>
            <a:ext cx="1676876" cy="1249343"/>
          </a:xfrm>
          <a:prstGeom prst="rect">
            <a:avLst/>
          </a:prstGeom>
        </p:spPr>
        <p:txBody>
          <a:bodyPr anchor="t" rtlCol="false" tIns="0" lIns="0" bIns="0" rIns="0">
            <a:spAutoFit/>
          </a:bodyPr>
          <a:lstStyle/>
          <a:p>
            <a:pPr algn="ctr" marL="0" indent="0" lvl="1">
              <a:lnSpc>
                <a:spcPts val="9037"/>
              </a:lnSpc>
            </a:pPr>
            <a:r>
              <a:rPr lang="en-US" b="true" sz="10041" spc="-461">
                <a:solidFill>
                  <a:srgbClr val="00694C"/>
                </a:solidFill>
                <a:latin typeface="Raleway Medium"/>
                <a:ea typeface="Raleway Medium"/>
                <a:cs typeface="Raleway Medium"/>
                <a:sym typeface="Raleway Medium"/>
              </a:rPr>
              <a:t>02.</a:t>
            </a:r>
          </a:p>
        </p:txBody>
      </p:sp>
      <p:sp>
        <p:nvSpPr>
          <p:cNvPr name="TextBox 8" id="8"/>
          <p:cNvSpPr txBox="true"/>
          <p:nvPr/>
        </p:nvSpPr>
        <p:spPr>
          <a:xfrm rot="0">
            <a:off x="1064310" y="7154843"/>
            <a:ext cx="1676876" cy="1249343"/>
          </a:xfrm>
          <a:prstGeom prst="rect">
            <a:avLst/>
          </a:prstGeom>
        </p:spPr>
        <p:txBody>
          <a:bodyPr anchor="t" rtlCol="false" tIns="0" lIns="0" bIns="0" rIns="0">
            <a:spAutoFit/>
          </a:bodyPr>
          <a:lstStyle/>
          <a:p>
            <a:pPr algn="ctr" marL="0" indent="0" lvl="1">
              <a:lnSpc>
                <a:spcPts val="9037"/>
              </a:lnSpc>
            </a:pPr>
            <a:r>
              <a:rPr lang="en-US" b="true" sz="10041" spc="-461">
                <a:solidFill>
                  <a:srgbClr val="00694C"/>
                </a:solidFill>
                <a:latin typeface="Raleway Medium"/>
                <a:ea typeface="Raleway Medium"/>
                <a:cs typeface="Raleway Medium"/>
                <a:sym typeface="Raleway Medium"/>
              </a:rPr>
              <a:t>03.</a:t>
            </a:r>
          </a:p>
        </p:txBody>
      </p:sp>
      <p:sp>
        <p:nvSpPr>
          <p:cNvPr name="TextBox 9" id="9"/>
          <p:cNvSpPr txBox="true"/>
          <p:nvPr/>
        </p:nvSpPr>
        <p:spPr>
          <a:xfrm rot="0">
            <a:off x="3319269" y="7383145"/>
            <a:ext cx="8326979" cy="1944370"/>
          </a:xfrm>
          <a:prstGeom prst="rect">
            <a:avLst/>
          </a:prstGeom>
        </p:spPr>
        <p:txBody>
          <a:bodyPr anchor="t" rtlCol="false" tIns="0" lIns="0" bIns="0" rIns="0">
            <a:spAutoFit/>
          </a:bodyPr>
          <a:lstStyle/>
          <a:p>
            <a:pPr algn="l">
              <a:lnSpc>
                <a:spcPts val="3080"/>
              </a:lnSpc>
            </a:pPr>
            <a:r>
              <a:rPr lang="en-US" sz="2200" b="true">
                <a:solidFill>
                  <a:srgbClr val="00694C"/>
                </a:solidFill>
                <a:latin typeface="Raleway Semi-Bold"/>
                <a:ea typeface="Raleway Semi-Bold"/>
                <a:cs typeface="Raleway Semi-Bold"/>
                <a:sym typeface="Raleway Semi-Bold"/>
              </a:rPr>
              <a:t>62% of the variability in median house price can be explained by the selected characteristics, so by adding more predictors the model such as proximity to schooling, community service or crime rates would allow even more accurate predictions. </a:t>
            </a:r>
          </a:p>
          <a:p>
            <a:pPr algn="l">
              <a:lnSpc>
                <a:spcPts val="308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DAGR6QFv-3M</dc:identifier>
  <dcterms:modified xsi:type="dcterms:W3CDTF">2011-08-01T06:04:30Z</dcterms:modified>
  <cp:revision>1</cp:revision>
  <dc:title>tics</dc:title>
</cp:coreProperties>
</file>