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2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combinator.com/library/5x-how-to-split-equity-among-co-found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rta.com/blog/co-founder-equity-spli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gh.com.sg/news/tomorrows-medicine/break-walls-between-pre-schools-and-early-intervention-stu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lobenewswire.com/en/news-release/2022/10/31/2544350/0/en/Global-Speech-Therapy-Market-is-Expected-to-Reach-USD-17-Billion-by-2031-Says-AMR.html" TargetMode="External"/><Relationship Id="rId5" Type="http://schemas.openxmlformats.org/officeDocument/2006/relationships/hyperlink" Target="https://www.msf.gov.sg/media-room/Pages/Number-of-qualified-therapists-in-Singapore-for-special-needs-children.aspx#:~:text=There%20are%20approximately%20140%20occupational,speech%20therapists%20in%20private%20practice." TargetMode="External"/><Relationship Id="rId4" Type="http://schemas.openxmlformats.org/officeDocument/2006/relationships/hyperlink" Target="https://www.youtube.com/watch?v=yYx_fmJ30m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fb517d31-bead-4405-b9f8-1bf9aabca837?pitch-bytes=58518&amp;pitch-content-type=image%2Fpng"/>
          <p:cNvPicPr>
            <a:picLocks noChangeAspect="1"/>
          </p:cNvPicPr>
          <p:nvPr/>
        </p:nvPicPr>
        <p:blipFill>
          <a:blip r:embed="rId3">
            <a:alphaModFix amt="16000"/>
          </a:blip>
          <a:srcRect t="21875" b="2187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6250" y="3836981"/>
            <a:ext cx="6095740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7425"/>
              </a:lnSpc>
            </a:pPr>
            <a:r>
              <a:rPr lang="en-US" sz="8300" b="0" kern="0" spc="-48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Adiu</a:t>
            </a:r>
            <a:endParaRPr lang="en-US" sz="8250" dirty="0"/>
          </a:p>
        </p:txBody>
      </p:sp>
      <p:sp>
        <p:nvSpPr>
          <p:cNvPr id="5" name="Text 1"/>
          <p:cNvSpPr/>
          <p:nvPr/>
        </p:nvSpPr>
        <p:spPr>
          <a:xfrm>
            <a:off x="476250" y="477664"/>
            <a:ext cx="190485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6" name="Text 2"/>
          <p:cNvSpPr/>
          <p:nvPr/>
        </p:nvSpPr>
        <p:spPr>
          <a:xfrm>
            <a:off x="6762808" y="477664"/>
            <a:ext cx="1904628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Spring 2023</a:t>
            </a:r>
            <a:endParaRPr lang="en-US" sz="1050" dirty="0"/>
          </a:p>
        </p:txBody>
      </p:sp>
      <p:sp>
        <p:nvSpPr>
          <p:cNvPr id="7" name="Text 3"/>
          <p:cNvSpPr/>
          <p:nvPr/>
        </p:nvSpPr>
        <p:spPr>
          <a:xfrm>
            <a:off x="4326883" y="477664"/>
            <a:ext cx="584076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30.111</a:t>
            </a:r>
            <a:endParaRPr lang="en-US" sz="1050" dirty="0"/>
          </a:p>
        </p:txBody>
      </p:sp>
      <p:pic>
        <p:nvPicPr>
          <p:cNvPr id="8" name="Image 1" descr="https://pitch-assets-ccb95893-de3f-4266-973c-20049231b248.s3.eu-west-1.amazonaws.com/9395d7a2-507c-4021-b301-5b15c5c4ee70?pitch-bytes=256&amp;pitch-content-type=image%2Fsvg%2Bxml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095237" y="4096702"/>
            <a:ext cx="571500" cy="5667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664"/>
            <a:ext cx="3511748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6.Equity Split and Rewards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759441" y="1128842"/>
            <a:ext cx="137418" cy="12133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800" b="1" kern="0" spc="7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TAM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1100" b="0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$44B</a:t>
            </a:r>
            <a:endParaRPr lang="en-US" sz="1050" dirty="0"/>
          </a:p>
        </p:txBody>
      </p:sp>
      <p:sp>
        <p:nvSpPr>
          <p:cNvPr id="5" name="Text 2"/>
          <p:cNvSpPr/>
          <p:nvPr/>
        </p:nvSpPr>
        <p:spPr>
          <a:xfrm>
            <a:off x="4572504" y="477664"/>
            <a:ext cx="409493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A4B5D-3523-9219-307A-5A93CC16D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02" y="1003973"/>
            <a:ext cx="4538060" cy="3283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3095850" y="2573537"/>
            <a:ext cx="2952750" cy="4763"/>
          </a:xfrm>
          <a:prstGeom prst="roundRect">
            <a:avLst>
              <a:gd name="adj" fmla="val -19197984"/>
            </a:avLst>
          </a:prstGeom>
          <a:solidFill>
            <a:srgbClr val="000000"/>
          </a:solidFill>
          <a:ln/>
        </p:spPr>
      </p:sp>
      <p:sp>
        <p:nvSpPr>
          <p:cNvPr id="4" name="Shape 1"/>
          <p:cNvSpPr/>
          <p:nvPr/>
        </p:nvSpPr>
        <p:spPr>
          <a:xfrm>
            <a:off x="4573787" y="1426454"/>
            <a:ext cx="4763" cy="1890295"/>
          </a:xfrm>
          <a:prstGeom prst="roundRect">
            <a:avLst>
              <a:gd name="adj" fmla="val -19197984"/>
            </a:avLst>
          </a:prstGeom>
          <a:solidFill>
            <a:srgbClr val="000000"/>
          </a:solidFill>
          <a:ln/>
        </p:spPr>
      </p:sp>
      <p:sp>
        <p:nvSpPr>
          <p:cNvPr id="5" name="Text 2"/>
          <p:cNvSpPr/>
          <p:nvPr/>
        </p:nvSpPr>
        <p:spPr>
          <a:xfrm>
            <a:off x="3562350" y="1582162"/>
            <a:ext cx="2024062" cy="2024062"/>
          </a:xfrm>
          <a:prstGeom prst="ellipse">
            <a:avLst/>
          </a:prstGeom>
          <a:solidFill>
            <a:srgbClr val="000000"/>
          </a:solidFill>
          <a:ln w="105833">
            <a:solidFill>
              <a:srgbClr val="FFFFFF"/>
            </a:solidFill>
          </a:ln>
        </p:spPr>
        <p:txBody>
          <a:bodyPr wrap="square" lIns="112448" tIns="238952" rIns="112448" bIns="238952" rtlCol="0" anchor="ctr"/>
          <a:lstStyle/>
          <a:p>
            <a:pPr algn="ctr">
              <a:lnSpc>
                <a:spcPts val="1560"/>
              </a:lnSpc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772127" y="2260202"/>
            <a:ext cx="2083098" cy="52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Common Foundation</a:t>
            </a:r>
            <a:endParaRPr lang="en-US" sz="1050" dirty="0"/>
          </a:p>
          <a:p>
            <a:pPr algn="r">
              <a:lnSpc>
                <a:spcPts val="1365"/>
              </a:lnSpc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Level start and investment into the organization.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6286500" y="2260202"/>
            <a:ext cx="2381064" cy="86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Long-term View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Anticipated equal distribution of responsibilities and accounting of share dilution [2]. Shared </a:t>
            </a:r>
            <a:r>
              <a:rPr lang="en-US" sz="1100" b="0" i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value creation</a:t>
            </a: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905271" y="696073"/>
            <a:ext cx="3333601" cy="52004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Equal Motivation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Setting the standard for shared incentive of successful execution [1].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656860" y="2505002"/>
            <a:ext cx="1833376" cy="1733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1100" b="1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Reasoning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" y="477664"/>
            <a:ext cx="2379390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470"/>
              </a:lnSpc>
              <a:buSzPct val="100000"/>
              <a:buFont typeface="+mj-lt"/>
              <a:buAutoNum type="arabicPeriod"/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Equity Split and Rewards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476250" y="4704321"/>
            <a:ext cx="3387030" cy="22287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878"/>
              </a:lnSpc>
            </a:pP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[1] </a:t>
            </a:r>
            <a:r>
              <a:rPr lang="en-US" sz="700" b="0" u="sng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https://www.ycombinator.com/library/5x-how-to-split-equity-among-co-founders</a:t>
            </a:r>
            <a:endParaRPr lang="en-US" sz="675" dirty="0"/>
          </a:p>
          <a:p>
            <a:pPr algn="l">
              <a:lnSpc>
                <a:spcPts val="878"/>
              </a:lnSpc>
            </a:pP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[2] </a:t>
            </a:r>
            <a:r>
              <a:rPr lang="en-US" sz="700" b="0" u="sng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https://carta.com/blog/co-founder-equity-split/</a:t>
            </a:r>
            <a:r>
              <a:rPr lang="en-US" sz="7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675" dirty="0"/>
          </a:p>
        </p:txBody>
      </p:sp>
      <p:sp>
        <p:nvSpPr>
          <p:cNvPr id="12" name="Text 9"/>
          <p:cNvSpPr/>
          <p:nvPr/>
        </p:nvSpPr>
        <p:spPr>
          <a:xfrm>
            <a:off x="4572504" y="477664"/>
            <a:ext cx="409493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664"/>
            <a:ext cx="2925105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470"/>
              </a:lnSpc>
              <a:buSzPct val="100000"/>
              <a:buFont typeface="+mj-lt"/>
              <a:buAutoNum type="arabicPeriod"/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Equity Split and Rewards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4572446" y="477664"/>
            <a:ext cx="4095304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75006"/>
              </p:ext>
            </p:extLst>
          </p:nvPr>
        </p:nvGraphicFramePr>
        <p:xfrm>
          <a:off x="474286" y="1369922"/>
          <a:ext cx="8135555" cy="2196033"/>
        </p:xfrm>
        <a:graphic>
          <a:graphicData uri="http://schemas.openxmlformats.org/drawingml/2006/table">
            <a:tbl>
              <a:tblPr/>
              <a:tblGrid>
                <a:gridCol w="162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05">
                <a:tc>
                  <a:txBody>
                    <a:bodyPr/>
                    <a:lstStyle/>
                    <a:p>
                      <a:pPr algn="l"/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FFFFFF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Venture Fundraising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FFFFFF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Marketing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FFFFFF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Technology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FFFFFF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Operations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Stakeholder 1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CEO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CDO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CTO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CPO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Stakeholder 2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CTO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CPO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CPO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CDO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Stakeholder 3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CPO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CEO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CDO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00000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CEO</a:t>
                      </a:r>
                      <a:endParaRPr lang="en-US" sz="1050" dirty="0"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50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accent3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Stakeholder 4</a:t>
                      </a:r>
                      <a:endParaRPr lang="en-US" sz="1050" dirty="0">
                        <a:solidFill>
                          <a:schemeClr val="accent3"/>
                        </a:solidFill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accent3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CDO</a:t>
                      </a:r>
                      <a:endParaRPr lang="en-US" sz="1050" dirty="0">
                        <a:solidFill>
                          <a:schemeClr val="accent3"/>
                        </a:solidFill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accent3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CTO</a:t>
                      </a:r>
                      <a:endParaRPr lang="en-US" sz="1050" dirty="0">
                        <a:solidFill>
                          <a:schemeClr val="accent3"/>
                        </a:solidFill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accent3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CEO</a:t>
                      </a:r>
                      <a:endParaRPr lang="en-US" sz="1050" dirty="0">
                        <a:solidFill>
                          <a:schemeClr val="accent3"/>
                        </a:solidFill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accent3"/>
                          </a:solidFill>
                          <a:latin typeface="DM Sans" pitchFamily="34" charset="0"/>
                          <a:ea typeface="DM Sans" pitchFamily="34" charset="-122"/>
                          <a:cs typeface="DM Sans" pitchFamily="34" charset="-120"/>
                        </a:rPr>
                        <a:t>CTO</a:t>
                      </a:r>
                      <a:endParaRPr lang="en-US" sz="1050" dirty="0">
                        <a:solidFill>
                          <a:schemeClr val="accent3"/>
                        </a:solidFill>
                        <a:latin typeface="DM Sans" charset="0"/>
                        <a:ea typeface="DM Sans" charset="0"/>
                        <a:cs typeface="DM Sans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664"/>
            <a:ext cx="3511748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7.Team Management Measures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654937" y="1024864"/>
            <a:ext cx="8191128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2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Vesting Schedule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504" y="477664"/>
            <a:ext cx="409493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654785" y="3760671"/>
            <a:ext cx="3727996" cy="86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20% of total equities be granted to 4 co-founders at the very beginning.</a:t>
            </a: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Remaining 80% vested gradually during the next 4 years.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4761083" y="3763105"/>
            <a:ext cx="3991496" cy="86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Will hire field experts, software engineers, and marketing/growth folks to be core workers.</a:t>
            </a: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Set an option pool (made up of 4 x 2.5% of the equity).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1050" dirty="0"/>
          </a:p>
        </p:txBody>
      </p:sp>
      <p:pic>
        <p:nvPicPr>
          <p:cNvPr id="8" name="Image 0" descr="https://pitch-assets-ccb95893-de3f-4266-973c-20049231b248.s3.eu-west-1.amazonaws.com/34393a96-7abb-4fee-8132-76594f295d41?pitch-bytes=201630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4040" y="1351671"/>
            <a:ext cx="8546540" cy="167563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9075" y="3340167"/>
            <a:ext cx="3857625" cy="247705"/>
          </a:xfrm>
          <a:prstGeom prst="roundRect">
            <a:avLst>
              <a:gd name="adj" fmla="val -369149"/>
            </a:avLst>
          </a:prstGeom>
          <a:solidFill>
            <a:srgbClr val="000000"/>
          </a:solidFill>
          <a:ln/>
        </p:spPr>
        <p:txBody>
          <a:bodyPr wrap="square" lIns="214313" tIns="29243" rIns="214313" bIns="29243" rtlCol="0" anchor="ctr"/>
          <a:lstStyle/>
          <a:p>
            <a:pPr algn="ctr">
              <a:lnSpc>
                <a:spcPts val="1073"/>
              </a:lnSpc>
            </a:pPr>
            <a:r>
              <a:rPr lang="en-US" sz="800" kern="0" spc="72" dirty="0">
                <a:solidFill>
                  <a:srgbClr val="FFFFFF"/>
                </a:solidFill>
              </a:rPr>
              <a:t>CO-FOUNDERS</a:t>
            </a:r>
            <a:endParaRPr lang="en-US" sz="825" dirty="0"/>
          </a:p>
        </p:txBody>
      </p:sp>
      <p:sp>
        <p:nvSpPr>
          <p:cNvPr id="10" name="Text 6"/>
          <p:cNvSpPr/>
          <p:nvPr/>
        </p:nvSpPr>
        <p:spPr>
          <a:xfrm>
            <a:off x="4763953" y="3342197"/>
            <a:ext cx="3857625" cy="247705"/>
          </a:xfrm>
          <a:prstGeom prst="roundRect">
            <a:avLst>
              <a:gd name="adj" fmla="val -369149"/>
            </a:avLst>
          </a:prstGeom>
          <a:solidFill>
            <a:srgbClr val="000000"/>
          </a:solidFill>
          <a:ln/>
        </p:spPr>
        <p:txBody>
          <a:bodyPr wrap="square" lIns="214313" tIns="29243" rIns="214313" bIns="29243" rtlCol="0" anchor="ctr"/>
          <a:lstStyle/>
          <a:p>
            <a:pPr algn="ctr">
              <a:lnSpc>
                <a:spcPts val="1073"/>
              </a:lnSpc>
            </a:pPr>
            <a:r>
              <a:rPr lang="en-US" sz="800" kern="0" spc="72" dirty="0">
                <a:solidFill>
                  <a:srgbClr val="FFFFFF"/>
                </a:solidFill>
              </a:rPr>
              <a:t>CORE WORKERS</a:t>
            </a:r>
            <a:endParaRPr lang="en-US" sz="8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3836981"/>
            <a:ext cx="6095740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7425"/>
              </a:lnSpc>
            </a:pPr>
            <a:r>
              <a:rPr lang="en-US" sz="8300" b="0" kern="0" spc="-48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Finis</a:t>
            </a:r>
            <a:endParaRPr lang="en-US" sz="8250" dirty="0"/>
          </a:p>
        </p:txBody>
      </p:sp>
      <p:pic>
        <p:nvPicPr>
          <p:cNvPr id="4" name="Image 0" descr="https://pitch-assets-ccb95893-de3f-4266-973c-20049231b248.s3.eu-west-1.amazonaws.com/9395d7a2-507c-4021-b301-5b15c5c4ee70?pitch-bytes=256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095237" y="4096702"/>
            <a:ext cx="571500" cy="5667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504" y="477664"/>
            <a:ext cx="409493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9295" y="3453099"/>
            <a:ext cx="2596381" cy="1213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  Company Vision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2. Short-Term Product 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3. Long-Term Products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4. Roles of Co-founders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5. Co-founder Relationships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6. Equity Split and Rewards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7. Team Management Measures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476250" y="474750"/>
            <a:ext cx="609574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6750"/>
              </a:lnSpc>
            </a:pPr>
            <a:r>
              <a:rPr lang="en-US" sz="7500" b="0" kern="0" spc="-48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Agenda</a:t>
            </a:r>
            <a:endParaRPr lang="en-US" sz="7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2104521"/>
            <a:ext cx="8191054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7425"/>
              </a:lnSpc>
            </a:pPr>
            <a:r>
              <a:rPr lang="en-US" sz="7500" b="0" kern="0" spc="-48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Serve for Speech</a:t>
            </a:r>
            <a:endParaRPr lang="en-US" sz="8250" dirty="0"/>
          </a:p>
        </p:txBody>
      </p:sp>
      <p:sp>
        <p:nvSpPr>
          <p:cNvPr id="4" name="Text 1"/>
          <p:cNvSpPr/>
          <p:nvPr/>
        </p:nvSpPr>
        <p:spPr>
          <a:xfrm>
            <a:off x="476250" y="477664"/>
            <a:ext cx="190485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470"/>
              </a:lnSpc>
              <a:buSzPct val="100000"/>
              <a:buFont typeface="+mj-lt"/>
              <a:buAutoNum type="arabicPeriod"/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Company Vision</a:t>
            </a:r>
            <a:endParaRPr lang="en-US" sz="1050" dirty="0"/>
          </a:p>
        </p:txBody>
      </p:sp>
      <p:sp>
        <p:nvSpPr>
          <p:cNvPr id="5" name="Text 2"/>
          <p:cNvSpPr/>
          <p:nvPr/>
        </p:nvSpPr>
        <p:spPr>
          <a:xfrm>
            <a:off x="4572467" y="477664"/>
            <a:ext cx="4094969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476250" y="3382450"/>
            <a:ext cx="7123175" cy="1584722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r>
              <a:rPr lang="en-US" sz="1200" b="0" i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are currently developing a platform to help speech-language pathologists detect their patients'</a:t>
            </a:r>
            <a:endParaRPr lang="en-US" sz="1200" dirty="0"/>
          </a:p>
          <a:p>
            <a:pPr algn="l">
              <a:lnSpc>
                <a:spcPts val="1560"/>
              </a:lnSpc>
            </a:pPr>
            <a:r>
              <a:rPr lang="en-US" sz="1200" b="0" i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speech impairments with greater accuracy using AI.</a:t>
            </a: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80255" y="3041401"/>
            <a:ext cx="5671541" cy="1213346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Adiu is a homonym to "audio", derived from the Latin word "adiutor" which means "assistant". 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664"/>
            <a:ext cx="1904851" cy="186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470"/>
              </a:lnSpc>
              <a:buSzPct val="100000"/>
              <a:buFont typeface="+mj-lt"/>
              <a:buAutoNum type="arabicPeriod"/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Company Vision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4572479" y="477664"/>
            <a:ext cx="4094956" cy="186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5" name="Text 2"/>
          <p:cNvSpPr/>
          <p:nvPr/>
        </p:nvSpPr>
        <p:spPr>
          <a:xfrm>
            <a:off x="471518" y="787170"/>
            <a:ext cx="6802822" cy="12134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With the number of speech-related disorders increasing in the recent years, there is a growing demand for </a:t>
            </a: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Speech-Language Pathologists</a:t>
            </a: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 Singapore to serve children who require early intervention, as well as aging populations who require speech therapy [1] [2].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467857" y="4475490"/>
            <a:ext cx="7280783" cy="445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878"/>
              </a:lnSpc>
            </a:pP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[1] </a:t>
            </a:r>
            <a:r>
              <a:rPr lang="en-US" sz="700" b="0" u="sng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https://www.sgh.com.sg/news/tomorrows-medicine/break-walls-between-pre-schools-and-early-intervention-study</a:t>
            </a:r>
            <a:r>
              <a:rPr lang="en-US" sz="7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675" dirty="0"/>
          </a:p>
          <a:p>
            <a:pPr algn="l">
              <a:lnSpc>
                <a:spcPts val="878"/>
              </a:lnSpc>
            </a:pP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[2] Impacting Lives as a Speech-Language Therapist by Singapore Institute of Technology (</a:t>
            </a:r>
            <a:r>
              <a:rPr lang="en-US" sz="700" b="0" u="sng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https://www.youtube.com/watch?v=yYx_fmJ30mY</a:t>
            </a: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​)</a:t>
            </a:r>
            <a:endParaRPr lang="en-US" sz="675" dirty="0"/>
          </a:p>
          <a:p>
            <a:pPr algn="l">
              <a:lnSpc>
                <a:spcPts val="878"/>
              </a:lnSpc>
            </a:pP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[3]</a:t>
            </a:r>
            <a:r>
              <a:rPr lang="en-US" sz="700" b="0" u="sng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https://www.msf.gov.sg/media-room/Pages/Number-of-qualified-therapists-in-Singapore-for-special-needs-children.aspx</a:t>
            </a:r>
            <a:endParaRPr lang="en-US" sz="675" dirty="0"/>
          </a:p>
          <a:p>
            <a:pPr algn="l">
              <a:lnSpc>
                <a:spcPts val="878"/>
              </a:lnSpc>
            </a:pPr>
            <a:r>
              <a:rPr lang="en-US" sz="700" b="0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[4]</a:t>
            </a:r>
            <a:r>
              <a:rPr lang="en-US" sz="700" b="0" u="sng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https://www.globenewswire.com/en/news-release/2022/10/31/2544350/0/en/Global-Speech-Therapy-Market-is-Expected-to-Reach-USD-17-Billion-by-2031-Says-AMR.html</a:t>
            </a:r>
            <a:r>
              <a:rPr lang="en-US" sz="7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675" dirty="0"/>
          </a:p>
        </p:txBody>
      </p:sp>
      <p:sp>
        <p:nvSpPr>
          <p:cNvPr id="7" name="Text 4"/>
          <p:cNvSpPr/>
          <p:nvPr/>
        </p:nvSpPr>
        <p:spPr>
          <a:xfrm>
            <a:off x="467857" y="3131434"/>
            <a:ext cx="2619226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qualified Singapore speech therapists [3]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254658" y="3130947"/>
            <a:ext cx="2619226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global speech therapy market in 2021 [4]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67857" y="2348997"/>
            <a:ext cx="2619226" cy="61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860"/>
              </a:lnSpc>
            </a:pPr>
            <a:r>
              <a:rPr lang="en-US" sz="5400" b="0" kern="0" spc="-48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160</a:t>
            </a:r>
            <a:endParaRPr lang="en-US" sz="5400" dirty="0"/>
          </a:p>
        </p:txBody>
      </p:sp>
      <p:sp>
        <p:nvSpPr>
          <p:cNvPr id="10" name="Text 7"/>
          <p:cNvSpPr/>
          <p:nvPr/>
        </p:nvSpPr>
        <p:spPr>
          <a:xfrm>
            <a:off x="3254658" y="2348997"/>
            <a:ext cx="2619226" cy="617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860"/>
              </a:lnSpc>
            </a:pPr>
            <a:r>
              <a:rPr lang="en-US" sz="5400" b="0" kern="0" spc="-48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$9.9B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24f06051-0d9f-43de-b97d-453f05a3e3d3?pitch-bytes=913222&amp;pitch-content-type=image%2Fjpeg"/>
          <p:cNvPicPr>
            <a:picLocks noChangeAspect="1"/>
          </p:cNvPicPr>
          <p:nvPr/>
        </p:nvPicPr>
        <p:blipFill>
          <a:blip r:embed="rId3"/>
          <a:srcRect l="2964" r="1889"/>
          <a:stretch/>
        </p:blipFill>
        <p:spPr>
          <a:xfrm>
            <a:off x="0" y="0"/>
            <a:ext cx="3262312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738563" y="1072400"/>
            <a:ext cx="4928555" cy="3697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755"/>
              </a:lnSpc>
            </a:pPr>
            <a:r>
              <a:rPr lang="en-US" sz="14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Reshaping Speech-Language Pathology Services using AI</a:t>
            </a: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​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Automatic Speech Recognition </a:t>
            </a: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is a Machine Learning technology that converts human speech into text.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ASR ML-algorithms are trained on audio data produced by the general human population.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Training the algorithm on audio data generated by patients with speech impairments can be used to detect characteristics of reduced speech intelligibility such as stuttering.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AI technologies in the field of healthcare can eliminate tedious clinical tasks such as manual annotations so that the speech-language pathologists can spend more time on diagnosis and treatment for patients.</a:t>
            </a:r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endParaRPr lang="en-US" sz="1100" dirty="0">
              <a:solidFill>
                <a:srgbClr val="000000"/>
              </a:solidFill>
              <a:latin typeface="DM Sans" pitchFamily="34" charset="0"/>
            </a:endParaRPr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DM Sans" pitchFamily="34" charset="0"/>
              </a:rPr>
              <a:t>Initial product will focus on determining a common neurodevelopmental disorder – stuttering.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  <a:buSzPct val="100000"/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endParaRPr lang="en-US" sz="1050" dirty="0"/>
          </a:p>
        </p:txBody>
      </p:sp>
      <p:sp>
        <p:nvSpPr>
          <p:cNvPr id="5" name="Text 1"/>
          <p:cNvSpPr/>
          <p:nvPr/>
        </p:nvSpPr>
        <p:spPr>
          <a:xfrm>
            <a:off x="3738563" y="476250"/>
            <a:ext cx="492900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470"/>
              </a:lnSpc>
              <a:buSzPct val="100000"/>
              <a:buFont typeface="+mj-lt"/>
              <a:buAutoNum type="arabicPeriod"/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Short-Term Product</a:t>
            </a:r>
            <a:endParaRPr lang="en-US" sz="1050" dirty="0"/>
          </a:p>
        </p:txBody>
      </p:sp>
      <p:sp>
        <p:nvSpPr>
          <p:cNvPr id="6" name="Text 2"/>
          <p:cNvSpPr/>
          <p:nvPr/>
        </p:nvSpPr>
        <p:spPr>
          <a:xfrm>
            <a:off x="7995849" y="477664"/>
            <a:ext cx="671587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1019309" y="1372084"/>
            <a:ext cx="2068440" cy="1203331"/>
          </a:xfrm>
          <a:prstGeom prst="roundRect">
            <a:avLst>
              <a:gd name="adj" fmla="val 19338"/>
            </a:avLst>
          </a:prstGeom>
          <a:solidFill>
            <a:srgbClr val="000000"/>
          </a:solidFill>
          <a:ln/>
        </p:spPr>
        <p:txBody>
          <a:bodyPr wrap="square" lIns="114913" tIns="142060" rIns="114913" bIns="142060" rtlCol="0" anchor="ctr"/>
          <a:lstStyle/>
          <a:p>
            <a:pPr algn="ctr">
              <a:lnSpc>
                <a:spcPts val="1560"/>
              </a:lnSpc>
            </a:pPr>
            <a:r>
              <a:rPr lang="en-US" sz="1200" kern="0" spc="12" dirty="0">
                <a:solidFill>
                  <a:srgbClr val="FFFFFF"/>
                </a:solidFill>
              </a:rPr>
              <a:t>patient audio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515323" y="1373079"/>
            <a:ext cx="2068440" cy="1202400"/>
          </a:xfrm>
          <a:prstGeom prst="roundRect">
            <a:avLst>
              <a:gd name="adj" fmla="val 19353"/>
            </a:avLst>
          </a:prstGeom>
          <a:solidFill>
            <a:srgbClr val="000000"/>
          </a:solidFill>
          <a:ln/>
        </p:spPr>
        <p:txBody>
          <a:bodyPr wrap="square" lIns="114913" tIns="141950" rIns="114913" bIns="141950" rtlCol="0" anchor="ctr"/>
          <a:lstStyle/>
          <a:p>
            <a:pPr algn="ctr">
              <a:lnSpc>
                <a:spcPts val="1560"/>
              </a:lnSpc>
            </a:pPr>
            <a:r>
              <a:rPr lang="en-US" sz="1200" kern="0" spc="12" dirty="0">
                <a:solidFill>
                  <a:srgbClr val="FFFFFF"/>
                </a:solidFill>
              </a:rPr>
              <a:t>hours of manual annotations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990717" y="1374074"/>
            <a:ext cx="2068440" cy="1201341"/>
          </a:xfrm>
          <a:prstGeom prst="roundRect">
            <a:avLst>
              <a:gd name="adj" fmla="val 19370"/>
            </a:avLst>
          </a:prstGeom>
          <a:solidFill>
            <a:srgbClr val="000000"/>
          </a:solidFill>
          <a:ln/>
        </p:spPr>
        <p:txBody>
          <a:bodyPr wrap="square" lIns="114913" tIns="141825" rIns="114913" bIns="141825" rtlCol="0" anchor="ctr"/>
          <a:lstStyle/>
          <a:p>
            <a:pPr algn="ctr">
              <a:lnSpc>
                <a:spcPts val="1560"/>
              </a:lnSpc>
            </a:pPr>
            <a:r>
              <a:rPr lang="en-US" sz="1200" kern="0" spc="12" dirty="0">
                <a:solidFill>
                  <a:srgbClr val="FFFFFF"/>
                </a:solidFill>
              </a:rPr>
              <a:t>diagnosis &amp;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1200" kern="0" spc="12" dirty="0">
                <a:solidFill>
                  <a:srgbClr val="FFFFFF"/>
                </a:solidFill>
              </a:rPr>
              <a:t>treatment plan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70294" y="476250"/>
            <a:ext cx="492900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470"/>
              </a:lnSpc>
              <a:buSzPct val="100000"/>
              <a:buFont typeface="+mj-lt"/>
              <a:buAutoNum type="arabicPeriod"/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Short-Term Product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7995849" y="477664"/>
            <a:ext cx="671587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3517313" y="3138079"/>
            <a:ext cx="2068440" cy="1201341"/>
          </a:xfrm>
          <a:prstGeom prst="roundRect">
            <a:avLst>
              <a:gd name="adj" fmla="val 19370"/>
            </a:avLst>
          </a:prstGeom>
          <a:solidFill>
            <a:srgbClr val="000000"/>
          </a:solidFill>
          <a:ln/>
        </p:spPr>
        <p:txBody>
          <a:bodyPr wrap="square" lIns="114913" tIns="141825" rIns="114913" bIns="141825" rtlCol="0" anchor="ctr"/>
          <a:lstStyle/>
          <a:p>
            <a:pPr algn="ctr">
              <a:lnSpc>
                <a:spcPts val="1560"/>
              </a:lnSpc>
            </a:pPr>
            <a:r>
              <a:rPr lang="en-US" sz="1200" kern="0" spc="12" dirty="0">
                <a:solidFill>
                  <a:srgbClr val="FFFFFF"/>
                </a:solidFill>
              </a:rPr>
              <a:t>Adiu </a:t>
            </a: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3087403" y="1978439"/>
            <a:ext cx="429722" cy="0"/>
          </a:xfrm>
          <a:prstGeom prst="line">
            <a:avLst/>
          </a:prstGeom>
          <a:solidFill>
            <a:srgbClr val="000000"/>
          </a:solidFill>
          <a:ln w="10583">
            <a:solidFill>
              <a:srgbClr val="000000"/>
            </a:solidFill>
            <a:prstDash val="solid"/>
            <a:headEnd type="none"/>
            <a:tailEnd type="triangle"/>
          </a:ln>
        </p:spPr>
      </p:sp>
      <p:sp>
        <p:nvSpPr>
          <p:cNvPr id="13" name="Shape 10"/>
          <p:cNvSpPr/>
          <p:nvPr/>
        </p:nvSpPr>
        <p:spPr>
          <a:xfrm>
            <a:off x="5577322" y="2000054"/>
            <a:ext cx="413760" cy="0"/>
          </a:xfrm>
          <a:prstGeom prst="line">
            <a:avLst/>
          </a:prstGeom>
          <a:solidFill>
            <a:srgbClr val="000000"/>
          </a:solidFill>
          <a:ln w="10583">
            <a:solidFill>
              <a:srgbClr val="000000"/>
            </a:solidFill>
            <a:prstDash val="solid"/>
            <a:headEnd type="none"/>
            <a:tailEnd type="triangle"/>
          </a:ln>
        </p:spPr>
      </p:sp>
      <p:sp>
        <p:nvSpPr>
          <p:cNvPr id="14" name="Shape 11"/>
          <p:cNvSpPr/>
          <p:nvPr/>
        </p:nvSpPr>
        <p:spPr>
          <a:xfrm>
            <a:off x="2053137" y="3752753"/>
            <a:ext cx="1464983" cy="0"/>
          </a:xfrm>
          <a:prstGeom prst="line">
            <a:avLst/>
          </a:prstGeom>
          <a:solidFill>
            <a:srgbClr val="000000"/>
          </a:solidFill>
          <a:ln w="10583">
            <a:solidFill>
              <a:srgbClr val="000000"/>
            </a:solidFill>
            <a:prstDash val="solid"/>
            <a:headEnd type="none"/>
            <a:tailEnd type="triangle"/>
          </a:ln>
        </p:spPr>
      </p:sp>
      <p:sp>
        <p:nvSpPr>
          <p:cNvPr id="15" name="Shape 12"/>
          <p:cNvSpPr/>
          <p:nvPr/>
        </p:nvSpPr>
        <p:spPr>
          <a:xfrm rot="5400000">
            <a:off x="1461968" y="3166542"/>
            <a:ext cx="1182167" cy="0"/>
          </a:xfrm>
          <a:prstGeom prst="line">
            <a:avLst/>
          </a:prstGeom>
          <a:solidFill>
            <a:srgbClr val="000000"/>
          </a:solidFill>
          <a:ln w="10583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16" name="Shape 13"/>
          <p:cNvSpPr/>
          <p:nvPr/>
        </p:nvSpPr>
        <p:spPr>
          <a:xfrm rot="16200000">
            <a:off x="6484796" y="3166500"/>
            <a:ext cx="1182216" cy="0"/>
          </a:xfrm>
          <a:prstGeom prst="line">
            <a:avLst/>
          </a:prstGeom>
          <a:solidFill>
            <a:srgbClr val="000000"/>
          </a:solidFill>
          <a:ln w="10583">
            <a:solidFill>
              <a:srgbClr val="000000"/>
            </a:solidFill>
            <a:prstDash val="solid"/>
            <a:headEnd type="none"/>
            <a:tailEnd type="triangle"/>
          </a:ln>
        </p:spPr>
      </p:sp>
      <p:sp>
        <p:nvSpPr>
          <p:cNvPr id="17" name="Shape 14"/>
          <p:cNvSpPr/>
          <p:nvPr/>
        </p:nvSpPr>
        <p:spPr>
          <a:xfrm rot="10800000">
            <a:off x="5577466" y="3757520"/>
            <a:ext cx="1498715" cy="0"/>
          </a:xfrm>
          <a:prstGeom prst="line">
            <a:avLst/>
          </a:prstGeom>
          <a:solidFill>
            <a:srgbClr val="000000"/>
          </a:solidFill>
          <a:ln w="10583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596175" y="1214754"/>
            <a:ext cx="3429000" cy="3429000"/>
          </a:xfrm>
          <a:prstGeom prst="ellipse">
            <a:avLst/>
          </a:prstGeom>
          <a:solidFill>
            <a:srgbClr val="000000">
              <a:alpha val="75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979287" y="1977129"/>
            <a:ext cx="2667000" cy="2667000"/>
          </a:xfrm>
          <a:prstGeom prst="ellipse">
            <a:avLst/>
          </a:prstGeom>
          <a:solidFill>
            <a:srgbClr val="000000">
              <a:alpha val="5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360475" y="2739503"/>
            <a:ext cx="1905000" cy="1905000"/>
          </a:xfrm>
          <a:prstGeom prst="ellipse">
            <a:avLst/>
          </a:prstGeom>
          <a:solidFill>
            <a:srgbClr val="000000">
              <a:alpha val="5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76250" y="477664"/>
            <a:ext cx="190485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3.Long-Term Products</a:t>
            </a:r>
            <a:endParaRPr lang="en-US" sz="1050" dirty="0"/>
          </a:p>
        </p:txBody>
      </p:sp>
      <p:sp>
        <p:nvSpPr>
          <p:cNvPr id="7" name="Shape 4"/>
          <p:cNvSpPr/>
          <p:nvPr/>
        </p:nvSpPr>
        <p:spPr>
          <a:xfrm>
            <a:off x="1768412" y="3548690"/>
            <a:ext cx="1095375" cy="1095375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Text 5"/>
          <p:cNvSpPr/>
          <p:nvPr/>
        </p:nvSpPr>
        <p:spPr>
          <a:xfrm>
            <a:off x="1770421" y="3850940"/>
            <a:ext cx="1095152" cy="52004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1770433" y="2970057"/>
            <a:ext cx="1095127" cy="52000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800" b="1" kern="0" spc="7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BROADER 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800" b="1" kern="0" spc="7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DETECTION OF FEATURES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1770421" y="2199558"/>
            <a:ext cx="1095152" cy="40853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073"/>
              </a:lnSpc>
            </a:pPr>
            <a:r>
              <a:rPr lang="en-US" sz="800" b="1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REPLACING</a:t>
            </a:r>
            <a:endParaRPr lang="en-US" sz="825" dirty="0"/>
          </a:p>
          <a:p>
            <a:pPr algn="ctr">
              <a:lnSpc>
                <a:spcPts val="1073"/>
              </a:lnSpc>
            </a:pPr>
            <a:r>
              <a:rPr lang="en-US" sz="800" b="1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MANUAL ANNOTATION</a:t>
            </a:r>
            <a:endParaRPr lang="en-US" sz="825" dirty="0"/>
          </a:p>
        </p:txBody>
      </p:sp>
      <p:sp>
        <p:nvSpPr>
          <p:cNvPr id="11" name="Text 8"/>
          <p:cNvSpPr/>
          <p:nvPr/>
        </p:nvSpPr>
        <p:spPr>
          <a:xfrm>
            <a:off x="4387791" y="869186"/>
            <a:ext cx="857064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2023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5910031" y="869186"/>
            <a:ext cx="2619227" cy="3466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Automatic detection of one characteristic of speech impairments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5910031" y="1500500"/>
            <a:ext cx="2620070" cy="2773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Early adopters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Students enrolled in Speech and Language Therapy Undergraduate Programme at Singapore Institute of Technology.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marL="190500" indent="-190500" algn="l">
              <a:lnSpc>
                <a:spcPts val="1365"/>
              </a:lnSpc>
              <a:buSzPct val="100000"/>
              <a:buChar char="•"/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Students enrolled in Speech and Language Pathology Masters Programme at National University of Singapore.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Evaluation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Extension of product</a:t>
            </a:r>
            <a:endParaRPr lang="en-US" sz="1050" dirty="0"/>
          </a:p>
          <a:p>
            <a:pPr algn="l">
              <a:lnSpc>
                <a:spcPts val="1365"/>
              </a:lnSpc>
            </a:pPr>
            <a:endParaRPr lang="en-US" sz="1050" dirty="0"/>
          </a:p>
        </p:txBody>
      </p:sp>
      <p:pic>
        <p:nvPicPr>
          <p:cNvPr id="14" name="Image 0" descr="https://pitch-assets-ccb95893-de3f-4266-973c-20049231b248.s3.eu-west-1.amazonaws.com/7ac5e289-92fc-4691-abb7-55b87e61bbdd?pitch-bytes=264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501300" y="920908"/>
            <a:ext cx="95250" cy="83344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4572467" y="477664"/>
            <a:ext cx="4094969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1770433" y="3852834"/>
            <a:ext cx="1095127" cy="52000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365"/>
              </a:lnSpc>
            </a:pPr>
            <a:r>
              <a:rPr lang="en-US" sz="800" b="1" kern="0" spc="7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DETECTION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800" b="1" kern="0" spc="7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OF ONE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800" b="1" kern="0" spc="7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FEATURE</a:t>
            </a:r>
            <a:endParaRPr lang="en-US" sz="1050" dirty="0"/>
          </a:p>
        </p:txBody>
      </p:sp>
      <p:sp>
        <p:nvSpPr>
          <p:cNvPr id="17" name="Text 13"/>
          <p:cNvSpPr/>
          <p:nvPr/>
        </p:nvSpPr>
        <p:spPr>
          <a:xfrm>
            <a:off x="1770421" y="1504079"/>
            <a:ext cx="1095152" cy="272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073"/>
              </a:lnSpc>
            </a:pPr>
            <a:r>
              <a:rPr lang="en-US" sz="800" b="1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MAKING A SHIFT IN THE INDUSTRY</a:t>
            </a:r>
            <a:endParaRPr lang="en-US" sz="825" dirty="0"/>
          </a:p>
        </p:txBody>
      </p:sp>
      <p:pic>
        <p:nvPicPr>
          <p:cNvPr id="18" name="Image 1" descr="https://pitch-assets-ccb95893-de3f-4266-973c-20049231b248.s3.eu-west-1.amazonaws.com/7ac5e289-92fc-4691-abb7-55b87e61bbdd?pitch-bytes=264&amp;pitch-content-type=image%2Fsvg%2Bxm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5400000">
            <a:off x="5509019" y="1532269"/>
            <a:ext cx="95250" cy="83344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5910031" y="4275502"/>
            <a:ext cx="2619227" cy="5200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65"/>
              </a:lnSpc>
            </a:pPr>
            <a:r>
              <a:rPr lang="en-US" sz="1100" b="1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Replacing manual annotation</a:t>
            </a:r>
            <a:endParaRPr lang="en-US" sz="1050" dirty="0"/>
          </a:p>
          <a:p>
            <a:pPr algn="l">
              <a:lnSpc>
                <a:spcPts val="1365"/>
              </a:lnSpc>
            </a:pPr>
            <a:r>
              <a:rPr lang="en-US" sz="11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Helping speech pathologists fully focus on what matters: serving their clients!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3352" y="2768563"/>
            <a:ext cx="1886917" cy="594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Hanlin Cheng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Chief Executive Officer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9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🇨🇦 Canada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606665" y="2768212"/>
            <a:ext cx="1886843" cy="594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Eva Liu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Chief Product Officer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9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🇨🇳 China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601035" y="2768212"/>
            <a:ext cx="1886843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Adharsha Sam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Chief Technology Officer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9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🇮🇳 India</a:t>
            </a:r>
            <a:endParaRPr lang="en-US" sz="1200" dirty="0"/>
          </a:p>
          <a:p>
            <a:pPr algn="ctr">
              <a:lnSpc>
                <a:spcPts val="1560"/>
              </a:lnSpc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76250" y="477664"/>
            <a:ext cx="1904851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4.Roles of Co-Founders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4572467" y="477664"/>
            <a:ext cx="4094969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pic>
        <p:nvPicPr>
          <p:cNvPr id="8" name="Image 0" descr="https://pitch-assets-ccb95893-de3f-4266-973c-20049231b248.s3.eu-west-1.amazonaws.com/ff93a7be-e493-425a-838f-57bf9ac96d7c?pitch-bytes=627967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8472" y="1244944"/>
            <a:ext cx="1372386" cy="1372386"/>
          </a:xfrm>
          <a:prstGeom prst="rect">
            <a:avLst/>
          </a:prstGeom>
        </p:spPr>
      </p:pic>
      <p:pic>
        <p:nvPicPr>
          <p:cNvPr id="9" name="Image 1" descr="https://pitch-assets-ccb95893-de3f-4266-973c-20049231b248.s3.eu-west-1.amazonaws.com/a2a20947-73ae-4cff-8372-37e164a98f08?pitch-bytes=441704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60402" y="1243053"/>
            <a:ext cx="1372386" cy="1372386"/>
          </a:xfrm>
          <a:prstGeom prst="rect">
            <a:avLst/>
          </a:prstGeom>
        </p:spPr>
      </p:pic>
      <p:pic>
        <p:nvPicPr>
          <p:cNvPr id="10" name="Image 2" descr="https://pitch-assets-ccb95893-de3f-4266-973c-20049231b248.s3.eu-west-1.amazonaws.com/ca20231a-b3d7-4210-89f1-f7cb21922f8f?pitch-bytes=826003&amp;pitch-content-type=image%2F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62697" y="1245980"/>
            <a:ext cx="1372386" cy="13723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69762" y="2772913"/>
            <a:ext cx="1886806" cy="594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560"/>
              </a:lnSpc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Jackie Hellsten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Chief Design Officer</a:t>
            </a:r>
            <a:endParaRPr lang="en-US" sz="1200" dirty="0"/>
          </a:p>
          <a:p>
            <a:pPr algn="ctr">
              <a:lnSpc>
                <a:spcPts val="1560"/>
              </a:lnSpc>
            </a:pPr>
            <a:r>
              <a:rPr lang="en-US" sz="9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🇸🇪 Sweden</a:t>
            </a:r>
            <a:endParaRPr lang="en-US" sz="1200" dirty="0"/>
          </a:p>
        </p:txBody>
      </p:sp>
      <p:pic>
        <p:nvPicPr>
          <p:cNvPr id="12" name="Image 3" descr="https://pitch-assets-ccb95893-de3f-4266-973c-20049231b248.s3.eu-west-1.amazonaws.com/4858eb20-a567-4883-b345-939c8c5f0b86?pitch-bytes=559701&amp;pitch-content-type=image%2F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925776" y="1250681"/>
            <a:ext cx="1372386" cy="137238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703465" y="3082795"/>
            <a:ext cx="1674726" cy="1386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11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</a:t>
            </a: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In-charge of identifying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innovative AI techniques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for product development</a:t>
            </a: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</p:txBody>
      </p:sp>
      <p:sp>
        <p:nvSpPr>
          <p:cNvPr id="14" name="Text 7"/>
          <p:cNvSpPr/>
          <p:nvPr/>
        </p:nvSpPr>
        <p:spPr>
          <a:xfrm>
            <a:off x="4609252" y="2911756"/>
            <a:ext cx="1908498" cy="156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11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</a:t>
            </a: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In-charge of product positioning and improving the product for better user experience</a:t>
            </a: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</p:txBody>
      </p:sp>
      <p:sp>
        <p:nvSpPr>
          <p:cNvPr id="15" name="Text 8"/>
          <p:cNvSpPr/>
          <p:nvPr/>
        </p:nvSpPr>
        <p:spPr>
          <a:xfrm>
            <a:off x="6723005" y="2911756"/>
            <a:ext cx="1830734" cy="1560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In-charge of product design,</a:t>
            </a: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 research and developing a high-quality experience</a:t>
            </a: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</p:txBody>
      </p:sp>
      <p:sp>
        <p:nvSpPr>
          <p:cNvPr id="16" name="Text 9"/>
          <p:cNvSpPr/>
          <p:nvPr/>
        </p:nvSpPr>
        <p:spPr>
          <a:xfrm>
            <a:off x="644056" y="2916585"/>
            <a:ext cx="1833600" cy="1386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r>
              <a:rPr lang="en-US" sz="900" b="0" kern="0" spc="12" dirty="0">
                <a:solidFill>
                  <a:srgbClr val="5C5C5C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In-charge of spearheading the vision and broader strategic development</a:t>
            </a: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  <a:p>
            <a:pPr algn="ctr">
              <a:lnSpc>
                <a:spcPts val="1365"/>
              </a:lnSpc>
            </a:pP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46781" y="1084905"/>
            <a:ext cx="5618559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560"/>
              </a:lnSpc>
              <a:buSzPct val="100000"/>
              <a:buChar char="•"/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Team formed during </a:t>
            </a: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30.111 Match-Making</a:t>
            </a: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studio session in Week 2.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478077" y="1082563"/>
            <a:ext cx="2619115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Genesis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3047238" y="1590653"/>
            <a:ext cx="5504148" cy="15847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56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Shared Motivation: </a:t>
            </a: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Shared buy-in for term project success &amp; </a:t>
            </a:r>
            <a:endParaRPr lang="en-US" sz="1200" dirty="0"/>
          </a:p>
          <a:p>
            <a:pPr algn="l">
              <a:lnSpc>
                <a:spcPts val="1560"/>
              </a:lnSpc>
            </a:pP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  the creation of a viable and valuable solution concept.</a:t>
            </a: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marL="190500" indent="-190500" algn="l">
              <a:lnSpc>
                <a:spcPts val="1560"/>
              </a:lnSpc>
              <a:buSzPct val="100000"/>
              <a:buChar char="•"/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Diverse Team: </a:t>
            </a:r>
            <a:r>
              <a:rPr lang="en-US" sz="1200" b="0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Variety in educational backgrounds, expertise &amp; skillsets is a strength.</a:t>
            </a: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  <a:p>
            <a:pPr algn="l">
              <a:lnSpc>
                <a:spcPts val="1560"/>
              </a:lnSpc>
            </a:pP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476250" y="1457709"/>
            <a:ext cx="8191751" cy="4762"/>
          </a:xfrm>
          <a:prstGeom prst="line">
            <a:avLst/>
          </a:prstGeom>
          <a:solidFill>
            <a:srgbClr val="000000"/>
          </a:solidFill>
          <a:ln w="5292">
            <a:solidFill>
              <a:srgbClr val="BEBEBE"/>
            </a:solidFill>
            <a:prstDash val="solid"/>
            <a:headEnd type="none"/>
            <a:tailEnd type="none"/>
          </a:ln>
        </p:spPr>
      </p:sp>
      <p:sp>
        <p:nvSpPr>
          <p:cNvPr id="7" name="Text 4"/>
          <p:cNvSpPr/>
          <p:nvPr/>
        </p:nvSpPr>
        <p:spPr>
          <a:xfrm>
            <a:off x="478077" y="1588298"/>
            <a:ext cx="2619115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60"/>
              </a:lnSpc>
            </a:pPr>
            <a:r>
              <a:rPr lang="en-US" sz="1200" b="1" kern="0" spc="12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Strengths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6250" y="477664"/>
            <a:ext cx="3373375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5.Co-Founder Relationships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4572616" y="477664"/>
            <a:ext cx="4094820" cy="186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470"/>
              </a:lnSpc>
            </a:pPr>
            <a:r>
              <a:rPr lang="en-US" sz="1100" b="0" kern="0" spc="12" dirty="0">
                <a:solidFill>
                  <a:srgbClr val="000000"/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Adiu.ai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47309" y="2979941"/>
            <a:ext cx="2364135" cy="297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University of Waterloo</a:t>
            </a:r>
            <a:endParaRPr lang="en-US" sz="675" dirty="0"/>
          </a:p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Systems Design Engineering</a:t>
            </a:r>
            <a:endParaRPr lang="en-US" sz="675" dirty="0"/>
          </a:p>
        </p:txBody>
      </p:sp>
      <p:sp>
        <p:nvSpPr>
          <p:cNvPr id="11" name="Text 8"/>
          <p:cNvSpPr/>
          <p:nvPr/>
        </p:nvSpPr>
        <p:spPr>
          <a:xfrm>
            <a:off x="2501412" y="2977609"/>
            <a:ext cx="1858566" cy="297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SUTD</a:t>
            </a:r>
            <a:endParaRPr lang="en-US" sz="900" dirty="0"/>
          </a:p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Science &amp; Financial Services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4533566" y="2980469"/>
            <a:ext cx="1858467" cy="297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Shanghai Jiao Tong University</a:t>
            </a:r>
            <a:endParaRPr lang="en-US" sz="900" dirty="0"/>
          </a:p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Industrial Design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6593187" y="2980469"/>
            <a:ext cx="1858467" cy="297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KTH Royal Institute of Technology </a:t>
            </a:r>
            <a:endParaRPr lang="en-US" sz="900" dirty="0"/>
          </a:p>
          <a:p>
            <a:pPr algn="ctr">
              <a:lnSpc>
                <a:spcPts val="1170"/>
              </a:lnSpc>
            </a:pPr>
            <a:r>
              <a:rPr lang="en-US" sz="900" b="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Interactive Media Technology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983063" y="3383956"/>
            <a:ext cx="884883" cy="817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70"/>
              </a:lnSpc>
            </a:pPr>
            <a:r>
              <a:rPr lang="en-US" sz="9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INTP (Logician)</a:t>
            </a:r>
            <a:endParaRPr lang="en-US" sz="675" dirty="0"/>
          </a:p>
          <a:p>
            <a:pPr algn="l">
              <a:lnSpc>
                <a:spcPts val="878"/>
              </a:lnSpc>
            </a:pP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Analytical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Original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Open-minded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Curious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</a:t>
            </a:r>
            <a:endParaRPr lang="en-US" sz="675" dirty="0"/>
          </a:p>
        </p:txBody>
      </p:sp>
      <p:sp>
        <p:nvSpPr>
          <p:cNvPr id="15" name="Text 12"/>
          <p:cNvSpPr/>
          <p:nvPr/>
        </p:nvSpPr>
        <p:spPr>
          <a:xfrm>
            <a:off x="3057814" y="3379876"/>
            <a:ext cx="1475752" cy="817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70"/>
              </a:lnSpc>
            </a:pPr>
            <a:r>
              <a:rPr lang="en-US" sz="9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INTJ (Architect)</a:t>
            </a:r>
            <a:endParaRPr lang="en-US" sz="675" dirty="0"/>
          </a:p>
          <a:p>
            <a:pPr algn="l">
              <a:lnSpc>
                <a:spcPts val="878"/>
              </a:lnSpc>
            </a:pP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Rational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Informed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Determined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Curious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59416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Original</a:t>
            </a:r>
            <a:endParaRPr lang="en-US" sz="675" dirty="0"/>
          </a:p>
        </p:txBody>
      </p:sp>
      <p:sp>
        <p:nvSpPr>
          <p:cNvPr id="16" name="Text 13"/>
          <p:cNvSpPr/>
          <p:nvPr/>
        </p:nvSpPr>
        <p:spPr>
          <a:xfrm>
            <a:off x="4969740" y="3392660"/>
            <a:ext cx="1236018" cy="817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70"/>
              </a:lnSpc>
            </a:pPr>
            <a:r>
              <a:rPr lang="en-US" sz="9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ENFJ (Protagonist)</a:t>
            </a:r>
            <a:endParaRPr lang="en-US" sz="675" dirty="0"/>
          </a:p>
          <a:p>
            <a:pPr algn="l">
              <a:lnSpc>
                <a:spcPts val="878"/>
              </a:lnSpc>
            </a:pP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Receptive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Reliable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Passionate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Altruistic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Charismatic</a:t>
            </a:r>
            <a:endParaRPr lang="en-US" sz="675" dirty="0"/>
          </a:p>
        </p:txBody>
      </p:sp>
      <p:sp>
        <p:nvSpPr>
          <p:cNvPr id="17" name="Text 14"/>
          <p:cNvSpPr/>
          <p:nvPr/>
        </p:nvSpPr>
        <p:spPr>
          <a:xfrm>
            <a:off x="6980460" y="3396664"/>
            <a:ext cx="1236018" cy="817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170"/>
              </a:lnSpc>
            </a:pPr>
            <a:r>
              <a:rPr lang="en-US" sz="9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ENFJ (Protagonist)</a:t>
            </a:r>
            <a:endParaRPr lang="en-US" sz="675" dirty="0"/>
          </a:p>
          <a:p>
            <a:pPr algn="l">
              <a:lnSpc>
                <a:spcPts val="878"/>
              </a:lnSpc>
            </a:pP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Receptive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Reliable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Passionate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Altruistic</a:t>
            </a:r>
            <a:endParaRPr lang="en-US" sz="675" dirty="0"/>
          </a:p>
          <a:p>
            <a:pPr marL="190500" indent="-190500" algn="l">
              <a:lnSpc>
                <a:spcPts val="878"/>
              </a:lnSpc>
              <a:buSzPct val="100000"/>
              <a:buChar char="•"/>
            </a:pPr>
            <a:r>
              <a:rPr lang="en-US" sz="700" b="1" dirty="0">
                <a:solidFill>
                  <a:srgbClr val="44612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Charismatic</a:t>
            </a:r>
            <a:endParaRPr lang="en-US" sz="675" dirty="0"/>
          </a:p>
        </p:txBody>
      </p:sp>
      <p:sp>
        <p:nvSpPr>
          <p:cNvPr id="18" name="Shape 15"/>
          <p:cNvSpPr/>
          <p:nvPr/>
        </p:nvSpPr>
        <p:spPr>
          <a:xfrm>
            <a:off x="478280" y="2724534"/>
            <a:ext cx="8191751" cy="4762"/>
          </a:xfrm>
          <a:prstGeom prst="line">
            <a:avLst/>
          </a:prstGeom>
          <a:solidFill>
            <a:srgbClr val="000000"/>
          </a:solidFill>
          <a:ln w="5292">
            <a:solidFill>
              <a:srgbClr val="BEBEBE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891</Words>
  <Application>Microsoft Office PowerPoint</Application>
  <PresentationFormat>On-screen Show (16:9)</PresentationFormat>
  <Paragraphs>236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DM Mono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Adiu</dc:title>
  <dc:subject>PptxGenJS Presentation</dc:subject>
  <dc:creator>Pitch Software GmbH</dc:creator>
  <cp:lastModifiedBy>Student - Adharsha Sam Edwin Sam Devahi</cp:lastModifiedBy>
  <cp:revision>7</cp:revision>
  <dcterms:created xsi:type="dcterms:W3CDTF">2023-02-19T16:18:04Z</dcterms:created>
  <dcterms:modified xsi:type="dcterms:W3CDTF">2023-03-01T05:45:31Z</dcterms:modified>
</cp:coreProperties>
</file>