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4391-4720-4301-8955-617EB365C80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27A4-0CB4-412A-8080-E845C1E9D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4391-4720-4301-8955-617EB365C80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27A4-0CB4-412A-8080-E845C1E9D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4391-4720-4301-8955-617EB365C80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27A4-0CB4-412A-8080-E845C1E9D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4391-4720-4301-8955-617EB365C80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27A4-0CB4-412A-8080-E845C1E9D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4391-4720-4301-8955-617EB365C80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27A4-0CB4-412A-8080-E845C1E9D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4391-4720-4301-8955-617EB365C80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27A4-0CB4-412A-8080-E845C1E9D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4391-4720-4301-8955-617EB365C80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27A4-0CB4-412A-8080-E845C1E9D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4391-4720-4301-8955-617EB365C80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27A4-0CB4-412A-8080-E845C1E9D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4391-4720-4301-8955-617EB365C80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27A4-0CB4-412A-8080-E845C1E9D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4391-4720-4301-8955-617EB365C80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27A4-0CB4-412A-8080-E845C1E9D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4391-4720-4301-8955-617EB365C80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27A4-0CB4-412A-8080-E845C1E9D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84391-4720-4301-8955-617EB365C80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A27A4-0CB4-412A-8080-E845C1E9D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LENDING CLUB CASE STUDY SUBMISSION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-</a:t>
            </a:r>
            <a:r>
              <a:rPr lang="en-US" b="1" dirty="0" err="1" smtClean="0"/>
              <a:t>Adharsh</a:t>
            </a:r>
            <a:r>
              <a:rPr lang="en-US" b="1" dirty="0" smtClean="0"/>
              <a:t> </a:t>
            </a:r>
            <a:r>
              <a:rPr lang="en-US" b="1" dirty="0" err="1" smtClean="0"/>
              <a:t>Belagapu</a:t>
            </a:r>
            <a:endParaRPr lang="en-US" b="1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Income Analysis for the loan applicants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371600"/>
            <a:ext cx="3124200" cy="2659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19200"/>
            <a:ext cx="35528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40386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Observation: </a:t>
            </a:r>
          </a:p>
          <a:p>
            <a:pPr marL="342900" indent="-342900">
              <a:buAutoNum type="arabicPeriod"/>
            </a:pPr>
            <a:r>
              <a:rPr lang="en-US" dirty="0" smtClean="0"/>
              <a:t>Most of the applicants have income between 0 to 5 </a:t>
            </a:r>
            <a:r>
              <a:rPr lang="en-US" dirty="0" err="1" smtClean="0"/>
              <a:t>lakhs</a:t>
            </a:r>
            <a:r>
              <a:rPr lang="en-US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are two applicants having income above 30 </a:t>
            </a:r>
            <a:r>
              <a:rPr lang="en-US" dirty="0" err="1" smtClean="0"/>
              <a:t>lakhs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 Defaulters by State Analysis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295400"/>
            <a:ext cx="45243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1524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Observation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Applicants from state CA have high tendency to default the loan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for applying Loan Analysis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44862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219200"/>
            <a:ext cx="37719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86400" y="4876800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Observation: </a:t>
            </a:r>
          </a:p>
          <a:p>
            <a:pPr marL="342900" indent="-342900">
              <a:buAutoNum type="arabicPeriod"/>
            </a:pPr>
            <a:r>
              <a:rPr lang="en-US" dirty="0" smtClean="0"/>
              <a:t>Most of the loans are granted were for debt consolidation. </a:t>
            </a:r>
          </a:p>
          <a:p>
            <a:pPr marL="342900" indent="-342900">
              <a:buAutoNum type="arabicPeriod"/>
            </a:pPr>
            <a:r>
              <a:rPr lang="en-US" dirty="0" smtClean="0"/>
              <a:t>Applicants having higher income tends to default the loan.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 Status </a:t>
            </a:r>
            <a:r>
              <a:rPr lang="en-US" dirty="0" err="1" smtClean="0"/>
              <a:t>vs</a:t>
            </a:r>
            <a:r>
              <a:rPr lang="en-US" dirty="0" smtClean="0"/>
              <a:t> Loan Tenure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67325" y="4210050"/>
            <a:ext cx="38766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5486400" cy="362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1295400"/>
            <a:ext cx="366301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 Status by Home Ownership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8120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Observation</a:t>
            </a:r>
            <a:r>
              <a:rPr lang="en-US" dirty="0" smtClean="0"/>
              <a:t>: Applicants having there home rented or on mortgage have almost equal tendency to default the loan.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600200"/>
            <a:ext cx="42862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Results </a:t>
            </a:r>
          </a:p>
          <a:p>
            <a:pPr marL="514350" indent="-514350">
              <a:buAutoNum type="arabicPeriod"/>
            </a:pPr>
            <a:r>
              <a:rPr lang="en-US" dirty="0" smtClean="0"/>
              <a:t>Low grade loans have high tendency to default. Grading system is working as expected. </a:t>
            </a:r>
          </a:p>
          <a:p>
            <a:pPr marL="514350" indent="-514350">
              <a:buAutoNum type="arabicPeriod"/>
            </a:pPr>
            <a:r>
              <a:rPr lang="en-US" dirty="0" smtClean="0"/>
              <a:t>Loans having higher interest rate have more defaulters. Check the background of applicant thoroughly if interest rate is high. </a:t>
            </a:r>
          </a:p>
          <a:p>
            <a:pPr marL="514350" indent="-514350">
              <a:buAutoNum type="arabicPeriod"/>
            </a:pPr>
            <a:r>
              <a:rPr lang="en-US" dirty="0" smtClean="0"/>
              <a:t>Extra scrutiny must be done for the applicants belonging to CA state, as tendency to default is high. </a:t>
            </a:r>
          </a:p>
          <a:p>
            <a:pPr marL="514350" indent="-514350">
              <a:buAutoNum type="arabicPeriod"/>
            </a:pPr>
            <a:r>
              <a:rPr lang="en-US" dirty="0" smtClean="0"/>
              <a:t>When the purpose is debt consolidation check applicant thoroughly as it has high tendency to default.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Objectives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1600200"/>
            <a:ext cx="2286000" cy="304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Understand the ‘Driving Factors’ or ‘Driver Variables’  behind Loan Default phenomena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0" y="1524000"/>
            <a:ext cx="2133600" cy="312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Loan Lending Organizations may choose to utilize this knowledge for its portfolio and risk assessment of new loan applicants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600200"/>
            <a:ext cx="2438400" cy="3124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Identification of Loan Applicants’ pattern in taking the decision for loan approval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</a:t>
            </a:r>
            <a:r>
              <a:rPr lang="en-US" dirty="0"/>
              <a:t>S</a:t>
            </a:r>
            <a:r>
              <a:rPr lang="en-US" dirty="0" smtClean="0"/>
              <a:t>olving </a:t>
            </a:r>
            <a:r>
              <a:rPr lang="en-US" dirty="0"/>
              <a:t>M</a:t>
            </a:r>
            <a:r>
              <a:rPr lang="en-US" dirty="0" smtClean="0"/>
              <a:t>ethodology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9400" y="1676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Understanding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1600200" cy="68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Understand the Business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29718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19400" y="4419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4419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3048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286000" y="17526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3429000" y="25146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276600" y="38100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2133600" y="4572000"/>
            <a:ext cx="4572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1066800" y="3810000"/>
            <a:ext cx="3048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2286000" y="1981200"/>
            <a:ext cx="4572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3505200" y="3810000"/>
            <a:ext cx="2286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72000" y="1447800"/>
            <a:ext cx="1905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Understanding Dataset (Data Cleaning)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572000" y="3276600"/>
            <a:ext cx="1905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Cleaning</a:t>
            </a:r>
          </a:p>
          <a:p>
            <a:pPr algn="ctr"/>
            <a:r>
              <a:rPr lang="en-US" dirty="0" smtClean="0"/>
              <a:t>(Imputed the NA values for all the driver variables)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86600" y="3276600"/>
            <a:ext cx="1905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96000" y="5334000"/>
            <a:ext cx="2895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 (Performed </a:t>
            </a:r>
            <a:r>
              <a:rPr lang="en-US" dirty="0" err="1" smtClean="0"/>
              <a:t>Univariate</a:t>
            </a:r>
            <a:r>
              <a:rPr lang="en-US" dirty="0" smtClean="0"/>
              <a:t>, </a:t>
            </a:r>
            <a:r>
              <a:rPr lang="en-US" dirty="0" err="1" smtClean="0"/>
              <a:t>Univariate</a:t>
            </a:r>
            <a:r>
              <a:rPr lang="en-US" dirty="0" smtClean="0"/>
              <a:t> Segmented &amp; Multivariate analysis)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5562600" y="28956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6553200" y="38862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772400" y="48006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Delete columns: </a:t>
            </a:r>
            <a:r>
              <a:rPr lang="en-US" sz="2400" dirty="0" smtClean="0"/>
              <a:t>Delete unnecessary columns.</a:t>
            </a:r>
          </a:p>
          <a:p>
            <a:r>
              <a:rPr lang="en-US" sz="2400" b="1" dirty="0" smtClean="0"/>
              <a:t>Remove outliers: </a:t>
            </a:r>
            <a:r>
              <a:rPr lang="en-US" sz="2400" dirty="0" smtClean="0"/>
              <a:t>Remove high and low values that would disproportionately affect the results of your analysis. </a:t>
            </a:r>
          </a:p>
          <a:p>
            <a:r>
              <a:rPr lang="en-US" sz="2400" b="1" dirty="0" smtClean="0"/>
              <a:t>Missing values: </a:t>
            </a:r>
            <a:r>
              <a:rPr lang="en-US" sz="2400" dirty="0" smtClean="0"/>
              <a:t>Treat missing values with appropriate approach.</a:t>
            </a:r>
          </a:p>
          <a:p>
            <a:r>
              <a:rPr lang="en-US" sz="2400" b="1" dirty="0" smtClean="0"/>
              <a:t>Duplicate data: </a:t>
            </a:r>
            <a:r>
              <a:rPr lang="en-US" sz="2400" dirty="0" smtClean="0"/>
              <a:t>Remove identical rows, remove rows where some columns are identical.</a:t>
            </a:r>
          </a:p>
          <a:p>
            <a:r>
              <a:rPr lang="en-US" sz="2400" b="1" dirty="0" smtClean="0"/>
              <a:t>Filter rows: </a:t>
            </a:r>
            <a:r>
              <a:rPr lang="en-US" sz="2400" dirty="0" smtClean="0"/>
              <a:t>Filter by segment, filter by date period to get only the rows relevant to the analysis.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100" dirty="0" smtClean="0"/>
              <a:t>The essence of the whole project is to analyze and understand how consumer attributes and loan attributes are influencing the tendency of defaulting. </a:t>
            </a:r>
          </a:p>
          <a:p>
            <a:r>
              <a:rPr lang="en-US" sz="2100" dirty="0" smtClean="0"/>
              <a:t>We performed data cleaning and preparation on the Loan dataset: 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1900" dirty="0" smtClean="0">
                <a:sym typeface="Wingdings" pitchFamily="2" charset="2"/>
              </a:rPr>
              <a:t></a:t>
            </a:r>
            <a:r>
              <a:rPr lang="en-US" sz="1900" dirty="0" smtClean="0"/>
              <a:t>Imputed the NA values for all the variables </a:t>
            </a:r>
          </a:p>
          <a:p>
            <a:pPr marL="514350" indent="-514350">
              <a:buNone/>
            </a:pPr>
            <a:r>
              <a:rPr lang="en-US" sz="1900" dirty="0" smtClean="0"/>
              <a:t>          </a:t>
            </a:r>
            <a:r>
              <a:rPr lang="en-US" sz="1900" dirty="0" smtClean="0">
                <a:sym typeface="Wingdings" pitchFamily="2" charset="2"/>
              </a:rPr>
              <a:t></a:t>
            </a:r>
            <a:r>
              <a:rPr lang="en-US" sz="1900" dirty="0" smtClean="0"/>
              <a:t>Created two new columns: </a:t>
            </a:r>
          </a:p>
          <a:p>
            <a:pPr marL="514350" indent="-514350">
              <a:buNone/>
            </a:pPr>
            <a:r>
              <a:rPr lang="en-US" dirty="0" smtClean="0"/>
              <a:t>      </a:t>
            </a:r>
            <a:r>
              <a:rPr lang="en-US" dirty="0">
                <a:sym typeface="Wingdings" pitchFamily="2" charset="2"/>
              </a:rPr>
              <a:t>	</a:t>
            </a:r>
            <a:r>
              <a:rPr lang="en-US" sz="2100" dirty="0" smtClean="0">
                <a:sym typeface="Wingdings" pitchFamily="2" charset="2"/>
              </a:rPr>
              <a:t>1. </a:t>
            </a:r>
            <a:r>
              <a:rPr lang="en-US" sz="2100" dirty="0" smtClean="0"/>
              <a:t>Profit and Loss column </a:t>
            </a:r>
          </a:p>
          <a:p>
            <a:pPr marL="514350" indent="-514350">
              <a:buNone/>
            </a:pPr>
            <a:r>
              <a:rPr lang="en-US" sz="2100" dirty="0"/>
              <a:t>	</a:t>
            </a:r>
            <a:r>
              <a:rPr lang="en-US" sz="2100" dirty="0" smtClean="0"/>
              <a:t>	2. Ratio of funded amount and annual income </a:t>
            </a:r>
          </a:p>
          <a:p>
            <a:pPr marL="514350" indent="-514350"/>
            <a:r>
              <a:rPr lang="en-US" sz="2100" dirty="0" smtClean="0"/>
              <a:t>During </a:t>
            </a:r>
            <a:r>
              <a:rPr lang="en-US" sz="2100" dirty="0" err="1" smtClean="0"/>
              <a:t>univariate</a:t>
            </a:r>
            <a:r>
              <a:rPr lang="en-US" sz="2100" dirty="0" smtClean="0"/>
              <a:t> analysis we have created</a:t>
            </a:r>
            <a:endParaRPr lang="en-US" sz="2100" dirty="0"/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US" sz="2300" dirty="0" smtClean="0">
                <a:sym typeface="Wingdings" pitchFamily="2" charset="2"/>
              </a:rPr>
              <a:t></a:t>
            </a:r>
            <a:r>
              <a:rPr lang="en-US" sz="2300" dirty="0" smtClean="0"/>
              <a:t>Histograms and Bar charts to check out the distribution of all the driver variables </a:t>
            </a:r>
          </a:p>
          <a:p>
            <a:pPr marL="514350" indent="-514350">
              <a:buNone/>
            </a:pPr>
            <a:r>
              <a:rPr lang="en-US" sz="2300" dirty="0"/>
              <a:t>	</a:t>
            </a:r>
            <a:r>
              <a:rPr lang="en-US" sz="2300" dirty="0" smtClean="0"/>
              <a:t>	</a:t>
            </a:r>
            <a:r>
              <a:rPr lang="en-US" sz="2300" dirty="0" smtClean="0">
                <a:sym typeface="Wingdings" pitchFamily="2" charset="2"/>
              </a:rPr>
              <a:t></a:t>
            </a:r>
            <a:r>
              <a:rPr lang="en-US" sz="2300" dirty="0" smtClean="0"/>
              <a:t>Box plots to detect the Outliers </a:t>
            </a:r>
          </a:p>
          <a:p>
            <a:pPr marL="514350" indent="-514350">
              <a:buNone/>
            </a:pPr>
            <a:r>
              <a:rPr lang="en-US" sz="2300" dirty="0"/>
              <a:t>	</a:t>
            </a:r>
            <a:r>
              <a:rPr lang="en-US" sz="2300" dirty="0" smtClean="0"/>
              <a:t>	</a:t>
            </a:r>
            <a:r>
              <a:rPr lang="en-US" sz="2300" dirty="0" smtClean="0">
                <a:sym typeface="Wingdings" pitchFamily="2" charset="2"/>
              </a:rPr>
              <a:t></a:t>
            </a:r>
            <a:r>
              <a:rPr lang="en-US" sz="2300" dirty="0" smtClean="0"/>
              <a:t>Performed the Multivariate analysis to understand how different variables interact with each other.</a:t>
            </a:r>
            <a:endParaRPr lang="en-US" sz="2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 Status Analysis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962400"/>
            <a:ext cx="41243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219200"/>
            <a:ext cx="41433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1447800"/>
            <a:ext cx="251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Observations</a:t>
            </a:r>
            <a:r>
              <a:rPr lang="en-US" dirty="0" smtClean="0"/>
              <a:t>: </a:t>
            </a:r>
          </a:p>
          <a:p>
            <a:pPr marL="342900" indent="-342900">
              <a:buAutoNum type="arabicPeriod"/>
            </a:pPr>
            <a:r>
              <a:rPr lang="en-US" dirty="0" smtClean="0"/>
              <a:t>Most of the loans are Fully Paid. </a:t>
            </a:r>
          </a:p>
          <a:p>
            <a:pPr marL="342900" indent="-342900">
              <a:buAutoNum type="arabicPeriod"/>
            </a:pPr>
            <a:r>
              <a:rPr lang="en-US" dirty="0" smtClean="0"/>
              <a:t>About 14% of loan are having status as defaulters. 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loan has been increasing exponentially over the years.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 Grade Analysis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40957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648200" y="13716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Observation: </a:t>
            </a:r>
          </a:p>
          <a:p>
            <a:pPr marL="342900" indent="-342900">
              <a:buAutoNum type="arabicPeriod"/>
            </a:pPr>
            <a:r>
              <a:rPr lang="en-US" dirty="0" smtClean="0"/>
              <a:t>Most of the loans have grade of A and B. Therefore stating most of the loans are high graded loans.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Loan Applicants work Experience Analysis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676400"/>
            <a:ext cx="41148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305300"/>
            <a:ext cx="4038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04800" y="1600200"/>
            <a:ext cx="426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Observation: </a:t>
            </a:r>
          </a:p>
          <a:p>
            <a:r>
              <a:rPr lang="en-US" dirty="0" smtClean="0"/>
              <a:t>1. </a:t>
            </a:r>
            <a:r>
              <a:rPr lang="en-US" dirty="0" smtClean="0"/>
              <a:t>Tendency of person to default the loan with 10 years of experience is also high. So company need to be careful when granting loan.</a:t>
            </a:r>
            <a:endParaRPr lang="en-US" dirty="0" smtClean="0"/>
          </a:p>
          <a:p>
            <a:r>
              <a:rPr lang="en-US" dirty="0" smtClean="0"/>
              <a:t>2. Majority of employees applying for the loan have more than 10 years of experience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 Amount Analysis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295400"/>
            <a:ext cx="274956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15240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Observation</a:t>
            </a:r>
            <a:r>
              <a:rPr lang="en-US" dirty="0" smtClean="0"/>
              <a:t>: </a:t>
            </a:r>
          </a:p>
          <a:p>
            <a:pPr marL="342900" indent="-342900">
              <a:buAutoNum type="arabicPeriod"/>
            </a:pPr>
            <a:r>
              <a:rPr lang="en-US" dirty="0" smtClean="0"/>
              <a:t>Funded amount is left skewed. </a:t>
            </a:r>
          </a:p>
          <a:p>
            <a:pPr marL="342900" indent="-342900">
              <a:buAutoNum type="arabicPeriod"/>
            </a:pPr>
            <a:r>
              <a:rPr lang="en-US" dirty="0" smtClean="0"/>
              <a:t>Most of the loan amount given is below 7 </a:t>
            </a:r>
            <a:r>
              <a:rPr lang="en-US" dirty="0" err="1" smtClean="0"/>
              <a:t>lakhs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More defaulters found in people taking loans more than 7 </a:t>
            </a:r>
            <a:r>
              <a:rPr lang="en-US" dirty="0" err="1" smtClean="0"/>
              <a:t>lakhs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114800"/>
            <a:ext cx="41338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" y="4038600"/>
            <a:ext cx="3982271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558</Words>
  <Application>Microsoft Office PowerPoint</Application>
  <PresentationFormat>On-screen Show 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LENDING CLUB CASE STUDY SUBMISSION</vt:lpstr>
      <vt:lpstr>Case Study Objectives</vt:lpstr>
      <vt:lpstr>Problem Solving Methodology</vt:lpstr>
      <vt:lpstr>Data Cleaning Steps</vt:lpstr>
      <vt:lpstr>Data Analysis</vt:lpstr>
      <vt:lpstr>Loan Status Analysis</vt:lpstr>
      <vt:lpstr>Loan Grade Analysis</vt:lpstr>
      <vt:lpstr>Loan Applicants work Experience Analysis</vt:lpstr>
      <vt:lpstr>Loan Amount Analysis</vt:lpstr>
      <vt:lpstr>Income Analysis for the loan applicants</vt:lpstr>
      <vt:lpstr>Loan Defaulters by State Analysis</vt:lpstr>
      <vt:lpstr>Purpose for applying Loan Analysis</vt:lpstr>
      <vt:lpstr>Loan Status vs Loan Tenure</vt:lpstr>
      <vt:lpstr>Loan Status by Home Ownership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SUBMISSION</dc:title>
  <dc:creator>ADHARSH BELAGAPU</dc:creator>
  <cp:lastModifiedBy>ADHARSH BELAGAPU</cp:lastModifiedBy>
  <cp:revision>23</cp:revision>
  <dcterms:created xsi:type="dcterms:W3CDTF">2021-12-08T15:53:57Z</dcterms:created>
  <dcterms:modified xsi:type="dcterms:W3CDTF">2021-12-08T17:43:01Z</dcterms:modified>
</cp:coreProperties>
</file>