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60" r:id="rId3"/>
    <p:sldId id="289" r:id="rId4"/>
    <p:sldId id="263" r:id="rId5"/>
    <p:sldId id="264" r:id="rId6"/>
    <p:sldId id="266" r:id="rId7"/>
    <p:sldId id="267" r:id="rId8"/>
    <p:sldId id="268" r:id="rId9"/>
    <p:sldId id="269" r:id="rId10"/>
    <p:sldId id="270" r:id="rId11"/>
    <p:sldId id="271" r:id="rId12"/>
    <p:sldId id="272" r:id="rId13"/>
    <p:sldId id="275" r:id="rId14"/>
    <p:sldId id="274" r:id="rId15"/>
    <p:sldId id="276" r:id="rId16"/>
    <p:sldId id="277" r:id="rId17"/>
    <p:sldId id="278" r:id="rId18"/>
    <p:sldId id="279" r:id="rId19"/>
    <p:sldId id="288" r:id="rId20"/>
    <p:sldId id="280" r:id="rId21"/>
    <p:sldId id="283" r:id="rId22"/>
    <p:sldId id="284"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E6E17-1630-302A-D553-A181525AF1C9}" v="166" dt="2024-05-13T10:10:54.724"/>
    <p1510:client id="{F45CC84B-FB10-436F-8A1A-50AC8DA2EE80}" v="809" dt="2024-05-14T05:40:08.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5/14/2024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5737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74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85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2623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1657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79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63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47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0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21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5/14/2024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14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5/14/2024</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05968137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chine in a laboratory">
            <a:extLst>
              <a:ext uri="{FF2B5EF4-FFF2-40B4-BE49-F238E27FC236}">
                <a16:creationId xmlns:a16="http://schemas.microsoft.com/office/drawing/2014/main" id="{F2808107-46FE-1201-232A-9E83B2C3C591}"/>
              </a:ext>
            </a:extLst>
          </p:cNvPr>
          <p:cNvPicPr>
            <a:picLocks noChangeAspect="1"/>
          </p:cNvPicPr>
          <p:nvPr/>
        </p:nvPicPr>
        <p:blipFill rotWithShape="1">
          <a:blip r:embed="rId2"/>
          <a:srcRect l="-59" r="-59" b="15425"/>
          <a:stretch/>
        </p:blipFill>
        <p:spPr>
          <a:xfrm>
            <a:off x="20" y="10"/>
            <a:ext cx="12206134" cy="6872422"/>
          </a:xfrm>
          <a:prstGeom prst="rect">
            <a:avLst/>
          </a:prstGeom>
        </p:spPr>
      </p:pic>
      <p:sp>
        <p:nvSpPr>
          <p:cNvPr id="16"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8" name="Cross 17">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3332" y="187872"/>
            <a:ext cx="4784762" cy="4418692"/>
          </a:xfrm>
        </p:spPr>
        <p:txBody>
          <a:bodyPr>
            <a:normAutofit/>
          </a:bodyPr>
          <a:lstStyle/>
          <a:p>
            <a:pPr>
              <a:lnSpc>
                <a:spcPct val="90000"/>
              </a:lnSpc>
            </a:pPr>
            <a:r>
              <a:rPr lang="en-US" sz="4400">
                <a:latin typeface="Calibri"/>
                <a:cs typeface="Calibri"/>
              </a:rPr>
              <a:t>Predictive Maintenance of  Machines using Machine Learning Algorithm</a:t>
            </a:r>
            <a:br>
              <a:rPr lang="en-US" sz="4400">
                <a:latin typeface="Calibri"/>
              </a:rPr>
            </a:br>
            <a:endParaRPr lang="en-US" sz="4400"/>
          </a:p>
        </p:txBody>
      </p:sp>
      <p:sp>
        <p:nvSpPr>
          <p:cNvPr id="3" name="Subtitle 2"/>
          <p:cNvSpPr>
            <a:spLocks noGrp="1"/>
          </p:cNvSpPr>
          <p:nvPr>
            <p:ph type="subTitle" idx="1"/>
          </p:nvPr>
        </p:nvSpPr>
        <p:spPr>
          <a:xfrm>
            <a:off x="797105" y="4466845"/>
            <a:ext cx="6696951" cy="882904"/>
          </a:xfrm>
        </p:spPr>
        <p:txBody>
          <a:bodyPr vert="horz" lIns="91440" tIns="45720" rIns="91440" bIns="45720" rtlCol="0" anchor="t">
            <a:normAutofit lnSpcReduction="10000"/>
          </a:bodyPr>
          <a:lstStyle/>
          <a:p>
            <a:r>
              <a:rPr lang="en-US">
                <a:latin typeface="Calibri"/>
                <a:cs typeface="Calibri"/>
              </a:rPr>
              <a:t>ADHARSH P</a:t>
            </a:r>
          </a:p>
          <a:p>
            <a:r>
              <a:rPr lang="en-US">
                <a:latin typeface="Calibri"/>
                <a:cs typeface="Calibri"/>
              </a:rPr>
              <a:t>13-05-2024</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B961-DF41-634F-94E9-22B8C069C298}"/>
              </a:ext>
            </a:extLst>
          </p:cNvPr>
          <p:cNvSpPr>
            <a:spLocks noGrp="1"/>
          </p:cNvSpPr>
          <p:nvPr>
            <p:ph type="title"/>
          </p:nvPr>
        </p:nvSpPr>
        <p:spPr>
          <a:xfrm>
            <a:off x="4432" y="270193"/>
            <a:ext cx="8267296" cy="1446550"/>
          </a:xfrm>
        </p:spPr>
        <p:txBody>
          <a:bodyPr/>
          <a:lstStyle/>
          <a:p>
            <a:r>
              <a:rPr lang="en-US"/>
              <a:t>Process Power over failure vs no failure</a:t>
            </a:r>
          </a:p>
        </p:txBody>
      </p:sp>
      <p:pic>
        <p:nvPicPr>
          <p:cNvPr id="3" name="Picture 2" descr="A graph of a diagram&#10;&#10;Description automatically generated">
            <a:extLst>
              <a:ext uri="{FF2B5EF4-FFF2-40B4-BE49-F238E27FC236}">
                <a16:creationId xmlns:a16="http://schemas.microsoft.com/office/drawing/2014/main" id="{CBAE7637-836B-AB3B-44B7-72E73AC1D146}"/>
              </a:ext>
            </a:extLst>
          </p:cNvPr>
          <p:cNvPicPr>
            <a:picLocks noChangeAspect="1"/>
          </p:cNvPicPr>
          <p:nvPr/>
        </p:nvPicPr>
        <p:blipFill>
          <a:blip r:embed="rId2"/>
          <a:stretch>
            <a:fillRect/>
          </a:stretch>
        </p:blipFill>
        <p:spPr>
          <a:xfrm>
            <a:off x="143325" y="1961701"/>
            <a:ext cx="9676860" cy="4889919"/>
          </a:xfrm>
          <a:prstGeom prst="rect">
            <a:avLst/>
          </a:prstGeom>
        </p:spPr>
      </p:pic>
    </p:spTree>
    <p:extLst>
      <p:ext uri="{BB962C8B-B14F-4D97-AF65-F5344CB8AC3E}">
        <p14:creationId xmlns:p14="http://schemas.microsoft.com/office/powerpoint/2010/main" val="17786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5290"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A99E8-7A72-9C9C-C189-7CA2F4C94D54}"/>
              </a:ext>
            </a:extLst>
          </p:cNvPr>
          <p:cNvSpPr>
            <a:spLocks noGrp="1"/>
          </p:cNvSpPr>
          <p:nvPr>
            <p:ph type="title"/>
          </p:nvPr>
        </p:nvSpPr>
        <p:spPr>
          <a:xfrm>
            <a:off x="7230223" y="1625608"/>
            <a:ext cx="3988111" cy="2722164"/>
          </a:xfrm>
        </p:spPr>
        <p:txBody>
          <a:bodyPr vert="horz" lIns="91440" tIns="45720" rIns="91440" bIns="45720" rtlCol="0" anchor="b">
            <a:normAutofit/>
          </a:bodyPr>
          <a:lstStyle/>
          <a:p>
            <a:r>
              <a:rPr lang="en-US" sz="6600" kern="1200" spc="-150">
                <a:solidFill>
                  <a:schemeClr val="tx1"/>
                </a:solidFill>
                <a:latin typeface="+mj-lt"/>
                <a:ea typeface="+mj-ea"/>
                <a:cs typeface="+mj-cs"/>
              </a:rPr>
              <a:t>TYPES OF FAILURE</a:t>
            </a:r>
          </a:p>
        </p:txBody>
      </p:sp>
      <p:pic>
        <p:nvPicPr>
          <p:cNvPr id="5" name="Content Placeholder 4" descr="A graph of different colored rectangular shapes&#10;&#10;Description automatically generated">
            <a:extLst>
              <a:ext uri="{FF2B5EF4-FFF2-40B4-BE49-F238E27FC236}">
                <a16:creationId xmlns:a16="http://schemas.microsoft.com/office/drawing/2014/main" id="{EAC2EF86-4414-E46B-2EF3-7E81B690D213}"/>
              </a:ext>
            </a:extLst>
          </p:cNvPr>
          <p:cNvPicPr>
            <a:picLocks noGrp="1" noChangeAspect="1"/>
          </p:cNvPicPr>
          <p:nvPr>
            <p:ph idx="1"/>
          </p:nvPr>
        </p:nvPicPr>
        <p:blipFill>
          <a:blip r:embed="rId2"/>
          <a:stretch>
            <a:fillRect/>
          </a:stretch>
        </p:blipFill>
        <p:spPr>
          <a:xfrm>
            <a:off x="664121" y="1497220"/>
            <a:ext cx="5890639" cy="4386022"/>
          </a:xfrm>
          <a:prstGeom prst="rect">
            <a:avLst/>
          </a:prstGeom>
        </p:spPr>
      </p:pic>
    </p:spTree>
    <p:extLst>
      <p:ext uri="{BB962C8B-B14F-4D97-AF65-F5344CB8AC3E}">
        <p14:creationId xmlns:p14="http://schemas.microsoft.com/office/powerpoint/2010/main" val="178182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4EDE8-C013-E901-EC54-F228A11C13F6}"/>
              </a:ext>
            </a:extLst>
          </p:cNvPr>
          <p:cNvSpPr>
            <a:spLocks noGrp="1"/>
          </p:cNvSpPr>
          <p:nvPr>
            <p:ph type="title"/>
          </p:nvPr>
        </p:nvSpPr>
        <p:spPr>
          <a:xfrm>
            <a:off x="565149" y="1204721"/>
            <a:ext cx="4114799" cy="1446550"/>
          </a:xfrm>
        </p:spPr>
        <p:txBody>
          <a:bodyPr>
            <a:normAutofit/>
          </a:bodyPr>
          <a:lstStyle/>
          <a:p>
            <a:r>
              <a:rPr lang="en-US" sz="4100"/>
              <a:t>POWER FAILURE ANALYSIS</a:t>
            </a:r>
          </a:p>
        </p:txBody>
      </p:sp>
      <p:sp>
        <p:nvSpPr>
          <p:cNvPr id="3" name="Content Placeholder 2">
            <a:extLst>
              <a:ext uri="{FF2B5EF4-FFF2-40B4-BE49-F238E27FC236}">
                <a16:creationId xmlns:a16="http://schemas.microsoft.com/office/drawing/2014/main" id="{297DE9AD-CF14-0BA8-C677-070BF8F7BE9D}"/>
              </a:ext>
            </a:extLst>
          </p:cNvPr>
          <p:cNvSpPr>
            <a:spLocks noGrp="1"/>
          </p:cNvSpPr>
          <p:nvPr>
            <p:ph idx="1"/>
          </p:nvPr>
        </p:nvSpPr>
        <p:spPr>
          <a:xfrm>
            <a:off x="565150" y="2691638"/>
            <a:ext cx="4114799" cy="3188586"/>
          </a:xfrm>
        </p:spPr>
        <p:txBody>
          <a:bodyPr vert="horz" lIns="91440" tIns="45720" rIns="91440" bIns="45720" rtlCol="0" anchor="t">
            <a:normAutofit/>
          </a:bodyPr>
          <a:lstStyle/>
          <a:p>
            <a:r>
              <a:rPr lang="en-US" dirty="0">
                <a:ea typeface="+mn-lt"/>
                <a:cs typeface="+mn-lt"/>
              </a:rPr>
              <a:t>The product of torque and rotational speed (in rad/s) equals the power required for the process. </a:t>
            </a:r>
          </a:p>
          <a:p>
            <a:r>
              <a:rPr lang="en-US" dirty="0">
                <a:ea typeface="+mn-lt"/>
                <a:cs typeface="+mn-lt"/>
              </a:rPr>
              <a:t>If this power is below 3500 W or above 9000 W, the process fails, which is the case 95 times in our dataset. </a:t>
            </a:r>
            <a:endParaRPr lang="en-US" dirty="0"/>
          </a:p>
          <a:p>
            <a:endParaRPr lang="en-US" dirty="0"/>
          </a:p>
          <a:p>
            <a:endParaRPr lang="en-US" dirty="0"/>
          </a:p>
        </p:txBody>
      </p:sp>
      <p:pic>
        <p:nvPicPr>
          <p:cNvPr id="4" name="Picture 3" descr="A graph of a distribution of power&#10;&#10;Description automatically generated">
            <a:extLst>
              <a:ext uri="{FF2B5EF4-FFF2-40B4-BE49-F238E27FC236}">
                <a16:creationId xmlns:a16="http://schemas.microsoft.com/office/drawing/2014/main" id="{74A4D726-BF44-EFE4-4372-C6F334087BD0}"/>
              </a:ext>
            </a:extLst>
          </p:cNvPr>
          <p:cNvPicPr>
            <a:picLocks noChangeAspect="1"/>
          </p:cNvPicPr>
          <p:nvPr/>
        </p:nvPicPr>
        <p:blipFill>
          <a:blip r:embed="rId2"/>
          <a:stretch>
            <a:fillRect/>
          </a:stretch>
        </p:blipFill>
        <p:spPr>
          <a:xfrm>
            <a:off x="5419358" y="1482843"/>
            <a:ext cx="6326402" cy="4802965"/>
          </a:xfrm>
          <a:prstGeom prst="rect">
            <a:avLst/>
          </a:prstGeom>
        </p:spPr>
      </p:pic>
    </p:spTree>
    <p:extLst>
      <p:ext uri="{BB962C8B-B14F-4D97-AF65-F5344CB8AC3E}">
        <p14:creationId xmlns:p14="http://schemas.microsoft.com/office/powerpoint/2010/main" val="227432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1867E-FE89-C5D4-CFCE-DE43BEA1CB39}"/>
              </a:ext>
            </a:extLst>
          </p:cNvPr>
          <p:cNvSpPr>
            <a:spLocks noGrp="1"/>
          </p:cNvSpPr>
          <p:nvPr>
            <p:ph type="title"/>
          </p:nvPr>
        </p:nvSpPr>
        <p:spPr>
          <a:xfrm>
            <a:off x="8417240" y="1625608"/>
            <a:ext cx="2976767" cy="2722164"/>
          </a:xfrm>
        </p:spPr>
        <p:txBody>
          <a:bodyPr vert="horz" lIns="91440" tIns="45720" rIns="91440" bIns="45720" rtlCol="0" anchor="b">
            <a:normAutofit/>
          </a:bodyPr>
          <a:lstStyle/>
          <a:p>
            <a:r>
              <a:rPr lang="en-US" sz="3200" spc="-150" dirty="0"/>
              <a:t>TOOL WEAR FAILURE ANALYSIS</a:t>
            </a:r>
            <a:endParaRPr lang="en-US" sz="3200" kern="1200" spc="-150" dirty="0">
              <a:solidFill>
                <a:schemeClr val="tx1"/>
              </a:solidFill>
              <a:latin typeface="+mj-lt"/>
            </a:endParaRPr>
          </a:p>
        </p:txBody>
      </p:sp>
      <p:pic>
        <p:nvPicPr>
          <p:cNvPr id="6" name="Content Placeholder 6" descr="A graph of a tool wear&#10;&#10;Description automatically generated">
            <a:extLst>
              <a:ext uri="{FF2B5EF4-FFF2-40B4-BE49-F238E27FC236}">
                <a16:creationId xmlns:a16="http://schemas.microsoft.com/office/drawing/2014/main" id="{53B08B68-E75B-2F75-A20B-BB1559F7F73B}"/>
              </a:ext>
            </a:extLst>
          </p:cNvPr>
          <p:cNvPicPr>
            <a:picLocks noChangeAspect="1"/>
          </p:cNvPicPr>
          <p:nvPr/>
        </p:nvPicPr>
        <p:blipFill>
          <a:blip r:embed="rId2"/>
          <a:stretch>
            <a:fillRect/>
          </a:stretch>
        </p:blipFill>
        <p:spPr>
          <a:xfrm>
            <a:off x="462651" y="850239"/>
            <a:ext cx="7182954" cy="5795003"/>
          </a:xfrm>
          <a:prstGeom prst="rect">
            <a:avLst/>
          </a:prstGeom>
        </p:spPr>
      </p:pic>
      <p:sp>
        <p:nvSpPr>
          <p:cNvPr id="34" name="Cross 33">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056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F6747103-26DE-C441-9AEF-B6F786FC1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tool wear by failure type&#10;&#10;Description automatically generated">
            <a:extLst>
              <a:ext uri="{FF2B5EF4-FFF2-40B4-BE49-F238E27FC236}">
                <a16:creationId xmlns:a16="http://schemas.microsoft.com/office/drawing/2014/main" id="{1EDC6793-D59F-0091-D29B-24BC25852522}"/>
              </a:ext>
            </a:extLst>
          </p:cNvPr>
          <p:cNvPicPr>
            <a:picLocks noGrp="1" noChangeAspect="1"/>
          </p:cNvPicPr>
          <p:nvPr>
            <p:ph idx="1"/>
          </p:nvPr>
        </p:nvPicPr>
        <p:blipFill rotWithShape="1">
          <a:blip r:embed="rId2"/>
          <a:srcRect t="5708" b="4650"/>
          <a:stretch/>
        </p:blipFill>
        <p:spPr>
          <a:xfrm>
            <a:off x="20" y="10"/>
            <a:ext cx="12191980" cy="6857990"/>
          </a:xfrm>
          <a:prstGeom prst="rect">
            <a:avLst/>
          </a:prstGeom>
        </p:spPr>
      </p:pic>
      <p:sp>
        <p:nvSpPr>
          <p:cNvPr id="18" name="Cross 17">
            <a:extLst>
              <a:ext uri="{FF2B5EF4-FFF2-40B4-BE49-F238E27FC236}">
                <a16:creationId xmlns:a16="http://schemas.microsoft.com/office/drawing/2014/main" id="{FE2AAEE2-FB25-044E-8D65-9194739B9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CBD23B-E519-9949-AB52-F9A703F47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4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B681-DE5C-C716-977D-BB2F9D24E2E7}"/>
              </a:ext>
            </a:extLst>
          </p:cNvPr>
          <p:cNvSpPr>
            <a:spLocks noGrp="1"/>
          </p:cNvSpPr>
          <p:nvPr>
            <p:ph type="title"/>
          </p:nvPr>
        </p:nvSpPr>
        <p:spPr/>
        <p:txBody>
          <a:bodyPr/>
          <a:lstStyle/>
          <a:p>
            <a:r>
              <a:rPr lang="en-US" dirty="0"/>
              <a:t>HEAT DISSIPATION FAILURE ANALYSIS</a:t>
            </a:r>
          </a:p>
        </p:txBody>
      </p:sp>
      <p:sp>
        <p:nvSpPr>
          <p:cNvPr id="3" name="Content Placeholder 2">
            <a:extLst>
              <a:ext uri="{FF2B5EF4-FFF2-40B4-BE49-F238E27FC236}">
                <a16:creationId xmlns:a16="http://schemas.microsoft.com/office/drawing/2014/main" id="{59CA989E-6DBC-3B80-136A-80C64BD07B02}"/>
              </a:ext>
            </a:extLst>
          </p:cNvPr>
          <p:cNvSpPr>
            <a:spLocks noGrp="1"/>
          </p:cNvSpPr>
          <p:nvPr>
            <p:ph idx="1"/>
          </p:nvPr>
        </p:nvSpPr>
        <p:spPr/>
        <p:txBody>
          <a:bodyPr vert="horz" lIns="91440" tIns="45720" rIns="91440" bIns="45720" rtlCol="0" anchor="t">
            <a:normAutofit/>
          </a:bodyPr>
          <a:lstStyle/>
          <a:p>
            <a:r>
              <a:rPr lang="en-US" dirty="0">
                <a:ea typeface="+mn-lt"/>
                <a:cs typeface="+mn-lt"/>
              </a:rPr>
              <a:t>Heat </a:t>
            </a:r>
            <a:r>
              <a:rPr lang="en-US" dirty="0" err="1">
                <a:ea typeface="+mn-lt"/>
                <a:cs typeface="+mn-lt"/>
              </a:rPr>
              <a:t>dissipaton</a:t>
            </a:r>
            <a:r>
              <a:rPr lang="en-US" dirty="0">
                <a:ea typeface="+mn-lt"/>
                <a:cs typeface="+mn-lt"/>
              </a:rPr>
              <a:t> </a:t>
            </a:r>
            <a:r>
              <a:rPr lang="en-US" dirty="0" err="1">
                <a:ea typeface="+mn-lt"/>
                <a:cs typeface="+mn-lt"/>
              </a:rPr>
              <a:t>failiure</a:t>
            </a:r>
            <a:r>
              <a:rPr lang="en-US" dirty="0">
                <a:ea typeface="+mn-lt"/>
                <a:cs typeface="+mn-lt"/>
              </a:rPr>
              <a:t> takes place when the difference between air temperature and process temperage is very less and the rpm of the machine is very low to </a:t>
            </a:r>
            <a:r>
              <a:rPr lang="en-US" dirty="0" err="1">
                <a:ea typeface="+mn-lt"/>
                <a:cs typeface="+mn-lt"/>
              </a:rPr>
              <a:t>descipate</a:t>
            </a:r>
            <a:r>
              <a:rPr lang="en-US" dirty="0">
                <a:ea typeface="+mn-lt"/>
                <a:cs typeface="+mn-lt"/>
              </a:rPr>
              <a:t> the heat.</a:t>
            </a:r>
          </a:p>
          <a:p>
            <a:r>
              <a:rPr lang="en-US" dirty="0">
                <a:ea typeface="+mn-lt"/>
                <a:cs typeface="+mn-lt"/>
              </a:rPr>
              <a:t>the difference between air- and process temperature is below 8.6 K and the tool’s rotational speed is below 1380 rpm. This is the case for 115 data points. </a:t>
            </a:r>
            <a:endParaRPr lang="en-US" dirty="0"/>
          </a:p>
        </p:txBody>
      </p:sp>
    </p:spTree>
    <p:extLst>
      <p:ext uri="{BB962C8B-B14F-4D97-AF65-F5344CB8AC3E}">
        <p14:creationId xmlns:p14="http://schemas.microsoft.com/office/powerpoint/2010/main" val="85144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6747103-26DE-C441-9AEF-B6F786FC1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heat dissipation failure&#10;&#10;Description automatically generated">
            <a:extLst>
              <a:ext uri="{FF2B5EF4-FFF2-40B4-BE49-F238E27FC236}">
                <a16:creationId xmlns:a16="http://schemas.microsoft.com/office/drawing/2014/main" id="{464E61A0-D97C-364D-8A05-D692083F24DE}"/>
              </a:ext>
            </a:extLst>
          </p:cNvPr>
          <p:cNvPicPr>
            <a:picLocks noChangeAspect="1"/>
          </p:cNvPicPr>
          <p:nvPr/>
        </p:nvPicPr>
        <p:blipFill rotWithShape="1">
          <a:blip r:embed="rId2"/>
          <a:srcRect t="6950" b="3408"/>
          <a:stretch/>
        </p:blipFill>
        <p:spPr>
          <a:xfrm>
            <a:off x="20" y="10"/>
            <a:ext cx="12191980" cy="6857990"/>
          </a:xfrm>
          <a:prstGeom prst="rect">
            <a:avLst/>
          </a:prstGeom>
        </p:spPr>
      </p:pic>
    </p:spTree>
    <p:extLst>
      <p:ext uri="{BB962C8B-B14F-4D97-AF65-F5344CB8AC3E}">
        <p14:creationId xmlns:p14="http://schemas.microsoft.com/office/powerpoint/2010/main" val="7493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pwatch">
            <a:extLst>
              <a:ext uri="{FF2B5EF4-FFF2-40B4-BE49-F238E27FC236}">
                <a16:creationId xmlns:a16="http://schemas.microsoft.com/office/drawing/2014/main" id="{077D5B77-7C33-9CC2-418E-84085C1D01A6}"/>
              </a:ext>
            </a:extLst>
          </p:cNvPr>
          <p:cNvPicPr>
            <a:picLocks noChangeAspect="1"/>
          </p:cNvPicPr>
          <p:nvPr/>
        </p:nvPicPr>
        <p:blipFill rotWithShape="1">
          <a:blip r:embed="rId2"/>
          <a:srcRect t="4239" r="-2" b="-2"/>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DDE61-6FF6-3DD2-7AD4-950FC90F6F1B}"/>
              </a:ext>
            </a:extLst>
          </p:cNvPr>
          <p:cNvSpPr>
            <a:spLocks noGrp="1"/>
          </p:cNvSpPr>
          <p:nvPr>
            <p:ph type="title"/>
          </p:nvPr>
        </p:nvSpPr>
        <p:spPr>
          <a:xfrm>
            <a:off x="565149" y="1204721"/>
            <a:ext cx="8267296" cy="1446550"/>
          </a:xfrm>
        </p:spPr>
        <p:txBody>
          <a:bodyPr>
            <a:normAutofit/>
          </a:bodyPr>
          <a:lstStyle/>
          <a:p>
            <a:r>
              <a:rPr lang="en-US" dirty="0"/>
              <a:t>Overstrain failure analysis</a:t>
            </a:r>
          </a:p>
        </p:txBody>
      </p:sp>
      <p:sp>
        <p:nvSpPr>
          <p:cNvPr id="3" name="Content Placeholder 2">
            <a:extLst>
              <a:ext uri="{FF2B5EF4-FFF2-40B4-BE49-F238E27FC236}">
                <a16:creationId xmlns:a16="http://schemas.microsoft.com/office/drawing/2014/main" id="{8BBA83E1-900A-A2A2-3ADB-147D3E9E43CA}"/>
              </a:ext>
            </a:extLst>
          </p:cNvPr>
          <p:cNvSpPr>
            <a:spLocks noGrp="1"/>
          </p:cNvSpPr>
          <p:nvPr>
            <p:ph idx="1"/>
          </p:nvPr>
        </p:nvSpPr>
        <p:spPr>
          <a:xfrm>
            <a:off x="565150" y="2691638"/>
            <a:ext cx="8267296" cy="3188586"/>
          </a:xfrm>
        </p:spPr>
        <p:txBody>
          <a:bodyPr vert="horz" lIns="91440" tIns="45720" rIns="91440" bIns="45720" rtlCol="0">
            <a:normAutofit/>
          </a:bodyPr>
          <a:lstStyle/>
          <a:p>
            <a:r>
              <a:rPr lang="en-US" dirty="0"/>
              <a:t>The product of torque and tool wear gives us  the strain.</a:t>
            </a:r>
          </a:p>
          <a:p>
            <a:r>
              <a:rPr lang="en-US" dirty="0">
                <a:ea typeface="+mn-lt"/>
                <a:cs typeface="+mn-lt"/>
              </a:rPr>
              <a:t>if the product of tool wear and torque exceeds</a:t>
            </a:r>
          </a:p>
          <a:p>
            <a:r>
              <a:rPr lang="en-US" dirty="0">
                <a:ea typeface="+mn-lt"/>
                <a:cs typeface="+mn-lt"/>
              </a:rPr>
              <a:t> 11,000 </a:t>
            </a:r>
            <a:r>
              <a:rPr lang="en-US" err="1">
                <a:ea typeface="+mn-lt"/>
                <a:cs typeface="+mn-lt"/>
              </a:rPr>
              <a:t>minNm</a:t>
            </a:r>
            <a:r>
              <a:rPr lang="en-US" dirty="0">
                <a:ea typeface="+mn-lt"/>
                <a:cs typeface="+mn-lt"/>
              </a:rPr>
              <a:t> for the L product variant </a:t>
            </a:r>
          </a:p>
          <a:p>
            <a:r>
              <a:rPr lang="en-US" dirty="0">
                <a:ea typeface="+mn-lt"/>
                <a:cs typeface="+mn-lt"/>
              </a:rPr>
              <a:t>12,000 for M, </a:t>
            </a:r>
          </a:p>
          <a:p>
            <a:r>
              <a:rPr lang="en-US" dirty="0">
                <a:ea typeface="+mn-lt"/>
                <a:cs typeface="+mn-lt"/>
              </a:rPr>
              <a:t>13,000 for H the process fails due to overstrain. This is true for 98 datapoints. </a:t>
            </a:r>
            <a:endParaRPr lang="en-US"/>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82764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71C725B-C3AC-DD41-8D28-B407D7407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product type&#10;&#10;Description automatically generated">
            <a:extLst>
              <a:ext uri="{FF2B5EF4-FFF2-40B4-BE49-F238E27FC236}">
                <a16:creationId xmlns:a16="http://schemas.microsoft.com/office/drawing/2014/main" id="{7876675B-A35C-B46E-AB95-F05CEED213C2}"/>
              </a:ext>
            </a:extLst>
          </p:cNvPr>
          <p:cNvPicPr>
            <a:picLocks noChangeAspect="1"/>
          </p:cNvPicPr>
          <p:nvPr/>
        </p:nvPicPr>
        <p:blipFill rotWithShape="1">
          <a:blip r:embed="rId2"/>
          <a:srcRect t="18535" r="2" b="2"/>
          <a:stretch/>
        </p:blipFill>
        <p:spPr>
          <a:xfrm>
            <a:off x="464576" y="1096772"/>
            <a:ext cx="11270224" cy="5761228"/>
          </a:xfrm>
          <a:prstGeom prst="rect">
            <a:avLst/>
          </a:prstGeom>
        </p:spPr>
      </p:pic>
      <p:sp>
        <p:nvSpPr>
          <p:cNvPr id="9" name="Cross 8">
            <a:extLst>
              <a:ext uri="{FF2B5EF4-FFF2-40B4-BE49-F238E27FC236}">
                <a16:creationId xmlns:a16="http://schemas.microsoft.com/office/drawing/2014/main" id="{5487A8E9-0BBC-B645-838D-23A5B6C4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736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948E94-51E1-DD44-B615-1907C1B46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93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60C9-9C1B-4CD2-80CC-10B153105CDB}"/>
              </a:ext>
            </a:extLst>
          </p:cNvPr>
          <p:cNvSpPr>
            <a:spLocks noGrp="1"/>
          </p:cNvSpPr>
          <p:nvPr>
            <p:ph type="title"/>
          </p:nvPr>
        </p:nvSpPr>
        <p:spPr/>
        <p:txBody>
          <a:bodyPr/>
          <a:lstStyle/>
          <a:p>
            <a:r>
              <a:rPr lang="en-US" dirty="0"/>
              <a:t>INDEPENDENT FAILURE MODES AND THEIR </a:t>
            </a:r>
            <a:endParaRPr lang="en-IN" dirty="0"/>
          </a:p>
        </p:txBody>
      </p:sp>
      <p:sp>
        <p:nvSpPr>
          <p:cNvPr id="3" name="Content Placeholder 2">
            <a:extLst>
              <a:ext uri="{FF2B5EF4-FFF2-40B4-BE49-F238E27FC236}">
                <a16:creationId xmlns:a16="http://schemas.microsoft.com/office/drawing/2014/main" id="{0B3722A9-0AE7-44CA-84BA-71AE7482195D}"/>
              </a:ext>
            </a:extLst>
          </p:cNvPr>
          <p:cNvSpPr>
            <a:spLocks noGrp="1"/>
          </p:cNvSpPr>
          <p:nvPr>
            <p:ph idx="1"/>
          </p:nvPr>
        </p:nvSpPr>
        <p:spPr/>
        <p:txBody>
          <a:bodyPr>
            <a:normAutofit fontScale="77500" lnSpcReduction="20000"/>
          </a:bodyPr>
          <a:lstStyle/>
          <a:p>
            <a:r>
              <a:rPr lang="en-US" dirty="0"/>
              <a:t>1)tool wear failure (TWF): The tool will be replaced or fail at a randomly selected tool wear time between 200 – 240 mins (120 times in our dataset)</a:t>
            </a:r>
          </a:p>
          <a:p>
            <a:r>
              <a:rPr lang="en-US" dirty="0"/>
              <a:t>. 2. heat dissipation failure (HDF) heat dissipation causes a process failure, if the difference between air- and process temperature is below 8.6 K and the tool’s rotational speed is below 1380 rpm. This is the case for 115 data points. </a:t>
            </a:r>
          </a:p>
          <a:p>
            <a:r>
              <a:rPr lang="en-US" dirty="0"/>
              <a:t>3.)power failure (PWF) the product of torque and rotational speed (in rad/s) equals the power required for the process. If this power is below 3500 W or above 9000 W, the process fails, which is the case 95 times in our dataset.</a:t>
            </a:r>
          </a:p>
          <a:p>
            <a:r>
              <a:rPr lang="en-US" dirty="0"/>
              <a:t>4) overstrain failure (OSF) if the product of tool wear and torque exceeds 11,000 </a:t>
            </a:r>
            <a:r>
              <a:rPr lang="en-US" dirty="0" err="1"/>
              <a:t>minNm</a:t>
            </a:r>
            <a:r>
              <a:rPr lang="en-US" dirty="0"/>
              <a:t> for the L product variant (12,000 for M, 13,000 for H), the process fails due to overstrain. This is true for 98 datapoints.</a:t>
            </a:r>
            <a:endParaRPr lang="en-IN" dirty="0"/>
          </a:p>
        </p:txBody>
      </p:sp>
    </p:spTree>
    <p:extLst>
      <p:ext uri="{BB962C8B-B14F-4D97-AF65-F5344CB8AC3E}">
        <p14:creationId xmlns:p14="http://schemas.microsoft.com/office/powerpoint/2010/main" val="101598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ircuit board background">
            <a:extLst>
              <a:ext uri="{FF2B5EF4-FFF2-40B4-BE49-F238E27FC236}">
                <a16:creationId xmlns:a16="http://schemas.microsoft.com/office/drawing/2014/main" id="{4A1874BD-45E0-3DA7-5A8B-0B462E91954A}"/>
              </a:ext>
            </a:extLst>
          </p:cNvPr>
          <p:cNvPicPr>
            <a:picLocks noChangeAspect="1"/>
          </p:cNvPicPr>
          <p:nvPr/>
        </p:nvPicPr>
        <p:blipFill rotWithShape="1">
          <a:blip r:embed="rId2"/>
          <a:srcRect r="-2" b="15292"/>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68AEF-92EB-6678-C78F-CFBD517ADD5A}"/>
              </a:ext>
            </a:extLst>
          </p:cNvPr>
          <p:cNvSpPr>
            <a:spLocks noGrp="1"/>
          </p:cNvSpPr>
          <p:nvPr>
            <p:ph type="title"/>
          </p:nvPr>
        </p:nvSpPr>
        <p:spPr>
          <a:xfrm>
            <a:off x="565149" y="1204721"/>
            <a:ext cx="8267296" cy="1446550"/>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ABCA14ED-A844-672F-5665-143659A1DD1A}"/>
              </a:ext>
            </a:extLst>
          </p:cNvPr>
          <p:cNvSpPr>
            <a:spLocks noGrp="1"/>
          </p:cNvSpPr>
          <p:nvPr>
            <p:ph idx="1"/>
          </p:nvPr>
        </p:nvSpPr>
        <p:spPr>
          <a:xfrm>
            <a:off x="565150" y="2648506"/>
            <a:ext cx="10883975" cy="3979340"/>
          </a:xfrm>
        </p:spPr>
        <p:txBody>
          <a:bodyPr vert="horz" lIns="91440" tIns="45720" rIns="91440" bIns="45720" rtlCol="0" anchor="t">
            <a:noAutofit/>
          </a:bodyPr>
          <a:lstStyle/>
          <a:p>
            <a:pPr>
              <a:lnSpc>
                <a:spcPct val="90000"/>
              </a:lnSpc>
            </a:pPr>
            <a:r>
              <a:rPr lang="en-US" sz="2000">
                <a:ea typeface="+mn-lt"/>
                <a:cs typeface="+mn-lt"/>
              </a:rPr>
              <a:t>Predictive maintenance involves using data analysis, machine learning, and other techniques to predict when equipment failure is likely to occur so that maintenance can be performed just in time to prevent the failure.</a:t>
            </a:r>
          </a:p>
          <a:p>
            <a:pPr>
              <a:lnSpc>
                <a:spcPct val="90000"/>
              </a:lnSpc>
            </a:pPr>
            <a:r>
              <a:rPr lang="en-US" sz="2000">
                <a:ea typeface="+mn-lt"/>
                <a:cs typeface="+mn-lt"/>
              </a:rPr>
              <a:t>Predictive maintenance is crucial for several reasons:</a:t>
            </a:r>
            <a:endParaRPr lang="en-US" sz="2000"/>
          </a:p>
          <a:p>
            <a:pPr lvl="1">
              <a:lnSpc>
                <a:spcPct val="90000"/>
              </a:lnSpc>
            </a:pPr>
            <a:r>
              <a:rPr lang="en-US">
                <a:ea typeface="+mn-lt"/>
                <a:cs typeface="+mn-lt"/>
              </a:rPr>
              <a:t>Cost savings: By preventing unexpected breakdowns and minimizing downtime, companies can save on repair costs and avoid production losses.</a:t>
            </a:r>
            <a:endParaRPr lang="en-US"/>
          </a:p>
          <a:p>
            <a:pPr lvl="1">
              <a:lnSpc>
                <a:spcPct val="90000"/>
              </a:lnSpc>
            </a:pPr>
            <a:r>
              <a:rPr lang="en-US">
                <a:ea typeface="+mn-lt"/>
                <a:cs typeface="+mn-lt"/>
              </a:rPr>
              <a:t>Increased uptime: Proactively addressing potential issues ensures that equipment operates smoothly, leading to higher productivity.</a:t>
            </a:r>
            <a:endParaRPr lang="en-US"/>
          </a:p>
          <a:p>
            <a:pPr lvl="1">
              <a:lnSpc>
                <a:spcPct val="90000"/>
              </a:lnSpc>
            </a:pPr>
            <a:r>
              <a:rPr lang="en-US">
                <a:ea typeface="+mn-lt"/>
                <a:cs typeface="+mn-lt"/>
              </a:rPr>
              <a:t>Enhanced safety: Predictive maintenance helps identify safety risks before they escalate into serious incidents, promoting a safer working environment.</a:t>
            </a:r>
            <a:endParaRPr lang="en-US"/>
          </a:p>
          <a:p>
            <a:pPr>
              <a:lnSpc>
                <a:spcPct val="90000"/>
              </a:lnSpc>
            </a:pPr>
            <a:endParaRPr lang="en-US" sz="2000"/>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76732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1856-7A2F-4163-E1D7-98828CF5FEE3}"/>
              </a:ext>
            </a:extLst>
          </p:cNvPr>
          <p:cNvSpPr>
            <a:spLocks noGrp="1"/>
          </p:cNvSpPr>
          <p:nvPr>
            <p:ph type="title"/>
          </p:nvPr>
        </p:nvSpPr>
        <p:spPr>
          <a:xfrm>
            <a:off x="70527" y="810093"/>
            <a:ext cx="8267296" cy="1446550"/>
          </a:xfrm>
        </p:spPr>
        <p:txBody>
          <a:bodyPr/>
          <a:lstStyle/>
          <a:p>
            <a:r>
              <a:rPr lang="en-US" dirty="0"/>
              <a:t>MODEL BUILDING</a:t>
            </a:r>
          </a:p>
        </p:txBody>
      </p:sp>
      <p:sp>
        <p:nvSpPr>
          <p:cNvPr id="3" name="Content Placeholder 2">
            <a:extLst>
              <a:ext uri="{FF2B5EF4-FFF2-40B4-BE49-F238E27FC236}">
                <a16:creationId xmlns:a16="http://schemas.microsoft.com/office/drawing/2014/main" id="{BA8A27F8-2E1D-4A6D-8A38-B4E4C6783A3D}"/>
              </a:ext>
            </a:extLst>
          </p:cNvPr>
          <p:cNvSpPr>
            <a:spLocks noGrp="1"/>
          </p:cNvSpPr>
          <p:nvPr>
            <p:ph idx="1"/>
          </p:nvPr>
        </p:nvSpPr>
        <p:spPr>
          <a:xfrm>
            <a:off x="353346" y="1533368"/>
            <a:ext cx="8267296" cy="3188586"/>
          </a:xfrm>
        </p:spPr>
        <p:txBody>
          <a:bodyPr vert="horz" lIns="91440" tIns="45720" rIns="91440" bIns="45720" rtlCol="0" anchor="t">
            <a:normAutofit/>
          </a:bodyPr>
          <a:lstStyle/>
          <a:p>
            <a:r>
              <a:rPr lang="en-US" dirty="0"/>
              <a:t>MODELS USED</a:t>
            </a:r>
          </a:p>
          <a:p>
            <a:r>
              <a:rPr lang="en-US" sz="1800" dirty="0">
                <a:ea typeface="+mn-lt"/>
                <a:cs typeface="+mn-lt"/>
              </a:rPr>
              <a:t>Logistic Regression, Decision Tree.</a:t>
            </a:r>
            <a:endParaRPr lang="en-US" dirty="0"/>
          </a:p>
          <a:p>
            <a:pPr marL="0" indent="0">
              <a:buNone/>
            </a:pPr>
            <a:endParaRPr lang="en-US" dirty="0"/>
          </a:p>
        </p:txBody>
      </p:sp>
      <p:pic>
        <p:nvPicPr>
          <p:cNvPr id="4" name="Picture 3">
            <a:extLst>
              <a:ext uri="{FF2B5EF4-FFF2-40B4-BE49-F238E27FC236}">
                <a16:creationId xmlns:a16="http://schemas.microsoft.com/office/drawing/2014/main" id="{D470C9D1-FFC2-43D1-B7FB-ABEEC8CA5174}"/>
              </a:ext>
            </a:extLst>
          </p:cNvPr>
          <p:cNvPicPr>
            <a:picLocks noChangeAspect="1"/>
          </p:cNvPicPr>
          <p:nvPr/>
        </p:nvPicPr>
        <p:blipFill>
          <a:blip r:embed="rId2"/>
          <a:stretch>
            <a:fillRect/>
          </a:stretch>
        </p:blipFill>
        <p:spPr>
          <a:xfrm>
            <a:off x="5947048" y="810093"/>
            <a:ext cx="4781550" cy="3724275"/>
          </a:xfrm>
          <a:prstGeom prst="rect">
            <a:avLst/>
          </a:prstGeom>
        </p:spPr>
      </p:pic>
      <p:pic>
        <p:nvPicPr>
          <p:cNvPr id="5" name="Picture 4">
            <a:extLst>
              <a:ext uri="{FF2B5EF4-FFF2-40B4-BE49-F238E27FC236}">
                <a16:creationId xmlns:a16="http://schemas.microsoft.com/office/drawing/2014/main" id="{90148715-2D3E-4B1D-9EE0-73677208577A}"/>
              </a:ext>
            </a:extLst>
          </p:cNvPr>
          <p:cNvPicPr>
            <a:picLocks noChangeAspect="1"/>
          </p:cNvPicPr>
          <p:nvPr/>
        </p:nvPicPr>
        <p:blipFill>
          <a:blip r:embed="rId3"/>
          <a:stretch>
            <a:fillRect/>
          </a:stretch>
        </p:blipFill>
        <p:spPr>
          <a:xfrm>
            <a:off x="353346" y="2913976"/>
            <a:ext cx="4848225" cy="3724275"/>
          </a:xfrm>
          <a:prstGeom prst="rect">
            <a:avLst/>
          </a:prstGeom>
        </p:spPr>
      </p:pic>
      <p:pic>
        <p:nvPicPr>
          <p:cNvPr id="6" name="Picture 5">
            <a:extLst>
              <a:ext uri="{FF2B5EF4-FFF2-40B4-BE49-F238E27FC236}">
                <a16:creationId xmlns:a16="http://schemas.microsoft.com/office/drawing/2014/main" id="{65831C7B-2869-48D7-BA0B-382A83B5C925}"/>
              </a:ext>
            </a:extLst>
          </p:cNvPr>
          <p:cNvPicPr>
            <a:picLocks noChangeAspect="1"/>
          </p:cNvPicPr>
          <p:nvPr/>
        </p:nvPicPr>
        <p:blipFill>
          <a:blip r:embed="rId4"/>
          <a:stretch>
            <a:fillRect/>
          </a:stretch>
        </p:blipFill>
        <p:spPr>
          <a:xfrm>
            <a:off x="6108973" y="4568845"/>
            <a:ext cx="4457700" cy="2076450"/>
          </a:xfrm>
          <a:prstGeom prst="rect">
            <a:avLst/>
          </a:prstGeom>
        </p:spPr>
      </p:pic>
    </p:spTree>
    <p:extLst>
      <p:ext uri="{BB962C8B-B14F-4D97-AF65-F5344CB8AC3E}">
        <p14:creationId xmlns:p14="http://schemas.microsoft.com/office/powerpoint/2010/main" val="1422885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3BF48-9FEF-C892-CFA8-7A54B5C5A81A}"/>
              </a:ext>
            </a:extLst>
          </p:cNvPr>
          <p:cNvSpPr>
            <a:spLocks noGrp="1"/>
          </p:cNvSpPr>
          <p:nvPr>
            <p:ph type="title"/>
          </p:nvPr>
        </p:nvSpPr>
        <p:spPr>
          <a:xfrm>
            <a:off x="8417240" y="1625608"/>
            <a:ext cx="2976767" cy="2722164"/>
          </a:xfrm>
        </p:spPr>
        <p:txBody>
          <a:bodyPr vert="horz" lIns="91440" tIns="45720" rIns="91440" bIns="45720" rtlCol="0" anchor="b">
            <a:normAutofit/>
          </a:bodyPr>
          <a:lstStyle/>
          <a:p>
            <a:pPr>
              <a:lnSpc>
                <a:spcPct val="90000"/>
              </a:lnSpc>
            </a:pPr>
            <a:r>
              <a:rPr lang="en-US" sz="5100" kern="1200" spc="-150">
                <a:solidFill>
                  <a:schemeClr val="tx1"/>
                </a:solidFill>
                <a:latin typeface="+mj-lt"/>
                <a:ea typeface="+mj-ea"/>
                <a:cs typeface="+mj-cs"/>
              </a:rPr>
              <a:t>DECISION TREE MODEL</a:t>
            </a:r>
          </a:p>
        </p:txBody>
      </p:sp>
      <p:pic>
        <p:nvPicPr>
          <p:cNvPr id="12" name="Picture 11" descr="A screenshot of a computer&#10;&#10;Description automatically generated">
            <a:extLst>
              <a:ext uri="{FF2B5EF4-FFF2-40B4-BE49-F238E27FC236}">
                <a16:creationId xmlns:a16="http://schemas.microsoft.com/office/drawing/2014/main" id="{817E0599-9096-0527-3D78-7500CC19937A}"/>
              </a:ext>
            </a:extLst>
          </p:cNvPr>
          <p:cNvPicPr>
            <a:picLocks noChangeAspect="1"/>
          </p:cNvPicPr>
          <p:nvPr/>
        </p:nvPicPr>
        <p:blipFill>
          <a:blip r:embed="rId2"/>
          <a:stretch>
            <a:fillRect/>
          </a:stretch>
        </p:blipFill>
        <p:spPr>
          <a:xfrm>
            <a:off x="570501" y="4877546"/>
            <a:ext cx="3485169" cy="1280826"/>
          </a:xfrm>
          <a:prstGeom prst="rect">
            <a:avLst/>
          </a:prstGeom>
        </p:spPr>
      </p:pic>
      <p:pic>
        <p:nvPicPr>
          <p:cNvPr id="11" name="Picture 10" descr="A blue squares with white text&#10;&#10;Description automatically generated">
            <a:extLst>
              <a:ext uri="{FF2B5EF4-FFF2-40B4-BE49-F238E27FC236}">
                <a16:creationId xmlns:a16="http://schemas.microsoft.com/office/drawing/2014/main" id="{C332DD98-C935-DD55-39A0-CE02EC26FD63}"/>
              </a:ext>
            </a:extLst>
          </p:cNvPr>
          <p:cNvPicPr>
            <a:picLocks noChangeAspect="1"/>
          </p:cNvPicPr>
          <p:nvPr/>
        </p:nvPicPr>
        <p:blipFill>
          <a:blip r:embed="rId3"/>
          <a:stretch>
            <a:fillRect/>
          </a:stretch>
        </p:blipFill>
        <p:spPr>
          <a:xfrm>
            <a:off x="3631656" y="1838703"/>
            <a:ext cx="4006850" cy="3443249"/>
          </a:xfrm>
          <a:prstGeom prst="rect">
            <a:avLst/>
          </a:prstGeom>
        </p:spPr>
      </p:pic>
      <p:pic>
        <p:nvPicPr>
          <p:cNvPr id="10" name="Content Placeholder 9">
            <a:extLst>
              <a:ext uri="{FF2B5EF4-FFF2-40B4-BE49-F238E27FC236}">
                <a16:creationId xmlns:a16="http://schemas.microsoft.com/office/drawing/2014/main" id="{1BEDA289-5BDB-614E-4645-0E526FD2D7C5}"/>
              </a:ext>
            </a:extLst>
          </p:cNvPr>
          <p:cNvPicPr>
            <a:picLocks noGrp="1" noChangeAspect="1"/>
          </p:cNvPicPr>
          <p:nvPr>
            <p:ph idx="1"/>
          </p:nvPr>
        </p:nvPicPr>
        <p:blipFill>
          <a:blip r:embed="rId4"/>
          <a:stretch>
            <a:fillRect/>
          </a:stretch>
        </p:blipFill>
        <p:spPr>
          <a:xfrm>
            <a:off x="473907" y="1496211"/>
            <a:ext cx="2959484" cy="2484594"/>
          </a:xfrm>
          <a:prstGeom prst="rect">
            <a:avLst/>
          </a:prstGeom>
        </p:spPr>
      </p:pic>
      <p:sp>
        <p:nvSpPr>
          <p:cNvPr id="25" name="Cross 24">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74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4B5F-5645-6C74-7DBB-B89AA9E2BE48}"/>
              </a:ext>
            </a:extLst>
          </p:cNvPr>
          <p:cNvSpPr>
            <a:spLocks noGrp="1"/>
          </p:cNvSpPr>
          <p:nvPr>
            <p:ph type="title"/>
          </p:nvPr>
        </p:nvSpPr>
        <p:spPr>
          <a:xfrm>
            <a:off x="4432" y="140796"/>
            <a:ext cx="8267296" cy="1446550"/>
          </a:xfrm>
        </p:spPr>
        <p:txBody>
          <a:bodyPr/>
          <a:lstStyle/>
          <a:p>
            <a:r>
              <a:rPr lang="en-US" dirty="0"/>
              <a:t>DECISION TREE MODEL</a:t>
            </a:r>
          </a:p>
        </p:txBody>
      </p:sp>
      <p:pic>
        <p:nvPicPr>
          <p:cNvPr id="4" name="Content Placeholder 3" descr="A diagram of a network&#10;&#10;Description automatically generated">
            <a:extLst>
              <a:ext uri="{FF2B5EF4-FFF2-40B4-BE49-F238E27FC236}">
                <a16:creationId xmlns:a16="http://schemas.microsoft.com/office/drawing/2014/main" id="{7B961F3E-545A-055C-8928-B5E1E80E9E61}"/>
              </a:ext>
            </a:extLst>
          </p:cNvPr>
          <p:cNvPicPr>
            <a:picLocks noGrp="1" noChangeAspect="1"/>
          </p:cNvPicPr>
          <p:nvPr>
            <p:ph idx="1"/>
          </p:nvPr>
        </p:nvPicPr>
        <p:blipFill>
          <a:blip r:embed="rId2"/>
          <a:stretch>
            <a:fillRect/>
          </a:stretch>
        </p:blipFill>
        <p:spPr>
          <a:xfrm>
            <a:off x="348938" y="1412055"/>
            <a:ext cx="9749267" cy="5072018"/>
          </a:xfrm>
        </p:spPr>
      </p:pic>
    </p:spTree>
    <p:extLst>
      <p:ext uri="{BB962C8B-B14F-4D97-AF65-F5344CB8AC3E}">
        <p14:creationId xmlns:p14="http://schemas.microsoft.com/office/powerpoint/2010/main" val="4276528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29876-EB0D-B3C5-D66D-473EBB9AA47C}"/>
              </a:ext>
            </a:extLst>
          </p:cNvPr>
          <p:cNvSpPr>
            <a:spLocks noGrp="1"/>
          </p:cNvSpPr>
          <p:nvPr>
            <p:ph type="title"/>
          </p:nvPr>
        </p:nvSpPr>
        <p:spPr>
          <a:xfrm>
            <a:off x="565149" y="1204721"/>
            <a:ext cx="5472909" cy="1446550"/>
          </a:xfrm>
        </p:spPr>
        <p:txBody>
          <a:bodyPr>
            <a:normAutofit fontScale="90000"/>
          </a:bodyPr>
          <a:lstStyle/>
          <a:p>
            <a:r>
              <a:rPr lang="en-US" dirty="0"/>
              <a:t>DECISION TREE USING 10 FOLD CROSS VALIDATION</a:t>
            </a:r>
          </a:p>
        </p:txBody>
      </p:sp>
      <p:sp>
        <p:nvSpPr>
          <p:cNvPr id="10" name="Content Placeholder 9">
            <a:extLst>
              <a:ext uri="{FF2B5EF4-FFF2-40B4-BE49-F238E27FC236}">
                <a16:creationId xmlns:a16="http://schemas.microsoft.com/office/drawing/2014/main" id="{388F67E8-EC4E-9373-C649-85CD2AE6153F}"/>
              </a:ext>
            </a:extLst>
          </p:cNvPr>
          <p:cNvSpPr>
            <a:spLocks noGrp="1"/>
          </p:cNvSpPr>
          <p:nvPr>
            <p:ph idx="1"/>
          </p:nvPr>
        </p:nvSpPr>
        <p:spPr>
          <a:xfrm>
            <a:off x="148207" y="2720393"/>
            <a:ext cx="5530418" cy="3145454"/>
          </a:xfrm>
        </p:spPr>
        <p:txBody>
          <a:bodyPr vert="horz" lIns="91440" tIns="45720" rIns="91440" bIns="45720" rtlCol="0" anchor="t">
            <a:normAutofit/>
          </a:bodyPr>
          <a:lstStyle/>
          <a:p>
            <a:r>
              <a:rPr lang="en-US" dirty="0"/>
              <a:t>Accuracy train:88%</a:t>
            </a:r>
          </a:p>
          <a:p>
            <a:r>
              <a:rPr lang="en-US" dirty="0"/>
              <a:t>Accuracy test: 87%</a:t>
            </a:r>
          </a:p>
          <a:p>
            <a:endParaRPr lang="en-US" dirty="0"/>
          </a:p>
        </p:txBody>
      </p:sp>
      <p:pic>
        <p:nvPicPr>
          <p:cNvPr id="4" name="Content Placeholder 3" descr="A graph of a tree model&#10;&#10;Description automatically generated">
            <a:extLst>
              <a:ext uri="{FF2B5EF4-FFF2-40B4-BE49-F238E27FC236}">
                <a16:creationId xmlns:a16="http://schemas.microsoft.com/office/drawing/2014/main" id="{DD5930CD-11C6-DAD0-F4B5-A615694D043A}"/>
              </a:ext>
            </a:extLst>
          </p:cNvPr>
          <p:cNvPicPr>
            <a:picLocks noChangeAspect="1"/>
          </p:cNvPicPr>
          <p:nvPr/>
        </p:nvPicPr>
        <p:blipFill>
          <a:blip r:embed="rId2"/>
          <a:stretch>
            <a:fillRect/>
          </a:stretch>
        </p:blipFill>
        <p:spPr>
          <a:xfrm>
            <a:off x="4012489" y="4047177"/>
            <a:ext cx="3781672" cy="254968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8BF362D-0752-5C8A-FDB5-ECE9F19124B6}"/>
              </a:ext>
            </a:extLst>
          </p:cNvPr>
          <p:cNvPicPr>
            <a:picLocks noChangeAspect="1"/>
          </p:cNvPicPr>
          <p:nvPr/>
        </p:nvPicPr>
        <p:blipFill>
          <a:blip r:embed="rId3"/>
          <a:stretch>
            <a:fillRect/>
          </a:stretch>
        </p:blipFill>
        <p:spPr>
          <a:xfrm>
            <a:off x="6825074" y="1810003"/>
            <a:ext cx="4393251" cy="1806491"/>
          </a:xfrm>
          <a:prstGeom prst="rect">
            <a:avLst/>
          </a:prstGeom>
        </p:spPr>
      </p:pic>
      <p:pic>
        <p:nvPicPr>
          <p:cNvPr id="5" name="Picture 4" descr="A diagram of a tree model&#10;&#10;Description automatically generated">
            <a:extLst>
              <a:ext uri="{FF2B5EF4-FFF2-40B4-BE49-F238E27FC236}">
                <a16:creationId xmlns:a16="http://schemas.microsoft.com/office/drawing/2014/main" id="{CDA789BC-B8EB-956F-C753-23986922E419}"/>
              </a:ext>
            </a:extLst>
          </p:cNvPr>
          <p:cNvPicPr>
            <a:picLocks noChangeAspect="1"/>
          </p:cNvPicPr>
          <p:nvPr/>
        </p:nvPicPr>
        <p:blipFill>
          <a:blip r:embed="rId4"/>
          <a:stretch>
            <a:fillRect/>
          </a:stretch>
        </p:blipFill>
        <p:spPr>
          <a:xfrm>
            <a:off x="7765865" y="4112092"/>
            <a:ext cx="3451802" cy="2373113"/>
          </a:xfrm>
          <a:prstGeom prst="rect">
            <a:avLst/>
          </a:prstGeom>
        </p:spPr>
      </p:pic>
    </p:spTree>
    <p:extLst>
      <p:ext uri="{BB962C8B-B14F-4D97-AF65-F5344CB8AC3E}">
        <p14:creationId xmlns:p14="http://schemas.microsoft.com/office/powerpoint/2010/main" val="47552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AAB5-5E03-4373-BCC7-5D4825D8CBA4}"/>
              </a:ext>
            </a:extLst>
          </p:cNvPr>
          <p:cNvSpPr>
            <a:spLocks noGrp="1"/>
          </p:cNvSpPr>
          <p:nvPr>
            <p:ph type="title"/>
          </p:nvPr>
        </p:nvSpPr>
        <p:spPr>
          <a:xfrm>
            <a:off x="396337" y="254625"/>
            <a:ext cx="8267296" cy="1446550"/>
          </a:xfrm>
        </p:spPr>
        <p:txBody>
          <a:bodyPr/>
          <a:lstStyle/>
          <a:p>
            <a:r>
              <a:rPr lang="en-US" dirty="0"/>
              <a:t>DECISION TREE USING 10 FOLD CROSS VALIDATION</a:t>
            </a:r>
            <a:endParaRPr lang="en-IN" dirty="0"/>
          </a:p>
        </p:txBody>
      </p:sp>
      <p:pic>
        <p:nvPicPr>
          <p:cNvPr id="4" name="Content Placeholder 3">
            <a:extLst>
              <a:ext uri="{FF2B5EF4-FFF2-40B4-BE49-F238E27FC236}">
                <a16:creationId xmlns:a16="http://schemas.microsoft.com/office/drawing/2014/main" id="{CF6ED6EB-0209-4BD7-AAA8-1DFF13FADD00}"/>
              </a:ext>
            </a:extLst>
          </p:cNvPr>
          <p:cNvPicPr>
            <a:picLocks noGrp="1" noChangeAspect="1"/>
          </p:cNvPicPr>
          <p:nvPr>
            <p:ph idx="1"/>
          </p:nvPr>
        </p:nvPicPr>
        <p:blipFill>
          <a:blip r:embed="rId2"/>
          <a:stretch>
            <a:fillRect/>
          </a:stretch>
        </p:blipFill>
        <p:spPr>
          <a:xfrm>
            <a:off x="927101" y="1859229"/>
            <a:ext cx="9392930" cy="4744145"/>
          </a:xfrm>
          <a:prstGeom prst="rect">
            <a:avLst/>
          </a:prstGeom>
        </p:spPr>
      </p:pic>
    </p:spTree>
    <p:extLst>
      <p:ext uri="{BB962C8B-B14F-4D97-AF65-F5344CB8AC3E}">
        <p14:creationId xmlns:p14="http://schemas.microsoft.com/office/powerpoint/2010/main" val="523957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2D60-68E4-4D54-8EB2-A2274F6C0E7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48E4FB9-CA68-49ED-AA88-19BF5C6CE3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9378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BFCE-28CA-44E6-B432-F1709F826483}"/>
              </a:ext>
            </a:extLst>
          </p:cNvPr>
          <p:cNvSpPr>
            <a:spLocks noGrp="1"/>
          </p:cNvSpPr>
          <p:nvPr>
            <p:ph type="title"/>
          </p:nvPr>
        </p:nvSpPr>
        <p:spPr/>
        <p:txBody>
          <a:bodyPr/>
          <a:lstStyle/>
          <a:p>
            <a:r>
              <a:rPr lang="en-US" dirty="0"/>
              <a:t>OVERVIEW OF PREDICTIVE MAINTENANCE</a:t>
            </a:r>
            <a:endParaRPr lang="en-IN" dirty="0"/>
          </a:p>
        </p:txBody>
      </p:sp>
      <p:sp>
        <p:nvSpPr>
          <p:cNvPr id="3" name="Content Placeholder 2">
            <a:extLst>
              <a:ext uri="{FF2B5EF4-FFF2-40B4-BE49-F238E27FC236}">
                <a16:creationId xmlns:a16="http://schemas.microsoft.com/office/drawing/2014/main" id="{A2AF4BE7-66BC-4E22-977E-A6653DCDE92B}"/>
              </a:ext>
            </a:extLst>
          </p:cNvPr>
          <p:cNvSpPr>
            <a:spLocks noGrp="1"/>
          </p:cNvSpPr>
          <p:nvPr>
            <p:ph sz="half" idx="1"/>
          </p:nvPr>
        </p:nvSpPr>
        <p:spPr/>
        <p:txBody>
          <a:bodyPr>
            <a:normAutofit fontScale="62500" lnSpcReduction="20000"/>
          </a:bodyPr>
          <a:lstStyle/>
          <a:p>
            <a:r>
              <a:rPr lang="en-US" sz="1600" b="1" dirty="0">
                <a:ea typeface="+mn-lt"/>
                <a:cs typeface="+mn-lt"/>
              </a:rPr>
              <a:t>Traditional Maintenance Approaches:</a:t>
            </a:r>
            <a:endParaRPr lang="en-US" sz="3200" dirty="0"/>
          </a:p>
          <a:p>
            <a:pPr lvl="1"/>
            <a:r>
              <a:rPr lang="en-US" sz="1800" dirty="0">
                <a:ea typeface="+mn-lt"/>
                <a:cs typeface="+mn-lt"/>
              </a:rPr>
              <a:t>Reactive Maintenance:</a:t>
            </a:r>
            <a:endParaRPr lang="en-US" sz="1800" dirty="0"/>
          </a:p>
          <a:p>
            <a:pPr lvl="2"/>
            <a:r>
              <a:rPr lang="en-US" dirty="0">
                <a:ea typeface="+mn-lt"/>
                <a:cs typeface="+mn-lt"/>
              </a:rPr>
              <a:t>Fixing equipment only after it breaks down.</a:t>
            </a:r>
            <a:endParaRPr lang="en-US" dirty="0"/>
          </a:p>
          <a:p>
            <a:pPr lvl="2"/>
            <a:r>
              <a:rPr lang="en-US" dirty="0">
                <a:ea typeface="+mn-lt"/>
                <a:cs typeface="+mn-lt"/>
              </a:rPr>
              <a:t>Can lead to unexpected downtime, higher repair costs, and reduced productivity.</a:t>
            </a:r>
            <a:endParaRPr lang="en-US" dirty="0"/>
          </a:p>
          <a:p>
            <a:pPr lvl="1"/>
            <a:r>
              <a:rPr lang="en-US" sz="1800" dirty="0">
                <a:ea typeface="+mn-lt"/>
                <a:cs typeface="+mn-lt"/>
              </a:rPr>
              <a:t>Preventive Maintenance:</a:t>
            </a:r>
            <a:endParaRPr lang="en-US" sz="1800" dirty="0"/>
          </a:p>
          <a:p>
            <a:pPr lvl="2"/>
            <a:r>
              <a:rPr lang="en-US" dirty="0">
                <a:ea typeface="+mn-lt"/>
                <a:cs typeface="+mn-lt"/>
              </a:rPr>
              <a:t>Scheduled maintenance based on time or usage.</a:t>
            </a:r>
            <a:endParaRPr lang="en-US" dirty="0"/>
          </a:p>
          <a:p>
            <a:pPr lvl="2"/>
            <a:r>
              <a:rPr lang="en-US" dirty="0">
                <a:ea typeface="+mn-lt"/>
                <a:cs typeface="+mn-lt"/>
              </a:rPr>
              <a:t>Helps prevent some breakdowns but can be inefficient and costly if performed too frequently or unnecessarily.</a:t>
            </a:r>
            <a:endParaRPr lang="en-US" dirty="0"/>
          </a:p>
          <a:p>
            <a:pPr lvl="1"/>
            <a:r>
              <a:rPr lang="en-US" sz="1800" dirty="0">
                <a:ea typeface="+mn-lt"/>
                <a:cs typeface="+mn-lt"/>
              </a:rPr>
              <a:t>Predictive Maintenance:</a:t>
            </a:r>
            <a:endParaRPr lang="en-US" sz="1800" dirty="0"/>
          </a:p>
          <a:p>
            <a:pPr lvl="2"/>
            <a:r>
              <a:rPr lang="en-US" dirty="0">
                <a:ea typeface="+mn-lt"/>
                <a:cs typeface="+mn-lt"/>
              </a:rPr>
              <a:t>Uses data analysis and machine learning to predict when maintenance is needed.</a:t>
            </a:r>
            <a:endParaRPr lang="en-US" dirty="0"/>
          </a:p>
          <a:p>
            <a:pPr lvl="2"/>
            <a:r>
              <a:rPr lang="en-US" dirty="0">
                <a:ea typeface="+mn-lt"/>
                <a:cs typeface="+mn-lt"/>
              </a:rPr>
              <a:t>Allows for timely intervention before equipment failure, optimizing maintenance schedules and reducing costs.</a:t>
            </a:r>
            <a:endParaRPr lang="en-US" dirty="0"/>
          </a:p>
          <a:p>
            <a:endParaRPr lang="en-IN" dirty="0"/>
          </a:p>
        </p:txBody>
      </p:sp>
      <p:sp>
        <p:nvSpPr>
          <p:cNvPr id="4" name="Content Placeholder 3">
            <a:extLst>
              <a:ext uri="{FF2B5EF4-FFF2-40B4-BE49-F238E27FC236}">
                <a16:creationId xmlns:a16="http://schemas.microsoft.com/office/drawing/2014/main" id="{41690D8F-D880-4824-83C6-B43BE4E146A6}"/>
              </a:ext>
            </a:extLst>
          </p:cNvPr>
          <p:cNvSpPr>
            <a:spLocks noGrp="1"/>
          </p:cNvSpPr>
          <p:nvPr>
            <p:ph sz="half" idx="2"/>
          </p:nvPr>
        </p:nvSpPr>
        <p:spPr/>
        <p:txBody>
          <a:bodyPr>
            <a:normAutofit fontScale="62500" lnSpcReduction="20000"/>
          </a:bodyPr>
          <a:lstStyle/>
          <a:p>
            <a:r>
              <a:rPr lang="en-US" b="1" dirty="0"/>
              <a:t>Benefits of Predictive Maintenance:</a:t>
            </a:r>
            <a:endParaRPr lang="en-US" dirty="0"/>
          </a:p>
          <a:p>
            <a:pPr lvl="1"/>
            <a:r>
              <a:rPr lang="en-US" dirty="0"/>
              <a:t>Cost Savings:</a:t>
            </a:r>
          </a:p>
          <a:p>
            <a:pPr lvl="2"/>
            <a:r>
              <a:rPr lang="en-US" dirty="0"/>
              <a:t>Reduces unplanned downtime and emergency repairs, saving on repair costs and minimizing production losses.</a:t>
            </a:r>
          </a:p>
          <a:p>
            <a:pPr lvl="1"/>
            <a:r>
              <a:rPr lang="en-US" dirty="0"/>
              <a:t>Increased Uptime:</a:t>
            </a:r>
          </a:p>
          <a:p>
            <a:pPr lvl="2"/>
            <a:r>
              <a:rPr lang="en-US" dirty="0"/>
              <a:t>Ensures equipment operates at optimal levels, maximizing productivity and reducing disruptions to operations.</a:t>
            </a:r>
          </a:p>
          <a:p>
            <a:pPr lvl="1"/>
            <a:r>
              <a:rPr lang="en-US" dirty="0"/>
              <a:t>Improved Safety:</a:t>
            </a:r>
          </a:p>
          <a:p>
            <a:pPr lvl="2"/>
            <a:r>
              <a:rPr lang="en-US" dirty="0"/>
              <a:t>Identifies potential safety hazards before they escalate, enhancing workplace safety for employees and reducing the risk of accidents.</a:t>
            </a:r>
          </a:p>
          <a:p>
            <a:pPr lvl="1"/>
            <a:r>
              <a:rPr lang="en-US" dirty="0"/>
              <a:t>Enhanced Equipment Lifespan:</a:t>
            </a:r>
          </a:p>
          <a:p>
            <a:pPr lvl="2"/>
            <a:r>
              <a:rPr lang="en-US" dirty="0"/>
              <a:t>Allows for proactive maintenance, extending the lifespan of equipment and reducing the need for premature replacements.</a:t>
            </a:r>
          </a:p>
          <a:p>
            <a:endParaRPr lang="en-IN" dirty="0"/>
          </a:p>
        </p:txBody>
      </p:sp>
    </p:spTree>
    <p:extLst>
      <p:ext uri="{BB962C8B-B14F-4D97-AF65-F5344CB8AC3E}">
        <p14:creationId xmlns:p14="http://schemas.microsoft.com/office/powerpoint/2010/main" val="304137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horoptor">
            <a:extLst>
              <a:ext uri="{FF2B5EF4-FFF2-40B4-BE49-F238E27FC236}">
                <a16:creationId xmlns:a16="http://schemas.microsoft.com/office/drawing/2014/main" id="{D546CD1B-FDE4-2F52-7C53-65AC528AB75A}"/>
              </a:ext>
            </a:extLst>
          </p:cNvPr>
          <p:cNvPicPr>
            <a:picLocks noChangeAspect="1"/>
          </p:cNvPicPr>
          <p:nvPr/>
        </p:nvPicPr>
        <p:blipFill rotWithShape="1">
          <a:blip r:embed="rId2"/>
          <a:srcRect l="45962" r="3281" b="-3"/>
          <a:stretch/>
        </p:blipFill>
        <p:spPr>
          <a:xfrm>
            <a:off x="1764" y="10"/>
            <a:ext cx="5222474" cy="6857990"/>
          </a:xfrm>
          <a:prstGeom prst="rect">
            <a:avLst/>
          </a:prstGeom>
        </p:spPr>
      </p:pic>
      <p:sp>
        <p:nvSpPr>
          <p:cNvPr id="11" name="Rectangle">
            <a:extLst>
              <a:ext uri="{FF2B5EF4-FFF2-40B4-BE49-F238E27FC236}">
                <a16:creationId xmlns:a16="http://schemas.microsoft.com/office/drawing/2014/main" id="{012D3DE8-D97E-7C4A-A951-51BC9267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096772"/>
            <a:ext cx="5222474" cy="5761228"/>
          </a:xfrm>
          <a:prstGeom prst="rect">
            <a:avLst/>
          </a:prstGeom>
          <a:gradFill flip="none" rotWithShape="1">
            <a:gsLst>
              <a:gs pos="32000">
                <a:schemeClr val="tx1">
                  <a:alpha val="67000"/>
                </a:schemeClr>
              </a:gs>
              <a:gs pos="0">
                <a:schemeClr val="tx1">
                  <a:alpha val="55000"/>
                </a:schemeClr>
              </a:gs>
              <a:gs pos="99000">
                <a:schemeClr val="tx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2" name="Title 1">
            <a:extLst>
              <a:ext uri="{FF2B5EF4-FFF2-40B4-BE49-F238E27FC236}">
                <a16:creationId xmlns:a16="http://schemas.microsoft.com/office/drawing/2014/main" id="{910DF998-0164-9838-719B-6954B3F8762F}"/>
              </a:ext>
            </a:extLst>
          </p:cNvPr>
          <p:cNvSpPr>
            <a:spLocks noGrp="1"/>
          </p:cNvSpPr>
          <p:nvPr>
            <p:ph type="title"/>
          </p:nvPr>
        </p:nvSpPr>
        <p:spPr>
          <a:xfrm>
            <a:off x="565149" y="1553972"/>
            <a:ext cx="4114800" cy="4064931"/>
          </a:xfrm>
        </p:spPr>
        <p:txBody>
          <a:bodyPr>
            <a:normAutofit/>
          </a:bodyPr>
          <a:lstStyle/>
          <a:p>
            <a:r>
              <a:rPr lang="en-US">
                <a:solidFill>
                  <a:schemeClr val="bg1"/>
                </a:solidFill>
              </a:rPr>
              <a:t>DATA SET OVERVIEW</a:t>
            </a:r>
          </a:p>
        </p:txBody>
      </p:sp>
      <p:sp>
        <p:nvSpPr>
          <p:cNvPr id="3" name="Content Placeholder 2">
            <a:extLst>
              <a:ext uri="{FF2B5EF4-FFF2-40B4-BE49-F238E27FC236}">
                <a16:creationId xmlns:a16="http://schemas.microsoft.com/office/drawing/2014/main" id="{438C409F-E08A-BC41-410E-329C12CEAA4E}"/>
              </a:ext>
            </a:extLst>
          </p:cNvPr>
          <p:cNvSpPr>
            <a:spLocks noGrp="1"/>
          </p:cNvSpPr>
          <p:nvPr>
            <p:ph idx="1"/>
          </p:nvPr>
        </p:nvSpPr>
        <p:spPr>
          <a:xfrm>
            <a:off x="5722189" y="662576"/>
            <a:ext cx="5904650" cy="5218794"/>
          </a:xfrm>
        </p:spPr>
        <p:txBody>
          <a:bodyPr vert="horz" lIns="91440" tIns="45720" rIns="91440" bIns="45720" rtlCol="0" anchor="t">
            <a:noAutofit/>
          </a:bodyPr>
          <a:lstStyle/>
          <a:p>
            <a:pPr>
              <a:lnSpc>
                <a:spcPct val="90000"/>
              </a:lnSpc>
            </a:pPr>
            <a:r>
              <a:rPr lang="en-US" sz="1600" b="1" dirty="0">
                <a:ea typeface="+mn-lt"/>
                <a:cs typeface="+mn-lt"/>
              </a:rPr>
              <a:t>UDI:</a:t>
            </a:r>
            <a:r>
              <a:rPr lang="en-US" sz="1600" dirty="0">
                <a:ea typeface="+mn-lt"/>
                <a:cs typeface="+mn-lt"/>
              </a:rPr>
              <a:t> Unique Device Identifier - a unique identifier for each device or unit in the dataset.</a:t>
            </a:r>
            <a:endParaRPr lang="en-US" sz="1600" dirty="0"/>
          </a:p>
          <a:p>
            <a:pPr>
              <a:lnSpc>
                <a:spcPct val="90000"/>
              </a:lnSpc>
            </a:pPr>
            <a:r>
              <a:rPr lang="en-US" sz="1600" b="1" dirty="0">
                <a:ea typeface="+mn-lt"/>
                <a:cs typeface="+mn-lt"/>
              </a:rPr>
              <a:t>Product ID:</a:t>
            </a:r>
            <a:r>
              <a:rPr lang="en-US" sz="1600" dirty="0">
                <a:ea typeface="+mn-lt"/>
                <a:cs typeface="+mn-lt"/>
              </a:rPr>
              <a:t> Identifier for the type or model of the product being monitored.</a:t>
            </a:r>
            <a:endParaRPr lang="en-US" sz="1600" dirty="0"/>
          </a:p>
          <a:p>
            <a:pPr>
              <a:lnSpc>
                <a:spcPct val="90000"/>
              </a:lnSpc>
            </a:pPr>
            <a:r>
              <a:rPr lang="en-US" sz="1600" b="1" dirty="0">
                <a:ea typeface="+mn-lt"/>
                <a:cs typeface="+mn-lt"/>
              </a:rPr>
              <a:t>Type:</a:t>
            </a:r>
            <a:r>
              <a:rPr lang="en-US" sz="1600" dirty="0">
                <a:ea typeface="+mn-lt"/>
                <a:cs typeface="+mn-lt"/>
              </a:rPr>
              <a:t> Type of product or machine being monitored (e.g., motor, compressor).</a:t>
            </a:r>
            <a:endParaRPr lang="en-US" sz="1600" dirty="0"/>
          </a:p>
          <a:p>
            <a:pPr>
              <a:lnSpc>
                <a:spcPct val="90000"/>
              </a:lnSpc>
            </a:pPr>
            <a:r>
              <a:rPr lang="en-US" sz="1600" b="1" dirty="0">
                <a:ea typeface="+mn-lt"/>
                <a:cs typeface="+mn-lt"/>
              </a:rPr>
              <a:t>Air temperature [K]:</a:t>
            </a:r>
            <a:r>
              <a:rPr lang="en-US" sz="1600" dirty="0">
                <a:ea typeface="+mn-lt"/>
                <a:cs typeface="+mn-lt"/>
              </a:rPr>
              <a:t> The temperature of the air surrounding the machine in Kelvin.</a:t>
            </a:r>
            <a:endParaRPr lang="en-US" sz="1600" dirty="0"/>
          </a:p>
          <a:p>
            <a:pPr>
              <a:lnSpc>
                <a:spcPct val="90000"/>
              </a:lnSpc>
            </a:pPr>
            <a:r>
              <a:rPr lang="en-US" sz="1600" b="1" dirty="0">
                <a:ea typeface="+mn-lt"/>
                <a:cs typeface="+mn-lt"/>
              </a:rPr>
              <a:t>Process temperature [K]:</a:t>
            </a:r>
            <a:r>
              <a:rPr lang="en-US" sz="1600" dirty="0">
                <a:ea typeface="+mn-lt"/>
                <a:cs typeface="+mn-lt"/>
              </a:rPr>
              <a:t> The temperature of the machine's internal process in Kelvin.</a:t>
            </a:r>
            <a:endParaRPr lang="en-US" sz="1600" dirty="0"/>
          </a:p>
          <a:p>
            <a:pPr>
              <a:lnSpc>
                <a:spcPct val="90000"/>
              </a:lnSpc>
            </a:pPr>
            <a:r>
              <a:rPr lang="en-US" sz="1600" b="1" dirty="0">
                <a:ea typeface="+mn-lt"/>
                <a:cs typeface="+mn-lt"/>
              </a:rPr>
              <a:t>Rotational speed [rpm]:</a:t>
            </a:r>
            <a:r>
              <a:rPr lang="en-US" sz="1600" dirty="0">
                <a:ea typeface="+mn-lt"/>
                <a:cs typeface="+mn-lt"/>
              </a:rPr>
              <a:t> The speed at which the machine rotates, measured in revolutions per minute (rpm).</a:t>
            </a:r>
            <a:endParaRPr lang="en-US" sz="1600" dirty="0"/>
          </a:p>
          <a:p>
            <a:pPr>
              <a:lnSpc>
                <a:spcPct val="90000"/>
              </a:lnSpc>
            </a:pPr>
            <a:r>
              <a:rPr lang="en-US" sz="1600" b="1" dirty="0">
                <a:ea typeface="+mn-lt"/>
                <a:cs typeface="+mn-lt"/>
              </a:rPr>
              <a:t>Torque [Nm]:</a:t>
            </a:r>
            <a:r>
              <a:rPr lang="en-US" sz="1600" dirty="0">
                <a:ea typeface="+mn-lt"/>
                <a:cs typeface="+mn-lt"/>
              </a:rPr>
              <a:t> The torque exerted by the machine, measured in Newton-meters (Nm).</a:t>
            </a:r>
            <a:endParaRPr lang="en-US" sz="1600" dirty="0"/>
          </a:p>
          <a:p>
            <a:pPr>
              <a:lnSpc>
                <a:spcPct val="90000"/>
              </a:lnSpc>
            </a:pPr>
            <a:r>
              <a:rPr lang="en-US" sz="1600" b="1" dirty="0">
                <a:ea typeface="+mn-lt"/>
                <a:cs typeface="+mn-lt"/>
              </a:rPr>
              <a:t>Tool wear [min]:</a:t>
            </a:r>
            <a:r>
              <a:rPr lang="en-US" sz="1600" dirty="0">
                <a:ea typeface="+mn-lt"/>
                <a:cs typeface="+mn-lt"/>
              </a:rPr>
              <a:t> The cumulative amount of time the machine's tool has been in use, measured in minutes.</a:t>
            </a:r>
            <a:endParaRPr lang="en-US" sz="1600" dirty="0"/>
          </a:p>
          <a:p>
            <a:pPr>
              <a:lnSpc>
                <a:spcPct val="90000"/>
              </a:lnSpc>
            </a:pPr>
            <a:r>
              <a:rPr lang="en-US" sz="1600" b="1" dirty="0">
                <a:ea typeface="+mn-lt"/>
                <a:cs typeface="+mn-lt"/>
              </a:rPr>
              <a:t>Target:</a:t>
            </a:r>
            <a:r>
              <a:rPr lang="en-US" sz="1600" dirty="0">
                <a:ea typeface="+mn-lt"/>
                <a:cs typeface="+mn-lt"/>
              </a:rPr>
              <a:t> The target variable indicating whether a failure occurred or not.</a:t>
            </a:r>
            <a:endParaRPr lang="en-US" sz="1600" dirty="0"/>
          </a:p>
          <a:p>
            <a:pPr>
              <a:lnSpc>
                <a:spcPct val="90000"/>
              </a:lnSpc>
            </a:pPr>
            <a:r>
              <a:rPr lang="en-US" sz="1600" b="1" dirty="0">
                <a:ea typeface="+mn-lt"/>
                <a:cs typeface="+mn-lt"/>
              </a:rPr>
              <a:t>Failure Type:</a:t>
            </a:r>
            <a:r>
              <a:rPr lang="en-US" sz="1600" dirty="0">
                <a:ea typeface="+mn-lt"/>
                <a:cs typeface="+mn-lt"/>
              </a:rPr>
              <a:t> Type of failure that occurred, if any, categorized based on the failure mode.</a:t>
            </a:r>
          </a:p>
          <a:p>
            <a:pPr>
              <a:lnSpc>
                <a:spcPct val="90000"/>
              </a:lnSpc>
            </a:pPr>
            <a:r>
              <a:rPr lang="en-US" sz="1600" dirty="0">
                <a:ea typeface="+mn-lt"/>
                <a:cs typeface="+mn-lt"/>
              </a:rPr>
              <a:t>The data contains 348 failure count and the rest 9652 as operational</a:t>
            </a:r>
            <a:endParaRPr lang="en-US" sz="1600" dirty="0"/>
          </a:p>
          <a:p>
            <a:pPr>
              <a:lnSpc>
                <a:spcPct val="90000"/>
              </a:lnSpc>
            </a:pPr>
            <a:endParaRPr lang="en-US" sz="1600" dirty="0"/>
          </a:p>
        </p:txBody>
      </p:sp>
      <p:sp>
        <p:nvSpPr>
          <p:cNvPr id="13" name="Rectangle">
            <a:extLst>
              <a:ext uri="{FF2B5EF4-FFF2-40B4-BE49-F238E27FC236}">
                <a16:creationId xmlns:a16="http://schemas.microsoft.com/office/drawing/2014/main" id="{F9A7C64A-7759-E942-8BF4-90D754872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2471" y="1096772"/>
            <a:ext cx="492517" cy="5761228"/>
          </a:xfrm>
          <a:prstGeom prst="rect">
            <a:avLst/>
          </a:prstGeom>
          <a:solidFill>
            <a:schemeClr val="bg2"/>
          </a:solidFill>
          <a:ln w="12700">
            <a:miter lim="400000"/>
          </a:ln>
        </p:spPr>
        <p:txBody>
          <a:bodyPr lIns="50800" tIns="50800" rIns="50800" bIns="50800" anchor="ctr"/>
          <a:lstStyle/>
          <a:p>
            <a:pPr algn="ctr"/>
            <a:endParaRPr sz="2600" cap="all">
              <a:solidFill>
                <a:srgbClr val="FFFFFF"/>
              </a:solidFill>
              <a:sym typeface="Avenir Next"/>
            </a:endParaRPr>
          </a:p>
        </p:txBody>
      </p:sp>
      <p:sp>
        <p:nvSpPr>
          <p:cNvPr id="15" name="Cross 14">
            <a:extLst>
              <a:ext uri="{FF2B5EF4-FFF2-40B4-BE49-F238E27FC236}">
                <a16:creationId xmlns:a16="http://schemas.microsoft.com/office/drawing/2014/main" id="{6E8F4613-F584-E34B-9CDA-FF05A0B4C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0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276E95-1B84-914C-B0C5-9FA065619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41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8B577-AEC1-495B-70C5-367FD3F52BFC}"/>
              </a:ext>
            </a:extLst>
          </p:cNvPr>
          <p:cNvSpPr>
            <a:spLocks noGrp="1"/>
          </p:cNvSpPr>
          <p:nvPr>
            <p:ph type="title"/>
          </p:nvPr>
        </p:nvSpPr>
        <p:spPr>
          <a:xfrm>
            <a:off x="8417240" y="1625608"/>
            <a:ext cx="2976767" cy="2722164"/>
          </a:xfrm>
        </p:spPr>
        <p:txBody>
          <a:bodyPr vert="horz" lIns="91440" tIns="45720" rIns="91440" bIns="45720" rtlCol="0" anchor="b">
            <a:normAutofit/>
          </a:bodyPr>
          <a:lstStyle/>
          <a:p>
            <a:pPr>
              <a:lnSpc>
                <a:spcPct val="90000"/>
              </a:lnSpc>
            </a:pPr>
            <a:r>
              <a:rPr lang="en-US" sz="5600" kern="1200" spc="-150" dirty="0">
                <a:solidFill>
                  <a:schemeClr val="tx1"/>
                </a:solidFill>
                <a:latin typeface="+mj-lt"/>
                <a:ea typeface="+mj-ea"/>
                <a:cs typeface="+mj-cs"/>
              </a:rPr>
              <a:t>Summary statistics</a:t>
            </a:r>
          </a:p>
        </p:txBody>
      </p:sp>
      <p:pic>
        <p:nvPicPr>
          <p:cNvPr id="7" name="Content Placeholder 6">
            <a:extLst>
              <a:ext uri="{FF2B5EF4-FFF2-40B4-BE49-F238E27FC236}">
                <a16:creationId xmlns:a16="http://schemas.microsoft.com/office/drawing/2014/main" id="{2D2A6270-A0CA-B5A1-9DB7-3D092AF6D3CE}"/>
              </a:ext>
            </a:extLst>
          </p:cNvPr>
          <p:cNvPicPr>
            <a:picLocks noGrp="1" noChangeAspect="1"/>
          </p:cNvPicPr>
          <p:nvPr>
            <p:ph idx="1"/>
          </p:nvPr>
        </p:nvPicPr>
        <p:blipFill rotWithShape="1">
          <a:blip r:embed="rId2"/>
          <a:srcRect l="-684" t="-516" r="12542" b="1031"/>
          <a:stretch/>
        </p:blipFill>
        <p:spPr>
          <a:xfrm>
            <a:off x="210947" y="1216914"/>
            <a:ext cx="7427571" cy="3111774"/>
          </a:xfrm>
          <a:prstGeom prst="rect">
            <a:avLst/>
          </a:prstGeom>
        </p:spPr>
      </p:pic>
      <p:sp>
        <p:nvSpPr>
          <p:cNvPr id="15" name="Cross 14">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26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0DCB6-CD94-C4E3-4632-58089C9F245C}"/>
              </a:ext>
            </a:extLst>
          </p:cNvPr>
          <p:cNvSpPr>
            <a:spLocks noGrp="1"/>
          </p:cNvSpPr>
          <p:nvPr>
            <p:ph type="title"/>
          </p:nvPr>
        </p:nvSpPr>
        <p:spPr>
          <a:xfrm>
            <a:off x="6350" y="1553720"/>
            <a:ext cx="2543756" cy="3095976"/>
          </a:xfrm>
        </p:spPr>
        <p:txBody>
          <a:bodyPr vert="horz" lIns="91440" tIns="45720" rIns="91440" bIns="45720" rtlCol="0" anchor="b">
            <a:normAutofit/>
          </a:bodyPr>
          <a:lstStyle/>
          <a:p>
            <a:pPr>
              <a:lnSpc>
                <a:spcPct val="90000"/>
              </a:lnSpc>
            </a:pPr>
            <a:r>
              <a:rPr lang="en-US" sz="3800" kern="1200" spc="-150" dirty="0">
                <a:latin typeface="+mj-lt"/>
                <a:ea typeface="+mj-ea"/>
                <a:cs typeface="+mj-cs"/>
              </a:rPr>
              <a:t>Rotational speed  over failure vs non failure</a:t>
            </a:r>
            <a:endParaRPr lang="en-US" sz="3800" kern="1200" spc="-150" dirty="0">
              <a:latin typeface="+mj-lt"/>
            </a:endParaRPr>
          </a:p>
        </p:txBody>
      </p:sp>
      <p:sp>
        <p:nvSpPr>
          <p:cNvPr id="49" name="Cross 48">
            <a:extLst>
              <a:ext uri="{FF2B5EF4-FFF2-40B4-BE49-F238E27FC236}">
                <a16:creationId xmlns:a16="http://schemas.microsoft.com/office/drawing/2014/main" id="{8FF2C30B-C8A1-7E4F-9E2A-C1B204E51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speed chart&#10;&#10;Description automatically generated">
            <a:extLst>
              <a:ext uri="{FF2B5EF4-FFF2-40B4-BE49-F238E27FC236}">
                <a16:creationId xmlns:a16="http://schemas.microsoft.com/office/drawing/2014/main" id="{5DACF993-5443-096A-7305-3B277942D05C}"/>
              </a:ext>
            </a:extLst>
          </p:cNvPr>
          <p:cNvPicPr>
            <a:picLocks noChangeAspect="1"/>
          </p:cNvPicPr>
          <p:nvPr/>
        </p:nvPicPr>
        <p:blipFill>
          <a:blip r:embed="rId2"/>
          <a:stretch>
            <a:fillRect/>
          </a:stretch>
        </p:blipFill>
        <p:spPr>
          <a:xfrm>
            <a:off x="3301132" y="394569"/>
            <a:ext cx="8680869" cy="6457051"/>
          </a:xfrm>
          <a:prstGeom prst="rect">
            <a:avLst/>
          </a:prstGeom>
        </p:spPr>
      </p:pic>
    </p:spTree>
    <p:extLst>
      <p:ext uri="{BB962C8B-B14F-4D97-AF65-F5344CB8AC3E}">
        <p14:creationId xmlns:p14="http://schemas.microsoft.com/office/powerpoint/2010/main" val="189742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C528-3D70-9BE0-3619-27A1D5C8C379}"/>
              </a:ext>
            </a:extLst>
          </p:cNvPr>
          <p:cNvSpPr>
            <a:spLocks noGrp="1"/>
          </p:cNvSpPr>
          <p:nvPr>
            <p:ph type="title"/>
          </p:nvPr>
        </p:nvSpPr>
        <p:spPr>
          <a:xfrm>
            <a:off x="133828" y="140796"/>
            <a:ext cx="8267296" cy="1446550"/>
          </a:xfrm>
        </p:spPr>
        <p:txBody>
          <a:bodyPr/>
          <a:lstStyle/>
          <a:p>
            <a:r>
              <a:rPr lang="en-US"/>
              <a:t>Torque over failure vs no failure</a:t>
            </a:r>
          </a:p>
        </p:txBody>
      </p:sp>
      <p:pic>
        <p:nvPicPr>
          <p:cNvPr id="3" name="Picture 2" descr="A graph of a curve&#10;&#10;Description automatically generated">
            <a:extLst>
              <a:ext uri="{FF2B5EF4-FFF2-40B4-BE49-F238E27FC236}">
                <a16:creationId xmlns:a16="http://schemas.microsoft.com/office/drawing/2014/main" id="{60BF9CBB-C14F-1C16-3637-85837B915E80}"/>
              </a:ext>
            </a:extLst>
          </p:cNvPr>
          <p:cNvPicPr>
            <a:picLocks noChangeAspect="1"/>
          </p:cNvPicPr>
          <p:nvPr/>
        </p:nvPicPr>
        <p:blipFill>
          <a:blip r:embed="rId2"/>
          <a:stretch>
            <a:fillRect/>
          </a:stretch>
        </p:blipFill>
        <p:spPr>
          <a:xfrm>
            <a:off x="3145" y="1573514"/>
            <a:ext cx="9310237" cy="5119956"/>
          </a:xfrm>
          <a:prstGeom prst="rect">
            <a:avLst/>
          </a:prstGeom>
        </p:spPr>
      </p:pic>
    </p:spTree>
    <p:extLst>
      <p:ext uri="{BB962C8B-B14F-4D97-AF65-F5344CB8AC3E}">
        <p14:creationId xmlns:p14="http://schemas.microsoft.com/office/powerpoint/2010/main" val="236502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4D9E-FA2D-1132-E253-A8A6EC2C2E9A}"/>
              </a:ext>
            </a:extLst>
          </p:cNvPr>
          <p:cNvSpPr>
            <a:spLocks noGrp="1"/>
          </p:cNvSpPr>
          <p:nvPr>
            <p:ph type="title"/>
          </p:nvPr>
        </p:nvSpPr>
        <p:spPr>
          <a:xfrm>
            <a:off x="4432" y="-2977"/>
            <a:ext cx="8267296" cy="1446550"/>
          </a:xfrm>
        </p:spPr>
        <p:txBody>
          <a:bodyPr/>
          <a:lstStyle/>
          <a:p>
            <a:r>
              <a:rPr lang="en-US" dirty="0"/>
              <a:t>Tool wear[min] over Failure vs  No- failure</a:t>
            </a:r>
          </a:p>
        </p:txBody>
      </p:sp>
      <p:pic>
        <p:nvPicPr>
          <p:cNvPr id="3" name="Picture 2" descr="A graph of a tool wear&#10;&#10;Description automatically generated">
            <a:extLst>
              <a:ext uri="{FF2B5EF4-FFF2-40B4-BE49-F238E27FC236}">
                <a16:creationId xmlns:a16="http://schemas.microsoft.com/office/drawing/2014/main" id="{05E71A1E-C26B-C916-400A-E1D82CDDB4BA}"/>
              </a:ext>
            </a:extLst>
          </p:cNvPr>
          <p:cNvPicPr>
            <a:picLocks noChangeAspect="1"/>
          </p:cNvPicPr>
          <p:nvPr/>
        </p:nvPicPr>
        <p:blipFill>
          <a:blip r:embed="rId2"/>
          <a:stretch>
            <a:fillRect/>
          </a:stretch>
        </p:blipFill>
        <p:spPr>
          <a:xfrm>
            <a:off x="200025" y="1717286"/>
            <a:ext cx="9060251" cy="5134334"/>
          </a:xfrm>
          <a:prstGeom prst="rect">
            <a:avLst/>
          </a:prstGeom>
        </p:spPr>
      </p:pic>
    </p:spTree>
    <p:extLst>
      <p:ext uri="{BB962C8B-B14F-4D97-AF65-F5344CB8AC3E}">
        <p14:creationId xmlns:p14="http://schemas.microsoft.com/office/powerpoint/2010/main" val="15662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929F-D687-0CAE-97B4-2432ED9276BB}"/>
              </a:ext>
            </a:extLst>
          </p:cNvPr>
          <p:cNvSpPr>
            <a:spLocks noGrp="1"/>
          </p:cNvSpPr>
          <p:nvPr>
            <p:ph type="title"/>
          </p:nvPr>
        </p:nvSpPr>
        <p:spPr>
          <a:xfrm>
            <a:off x="90696" y="270193"/>
            <a:ext cx="8267296" cy="1446550"/>
          </a:xfrm>
        </p:spPr>
        <p:txBody>
          <a:bodyPr/>
          <a:lstStyle/>
          <a:p>
            <a:r>
              <a:rPr lang="en-US"/>
              <a:t>Heat difference over failure vs not failure</a:t>
            </a:r>
          </a:p>
        </p:txBody>
      </p:sp>
      <p:pic>
        <p:nvPicPr>
          <p:cNvPr id="3" name="Picture 2" descr="A graph of heat difference&#10;&#10;Description automatically generated">
            <a:extLst>
              <a:ext uri="{FF2B5EF4-FFF2-40B4-BE49-F238E27FC236}">
                <a16:creationId xmlns:a16="http://schemas.microsoft.com/office/drawing/2014/main" id="{D689FA30-A0D2-2573-66C9-5DB1E2FCB885}"/>
              </a:ext>
            </a:extLst>
          </p:cNvPr>
          <p:cNvPicPr>
            <a:picLocks noChangeAspect="1"/>
          </p:cNvPicPr>
          <p:nvPr/>
        </p:nvPicPr>
        <p:blipFill>
          <a:blip r:embed="rId2"/>
          <a:stretch>
            <a:fillRect/>
          </a:stretch>
        </p:blipFill>
        <p:spPr>
          <a:xfrm>
            <a:off x="304800" y="2162985"/>
            <a:ext cx="8721304" cy="4688636"/>
          </a:xfrm>
          <a:prstGeom prst="rect">
            <a:avLst/>
          </a:prstGeom>
        </p:spPr>
      </p:pic>
    </p:spTree>
    <p:extLst>
      <p:ext uri="{BB962C8B-B14F-4D97-AF65-F5344CB8AC3E}">
        <p14:creationId xmlns:p14="http://schemas.microsoft.com/office/powerpoint/2010/main" val="1759535692"/>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1A252F"/>
      </a:dk2>
      <a:lt2>
        <a:srgbClr val="F0F3F1"/>
      </a:lt2>
      <a:accent1>
        <a:srgbClr val="C34DAF"/>
      </a:accent1>
      <a:accent2>
        <a:srgbClr val="943BB1"/>
      </a:accent2>
      <a:accent3>
        <a:srgbClr val="744DC3"/>
      </a:accent3>
      <a:accent4>
        <a:srgbClr val="3D46B2"/>
      </a:accent4>
      <a:accent5>
        <a:srgbClr val="4D88C3"/>
      </a:accent5>
      <a:accent6>
        <a:srgbClr val="3BA7B1"/>
      </a:accent6>
      <a:hlink>
        <a:srgbClr val="3F6ABF"/>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940</Words>
  <Application>Microsoft Office PowerPoint</Application>
  <PresentationFormat>Widescreen</PresentationFormat>
  <Paragraphs>75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 Next</vt:lpstr>
      <vt:lpstr>Calibri</vt:lpstr>
      <vt:lpstr>Seaford Display</vt:lpstr>
      <vt:lpstr>System Font Regular</vt:lpstr>
      <vt:lpstr>Tenorite</vt:lpstr>
      <vt:lpstr>MadridVTI</vt:lpstr>
      <vt:lpstr>Predictive Maintenance of  Machines using Machine Learning Algorithm </vt:lpstr>
      <vt:lpstr>INTRODUCTION</vt:lpstr>
      <vt:lpstr>OVERVIEW OF PREDICTIVE MAINTENANCE</vt:lpstr>
      <vt:lpstr>DATA SET OVERVIEW</vt:lpstr>
      <vt:lpstr>Summary statistics</vt:lpstr>
      <vt:lpstr>Rotational speed  over failure vs non failure</vt:lpstr>
      <vt:lpstr>Torque over failure vs no failure</vt:lpstr>
      <vt:lpstr>Tool wear[min] over Failure vs  No- failure</vt:lpstr>
      <vt:lpstr>Heat difference over failure vs not failure</vt:lpstr>
      <vt:lpstr>Process Power over failure vs no failure</vt:lpstr>
      <vt:lpstr>TYPES OF FAILURE</vt:lpstr>
      <vt:lpstr>POWER FAILURE ANALYSIS</vt:lpstr>
      <vt:lpstr>TOOL WEAR FAILURE ANALYSIS</vt:lpstr>
      <vt:lpstr>PowerPoint Presentation</vt:lpstr>
      <vt:lpstr>HEAT DISSIPATION FAILURE ANALYSIS</vt:lpstr>
      <vt:lpstr>PowerPoint Presentation</vt:lpstr>
      <vt:lpstr>Overstrain failure analysis</vt:lpstr>
      <vt:lpstr>PowerPoint Presentation</vt:lpstr>
      <vt:lpstr>INDEPENDENT FAILURE MODES AND THEIR </vt:lpstr>
      <vt:lpstr>MODEL BUILDING</vt:lpstr>
      <vt:lpstr>DECISION TREE MODEL</vt:lpstr>
      <vt:lpstr>DECISION TREE MODEL</vt:lpstr>
      <vt:lpstr>DECISION TREE USING 10 FOLD CROSS VALIDATION</vt:lpstr>
      <vt:lpstr>DECISION TREE USING 10 FOLD CROSS VALIDATION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c:title>
  <dc:creator>DELL</dc:creator>
  <cp:lastModifiedBy>DELL</cp:lastModifiedBy>
  <cp:revision>187</cp:revision>
  <dcterms:created xsi:type="dcterms:W3CDTF">2024-05-13T09:51:06Z</dcterms:created>
  <dcterms:modified xsi:type="dcterms:W3CDTF">2024-05-14T07:04:36Z</dcterms:modified>
</cp:coreProperties>
</file>