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58"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6" r:id="rId21"/>
    <p:sldId id="275"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593BF-69F8-E516-DF68-4969443BC380}" v="1488" dt="2024-07-27T07:11:31.220"/>
    <p1510:client id="{D3DFEA7B-AABB-0FA9-4953-4DF706127FA6}" v="65" dt="2024-07-27T07:28:41.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9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014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9278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6260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91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2747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72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8452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8202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1545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7/27/2024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7386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7/27/2024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90787705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90/notebooks/OneDrive/Desktop/ADHI_PROJECT/Supply%20CHAIN%20MANAGEMNT%20EDA%20WITH%20TRAINING%20MODELS.ipynb?#According-to-the-chart,-the-orders-that-were-scheduled-to-be-delivered-in-2-days-have-the-highest-delay.-By-analyzing-the-dataset,-2-day-deliveries-are-related-to-second-class-shipping-modes.-As-a-result,-the-highest-amount-of-delay-in-delivery-is-related-to-the-Second-Class.-Shipping-Modes-(Days-for-shipment-scheduled):"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container ship">
            <a:extLst>
              <a:ext uri="{FF2B5EF4-FFF2-40B4-BE49-F238E27FC236}">
                <a16:creationId xmlns:a16="http://schemas.microsoft.com/office/drawing/2014/main" id="{FBE929F9-6C27-AC22-FCD3-B6AADD324AEF}"/>
              </a:ext>
            </a:extLst>
          </p:cNvPr>
          <p:cNvPicPr>
            <a:picLocks noChangeAspect="1"/>
          </p:cNvPicPr>
          <p:nvPr/>
        </p:nvPicPr>
        <p:blipFill>
          <a:blip r:embed="rId2">
            <a:alphaModFix/>
          </a:blip>
          <a:srcRect r="65" b="1"/>
          <a:stretch/>
        </p:blipFill>
        <p:spPr>
          <a:xfrm>
            <a:off x="20" y="1571"/>
            <a:ext cx="12191980" cy="6856429"/>
          </a:xfrm>
          <a:prstGeom prst="rect">
            <a:avLst/>
          </a:prstGeom>
        </p:spPr>
      </p:pic>
      <p:sp>
        <p:nvSpPr>
          <p:cNvPr id="11" name="Freeform: Shape 10">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376161" y="2211978"/>
            <a:ext cx="3535679" cy="1425728"/>
          </a:xfrm>
        </p:spPr>
        <p:txBody>
          <a:bodyPr anchor="b">
            <a:normAutofit/>
          </a:bodyPr>
          <a:lstStyle/>
          <a:p>
            <a:pPr algn="ctr"/>
            <a:r>
              <a:rPr lang="en-US" dirty="0"/>
              <a:t>Supply Chain Management</a:t>
            </a:r>
            <a:endParaRPr lang="en-US"/>
          </a:p>
        </p:txBody>
      </p:sp>
      <p:sp>
        <p:nvSpPr>
          <p:cNvPr id="3" name="Subtitle 2"/>
          <p:cNvSpPr>
            <a:spLocks noGrp="1"/>
          </p:cNvSpPr>
          <p:nvPr>
            <p:ph type="subTitle" idx="1"/>
          </p:nvPr>
        </p:nvSpPr>
        <p:spPr>
          <a:xfrm>
            <a:off x="7620000" y="4249360"/>
            <a:ext cx="3048000" cy="877585"/>
          </a:xfrm>
        </p:spPr>
        <p:txBody>
          <a:bodyPr vert="horz" lIns="91440" tIns="45720" rIns="91440" bIns="45720" rtlCol="0" anchor="t">
            <a:normAutofit/>
          </a:bodyPr>
          <a:lstStyle/>
          <a:p>
            <a:pPr algn="ctr"/>
            <a:r>
              <a:rPr lang="en-US" dirty="0"/>
              <a:t>Adharsh P</a:t>
            </a:r>
          </a:p>
          <a:p>
            <a:pPr algn="ctr"/>
            <a:r>
              <a:rPr lang="en-US" dirty="0"/>
              <a:t>PGA36</a:t>
            </a:r>
          </a:p>
        </p:txBody>
      </p:sp>
      <p:cxnSp>
        <p:nvCxnSpPr>
          <p:cNvPr id="13" name="Straight Connector 12">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165-CA38-5FF2-5AD2-D34E8F20537D}"/>
              </a:ext>
            </a:extLst>
          </p:cNvPr>
          <p:cNvSpPr>
            <a:spLocks noGrp="1"/>
          </p:cNvSpPr>
          <p:nvPr>
            <p:ph type="title"/>
          </p:nvPr>
        </p:nvSpPr>
        <p:spPr>
          <a:xfrm>
            <a:off x="75239" y="161725"/>
            <a:ext cx="10287000" cy="1147762"/>
          </a:xfrm>
        </p:spPr>
        <p:txBody>
          <a:bodyPr/>
          <a:lstStyle/>
          <a:p>
            <a:r>
              <a:rPr lang="en-US" b="0">
                <a:ea typeface="+mj-lt"/>
                <a:cs typeface="+mj-lt"/>
              </a:rPr>
              <a:t>Analysis of Loss-Making ProducT CATEGORY and </a:t>
            </a:r>
            <a:r>
              <a:rPr lang="en-US" b="0" dirty="0">
                <a:ea typeface="+mj-lt"/>
                <a:cs typeface="+mj-lt"/>
              </a:rPr>
              <a:t>Regions</a:t>
            </a:r>
            <a:endParaRPr lang="en-US" dirty="0"/>
          </a:p>
        </p:txBody>
      </p:sp>
      <p:pic>
        <p:nvPicPr>
          <p:cNvPr id="4" name="Content Placeholder 3">
            <a:extLst>
              <a:ext uri="{FF2B5EF4-FFF2-40B4-BE49-F238E27FC236}">
                <a16:creationId xmlns:a16="http://schemas.microsoft.com/office/drawing/2014/main" id="{6B86860D-8CD6-9A68-8DAE-1B42743250E7}"/>
              </a:ext>
            </a:extLst>
          </p:cNvPr>
          <p:cNvPicPr>
            <a:picLocks noGrp="1" noChangeAspect="1"/>
          </p:cNvPicPr>
          <p:nvPr>
            <p:ph idx="1"/>
          </p:nvPr>
        </p:nvPicPr>
        <p:blipFill>
          <a:blip r:embed="rId2"/>
          <a:stretch>
            <a:fillRect/>
          </a:stretch>
        </p:blipFill>
        <p:spPr>
          <a:xfrm>
            <a:off x="304799" y="1713038"/>
            <a:ext cx="5486400" cy="4114800"/>
          </a:xfrm>
        </p:spPr>
      </p:pic>
      <p:pic>
        <p:nvPicPr>
          <p:cNvPr id="5" name="Picture 4" descr="A graph of loss of the country&#10;&#10;Description automatically generated">
            <a:extLst>
              <a:ext uri="{FF2B5EF4-FFF2-40B4-BE49-F238E27FC236}">
                <a16:creationId xmlns:a16="http://schemas.microsoft.com/office/drawing/2014/main" id="{563DA202-0B08-D3FF-BDB4-1C109A9481B3}"/>
              </a:ext>
            </a:extLst>
          </p:cNvPr>
          <p:cNvPicPr>
            <a:picLocks noChangeAspect="1"/>
          </p:cNvPicPr>
          <p:nvPr/>
        </p:nvPicPr>
        <p:blipFill>
          <a:blip r:embed="rId3"/>
          <a:stretch>
            <a:fillRect/>
          </a:stretch>
        </p:blipFill>
        <p:spPr>
          <a:xfrm>
            <a:off x="6313713" y="1717701"/>
            <a:ext cx="5494085" cy="4114160"/>
          </a:xfrm>
          <a:prstGeom prst="rect">
            <a:avLst/>
          </a:prstGeom>
        </p:spPr>
      </p:pic>
    </p:spTree>
    <p:extLst>
      <p:ext uri="{BB962C8B-B14F-4D97-AF65-F5344CB8AC3E}">
        <p14:creationId xmlns:p14="http://schemas.microsoft.com/office/powerpoint/2010/main" val="104547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7AC936E-4A64-85D0-D469-80B909A86F95}"/>
              </a:ext>
            </a:extLst>
          </p:cNvPr>
          <p:cNvPicPr>
            <a:picLocks noGrp="1" noChangeAspect="1"/>
          </p:cNvPicPr>
          <p:nvPr>
            <p:ph idx="1"/>
          </p:nvPr>
        </p:nvPicPr>
        <p:blipFill>
          <a:blip r:embed="rId2"/>
          <a:stretch>
            <a:fillRect/>
          </a:stretch>
        </p:blipFill>
        <p:spPr>
          <a:xfrm>
            <a:off x="-73" y="3432199"/>
            <a:ext cx="7844266" cy="3423521"/>
          </a:xfrm>
        </p:spPr>
      </p:pic>
      <p:pic>
        <p:nvPicPr>
          <p:cNvPr id="8" name="Picture 7">
            <a:extLst>
              <a:ext uri="{FF2B5EF4-FFF2-40B4-BE49-F238E27FC236}">
                <a16:creationId xmlns:a16="http://schemas.microsoft.com/office/drawing/2014/main" id="{B25F1FD8-33F7-8792-2E69-932F7C01C8FE}"/>
              </a:ext>
            </a:extLst>
          </p:cNvPr>
          <p:cNvPicPr>
            <a:picLocks noChangeAspect="1"/>
          </p:cNvPicPr>
          <p:nvPr/>
        </p:nvPicPr>
        <p:blipFill>
          <a:blip r:embed="rId3"/>
          <a:stretch>
            <a:fillRect/>
          </a:stretch>
        </p:blipFill>
        <p:spPr>
          <a:xfrm>
            <a:off x="1504790" y="336836"/>
            <a:ext cx="9739513" cy="3097907"/>
          </a:xfrm>
          <a:prstGeom prst="rect">
            <a:avLst/>
          </a:prstGeom>
        </p:spPr>
      </p:pic>
    </p:spTree>
    <p:extLst>
      <p:ext uri="{BB962C8B-B14F-4D97-AF65-F5344CB8AC3E}">
        <p14:creationId xmlns:p14="http://schemas.microsoft.com/office/powerpoint/2010/main" val="265070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472F-7515-4E3C-E812-E74C82A43F8D}"/>
              </a:ext>
            </a:extLst>
          </p:cNvPr>
          <p:cNvSpPr>
            <a:spLocks noGrp="1"/>
          </p:cNvSpPr>
          <p:nvPr>
            <p:ph type="title"/>
          </p:nvPr>
        </p:nvSpPr>
        <p:spPr/>
        <p:txBody>
          <a:bodyPr/>
          <a:lstStyle/>
          <a:p>
            <a:r>
              <a:rPr lang="en-US"/>
              <a:t>Analyzing the three loss making products</a:t>
            </a:r>
          </a:p>
        </p:txBody>
      </p:sp>
      <p:pic>
        <p:nvPicPr>
          <p:cNvPr id="4" name="Content Placeholder 3" descr="A screenshot of a computer&#10;&#10;Description automatically generated">
            <a:extLst>
              <a:ext uri="{FF2B5EF4-FFF2-40B4-BE49-F238E27FC236}">
                <a16:creationId xmlns:a16="http://schemas.microsoft.com/office/drawing/2014/main" id="{5F6A8B5D-B808-F97B-A2FC-41D1423F2BFB}"/>
              </a:ext>
            </a:extLst>
          </p:cNvPr>
          <p:cNvPicPr>
            <a:picLocks noGrp="1" noChangeAspect="1"/>
          </p:cNvPicPr>
          <p:nvPr>
            <p:ph idx="1"/>
          </p:nvPr>
        </p:nvPicPr>
        <p:blipFill>
          <a:blip r:embed="rId2"/>
          <a:stretch>
            <a:fillRect/>
          </a:stretch>
        </p:blipFill>
        <p:spPr>
          <a:xfrm>
            <a:off x="1190625" y="2478879"/>
            <a:ext cx="9810750" cy="3505200"/>
          </a:xfrm>
        </p:spPr>
      </p:pic>
    </p:spTree>
    <p:extLst>
      <p:ext uri="{BB962C8B-B14F-4D97-AF65-F5344CB8AC3E}">
        <p14:creationId xmlns:p14="http://schemas.microsoft.com/office/powerpoint/2010/main" val="157042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B824-6B06-08D6-4F97-EF876023C230}"/>
              </a:ext>
            </a:extLst>
          </p:cNvPr>
          <p:cNvSpPr>
            <a:spLocks noGrp="1"/>
          </p:cNvSpPr>
          <p:nvPr>
            <p:ph type="title"/>
          </p:nvPr>
        </p:nvSpPr>
        <p:spPr/>
        <p:txBody>
          <a:bodyPr/>
          <a:lstStyle/>
          <a:p>
            <a:r>
              <a:rPr lang="en-US"/>
              <a:t>Relationship between sales, profit and discount</a:t>
            </a:r>
          </a:p>
        </p:txBody>
      </p:sp>
      <p:pic>
        <p:nvPicPr>
          <p:cNvPr id="7" name="Content Placeholder 6" descr="A graph with numbers and lines&#10;&#10;Description automatically generated">
            <a:extLst>
              <a:ext uri="{FF2B5EF4-FFF2-40B4-BE49-F238E27FC236}">
                <a16:creationId xmlns:a16="http://schemas.microsoft.com/office/drawing/2014/main" id="{2313D882-C1E3-4148-B1C0-E4D108DCD4FF}"/>
              </a:ext>
            </a:extLst>
          </p:cNvPr>
          <p:cNvPicPr>
            <a:picLocks noGrp="1" noChangeAspect="1"/>
          </p:cNvPicPr>
          <p:nvPr>
            <p:ph idx="1"/>
          </p:nvPr>
        </p:nvPicPr>
        <p:blipFill>
          <a:blip r:embed="rId2"/>
          <a:stretch>
            <a:fillRect/>
          </a:stretch>
        </p:blipFill>
        <p:spPr>
          <a:xfrm>
            <a:off x="282718" y="2017056"/>
            <a:ext cx="5613806" cy="4204729"/>
          </a:xfrm>
        </p:spPr>
      </p:pic>
      <p:sp>
        <p:nvSpPr>
          <p:cNvPr id="8" name="TextBox 7">
            <a:extLst>
              <a:ext uri="{FF2B5EF4-FFF2-40B4-BE49-F238E27FC236}">
                <a16:creationId xmlns:a16="http://schemas.microsoft.com/office/drawing/2014/main" id="{DFEB494F-6C05-870D-4C18-F50902FFCE6D}"/>
              </a:ext>
            </a:extLst>
          </p:cNvPr>
          <p:cNvSpPr txBox="1"/>
          <p:nvPr/>
        </p:nvSpPr>
        <p:spPr>
          <a:xfrm>
            <a:off x="5896215" y="1906921"/>
            <a:ext cx="611777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569CD6"/>
                </a:solidFill>
                <a:latin typeface="Consolas"/>
              </a:rPr>
              <a:t>Null hypothesis (H0): </a:t>
            </a:r>
          </a:p>
          <a:p>
            <a:r>
              <a:rPr lang="en-US">
                <a:solidFill>
                  <a:srgbClr val="CCCCCC"/>
                </a:solidFill>
                <a:latin typeface="Consolas"/>
              </a:rPr>
              <a:t>There is no difference in the mean discount rates between profitable and non-profitable transactions.</a:t>
            </a:r>
          </a:p>
          <a:p>
            <a:r>
              <a:rPr lang="en-US" b="1" dirty="0">
                <a:solidFill>
                  <a:srgbClr val="569CD6"/>
                </a:solidFill>
                <a:latin typeface="Consolas"/>
              </a:rPr>
              <a:t> Alternative hypotheise:</a:t>
            </a:r>
          </a:p>
          <a:p>
            <a:r>
              <a:rPr lang="en-US">
                <a:solidFill>
                  <a:srgbClr val="CCCCCC"/>
                </a:solidFill>
                <a:latin typeface="Consolas"/>
              </a:rPr>
              <a:t>There is a difference in the mean discount rates between profitable and non-profitable transactions.</a:t>
            </a:r>
          </a:p>
          <a:p>
            <a:endParaRPr lang="en-US">
              <a:solidFill>
                <a:srgbClr val="CCCCCC"/>
              </a:solidFill>
              <a:latin typeface="Consolas"/>
            </a:endParaRPr>
          </a:p>
        </p:txBody>
      </p:sp>
      <p:sp>
        <p:nvSpPr>
          <p:cNvPr id="9" name="TextBox 8">
            <a:extLst>
              <a:ext uri="{FF2B5EF4-FFF2-40B4-BE49-F238E27FC236}">
                <a16:creationId xmlns:a16="http://schemas.microsoft.com/office/drawing/2014/main" id="{80FC0131-3644-AFE1-5144-C02575C5D2D9}"/>
              </a:ext>
            </a:extLst>
          </p:cNvPr>
          <p:cNvSpPr txBox="1"/>
          <p:nvPr/>
        </p:nvSpPr>
        <p:spPr>
          <a:xfrm>
            <a:off x="5896215" y="4359408"/>
            <a:ext cx="63610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2060"/>
                </a:solidFill>
                <a:latin typeface="Consolas"/>
              </a:rPr>
              <a:t>95% Confidence Interval: [-0.2456748121798677, 0.23691721253850745] </a:t>
            </a:r>
            <a:endParaRPr lang="en-US" b="1">
              <a:solidFill>
                <a:srgbClr val="002060"/>
              </a:solidFill>
              <a:latin typeface="Trade Gothic Next Light"/>
            </a:endParaRPr>
          </a:p>
          <a:p>
            <a:r>
              <a:rPr lang="en-US" b="1">
                <a:solidFill>
                  <a:srgbClr val="002060"/>
                </a:solidFill>
                <a:latin typeface="Consolas"/>
              </a:rPr>
              <a:t>P-value: 0.469 </a:t>
            </a:r>
            <a:endParaRPr lang="en-US" b="1">
              <a:solidFill>
                <a:srgbClr val="002060"/>
              </a:solidFill>
              <a:latin typeface="Trade Gothic Next Light"/>
            </a:endParaRPr>
          </a:p>
          <a:p>
            <a:r>
              <a:rPr lang="en-US" b="1">
                <a:solidFill>
                  <a:srgbClr val="002060"/>
                </a:solidFill>
                <a:latin typeface="Consolas"/>
              </a:rPr>
              <a:t>Fail to reject the null hypothesis. There is no significant difference in discount rates between profitable and non-profitable transactions.</a:t>
            </a:r>
            <a:endParaRPr lang="en-US" b="1">
              <a:solidFill>
                <a:srgbClr val="002060"/>
              </a:solidFill>
            </a:endParaRPr>
          </a:p>
        </p:txBody>
      </p:sp>
    </p:spTree>
    <p:extLst>
      <p:ext uri="{BB962C8B-B14F-4D97-AF65-F5344CB8AC3E}">
        <p14:creationId xmlns:p14="http://schemas.microsoft.com/office/powerpoint/2010/main" val="4442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CFF2-8868-DEC7-5711-09B3C6F967F7}"/>
              </a:ext>
            </a:extLst>
          </p:cNvPr>
          <p:cNvSpPr>
            <a:spLocks noGrp="1"/>
          </p:cNvSpPr>
          <p:nvPr>
            <p:ph type="title"/>
          </p:nvPr>
        </p:nvSpPr>
        <p:spPr>
          <a:xfrm>
            <a:off x="-1601" y="1642"/>
            <a:ext cx="10287000" cy="1147762"/>
          </a:xfrm>
        </p:spPr>
        <p:txBody>
          <a:bodyPr/>
          <a:lstStyle/>
          <a:p>
            <a:r>
              <a:rPr lang="en-US" b="0">
                <a:ea typeface="+mj-lt"/>
                <a:cs typeface="+mj-lt"/>
              </a:rPr>
              <a:t>Risk Management in Delivery</a:t>
            </a:r>
            <a:endParaRPr lang="en-US">
              <a:ea typeface="+mj-lt"/>
              <a:cs typeface="+mj-lt"/>
            </a:endParaRPr>
          </a:p>
        </p:txBody>
      </p:sp>
      <p:pic>
        <p:nvPicPr>
          <p:cNvPr id="4" name="Content Placeholder 3">
            <a:extLst>
              <a:ext uri="{FF2B5EF4-FFF2-40B4-BE49-F238E27FC236}">
                <a16:creationId xmlns:a16="http://schemas.microsoft.com/office/drawing/2014/main" id="{C806DEE7-1C99-9FDA-B7C5-14EAB4623367}"/>
              </a:ext>
            </a:extLst>
          </p:cNvPr>
          <p:cNvPicPr>
            <a:picLocks noGrp="1" noChangeAspect="1"/>
          </p:cNvPicPr>
          <p:nvPr>
            <p:ph idx="1"/>
          </p:nvPr>
        </p:nvPicPr>
        <p:blipFill>
          <a:blip r:embed="rId2"/>
          <a:stretch>
            <a:fillRect/>
          </a:stretch>
        </p:blipFill>
        <p:spPr>
          <a:xfrm>
            <a:off x="101838" y="1485577"/>
            <a:ext cx="5187953" cy="3890965"/>
          </a:xfrm>
        </p:spPr>
      </p:pic>
      <p:pic>
        <p:nvPicPr>
          <p:cNvPr id="7" name="Picture 6" descr="A bar graph with different colored squares&#10;&#10;Description automatically generated">
            <a:extLst>
              <a:ext uri="{FF2B5EF4-FFF2-40B4-BE49-F238E27FC236}">
                <a16:creationId xmlns:a16="http://schemas.microsoft.com/office/drawing/2014/main" id="{61CEB59D-7F15-2451-BAEE-26012BAFBFF1}"/>
              </a:ext>
            </a:extLst>
          </p:cNvPr>
          <p:cNvPicPr>
            <a:picLocks noChangeAspect="1"/>
          </p:cNvPicPr>
          <p:nvPr/>
        </p:nvPicPr>
        <p:blipFill>
          <a:blip r:embed="rId3"/>
          <a:stretch>
            <a:fillRect/>
          </a:stretch>
        </p:blipFill>
        <p:spPr>
          <a:xfrm>
            <a:off x="5514855" y="2705020"/>
            <a:ext cx="6528307" cy="3894045"/>
          </a:xfrm>
          <a:prstGeom prst="rect">
            <a:avLst/>
          </a:prstGeom>
        </p:spPr>
      </p:pic>
    </p:spTree>
    <p:extLst>
      <p:ext uri="{BB962C8B-B14F-4D97-AF65-F5344CB8AC3E}">
        <p14:creationId xmlns:p14="http://schemas.microsoft.com/office/powerpoint/2010/main" val="330926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ACDB-5DA4-FA65-FA45-6D3497B4893E}"/>
              </a:ext>
            </a:extLst>
          </p:cNvPr>
          <p:cNvSpPr>
            <a:spLocks noGrp="1"/>
          </p:cNvSpPr>
          <p:nvPr>
            <p:ph type="title"/>
          </p:nvPr>
        </p:nvSpPr>
        <p:spPr>
          <a:xfrm>
            <a:off x="88046" y="168129"/>
            <a:ext cx="10287000" cy="1147762"/>
          </a:xfrm>
        </p:spPr>
        <p:txBody>
          <a:bodyPr/>
          <a:lstStyle/>
          <a:p>
            <a:r>
              <a:rPr lang="en-US"/>
              <a:t>LATE DELIVERIES BY REGION AND SHIPMENT TYPE</a:t>
            </a:r>
          </a:p>
        </p:txBody>
      </p:sp>
      <p:pic>
        <p:nvPicPr>
          <p:cNvPr id="4" name="Content Placeholder 3" descr="A graph of different colored bars&#10;&#10;Description automatically generated">
            <a:extLst>
              <a:ext uri="{FF2B5EF4-FFF2-40B4-BE49-F238E27FC236}">
                <a16:creationId xmlns:a16="http://schemas.microsoft.com/office/drawing/2014/main" id="{0F3C74F4-39C5-5379-8A08-FD9D18F468EE}"/>
              </a:ext>
            </a:extLst>
          </p:cNvPr>
          <p:cNvPicPr>
            <a:picLocks noGrp="1" noChangeAspect="1"/>
          </p:cNvPicPr>
          <p:nvPr>
            <p:ph idx="1"/>
          </p:nvPr>
        </p:nvPicPr>
        <p:blipFill>
          <a:blip r:embed="rId2"/>
          <a:stretch>
            <a:fillRect/>
          </a:stretch>
        </p:blipFill>
        <p:spPr>
          <a:xfrm>
            <a:off x="88046" y="2043054"/>
            <a:ext cx="11196277" cy="3416347"/>
          </a:xfrm>
        </p:spPr>
      </p:pic>
    </p:spTree>
    <p:extLst>
      <p:ext uri="{BB962C8B-B14F-4D97-AF65-F5344CB8AC3E}">
        <p14:creationId xmlns:p14="http://schemas.microsoft.com/office/powerpoint/2010/main" val="420383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0262-CDF0-4FB3-5A8C-31BC7D08514E}"/>
              </a:ext>
            </a:extLst>
          </p:cNvPr>
          <p:cNvSpPr>
            <a:spLocks noGrp="1"/>
          </p:cNvSpPr>
          <p:nvPr>
            <p:ph type="title"/>
          </p:nvPr>
        </p:nvSpPr>
        <p:spPr>
          <a:xfrm>
            <a:off x="-1601" y="1641"/>
            <a:ext cx="10287000" cy="1147762"/>
          </a:xfrm>
        </p:spPr>
        <p:txBody>
          <a:bodyPr/>
          <a:lstStyle/>
          <a:p>
            <a:r>
              <a:rPr lang="en-US"/>
              <a:t>DELIVERY STAtus by shipping mode</a:t>
            </a:r>
          </a:p>
        </p:txBody>
      </p:sp>
      <p:pic>
        <p:nvPicPr>
          <p:cNvPr id="4" name="Content Placeholder 3" descr="A graph of a delivery status&#10;&#10;Description automatically generated">
            <a:extLst>
              <a:ext uri="{FF2B5EF4-FFF2-40B4-BE49-F238E27FC236}">
                <a16:creationId xmlns:a16="http://schemas.microsoft.com/office/drawing/2014/main" id="{E7487B5B-5E4E-84D4-BAEB-88811942F22F}"/>
              </a:ext>
            </a:extLst>
          </p:cNvPr>
          <p:cNvPicPr>
            <a:picLocks noGrp="1" noChangeAspect="1"/>
          </p:cNvPicPr>
          <p:nvPr>
            <p:ph idx="1"/>
          </p:nvPr>
        </p:nvPicPr>
        <p:blipFill>
          <a:blip r:embed="rId2"/>
          <a:stretch>
            <a:fillRect/>
          </a:stretch>
        </p:blipFill>
        <p:spPr>
          <a:xfrm>
            <a:off x="1336" y="1319089"/>
            <a:ext cx="5139228" cy="3890965"/>
          </a:xfrm>
        </p:spPr>
      </p:pic>
      <p:sp>
        <p:nvSpPr>
          <p:cNvPr id="5" name="TextBox 4">
            <a:extLst>
              <a:ext uri="{FF2B5EF4-FFF2-40B4-BE49-F238E27FC236}">
                <a16:creationId xmlns:a16="http://schemas.microsoft.com/office/drawing/2014/main" id="{4B2356C1-0C06-4BC4-2D3B-0132EBE5FF5C}"/>
              </a:ext>
            </a:extLst>
          </p:cNvPr>
          <p:cNvSpPr txBox="1"/>
          <p:nvPr/>
        </p:nvSpPr>
        <p:spPr>
          <a:xfrm>
            <a:off x="5768149" y="1144921"/>
            <a:ext cx="64251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First &amp; Second Class:</a:t>
            </a:r>
            <a:r>
              <a:rPr lang="en-US"/>
              <a:t> ~90% late deliveries.</a:t>
            </a:r>
          </a:p>
          <a:p>
            <a:pPr>
              <a:buFont typeface=""/>
              <a:buChar char="•"/>
            </a:pPr>
            <a:r>
              <a:rPr lang="en-US" b="1"/>
              <a:t>Issues:</a:t>
            </a:r>
            <a:r>
              <a:rPr lang="en-US"/>
              <a:t> Insufficient logistics, unoptimized routing, order processing delays.</a:t>
            </a:r>
          </a:p>
          <a:p>
            <a:pPr>
              <a:buFont typeface=""/>
              <a:buChar char="•"/>
            </a:pPr>
            <a:r>
              <a:rPr lang="en-US" b="1"/>
              <a:t>Recommendation:</a:t>
            </a:r>
            <a:r>
              <a:rPr lang="en-US"/>
              <a:t> Review logistics, optimize routing, improve processing times.</a:t>
            </a:r>
          </a:p>
        </p:txBody>
      </p:sp>
      <p:sp>
        <p:nvSpPr>
          <p:cNvPr id="6" name="TextBox 5">
            <a:extLst>
              <a:ext uri="{FF2B5EF4-FFF2-40B4-BE49-F238E27FC236}">
                <a16:creationId xmlns:a16="http://schemas.microsoft.com/office/drawing/2014/main" id="{0A8D93B1-2A89-4C69-A097-4F66451D19AD}"/>
              </a:ext>
            </a:extLst>
          </p:cNvPr>
          <p:cNvSpPr txBox="1"/>
          <p:nvPr/>
        </p:nvSpPr>
        <p:spPr>
          <a:xfrm>
            <a:off x="5697711" y="2636905"/>
            <a:ext cx="64187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Same Day Shipping:</a:t>
            </a:r>
          </a:p>
          <a:p>
            <a:pPr marL="228600" indent="-228600">
              <a:buFont typeface=""/>
              <a:buChar char="•"/>
            </a:pPr>
            <a:r>
              <a:rPr lang="en-US"/>
              <a:t>~50% late deliveries.</a:t>
            </a:r>
          </a:p>
          <a:p>
            <a:pPr marL="228600" lvl="1" indent="-228600">
              <a:buFont typeface=""/>
              <a:buChar char="•"/>
            </a:pPr>
            <a:r>
              <a:rPr lang="en-US" b="1"/>
              <a:t>Recommendation:</a:t>
            </a:r>
            <a:r>
              <a:rPr lang="en-US"/>
              <a:t> Proper Warehouse Mnagement</a:t>
            </a:r>
          </a:p>
        </p:txBody>
      </p:sp>
      <p:sp>
        <p:nvSpPr>
          <p:cNvPr id="7" name="TextBox 6">
            <a:extLst>
              <a:ext uri="{FF2B5EF4-FFF2-40B4-BE49-F238E27FC236}">
                <a16:creationId xmlns:a16="http://schemas.microsoft.com/office/drawing/2014/main" id="{BDD910B3-EA99-5FF7-DB4F-45263B1912C3}"/>
              </a:ext>
            </a:extLst>
          </p:cNvPr>
          <p:cNvSpPr txBox="1"/>
          <p:nvPr/>
        </p:nvSpPr>
        <p:spPr>
          <a:xfrm>
            <a:off x="5531224" y="3680652"/>
            <a:ext cx="67453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Standard Class</a:t>
            </a:r>
            <a:r>
              <a:rPr lang="en-US"/>
              <a:t>: Standard Class shows a more balanced distribution with moderate late deliveries (50%) and a notable percentage of advance shipping (20%). </a:t>
            </a:r>
          </a:p>
          <a:p>
            <a:r>
              <a:rPr lang="en-US" b="1" dirty="0"/>
              <a:t>Recommendation</a:t>
            </a:r>
            <a:r>
              <a:rPr lang="en-US" dirty="0"/>
              <a:t>: </a:t>
            </a:r>
            <a:r>
              <a:rPr lang="en-US">
                <a:ea typeface="+mn-lt"/>
                <a:cs typeface="+mn-lt"/>
              </a:rPr>
              <a:t>offer as a premium service to cutomers</a:t>
            </a:r>
            <a:endParaRPr lang="en-US"/>
          </a:p>
        </p:txBody>
      </p:sp>
    </p:spTree>
    <p:extLst>
      <p:ext uri="{BB962C8B-B14F-4D97-AF65-F5344CB8AC3E}">
        <p14:creationId xmlns:p14="http://schemas.microsoft.com/office/powerpoint/2010/main" val="43908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95B6-7C46-EAC3-85F3-AB615AF6E61B}"/>
              </a:ext>
            </a:extLst>
          </p:cNvPr>
          <p:cNvSpPr>
            <a:spLocks noGrp="1"/>
          </p:cNvSpPr>
          <p:nvPr>
            <p:ph type="title"/>
          </p:nvPr>
        </p:nvSpPr>
        <p:spPr/>
        <p:txBody>
          <a:bodyPr/>
          <a:lstStyle/>
          <a:p>
            <a:r>
              <a:rPr lang="en-US"/>
              <a:t>Delivery status by shipping mode</a:t>
            </a:r>
          </a:p>
        </p:txBody>
      </p:sp>
      <p:pic>
        <p:nvPicPr>
          <p:cNvPr id="4" name="Content Placeholder 3" descr="A graph with red dots and green dots&#10;&#10;Description automatically generated">
            <a:extLst>
              <a:ext uri="{FF2B5EF4-FFF2-40B4-BE49-F238E27FC236}">
                <a16:creationId xmlns:a16="http://schemas.microsoft.com/office/drawing/2014/main" id="{6CF2A8E3-65D4-E294-F588-FCD8679B83C7}"/>
              </a:ext>
            </a:extLst>
          </p:cNvPr>
          <p:cNvPicPr>
            <a:picLocks noGrp="1" noChangeAspect="1"/>
          </p:cNvPicPr>
          <p:nvPr>
            <p:ph idx="1"/>
          </p:nvPr>
        </p:nvPicPr>
        <p:blipFill>
          <a:blip r:embed="rId2"/>
          <a:stretch>
            <a:fillRect/>
          </a:stretch>
        </p:blipFill>
        <p:spPr>
          <a:xfrm>
            <a:off x="721262" y="2113106"/>
            <a:ext cx="5774064" cy="3890965"/>
          </a:xfrm>
        </p:spPr>
      </p:pic>
      <p:sp>
        <p:nvSpPr>
          <p:cNvPr id="5" name="TextBox 4">
            <a:extLst>
              <a:ext uri="{FF2B5EF4-FFF2-40B4-BE49-F238E27FC236}">
                <a16:creationId xmlns:a16="http://schemas.microsoft.com/office/drawing/2014/main" id="{23291B22-8BC6-3495-C413-CADA84A8EBB3}"/>
              </a:ext>
            </a:extLst>
          </p:cNvPr>
          <p:cNvSpPr txBox="1"/>
          <p:nvPr/>
        </p:nvSpPr>
        <p:spPr>
          <a:xfrm>
            <a:off x="6786282" y="2579274"/>
            <a:ext cx="519568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ystem-ui"/>
              </a:rPr>
              <a:t>According to the chart, the orders that were scheduled to be delivered in 2 days have the highest delay. By analyzing the dataset, 2-day deliveries are related to second-class shipping modes. As a result, the highest amount of delay in delivery is related to the Second Class. Shipping Modes (Days for shipment scheduled):</a:t>
            </a:r>
            <a:r>
              <a:rPr lang="en-US" b="1">
                <a:latin typeface="system-ui"/>
                <a:hlinkClick r:id="rId3"/>
              </a:rPr>
              <a:t>¶</a:t>
            </a:r>
          </a:p>
        </p:txBody>
      </p:sp>
    </p:spTree>
    <p:extLst>
      <p:ext uri="{BB962C8B-B14F-4D97-AF65-F5344CB8AC3E}">
        <p14:creationId xmlns:p14="http://schemas.microsoft.com/office/powerpoint/2010/main" val="165994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2630-AA98-7913-4E75-11E40B7F070C}"/>
              </a:ext>
            </a:extLst>
          </p:cNvPr>
          <p:cNvSpPr>
            <a:spLocks noGrp="1"/>
          </p:cNvSpPr>
          <p:nvPr>
            <p:ph type="title"/>
          </p:nvPr>
        </p:nvSpPr>
        <p:spPr>
          <a:xfrm>
            <a:off x="-1601" y="1641"/>
            <a:ext cx="10287000" cy="686720"/>
          </a:xfrm>
        </p:spPr>
        <p:txBody>
          <a:bodyPr/>
          <a:lstStyle/>
          <a:p>
            <a:r>
              <a:rPr lang="en-US"/>
              <a:t>Fraud detection</a:t>
            </a:r>
          </a:p>
        </p:txBody>
      </p:sp>
      <p:pic>
        <p:nvPicPr>
          <p:cNvPr id="4" name="Content Placeholder 3">
            <a:extLst>
              <a:ext uri="{FF2B5EF4-FFF2-40B4-BE49-F238E27FC236}">
                <a16:creationId xmlns:a16="http://schemas.microsoft.com/office/drawing/2014/main" id="{E5812F20-55CD-FC9D-3407-A086083303C5}"/>
              </a:ext>
            </a:extLst>
          </p:cNvPr>
          <p:cNvPicPr>
            <a:picLocks noGrp="1" noChangeAspect="1"/>
          </p:cNvPicPr>
          <p:nvPr>
            <p:ph idx="1"/>
          </p:nvPr>
        </p:nvPicPr>
        <p:blipFill>
          <a:blip r:embed="rId2"/>
          <a:stretch>
            <a:fillRect/>
          </a:stretch>
        </p:blipFill>
        <p:spPr>
          <a:xfrm>
            <a:off x="82628" y="685157"/>
            <a:ext cx="5187953" cy="3890965"/>
          </a:xfrm>
        </p:spPr>
      </p:pic>
      <p:pic>
        <p:nvPicPr>
          <p:cNvPr id="5" name="Picture 4" descr="A graph with text on it&#10;&#10;Description automatically generated">
            <a:extLst>
              <a:ext uri="{FF2B5EF4-FFF2-40B4-BE49-F238E27FC236}">
                <a16:creationId xmlns:a16="http://schemas.microsoft.com/office/drawing/2014/main" id="{81C830A7-3463-A21B-6A55-B0C32EADA229}"/>
              </a:ext>
            </a:extLst>
          </p:cNvPr>
          <p:cNvPicPr>
            <a:picLocks noChangeAspect="1"/>
          </p:cNvPicPr>
          <p:nvPr/>
        </p:nvPicPr>
        <p:blipFill>
          <a:blip r:embed="rId3"/>
          <a:stretch>
            <a:fillRect/>
          </a:stretch>
        </p:blipFill>
        <p:spPr>
          <a:xfrm>
            <a:off x="6710723" y="648340"/>
            <a:ext cx="5282773" cy="3960479"/>
          </a:xfrm>
          <a:prstGeom prst="rect">
            <a:avLst/>
          </a:prstGeom>
        </p:spPr>
      </p:pic>
      <p:sp>
        <p:nvSpPr>
          <p:cNvPr id="6" name="TextBox 5">
            <a:extLst>
              <a:ext uri="{FF2B5EF4-FFF2-40B4-BE49-F238E27FC236}">
                <a16:creationId xmlns:a16="http://schemas.microsoft.com/office/drawing/2014/main" id="{83AC00E5-2850-5513-1C90-C3C0537E6B21}"/>
              </a:ext>
            </a:extLst>
          </p:cNvPr>
          <p:cNvSpPr txBox="1"/>
          <p:nvPr/>
        </p:nvSpPr>
        <p:spPr>
          <a:xfrm>
            <a:off x="178013" y="4724400"/>
            <a:ext cx="116246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ystem-ui"/>
              </a:rPr>
              <a:t>The total amount was almost 102k which is very huge amount.Since Mary was using different address every time when placing orders, a new customer id was issued each time which makes it difficult to identify the customer and ban them. All these parameters should be taken into consideration to improve fraud detection algorithm so fraud can be identified more accurately.</a:t>
            </a:r>
            <a:endParaRPr lang="en-US"/>
          </a:p>
        </p:txBody>
      </p:sp>
    </p:spTree>
    <p:extLst>
      <p:ext uri="{BB962C8B-B14F-4D97-AF65-F5344CB8AC3E}">
        <p14:creationId xmlns:p14="http://schemas.microsoft.com/office/powerpoint/2010/main" val="39070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xes On Rack In Warehouse">
            <a:extLst>
              <a:ext uri="{FF2B5EF4-FFF2-40B4-BE49-F238E27FC236}">
                <a16:creationId xmlns:a16="http://schemas.microsoft.com/office/drawing/2014/main" id="{D717600D-B9B8-F2E1-5EED-076D00A49C57}"/>
              </a:ext>
            </a:extLst>
          </p:cNvPr>
          <p:cNvPicPr>
            <a:picLocks noChangeAspect="1"/>
          </p:cNvPicPr>
          <p:nvPr/>
        </p:nvPicPr>
        <p:blipFill>
          <a:blip r:embed="rId2"/>
          <a:srcRect l="24748" r="16005" b="-3"/>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79ED5-2DD6-CC31-64B4-A05F19DB7C16}"/>
              </a:ext>
            </a:extLst>
          </p:cNvPr>
          <p:cNvSpPr>
            <a:spLocks noGrp="1"/>
          </p:cNvSpPr>
          <p:nvPr>
            <p:ph type="title"/>
          </p:nvPr>
        </p:nvSpPr>
        <p:spPr>
          <a:xfrm>
            <a:off x="762000" y="3429000"/>
            <a:ext cx="4533153" cy="2332318"/>
          </a:xfrm>
        </p:spPr>
        <p:txBody>
          <a:bodyPr anchor="b">
            <a:normAutofit/>
          </a:bodyPr>
          <a:lstStyle/>
          <a:p>
            <a:pPr algn="ctr"/>
            <a:r>
              <a:rPr lang="en-US"/>
              <a:t>Inventory management</a:t>
            </a:r>
          </a:p>
        </p:txBody>
      </p:sp>
      <p:sp>
        <p:nvSpPr>
          <p:cNvPr id="3" name="Content Placeholder 2">
            <a:extLst>
              <a:ext uri="{FF2B5EF4-FFF2-40B4-BE49-F238E27FC236}">
                <a16:creationId xmlns:a16="http://schemas.microsoft.com/office/drawing/2014/main" id="{6AC47630-07A4-074E-DEF4-FC9CB6EC09BC}"/>
              </a:ext>
            </a:extLst>
          </p:cNvPr>
          <p:cNvSpPr>
            <a:spLocks noGrp="1"/>
          </p:cNvSpPr>
          <p:nvPr>
            <p:ph idx="1"/>
          </p:nvPr>
        </p:nvSpPr>
        <p:spPr>
          <a:xfrm>
            <a:off x="6273852" y="762000"/>
            <a:ext cx="5916039" cy="5334000"/>
          </a:xfrm>
        </p:spPr>
        <p:txBody>
          <a:bodyPr vert="horz" lIns="91440" tIns="45720" rIns="91440" bIns="45720" rtlCol="0" anchor="ctr">
            <a:normAutofit/>
          </a:bodyPr>
          <a:lstStyle/>
          <a:p>
            <a:pPr>
              <a:buNone/>
            </a:pPr>
            <a:r>
              <a:rPr lang="en-US">
                <a:ea typeface="+mn-lt"/>
                <a:cs typeface="+mn-lt"/>
              </a:rPr>
              <a:t>Effective inventory management, through the use of safety stock and reorder points, is crucial for maintaining optimal stock levels, reducing costs, and enhancing customer satisfaction. It supports strategic decision-making and ensures business continuity in the face of supply chain uncertainties.</a:t>
            </a:r>
            <a:endParaRPr lang="en-US"/>
          </a:p>
          <a:p>
            <a:pPr marL="0" indent="0">
              <a:buNone/>
            </a:pPr>
            <a:r>
              <a:rPr lang="en-US">
                <a:latin typeface="system-ui"/>
              </a:rPr>
              <a:t>Safety Stock =𝑍 × StdDevDemand×sqrt(LeadTime)</a:t>
            </a:r>
          </a:p>
          <a:p>
            <a:pPr marL="0" indent="0">
              <a:buNone/>
            </a:pPr>
            <a:r>
              <a:rPr lang="en-US">
                <a:latin typeface="system-ui"/>
              </a:rPr>
              <a:t>Z is the Z-score corresponding to the desired service level (e.g., 95%).</a:t>
            </a:r>
          </a:p>
          <a:p>
            <a:pPr marL="0" indent="0">
              <a:buNone/>
            </a:pPr>
            <a:r>
              <a:rPr lang="en-US">
                <a:latin typeface="system-ui"/>
              </a:rPr>
              <a:t>Reorder Point=(LeadTime×DemandRate)+Safety Stock</a:t>
            </a:r>
            <a:endParaRPr lang="en-US"/>
          </a:p>
        </p:txBody>
      </p:sp>
    </p:spTree>
    <p:extLst>
      <p:ext uri="{BB962C8B-B14F-4D97-AF65-F5344CB8AC3E}">
        <p14:creationId xmlns:p14="http://schemas.microsoft.com/office/powerpoint/2010/main" val="118461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698A-36BB-7942-4CA4-ACBA5B3D2CF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7CFC430-5546-7B18-6978-5B486694997B}"/>
              </a:ext>
            </a:extLst>
          </p:cNvPr>
          <p:cNvSpPr>
            <a:spLocks noGrp="1"/>
          </p:cNvSpPr>
          <p:nvPr>
            <p:ph idx="1"/>
          </p:nvPr>
        </p:nvSpPr>
        <p:spPr/>
        <p:txBody>
          <a:bodyPr vert="horz" lIns="91440" tIns="45720" rIns="91440" bIns="45720" rtlCol="0" anchor="t">
            <a:normAutofit/>
          </a:bodyPr>
          <a:lstStyle/>
          <a:p>
            <a:r>
              <a:rPr lang="en-US" dirty="0">
                <a:latin typeface="Calibri"/>
                <a:cs typeface="Calibri"/>
              </a:rPr>
              <a:t>Efficient supply chain management is vital for businesses aiming to optimize operations, reduce costs, and enhance customer satisfaction. In this project, we perform a comprehensive analysis of supply chain data, focusing on key metrics and processes to identify patterns, optimize inventory management, and improve overall performance.</a:t>
            </a:r>
          </a:p>
          <a:p>
            <a:r>
              <a:rPr lang="en-US">
                <a:latin typeface="Calibri"/>
                <a:ea typeface="+mn-lt"/>
                <a:cs typeface="+mn-lt"/>
              </a:rPr>
              <a:t>My aim is to  enhance  the supply chain management by leveraging data analysis and predictive modeling on a dataset comprising 53 columns and 1,80,000  rows, covering sales, profits, deliveries, and inventory </a:t>
            </a:r>
            <a:r>
              <a:rPr lang="en-US" dirty="0">
                <a:latin typeface="Calibri"/>
                <a:ea typeface="+mn-lt"/>
                <a:cs typeface="+mn-lt"/>
              </a:rPr>
              <a:t>management.</a:t>
            </a:r>
            <a:endParaRPr lang="en-US">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391104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1DF3-E0BF-7054-2C6D-87D1889F336E}"/>
              </a:ext>
            </a:extLst>
          </p:cNvPr>
          <p:cNvSpPr>
            <a:spLocks noGrp="1"/>
          </p:cNvSpPr>
          <p:nvPr>
            <p:ph type="title"/>
          </p:nvPr>
        </p:nvSpPr>
        <p:spPr/>
        <p:txBody>
          <a:bodyPr/>
          <a:lstStyle/>
          <a:p>
            <a:r>
              <a:rPr lang="en-US"/>
              <a:t>CALCULATION OF SAFETY STOCK</a:t>
            </a:r>
          </a:p>
        </p:txBody>
      </p:sp>
      <p:sp>
        <p:nvSpPr>
          <p:cNvPr id="3" name="Content Placeholder 2">
            <a:extLst>
              <a:ext uri="{FF2B5EF4-FFF2-40B4-BE49-F238E27FC236}">
                <a16:creationId xmlns:a16="http://schemas.microsoft.com/office/drawing/2014/main" id="{36B55F15-8086-B25D-9464-6E053881EA02}"/>
              </a:ext>
            </a:extLst>
          </p:cNvPr>
          <p:cNvSpPr>
            <a:spLocks noGrp="1"/>
          </p:cNvSpPr>
          <p:nvPr>
            <p:ph idx="1"/>
          </p:nvPr>
        </p:nvSpPr>
        <p:spPr/>
        <p:txBody>
          <a:bodyPr vert="horz" lIns="91440" tIns="45720" rIns="91440" bIns="45720" rtlCol="0" anchor="t">
            <a:normAutofit/>
          </a:bodyPr>
          <a:lstStyle/>
          <a:p>
            <a:r>
              <a:rPr lang="en-US" sz="1600">
                <a:latin typeface="system-ui"/>
              </a:rPr>
              <a:t>Caluclate the average monthly demand of each product</a:t>
            </a:r>
            <a:endParaRPr lang="en-US" sz="1600"/>
          </a:p>
          <a:p>
            <a:r>
              <a:rPr lang="en-US" sz="1600">
                <a:latin typeface="system-ui"/>
              </a:rPr>
              <a:t>Calculate the variability ion demand.The mathematical term for this is standard deviation. In simple language, it captures the difference between the actual monthly demand and the average monthly demand. Take the square of each month's difference, then average those squares together. That average is known as the variation.</a:t>
            </a:r>
            <a:endParaRPr lang="en-US" sz="1600"/>
          </a:p>
          <a:p>
            <a:r>
              <a:rPr lang="en-US" sz="1600">
                <a:latin typeface="system-ui"/>
              </a:rPr>
              <a:t>Calculate the lead time for each product, in this case the lead time is the time taken for delivery</a:t>
            </a:r>
            <a:r>
              <a:rPr lang="en-US" sz="1600" dirty="0">
                <a:latin typeface="system-ui"/>
              </a:rPr>
              <a:t>.</a:t>
            </a:r>
            <a:endParaRPr lang="en-US" sz="1600" dirty="0"/>
          </a:p>
          <a:p>
            <a:r>
              <a:rPr lang="en-US" sz="1600">
                <a:latin typeface="system-ui"/>
              </a:rPr>
              <a:t>Now assign z score based on waht levelk of confiedence we require.The Z-score is a way of deciding how confident you want to be about having enough stock</a:t>
            </a:r>
            <a:endParaRPr lang="en-US" sz="1600" dirty="0">
              <a:latin typeface="system-ui"/>
            </a:endParaRPr>
          </a:p>
          <a:p>
            <a:r>
              <a:rPr lang="en-US" sz="1600">
                <a:latin typeface="system-ui"/>
              </a:rPr>
              <a:t>Re-order point is the threshold you maintain such that, if the stock level falls to this level, you raise a new purchase order with your supplier. )nd.</a:t>
            </a:r>
            <a:endParaRPr lang="en-US" sz="1600"/>
          </a:p>
          <a:p>
            <a:endParaRPr lang="en-US" sz="2800" dirty="0"/>
          </a:p>
        </p:txBody>
      </p:sp>
    </p:spTree>
    <p:extLst>
      <p:ext uri="{BB962C8B-B14F-4D97-AF65-F5344CB8AC3E}">
        <p14:creationId xmlns:p14="http://schemas.microsoft.com/office/powerpoint/2010/main" val="408742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84DF83-39E6-4BDC-9E23-17F25AB44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CD6E2-38ED-6D7D-4657-89922D1F31A5}"/>
              </a:ext>
            </a:extLst>
          </p:cNvPr>
          <p:cNvSpPr>
            <a:spLocks noGrp="1"/>
          </p:cNvSpPr>
          <p:nvPr>
            <p:ph type="title"/>
          </p:nvPr>
        </p:nvSpPr>
        <p:spPr>
          <a:xfrm>
            <a:off x="952500" y="914400"/>
            <a:ext cx="4326082" cy="990600"/>
          </a:xfrm>
        </p:spPr>
        <p:txBody>
          <a:bodyPr vert="horz" lIns="91440" tIns="45720" rIns="91440" bIns="45720" rtlCol="0" anchor="b">
            <a:normAutofit/>
          </a:bodyPr>
          <a:lstStyle/>
          <a:p>
            <a:pPr>
              <a:lnSpc>
                <a:spcPct val="110000"/>
              </a:lnSpc>
            </a:pPr>
            <a:r>
              <a:rPr lang="en-US" sz="2600" b="1" kern="1200" cap="all" spc="600" baseline="0">
                <a:solidFill>
                  <a:schemeClr val="tx1"/>
                </a:solidFill>
                <a:latin typeface="+mj-lt"/>
                <a:ea typeface="+mj-ea"/>
                <a:cs typeface="+mj-cs"/>
              </a:rPr>
              <a:t>ABC CLASSIFICATION OF PRODUCTS</a:t>
            </a:r>
          </a:p>
        </p:txBody>
      </p:sp>
      <p:sp>
        <p:nvSpPr>
          <p:cNvPr id="6" name="TextBox 5">
            <a:extLst>
              <a:ext uri="{FF2B5EF4-FFF2-40B4-BE49-F238E27FC236}">
                <a16:creationId xmlns:a16="http://schemas.microsoft.com/office/drawing/2014/main" id="{616B7626-E4E7-6C5A-E21B-15E3E2A3F71B}"/>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400" b="1"/>
              <a:t>In my inventory, a significant portion of sales—approximately 80%—is generated by just 7 high-value products. These products fall under the A category in the ABC classification. On the other hand, the C category products, which constitute about 80% of the total products, contribute to less than 10% of the sales.</a:t>
            </a:r>
          </a:p>
          <a:p>
            <a:pPr>
              <a:lnSpc>
                <a:spcPct val="110000"/>
              </a:lnSpc>
              <a:spcAft>
                <a:spcPts val="600"/>
              </a:spcAft>
            </a:pPr>
            <a:br>
              <a:rPr lang="en-US" sz="1400"/>
            </a:br>
            <a:r>
              <a:rPr lang="en-US" sz="1400" b="1"/>
              <a:t> By classifying inventory in this manner, I can prioritize management and optimization efforts on the A class products, ensuring they have the best Safety Stock levels. This approach helps in efficiently allocating resources, reducing stockouts, and maintaining high service levels for the most critical items in the inventory.</a:t>
            </a:r>
          </a:p>
          <a:p>
            <a:pPr>
              <a:lnSpc>
                <a:spcPct val="110000"/>
              </a:lnSpc>
              <a:spcAft>
                <a:spcPts val="600"/>
              </a:spcAft>
            </a:pPr>
            <a:endParaRPr lang="en-US" sz="1400"/>
          </a:p>
        </p:txBody>
      </p:sp>
      <p:pic>
        <p:nvPicPr>
          <p:cNvPr id="4" name="Content Placeholder 3">
            <a:extLst>
              <a:ext uri="{FF2B5EF4-FFF2-40B4-BE49-F238E27FC236}">
                <a16:creationId xmlns:a16="http://schemas.microsoft.com/office/drawing/2014/main" id="{078F2BFD-05CF-46CB-4BD4-E3FC51116A7F}"/>
              </a:ext>
            </a:extLst>
          </p:cNvPr>
          <p:cNvPicPr>
            <a:picLocks noGrp="1" noChangeAspect="1"/>
          </p:cNvPicPr>
          <p:nvPr>
            <p:ph idx="1"/>
          </p:nvPr>
        </p:nvPicPr>
        <p:blipFill>
          <a:blip r:embed="rId2"/>
          <a:srcRect t="4744"/>
          <a:stretch/>
        </p:blipFill>
        <p:spPr>
          <a:xfrm>
            <a:off x="6096000" y="10"/>
            <a:ext cx="6096000" cy="3133165"/>
          </a:xfrm>
          <a:prstGeom prst="rect">
            <a:avLst/>
          </a:prstGeom>
        </p:spPr>
      </p:pic>
      <p:pic>
        <p:nvPicPr>
          <p:cNvPr id="5" name="Picture 4" descr="A graph with a line&#10;&#10;Description automatically generated">
            <a:extLst>
              <a:ext uri="{FF2B5EF4-FFF2-40B4-BE49-F238E27FC236}">
                <a16:creationId xmlns:a16="http://schemas.microsoft.com/office/drawing/2014/main" id="{E6BE035F-4114-043D-7AD3-1436AFE724A3}"/>
              </a:ext>
            </a:extLst>
          </p:cNvPr>
          <p:cNvPicPr>
            <a:picLocks noChangeAspect="1"/>
          </p:cNvPicPr>
          <p:nvPr/>
        </p:nvPicPr>
        <p:blipFill>
          <a:blip r:embed="rId3"/>
          <a:srcRect t="2074" b="24149"/>
          <a:stretch/>
        </p:blipFill>
        <p:spPr>
          <a:xfrm>
            <a:off x="6096000" y="3429000"/>
            <a:ext cx="6096000" cy="3440536"/>
          </a:xfrm>
          <a:prstGeom prst="rect">
            <a:avLst/>
          </a:prstGeom>
        </p:spPr>
      </p:pic>
      <p:sp>
        <p:nvSpPr>
          <p:cNvPr id="13" name="Rectangle 12">
            <a:extLst>
              <a:ext uri="{FF2B5EF4-FFF2-40B4-BE49-F238E27FC236}">
                <a16:creationId xmlns:a16="http://schemas.microsoft.com/office/drawing/2014/main" id="{102E1699-0830-EE28-6BA6-C87CE22D3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533220"/>
            <a:ext cx="6096000" cy="3336316"/>
          </a:xfrm>
          <a:prstGeom prst="rect">
            <a:avLst/>
          </a:prstGeom>
          <a:gradFill>
            <a:gsLst>
              <a:gs pos="10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621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56FE-02B0-2AAE-811E-581A8AE498F8}"/>
              </a:ext>
            </a:extLst>
          </p:cNvPr>
          <p:cNvSpPr>
            <a:spLocks noGrp="1"/>
          </p:cNvSpPr>
          <p:nvPr>
            <p:ph type="title"/>
          </p:nvPr>
        </p:nvSpPr>
        <p:spPr/>
        <p:txBody>
          <a:bodyPr/>
          <a:lstStyle/>
          <a:p>
            <a:r>
              <a:rPr lang="en-US"/>
              <a:t>Data processing </a:t>
            </a:r>
            <a:endParaRPr lang="en-US" dirty="0"/>
          </a:p>
        </p:txBody>
      </p:sp>
      <p:sp>
        <p:nvSpPr>
          <p:cNvPr id="3" name="Content Placeholder 2">
            <a:extLst>
              <a:ext uri="{FF2B5EF4-FFF2-40B4-BE49-F238E27FC236}">
                <a16:creationId xmlns:a16="http://schemas.microsoft.com/office/drawing/2014/main" id="{DBC6C975-7823-3BE1-94FD-A743E8202284}"/>
              </a:ext>
            </a:extLst>
          </p:cNvPr>
          <p:cNvSpPr>
            <a:spLocks noGrp="1"/>
          </p:cNvSpPr>
          <p:nvPr>
            <p:ph idx="1"/>
          </p:nvPr>
        </p:nvSpPr>
        <p:spPr/>
        <p:txBody>
          <a:bodyPr vert="horz" lIns="91440" tIns="45720" rIns="91440" bIns="45720" rtlCol="0" anchor="t">
            <a:normAutofit lnSpcReduction="10000"/>
          </a:bodyPr>
          <a:lstStyle/>
          <a:p>
            <a:r>
              <a:rPr lang="en-US" b="1">
                <a:ea typeface="+mn-lt"/>
                <a:cs typeface="+mn-lt"/>
              </a:rPr>
              <a:t>Observation:</a:t>
            </a:r>
            <a:endParaRPr lang="en-US"/>
          </a:p>
          <a:p>
            <a:r>
              <a:rPr lang="en-US">
                <a:ea typeface="+mn-lt"/>
                <a:cs typeface="+mn-lt"/>
              </a:rPr>
              <a:t>After "02-10-2017 12:46:00", all recorded customers in the system are new. There are no records of old customers purchasing after this date and time.</a:t>
            </a:r>
            <a:endParaRPr lang="en-US"/>
          </a:p>
          <a:p>
            <a:r>
              <a:rPr lang="en-US" b="1">
                <a:ea typeface="+mn-lt"/>
                <a:cs typeface="+mn-lt"/>
              </a:rPr>
              <a:t>Possible Explanation:</a:t>
            </a:r>
            <a:endParaRPr lang="en-US"/>
          </a:p>
          <a:p>
            <a:r>
              <a:rPr lang="en-US">
                <a:ea typeface="+mn-lt"/>
                <a:cs typeface="+mn-lt"/>
              </a:rPr>
              <a:t>This irregularity could be due to a change in the system handling customer data. The company might have started using a different system for old customers while continuing to use the same system for new customers.</a:t>
            </a:r>
            <a:endParaRPr lang="en-US"/>
          </a:p>
          <a:p>
            <a:r>
              <a:rPr lang="en-US" b="1">
                <a:ea typeface="+mn-lt"/>
                <a:cs typeface="+mn-lt"/>
              </a:rPr>
              <a:t>Action Required:</a:t>
            </a:r>
            <a:endParaRPr lang="en-US"/>
          </a:p>
          <a:p>
            <a:r>
              <a:rPr lang="en-US">
                <a:ea typeface="+mn-lt"/>
                <a:cs typeface="+mn-lt"/>
              </a:rPr>
              <a:t>Consult with data engineers or data owners to understand the exact reason behind this data anomaly.</a:t>
            </a:r>
            <a:endParaRPr lang="en-US"/>
          </a:p>
          <a:p>
            <a:r>
              <a:rPr lang="en-US"/>
              <a:t>For rfm analysis we remiove the dataa after the time stamp . </a:t>
            </a:r>
          </a:p>
          <a:p>
            <a:endParaRPr lang="en-US" dirty="0"/>
          </a:p>
        </p:txBody>
      </p:sp>
    </p:spTree>
    <p:extLst>
      <p:ext uri="{BB962C8B-B14F-4D97-AF65-F5344CB8AC3E}">
        <p14:creationId xmlns:p14="http://schemas.microsoft.com/office/powerpoint/2010/main" val="148660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A6D4-E033-A115-C07A-9E97C697543A}"/>
              </a:ext>
            </a:extLst>
          </p:cNvPr>
          <p:cNvSpPr>
            <a:spLocks noGrp="1"/>
          </p:cNvSpPr>
          <p:nvPr>
            <p:ph type="title"/>
          </p:nvPr>
        </p:nvSpPr>
        <p:spPr>
          <a:xfrm>
            <a:off x="62433" y="65675"/>
            <a:ext cx="10287000" cy="1147762"/>
          </a:xfrm>
        </p:spPr>
        <p:txBody>
          <a:bodyPr/>
          <a:lstStyle/>
          <a:p>
            <a:r>
              <a:rPr lang="en-US" dirty="0"/>
              <a:t>Frequency analysis</a:t>
            </a:r>
          </a:p>
        </p:txBody>
      </p:sp>
      <p:pic>
        <p:nvPicPr>
          <p:cNvPr id="4" name="Content Placeholder 3" descr="A graph of a number of blue bars&#10;&#10;Description automatically generated">
            <a:extLst>
              <a:ext uri="{FF2B5EF4-FFF2-40B4-BE49-F238E27FC236}">
                <a16:creationId xmlns:a16="http://schemas.microsoft.com/office/drawing/2014/main" id="{CEEDEA08-B237-4A96-2752-F060831F2E00}"/>
              </a:ext>
            </a:extLst>
          </p:cNvPr>
          <p:cNvPicPr>
            <a:picLocks noGrp="1" noChangeAspect="1"/>
          </p:cNvPicPr>
          <p:nvPr>
            <p:ph idx="1"/>
          </p:nvPr>
        </p:nvPicPr>
        <p:blipFill>
          <a:blip r:embed="rId2"/>
          <a:stretch>
            <a:fillRect/>
          </a:stretch>
        </p:blipFill>
        <p:spPr>
          <a:xfrm>
            <a:off x="269521" y="1216636"/>
            <a:ext cx="5223981" cy="3890965"/>
          </a:xfrm>
        </p:spPr>
      </p:pic>
      <p:sp>
        <p:nvSpPr>
          <p:cNvPr id="5" name="TextBox 4">
            <a:extLst>
              <a:ext uri="{FF2B5EF4-FFF2-40B4-BE49-F238E27FC236}">
                <a16:creationId xmlns:a16="http://schemas.microsoft.com/office/drawing/2014/main" id="{DA736D92-DDE8-BC78-1D75-F76DA2DDDFCE}"/>
              </a:ext>
            </a:extLst>
          </p:cNvPr>
          <p:cNvSpPr txBox="1"/>
          <p:nvPr/>
        </p:nvSpPr>
        <p:spPr>
          <a:xfrm>
            <a:off x="517392" y="523026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ystem-ui"/>
              </a:rPr>
              <a:t>50% of our customers have ordered from us 4 times or more.</a:t>
            </a:r>
            <a:endParaRPr lang="en-US"/>
          </a:p>
        </p:txBody>
      </p:sp>
      <p:sp>
        <p:nvSpPr>
          <p:cNvPr id="6" name="TextBox 5">
            <a:extLst>
              <a:ext uri="{FF2B5EF4-FFF2-40B4-BE49-F238E27FC236}">
                <a16:creationId xmlns:a16="http://schemas.microsoft.com/office/drawing/2014/main" id="{099E8ED9-549F-E4D1-977E-77EBE593A595}"/>
              </a:ext>
            </a:extLst>
          </p:cNvPr>
          <p:cNvSpPr txBox="1"/>
          <p:nvPr/>
        </p:nvSpPr>
        <p:spPr>
          <a:xfrm>
            <a:off x="5588854" y="1535527"/>
            <a:ext cx="6610830" cy="3699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t>Quantile Division:</a:t>
            </a:r>
            <a:r>
              <a:rPr lang="en-US"/>
              <a:t> Divided the customer order frequencies into three quantiles:</a:t>
            </a:r>
          </a:p>
          <a:p>
            <a:pPr marL="228600" lvl="1" indent="-228600">
              <a:buFont typeface=""/>
              <a:buChar char="•"/>
            </a:pPr>
            <a:r>
              <a:rPr lang="en-US" b="1"/>
              <a:t>First 33%:</a:t>
            </a:r>
            <a:r>
              <a:rPr lang="en-US"/>
              <a:t> Total purchases between 1 and 3.</a:t>
            </a:r>
          </a:p>
          <a:p>
            <a:pPr marL="228600" lvl="1" indent="-228600">
              <a:buFont typeface=""/>
              <a:buChar char="•"/>
            </a:pPr>
            <a:r>
              <a:rPr lang="en-US" b="1"/>
              <a:t>Next 33% (33-66 percentile):</a:t>
            </a:r>
            <a:r>
              <a:rPr lang="en-US"/>
              <a:t> Total purchases between 3 and 5.</a:t>
            </a:r>
          </a:p>
          <a:p>
            <a:pPr marL="228600" lvl="1" indent="-228600">
              <a:buFont typeface=""/>
              <a:buChar char="•"/>
            </a:pPr>
            <a:r>
              <a:rPr lang="en-US" b="1"/>
              <a:t>Final 33%:</a:t>
            </a:r>
            <a:r>
              <a:rPr lang="en-US"/>
              <a:t> Total purchases between 5 and 15.</a:t>
            </a:r>
          </a:p>
          <a:p>
            <a:r>
              <a:rPr lang="en-US" b="1"/>
              <a:t>Scoring System:</a:t>
            </a:r>
          </a:p>
          <a:p>
            <a:pPr marL="228600" indent="-228600">
              <a:buFont typeface=""/>
              <a:buChar char="•"/>
            </a:pPr>
            <a:r>
              <a:rPr lang="en-US"/>
              <a:t>Assigned scores based on purchase frequency:</a:t>
            </a:r>
          </a:p>
          <a:p>
            <a:pPr marL="228600" lvl="1" indent="-228600">
              <a:buFont typeface=""/>
              <a:buChar char="•"/>
            </a:pPr>
            <a:r>
              <a:rPr lang="en-US" b="1"/>
              <a:t>Score 1:</a:t>
            </a:r>
            <a:r>
              <a:rPr lang="en-US"/>
              <a:t> Frequency between 1-3.</a:t>
            </a:r>
          </a:p>
          <a:p>
            <a:pPr marL="228600" lvl="1" indent="-228600">
              <a:buFont typeface=""/>
              <a:buChar char="•"/>
            </a:pPr>
            <a:r>
              <a:rPr lang="en-US" b="1"/>
              <a:t>Score 2:</a:t>
            </a:r>
            <a:r>
              <a:rPr lang="en-US"/>
              <a:t> Frequency between 3-5.</a:t>
            </a:r>
          </a:p>
          <a:p>
            <a:pPr marL="228600" lvl="1" indent="-228600">
              <a:buFont typeface=""/>
              <a:buChar char="•"/>
            </a:pPr>
            <a:r>
              <a:rPr lang="en-US" b="1"/>
              <a:t>Score 3:</a:t>
            </a:r>
            <a:r>
              <a:rPr lang="en-US"/>
              <a:t> Frequency between 5-15.</a:t>
            </a:r>
          </a:p>
          <a:p>
            <a:r>
              <a:rPr lang="en-US" b="1"/>
              <a:t>Insight:</a:t>
            </a:r>
          </a:p>
          <a:p>
            <a:pPr>
              <a:buFont typeface=""/>
              <a:buChar char="•"/>
            </a:pPr>
            <a:r>
              <a:rPr lang="en-US"/>
              <a:t>Higher frequency indicates higher value generation for the store, thus a higher score is better.</a:t>
            </a:r>
          </a:p>
        </p:txBody>
      </p:sp>
    </p:spTree>
    <p:extLst>
      <p:ext uri="{BB962C8B-B14F-4D97-AF65-F5344CB8AC3E}">
        <p14:creationId xmlns:p14="http://schemas.microsoft.com/office/powerpoint/2010/main" val="16789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2663-6654-D525-ED63-9587B42638EF}"/>
              </a:ext>
            </a:extLst>
          </p:cNvPr>
          <p:cNvSpPr>
            <a:spLocks noGrp="1"/>
          </p:cNvSpPr>
          <p:nvPr>
            <p:ph type="title"/>
          </p:nvPr>
        </p:nvSpPr>
        <p:spPr>
          <a:xfrm>
            <a:off x="-1601" y="1641"/>
            <a:ext cx="10287000" cy="1147762"/>
          </a:xfrm>
        </p:spPr>
        <p:txBody>
          <a:bodyPr/>
          <a:lstStyle/>
          <a:p>
            <a:r>
              <a:rPr lang="en-US" dirty="0"/>
              <a:t>recency</a:t>
            </a:r>
          </a:p>
        </p:txBody>
      </p:sp>
      <p:pic>
        <p:nvPicPr>
          <p:cNvPr id="4" name="Content Placeholder 3" descr="A graph of a number of blue bars&#10;&#10;Description automatically generated">
            <a:extLst>
              <a:ext uri="{FF2B5EF4-FFF2-40B4-BE49-F238E27FC236}">
                <a16:creationId xmlns:a16="http://schemas.microsoft.com/office/drawing/2014/main" id="{63A995A9-54CC-05F4-A246-20632E91537A}"/>
              </a:ext>
            </a:extLst>
          </p:cNvPr>
          <p:cNvPicPr>
            <a:picLocks noGrp="1" noChangeAspect="1"/>
          </p:cNvPicPr>
          <p:nvPr>
            <p:ph idx="1"/>
          </p:nvPr>
        </p:nvPicPr>
        <p:blipFill>
          <a:blip r:embed="rId2"/>
          <a:stretch>
            <a:fillRect/>
          </a:stretch>
        </p:blipFill>
        <p:spPr>
          <a:xfrm>
            <a:off x="182858" y="1716098"/>
            <a:ext cx="4673728" cy="4665771"/>
          </a:xfrm>
        </p:spPr>
      </p:pic>
      <p:sp>
        <p:nvSpPr>
          <p:cNvPr id="5" name="TextBox 4">
            <a:extLst>
              <a:ext uri="{FF2B5EF4-FFF2-40B4-BE49-F238E27FC236}">
                <a16:creationId xmlns:a16="http://schemas.microsoft.com/office/drawing/2014/main" id="{F4C989DF-5D4A-11E3-8B97-1105750CD53E}"/>
              </a:ext>
            </a:extLst>
          </p:cNvPr>
          <p:cNvSpPr txBox="1"/>
          <p:nvPr/>
        </p:nvSpPr>
        <p:spPr>
          <a:xfrm>
            <a:off x="5371139" y="1714820"/>
            <a:ext cx="65724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can observe that around 5250 of our customer have purchased from us in the last three months.</a:t>
            </a:r>
          </a:p>
        </p:txBody>
      </p:sp>
    </p:spTree>
    <p:extLst>
      <p:ext uri="{BB962C8B-B14F-4D97-AF65-F5344CB8AC3E}">
        <p14:creationId xmlns:p14="http://schemas.microsoft.com/office/powerpoint/2010/main" val="80901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D1B-0D73-87EC-AB02-F9CBF7947C16}"/>
              </a:ext>
            </a:extLst>
          </p:cNvPr>
          <p:cNvSpPr>
            <a:spLocks noGrp="1"/>
          </p:cNvSpPr>
          <p:nvPr>
            <p:ph type="title"/>
          </p:nvPr>
        </p:nvSpPr>
        <p:spPr/>
        <p:txBody>
          <a:bodyPr/>
          <a:lstStyle/>
          <a:p>
            <a:r>
              <a:rPr lang="en-US"/>
              <a:t>Buisness PROBLEM</a:t>
            </a:r>
          </a:p>
        </p:txBody>
      </p:sp>
      <p:sp>
        <p:nvSpPr>
          <p:cNvPr id="3" name="Content Placeholder 2">
            <a:extLst>
              <a:ext uri="{FF2B5EF4-FFF2-40B4-BE49-F238E27FC236}">
                <a16:creationId xmlns:a16="http://schemas.microsoft.com/office/drawing/2014/main" id="{BC49752E-5BD3-2E06-3BC6-5DACF16F5553}"/>
              </a:ext>
            </a:extLst>
          </p:cNvPr>
          <p:cNvSpPr>
            <a:spLocks noGrp="1"/>
          </p:cNvSpPr>
          <p:nvPr>
            <p:ph idx="1"/>
          </p:nvPr>
        </p:nvSpPr>
        <p:spPr/>
        <p:txBody>
          <a:bodyPr vert="horz" lIns="91440" tIns="45720" rIns="91440" bIns="45720" rtlCol="0" anchor="t">
            <a:normAutofit/>
          </a:bodyPr>
          <a:lstStyle/>
          <a:p>
            <a:r>
              <a:rPr lang="en-US">
                <a:ea typeface="+mn-lt"/>
                <a:cs typeface="+mn-lt"/>
              </a:rPr>
              <a:t> The company faced multiple challenges in its supply chain operations, including difficulty in identifying high-performing regions and product categories, lack of understanding of profit and loss drivers, inability to pinpoint causes of financial losses, and unclear impact of discounts on financial outcomes. Additionally, issues with late deliveries, potential fraudulent activities, inefficient inventory management, and the need to prioritize management efforts based on product value were significant concerns. There were also inefficiencies in warehouse management affecting customer satisfaction, challenges in predicting late deliveries, and the need to segment customers for targeted marketing.</a:t>
            </a:r>
            <a:endParaRPr lang="en-US"/>
          </a:p>
        </p:txBody>
      </p:sp>
    </p:spTree>
    <p:extLst>
      <p:ext uri="{BB962C8B-B14F-4D97-AF65-F5344CB8AC3E}">
        <p14:creationId xmlns:p14="http://schemas.microsoft.com/office/powerpoint/2010/main" val="336827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7F9C-87C4-EEDE-B351-05E8BD94FD7C}"/>
              </a:ext>
            </a:extLst>
          </p:cNvPr>
          <p:cNvSpPr>
            <a:spLocks noGrp="1"/>
          </p:cNvSpPr>
          <p:nvPr>
            <p:ph type="title"/>
          </p:nvPr>
        </p:nvSpPr>
        <p:spPr/>
        <p:txBody>
          <a:bodyPr/>
          <a:lstStyle/>
          <a:p>
            <a:r>
              <a:rPr lang="en-US"/>
              <a:t>STEPS TO SOLVE THESEPROBLEMS TO ENHANCE THE </a:t>
            </a:r>
            <a:r>
              <a:rPr lang="en-US" dirty="0"/>
              <a:t>OPERATIONS</a:t>
            </a:r>
          </a:p>
        </p:txBody>
      </p:sp>
      <p:sp>
        <p:nvSpPr>
          <p:cNvPr id="3" name="Content Placeholder 2">
            <a:extLst>
              <a:ext uri="{FF2B5EF4-FFF2-40B4-BE49-F238E27FC236}">
                <a16:creationId xmlns:a16="http://schemas.microsoft.com/office/drawing/2014/main" id="{0A37F1BC-C10D-F3C4-8E74-BDB5446FBDB1}"/>
              </a:ext>
            </a:extLst>
          </p:cNvPr>
          <p:cNvSpPr>
            <a:spLocks noGrp="1"/>
          </p:cNvSpPr>
          <p:nvPr>
            <p:ph idx="1"/>
          </p:nvPr>
        </p:nvSpPr>
        <p:spPr>
          <a:xfrm>
            <a:off x="952500" y="1985039"/>
            <a:ext cx="10287000" cy="4191923"/>
          </a:xfrm>
        </p:spPr>
        <p:txBody>
          <a:bodyPr vert="horz" lIns="91440" tIns="45720" rIns="91440" bIns="45720" rtlCol="0" anchor="t">
            <a:normAutofit fontScale="92500" lnSpcReduction="10000"/>
          </a:bodyPr>
          <a:lstStyle/>
          <a:p>
            <a:r>
              <a:rPr lang="en-US" b="1">
                <a:ea typeface="+mn-lt"/>
                <a:cs typeface="+mn-lt"/>
              </a:rPr>
              <a:t>Regional and Category Insights:</a:t>
            </a:r>
            <a:endParaRPr lang="en-US" dirty="0">
              <a:latin typeface="Trade Gothic Next Light"/>
              <a:cs typeface="Arial"/>
            </a:endParaRPr>
          </a:p>
          <a:p>
            <a:r>
              <a:rPr lang="en-US">
                <a:ea typeface="+mn-lt"/>
                <a:cs typeface="+mn-lt"/>
              </a:rPr>
              <a:t>Conducted in-depth analysis of regional sales data to uncover patterns and trends, enabling strategic decisions to maximize sales and profitability.</a:t>
            </a:r>
            <a:endParaRPr lang="en-US"/>
          </a:p>
          <a:p>
            <a:r>
              <a:rPr lang="en-US">
                <a:ea typeface="+mn-lt"/>
                <a:cs typeface="+mn-lt"/>
              </a:rPr>
              <a:t>Identified top-selling product segments through detailed category analysis, informing focused marketing and inventory strategies to boost sales.</a:t>
            </a:r>
            <a:endParaRPr lang="en-US"/>
          </a:p>
          <a:p>
            <a:r>
              <a:rPr lang="en-US" b="1">
                <a:ea typeface="+mn-lt"/>
                <a:cs typeface="+mn-lt"/>
              </a:rPr>
              <a:t>Discount Impact Evaluation:</a:t>
            </a:r>
            <a:r>
              <a:rPr lang="en-US">
                <a:ea typeface="+mn-lt"/>
                <a:cs typeface="+mn-lt"/>
              </a:rPr>
              <a:t> Used statistical analysis, including the bootstrap method, to assess the relationship between discounts and financial outcomes, guiding discount strategies to optimize profit and sales.</a:t>
            </a:r>
            <a:endParaRPr lang="en-US" dirty="0">
              <a:latin typeface="Trade Gothic Next Light"/>
              <a:cs typeface="Arial"/>
            </a:endParaRPr>
          </a:p>
          <a:p>
            <a:r>
              <a:rPr lang="en-US" b="1">
                <a:ea typeface="+mn-lt"/>
                <a:cs typeface="+mn-lt"/>
              </a:rPr>
              <a:t>Late Delivery Insights:</a:t>
            </a:r>
            <a:r>
              <a:rPr lang="en-US">
                <a:ea typeface="+mn-lt"/>
                <a:cs typeface="+mn-lt"/>
              </a:rPr>
              <a:t> Analyzed delivery data to identify shipment types and factors causing delays, leading to proactive measures that improved delivery performance and customer satisfaction.</a:t>
            </a:r>
            <a:endParaRPr lang="en-US"/>
          </a:p>
          <a:p>
            <a:r>
              <a:rPr lang="en-US" b="1">
                <a:ea typeface="+mn-lt"/>
                <a:cs typeface="+mn-lt"/>
              </a:rPr>
              <a:t>Fraud Detection:</a:t>
            </a:r>
            <a:r>
              <a:rPr lang="en-US">
                <a:ea typeface="+mn-lt"/>
                <a:cs typeface="+mn-lt"/>
              </a:rPr>
              <a:t> Detected anomalies in delivery patterns indicative of fraudulent activities, mitigating financial losses and enhancing trust in delivery processes.</a:t>
            </a:r>
            <a:endParaRPr lang="en-US"/>
          </a:p>
          <a:p>
            <a:endParaRPr lang="en-US"/>
          </a:p>
          <a:p>
            <a:endParaRPr lang="en-US" dirty="0">
              <a:latin typeface="Trade Gothic Next Light"/>
              <a:cs typeface="Arial"/>
            </a:endParaRPr>
          </a:p>
        </p:txBody>
      </p:sp>
    </p:spTree>
    <p:extLst>
      <p:ext uri="{BB962C8B-B14F-4D97-AF65-F5344CB8AC3E}">
        <p14:creationId xmlns:p14="http://schemas.microsoft.com/office/powerpoint/2010/main" val="264757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159B-4B19-0C82-9E12-741E81B9C758}"/>
              </a:ext>
            </a:extLst>
          </p:cNvPr>
          <p:cNvSpPr>
            <a:spLocks noGrp="1"/>
          </p:cNvSpPr>
          <p:nvPr>
            <p:ph type="title"/>
          </p:nvPr>
        </p:nvSpPr>
        <p:spPr/>
        <p:txBody>
          <a:bodyPr/>
          <a:lstStyle/>
          <a:p>
            <a:r>
              <a:rPr lang="en-US"/>
              <a:t>INVENTORY MANAGEMENT</a:t>
            </a:r>
          </a:p>
        </p:txBody>
      </p:sp>
      <p:sp>
        <p:nvSpPr>
          <p:cNvPr id="3" name="Content Placeholder 2">
            <a:extLst>
              <a:ext uri="{FF2B5EF4-FFF2-40B4-BE49-F238E27FC236}">
                <a16:creationId xmlns:a16="http://schemas.microsoft.com/office/drawing/2014/main" id="{91DB15F9-C577-B439-AF71-285F564E8AF9}"/>
              </a:ext>
            </a:extLst>
          </p:cNvPr>
          <p:cNvSpPr>
            <a:spLocks noGrp="1"/>
          </p:cNvSpPr>
          <p:nvPr>
            <p:ph idx="1"/>
          </p:nvPr>
        </p:nvSpPr>
        <p:spPr/>
        <p:txBody>
          <a:bodyPr vert="horz" lIns="91440" tIns="45720" rIns="91440" bIns="45720" rtlCol="0" anchor="t">
            <a:normAutofit/>
          </a:bodyPr>
          <a:lstStyle/>
          <a:p>
            <a:r>
              <a:rPr lang="en-US" b="1">
                <a:ea typeface="+mn-lt"/>
                <a:cs typeface="+mn-lt"/>
              </a:rPr>
              <a:t>Inventory Management Optimization:</a:t>
            </a:r>
            <a:r>
              <a:rPr lang="en-US">
                <a:ea typeface="+mn-lt"/>
                <a:cs typeface="+mn-lt"/>
              </a:rPr>
              <a:t> Calculated optimal reorder points and safety stock levels for each product, ensuring efficient inventory management and reducing stockouts.</a:t>
            </a:r>
            <a:endParaRPr lang="en-US"/>
          </a:p>
          <a:p>
            <a:r>
              <a:rPr lang="en-US" b="1">
                <a:ea typeface="+mn-lt"/>
                <a:cs typeface="+mn-lt"/>
              </a:rPr>
              <a:t>ABC Classification:</a:t>
            </a:r>
            <a:r>
              <a:rPr lang="en-US">
                <a:ea typeface="+mn-lt"/>
                <a:cs typeface="+mn-lt"/>
              </a:rPr>
              <a:t> Applied ABC classification to categorize products into A, B, and C classes based on their value, optimizing resource allocation for high-value items.</a:t>
            </a:r>
            <a:endParaRPr lang="en-US"/>
          </a:p>
          <a:p>
            <a:r>
              <a:rPr lang="en-US" b="1">
                <a:ea typeface="+mn-lt"/>
                <a:cs typeface="+mn-lt"/>
              </a:rPr>
              <a:t>Market Basket Analysis:</a:t>
            </a:r>
            <a:r>
              <a:rPr lang="en-US">
                <a:ea typeface="+mn-lt"/>
                <a:cs typeface="+mn-lt"/>
              </a:rPr>
              <a:t> Conducted market basket analysis to identify product groupings, informing warehouse management strategies and enhancing customer satisfaction through optimized inventory placement.</a:t>
            </a:r>
            <a:endParaRPr lang="en-US"/>
          </a:p>
          <a:p>
            <a:r>
              <a:rPr lang="en-US" b="1">
                <a:ea typeface="+mn-lt"/>
                <a:cs typeface="+mn-lt"/>
              </a:rPr>
              <a:t>RFM Analysis:</a:t>
            </a:r>
            <a:r>
              <a:rPr lang="en-US">
                <a:ea typeface="+mn-lt"/>
                <a:cs typeface="+mn-lt"/>
              </a:rPr>
              <a:t> Conducted RFM (Recency, Frequency, Monetary) analysis to segment customers based on purchasing behavior, allowing for targeted marketing campaigns that improved customer retention and sales.</a:t>
            </a:r>
            <a:endParaRPr lang="en-US"/>
          </a:p>
          <a:p>
            <a:endParaRPr lang="en-US" dirty="0"/>
          </a:p>
        </p:txBody>
      </p:sp>
    </p:spTree>
    <p:extLst>
      <p:ext uri="{BB962C8B-B14F-4D97-AF65-F5344CB8AC3E}">
        <p14:creationId xmlns:p14="http://schemas.microsoft.com/office/powerpoint/2010/main" val="14825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CA64-7C3D-B2B3-235B-097BB0AAEA6A}"/>
              </a:ext>
            </a:extLst>
          </p:cNvPr>
          <p:cNvSpPr>
            <a:spLocks noGrp="1"/>
          </p:cNvSpPr>
          <p:nvPr>
            <p:ph type="title"/>
          </p:nvPr>
        </p:nvSpPr>
        <p:spPr>
          <a:xfrm>
            <a:off x="-1601" y="193742"/>
            <a:ext cx="10287000" cy="558653"/>
          </a:xfrm>
        </p:spPr>
        <p:txBody>
          <a:bodyPr>
            <a:normAutofit fontScale="90000"/>
          </a:bodyPr>
          <a:lstStyle/>
          <a:p>
            <a:r>
              <a:rPr lang="en-US"/>
              <a:t>DATASET OVERVIEW</a:t>
            </a:r>
          </a:p>
        </p:txBody>
      </p:sp>
      <p:sp>
        <p:nvSpPr>
          <p:cNvPr id="3" name="Content Placeholder 2">
            <a:extLst>
              <a:ext uri="{FF2B5EF4-FFF2-40B4-BE49-F238E27FC236}">
                <a16:creationId xmlns:a16="http://schemas.microsoft.com/office/drawing/2014/main" id="{CD011A22-B75E-7014-068F-BDE0708EDFAF}"/>
              </a:ext>
            </a:extLst>
          </p:cNvPr>
          <p:cNvSpPr>
            <a:spLocks noGrp="1"/>
          </p:cNvSpPr>
          <p:nvPr>
            <p:ph sz="half" idx="1"/>
          </p:nvPr>
        </p:nvSpPr>
        <p:spPr>
          <a:xfrm>
            <a:off x="152080" y="1062960"/>
            <a:ext cx="5867720" cy="5114003"/>
          </a:xfrm>
        </p:spPr>
        <p:txBody>
          <a:bodyPr vert="horz" lIns="91440" tIns="45720" rIns="91440" bIns="45720" rtlCol="0" anchor="t">
            <a:noAutofit/>
          </a:bodyPr>
          <a:lstStyle/>
          <a:p>
            <a:pPr marL="0" indent="0">
              <a:buNone/>
            </a:pPr>
            <a:endParaRPr lang="en-US" b="1" dirty="0"/>
          </a:p>
          <a:p>
            <a:r>
              <a:rPr lang="en-US" sz="1600" b="1">
                <a:ea typeface="+mn-lt"/>
                <a:cs typeface="+mn-lt"/>
              </a:rPr>
              <a:t>Records:</a:t>
            </a:r>
            <a:r>
              <a:rPr lang="en-US" sz="1600">
                <a:ea typeface="+mn-lt"/>
                <a:cs typeface="+mn-lt"/>
              </a:rPr>
              <a:t> 180,519</a:t>
            </a:r>
            <a:endParaRPr lang="en-US" sz="1600" dirty="0"/>
          </a:p>
          <a:p>
            <a:r>
              <a:rPr lang="en-US" sz="1600" b="1">
                <a:ea typeface="+mn-lt"/>
                <a:cs typeface="+mn-lt"/>
              </a:rPr>
              <a:t>Columns:</a:t>
            </a:r>
            <a:r>
              <a:rPr lang="en-US" sz="1600">
                <a:ea typeface="+mn-lt"/>
                <a:cs typeface="+mn-lt"/>
              </a:rPr>
              <a:t> 57</a:t>
            </a:r>
            <a:endParaRPr lang="en-US" sz="1600"/>
          </a:p>
          <a:p>
            <a:r>
              <a:rPr lang="en-US" sz="1600" b="1">
                <a:ea typeface="+mn-lt"/>
                <a:cs typeface="+mn-lt"/>
              </a:rPr>
              <a:t>Type</a:t>
            </a:r>
            <a:r>
              <a:rPr lang="en-US" sz="1600">
                <a:ea typeface="+mn-lt"/>
                <a:cs typeface="+mn-lt"/>
              </a:rPr>
              <a:t> (Order type)</a:t>
            </a:r>
            <a:endParaRPr lang="en-US" sz="1600" dirty="0"/>
          </a:p>
          <a:p>
            <a:r>
              <a:rPr lang="en-US" sz="1600" b="1">
                <a:ea typeface="+mn-lt"/>
                <a:cs typeface="+mn-lt"/>
              </a:rPr>
              <a:t>Days for shipping (real)</a:t>
            </a:r>
            <a:r>
              <a:rPr lang="en-US" sz="1600">
                <a:ea typeface="+mn-lt"/>
                <a:cs typeface="+mn-lt"/>
              </a:rPr>
              <a:t> (Actual days)</a:t>
            </a:r>
            <a:endParaRPr lang="en-US" sz="1600" dirty="0"/>
          </a:p>
          <a:p>
            <a:r>
              <a:rPr lang="en-US" sz="1600" b="1">
                <a:ea typeface="+mn-lt"/>
                <a:cs typeface="+mn-lt"/>
              </a:rPr>
              <a:t>Days for shipment (scheduled)</a:t>
            </a:r>
            <a:r>
              <a:rPr lang="en-US" sz="1600">
                <a:ea typeface="+mn-lt"/>
                <a:cs typeface="+mn-lt"/>
              </a:rPr>
              <a:t> (Scheduled days)</a:t>
            </a:r>
            <a:endParaRPr lang="en-US" sz="1600" dirty="0"/>
          </a:p>
          <a:p>
            <a:r>
              <a:rPr lang="en-US" sz="1600" b="1">
                <a:ea typeface="+mn-lt"/>
                <a:cs typeface="+mn-lt"/>
              </a:rPr>
              <a:t>Delivery Status</a:t>
            </a:r>
            <a:r>
              <a:rPr lang="en-US" sz="1600">
                <a:ea typeface="+mn-lt"/>
                <a:cs typeface="+mn-lt"/>
              </a:rPr>
              <a:t> (Order status)</a:t>
            </a:r>
            <a:endParaRPr lang="en-US" sz="1600" dirty="0"/>
          </a:p>
          <a:p>
            <a:r>
              <a:rPr lang="en-US" sz="1600" b="1">
                <a:ea typeface="+mn-lt"/>
                <a:cs typeface="+mn-lt"/>
              </a:rPr>
              <a:t>Late_delivery_risk</a:t>
            </a:r>
            <a:r>
              <a:rPr lang="en-US" sz="1600">
                <a:ea typeface="+mn-lt"/>
                <a:cs typeface="+mn-lt"/>
              </a:rPr>
              <a:t> (Risk indicator)</a:t>
            </a:r>
            <a:endParaRPr lang="en-US" sz="1600" dirty="0"/>
          </a:p>
          <a:p>
            <a:r>
              <a:rPr lang="en-US" sz="1600" b="1">
                <a:ea typeface="+mn-lt"/>
                <a:cs typeface="+mn-lt"/>
              </a:rPr>
              <a:t>Category Name</a:t>
            </a:r>
            <a:r>
              <a:rPr lang="en-US" sz="1600">
                <a:ea typeface="+mn-lt"/>
                <a:cs typeface="+mn-lt"/>
              </a:rPr>
              <a:t> (Product category)</a:t>
            </a:r>
            <a:endParaRPr lang="en-US" sz="1600" dirty="0"/>
          </a:p>
          <a:p>
            <a:r>
              <a:rPr lang="en-US" sz="1600" b="1">
                <a:ea typeface="+mn-lt"/>
                <a:cs typeface="+mn-lt"/>
              </a:rPr>
              <a:t>Customer City</a:t>
            </a:r>
            <a:r>
              <a:rPr lang="en-US" sz="1600">
                <a:ea typeface="+mn-lt"/>
                <a:cs typeface="+mn-lt"/>
              </a:rPr>
              <a:t> (City)</a:t>
            </a:r>
            <a:endParaRPr lang="en-US" sz="1600" dirty="0"/>
          </a:p>
          <a:p>
            <a:r>
              <a:rPr lang="en-US" sz="1600" b="1">
                <a:ea typeface="+mn-lt"/>
                <a:cs typeface="+mn-lt"/>
              </a:rPr>
              <a:t>Customer Country</a:t>
            </a:r>
            <a:r>
              <a:rPr lang="en-US" sz="1600">
                <a:ea typeface="+mn-lt"/>
                <a:cs typeface="+mn-lt"/>
              </a:rPr>
              <a:t> (Country)</a:t>
            </a:r>
            <a:endParaRPr lang="en-US" sz="1600" dirty="0"/>
          </a:p>
          <a:p>
            <a:r>
              <a:rPr lang="en-US" sz="1600" b="1">
                <a:ea typeface="+mn-lt"/>
                <a:cs typeface="+mn-lt"/>
              </a:rPr>
              <a:t>Customer Id</a:t>
            </a:r>
            <a:r>
              <a:rPr lang="en-US" sz="1600">
                <a:ea typeface="+mn-lt"/>
                <a:cs typeface="+mn-lt"/>
              </a:rPr>
              <a:t> (ID)</a:t>
            </a:r>
            <a:endParaRPr lang="en-US" sz="1600" dirty="0"/>
          </a:p>
          <a:p>
            <a:r>
              <a:rPr lang="en-US" sz="1600" b="1">
                <a:ea typeface="+mn-lt"/>
                <a:cs typeface="+mn-lt"/>
              </a:rPr>
              <a:t>Customer Segment</a:t>
            </a:r>
            <a:r>
              <a:rPr lang="en-US" sz="1600">
                <a:ea typeface="+mn-lt"/>
                <a:cs typeface="+mn-lt"/>
              </a:rPr>
              <a:t> (Segment)</a:t>
            </a:r>
            <a:endParaRPr lang="en-US" sz="1600" dirty="0"/>
          </a:p>
          <a:p>
            <a:r>
              <a:rPr lang="en-US" sz="1600" b="1">
                <a:ea typeface="+mn-lt"/>
                <a:cs typeface="+mn-lt"/>
              </a:rPr>
              <a:t>Department Name</a:t>
            </a:r>
            <a:r>
              <a:rPr lang="en-US" sz="1600">
                <a:ea typeface="+mn-lt"/>
                <a:cs typeface="+mn-lt"/>
              </a:rPr>
              <a:t> (Department)</a:t>
            </a:r>
            <a:endParaRPr lang="en-US" sz="1600" dirty="0"/>
          </a:p>
          <a:p>
            <a:pPr marL="0" indent="0">
              <a:buNone/>
            </a:pPr>
            <a:endParaRPr lang="en-US" sz="1600" dirty="0"/>
          </a:p>
        </p:txBody>
      </p:sp>
      <p:sp>
        <p:nvSpPr>
          <p:cNvPr id="4" name="Content Placeholder 3">
            <a:extLst>
              <a:ext uri="{FF2B5EF4-FFF2-40B4-BE49-F238E27FC236}">
                <a16:creationId xmlns:a16="http://schemas.microsoft.com/office/drawing/2014/main" id="{174F45C5-2289-A8CD-2FA4-6E7641D1F3FE}"/>
              </a:ext>
            </a:extLst>
          </p:cNvPr>
          <p:cNvSpPr>
            <a:spLocks noGrp="1"/>
          </p:cNvSpPr>
          <p:nvPr>
            <p:ph sz="half" idx="2"/>
          </p:nvPr>
        </p:nvSpPr>
        <p:spPr>
          <a:xfrm>
            <a:off x="5826419" y="1299883"/>
            <a:ext cx="5413081" cy="4877080"/>
          </a:xfrm>
        </p:spPr>
        <p:txBody>
          <a:bodyPr vert="horz" lIns="91440" tIns="45720" rIns="91440" bIns="45720" rtlCol="0" anchor="t">
            <a:noAutofit/>
          </a:bodyPr>
          <a:lstStyle/>
          <a:p>
            <a:r>
              <a:rPr lang="en-US" sz="1600" b="1">
                <a:latin typeface="Arial"/>
                <a:cs typeface="Arial"/>
              </a:rPr>
              <a:t>Market</a:t>
            </a:r>
            <a:r>
              <a:rPr lang="en-US" sz="1600">
                <a:latin typeface="Arial"/>
                <a:cs typeface="Arial"/>
              </a:rPr>
              <a:t> (Market segment)</a:t>
            </a:r>
          </a:p>
          <a:p>
            <a:r>
              <a:rPr lang="en-US" sz="1600" b="1">
                <a:latin typeface="Arial"/>
                <a:cs typeface="Arial"/>
              </a:rPr>
              <a:t>Order Id</a:t>
            </a:r>
            <a:r>
              <a:rPr lang="en-US" sz="1600">
                <a:latin typeface="Arial"/>
                <a:cs typeface="Arial"/>
              </a:rPr>
              <a:t> (ID)</a:t>
            </a:r>
          </a:p>
          <a:p>
            <a:r>
              <a:rPr lang="en-US" sz="1600" b="1">
                <a:latin typeface="Arial"/>
                <a:cs typeface="Arial"/>
              </a:rPr>
              <a:t>Order Item Discount</a:t>
            </a:r>
            <a:r>
              <a:rPr lang="en-US" sz="1600">
                <a:latin typeface="Arial"/>
                <a:cs typeface="Arial"/>
              </a:rPr>
              <a:t> (Discount)</a:t>
            </a:r>
          </a:p>
          <a:p>
            <a:r>
              <a:rPr lang="en-US" sz="1600" b="1">
                <a:latin typeface="Arial"/>
                <a:cs typeface="Arial"/>
              </a:rPr>
              <a:t>Order Item Quantity</a:t>
            </a:r>
            <a:r>
              <a:rPr lang="en-US" sz="1600">
                <a:latin typeface="Arial"/>
                <a:cs typeface="Arial"/>
              </a:rPr>
              <a:t> (Quantity)</a:t>
            </a:r>
          </a:p>
          <a:p>
            <a:r>
              <a:rPr lang="en-US" sz="1600" b="1">
                <a:latin typeface="Arial"/>
                <a:cs typeface="Arial"/>
              </a:rPr>
              <a:t>Sales</a:t>
            </a:r>
            <a:r>
              <a:rPr lang="en-US" sz="1600">
                <a:latin typeface="Arial"/>
                <a:cs typeface="Arial"/>
              </a:rPr>
              <a:t> (Sales amount)</a:t>
            </a:r>
          </a:p>
          <a:p>
            <a:r>
              <a:rPr lang="en-US" sz="1600" b="1">
                <a:latin typeface="Arial"/>
                <a:cs typeface="Arial"/>
              </a:rPr>
              <a:t>Order Profit Per Order</a:t>
            </a:r>
            <a:r>
              <a:rPr lang="en-US" sz="1600">
                <a:latin typeface="Arial"/>
                <a:cs typeface="Arial"/>
              </a:rPr>
              <a:t> (Profit/order)</a:t>
            </a:r>
          </a:p>
          <a:p>
            <a:r>
              <a:rPr lang="en-US" sz="1600" b="1">
                <a:latin typeface="Arial"/>
                <a:cs typeface="Arial"/>
              </a:rPr>
              <a:t>Order Region</a:t>
            </a:r>
            <a:r>
              <a:rPr lang="en-US" sz="1600">
                <a:latin typeface="Arial"/>
                <a:cs typeface="Arial"/>
              </a:rPr>
              <a:t> (Region)</a:t>
            </a:r>
          </a:p>
          <a:p>
            <a:r>
              <a:rPr lang="en-US" sz="1600" b="1">
                <a:latin typeface="Arial"/>
                <a:cs typeface="Arial"/>
              </a:rPr>
              <a:t>Order Status</a:t>
            </a:r>
            <a:r>
              <a:rPr lang="en-US" sz="1600">
                <a:latin typeface="Arial"/>
                <a:cs typeface="Arial"/>
              </a:rPr>
              <a:t> (Status)</a:t>
            </a:r>
          </a:p>
          <a:p>
            <a:r>
              <a:rPr lang="en-US" sz="1600" b="1">
                <a:latin typeface="Arial"/>
                <a:cs typeface="Arial"/>
              </a:rPr>
              <a:t>Product Name</a:t>
            </a:r>
            <a:r>
              <a:rPr lang="en-US" sz="1600">
                <a:latin typeface="Arial"/>
                <a:cs typeface="Arial"/>
              </a:rPr>
              <a:t> (Product)</a:t>
            </a:r>
          </a:p>
          <a:p>
            <a:r>
              <a:rPr lang="en-US" sz="1600" b="1">
                <a:latin typeface="Arial"/>
                <a:cs typeface="Arial"/>
              </a:rPr>
              <a:t>Shipping Mode</a:t>
            </a:r>
            <a:r>
              <a:rPr lang="en-US" sz="1600">
                <a:latin typeface="Arial"/>
                <a:cs typeface="Arial"/>
              </a:rPr>
              <a:t> (Mode)</a:t>
            </a:r>
          </a:p>
          <a:p>
            <a:r>
              <a:rPr lang="en-US" sz="1600" b="1">
                <a:latin typeface="Arial"/>
                <a:cs typeface="Arial"/>
              </a:rPr>
              <a:t>Order Month Year</a:t>
            </a:r>
            <a:r>
              <a:rPr lang="en-US" sz="1600">
                <a:latin typeface="Arial"/>
                <a:cs typeface="Arial"/>
              </a:rPr>
              <a:t> (Month year)</a:t>
            </a:r>
          </a:p>
          <a:p>
            <a:r>
              <a:rPr lang="en-US" sz="1600" b="1">
                <a:latin typeface="Arial"/>
                <a:cs typeface="Arial"/>
              </a:rPr>
              <a:t>Profit or Loss</a:t>
            </a:r>
            <a:r>
              <a:rPr lang="en-US" sz="1600">
                <a:latin typeface="Arial"/>
                <a:cs typeface="Arial"/>
              </a:rPr>
              <a:t> (Indicator)</a:t>
            </a:r>
          </a:p>
          <a:p>
            <a:r>
              <a:rPr lang="en-US" sz="1600" b="1">
                <a:latin typeface="Arial"/>
                <a:cs typeface="Arial"/>
              </a:rPr>
              <a:t>Late Delivery Risk</a:t>
            </a:r>
            <a:r>
              <a:rPr lang="en-US" sz="1600">
                <a:latin typeface="Arial"/>
                <a:cs typeface="Arial"/>
              </a:rPr>
              <a:t> (Risk level)</a:t>
            </a:r>
          </a:p>
          <a:p>
            <a:endParaRPr lang="en-US" dirty="0"/>
          </a:p>
        </p:txBody>
      </p:sp>
    </p:spTree>
    <p:extLst>
      <p:ext uri="{BB962C8B-B14F-4D97-AF65-F5344CB8AC3E}">
        <p14:creationId xmlns:p14="http://schemas.microsoft.com/office/powerpoint/2010/main" val="228930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52EA7-0EA2-C54E-56C4-01DF43F542A0}"/>
              </a:ext>
            </a:extLst>
          </p:cNvPr>
          <p:cNvSpPr>
            <a:spLocks noGrp="1"/>
          </p:cNvSpPr>
          <p:nvPr>
            <p:ph type="title"/>
          </p:nvPr>
        </p:nvSpPr>
        <p:spPr>
          <a:xfrm>
            <a:off x="-1601" y="81963"/>
            <a:ext cx="4469386" cy="484735"/>
          </a:xfrm>
        </p:spPr>
        <p:txBody>
          <a:bodyPr>
            <a:normAutofit fontScale="90000"/>
          </a:bodyPr>
          <a:lstStyle/>
          <a:p>
            <a:r>
              <a:rPr lang="en-US"/>
              <a:t>CATEGORY VS SALES</a:t>
            </a:r>
          </a:p>
        </p:txBody>
      </p:sp>
      <p:sp>
        <p:nvSpPr>
          <p:cNvPr id="28" name="Rectangle 27">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with blue and white lines&#10;&#10;Description automatically generated">
            <a:extLst>
              <a:ext uri="{FF2B5EF4-FFF2-40B4-BE49-F238E27FC236}">
                <a16:creationId xmlns:a16="http://schemas.microsoft.com/office/drawing/2014/main" id="{2D87BDA3-75EE-AD87-DBD5-BAF158580201}"/>
              </a:ext>
            </a:extLst>
          </p:cNvPr>
          <p:cNvPicPr>
            <a:picLocks noGrp="1" noChangeAspect="1"/>
          </p:cNvPicPr>
          <p:nvPr>
            <p:ph idx="1"/>
          </p:nvPr>
        </p:nvPicPr>
        <p:blipFill>
          <a:blip r:embed="rId2"/>
          <a:stretch>
            <a:fillRect/>
          </a:stretch>
        </p:blipFill>
        <p:spPr>
          <a:xfrm>
            <a:off x="267340" y="1117387"/>
            <a:ext cx="6051014" cy="3628421"/>
          </a:xfrm>
        </p:spPr>
      </p:pic>
      <p:pic>
        <p:nvPicPr>
          <p:cNvPr id="8" name="Picture 7" descr="A graph of sales&#10;&#10;Description automatically generated">
            <a:extLst>
              <a:ext uri="{FF2B5EF4-FFF2-40B4-BE49-F238E27FC236}">
                <a16:creationId xmlns:a16="http://schemas.microsoft.com/office/drawing/2014/main" id="{D72CF6C8-C665-AE28-0ED3-2B2D35EAA227}"/>
              </a:ext>
            </a:extLst>
          </p:cNvPr>
          <p:cNvPicPr>
            <a:picLocks noChangeAspect="1"/>
          </p:cNvPicPr>
          <p:nvPr/>
        </p:nvPicPr>
        <p:blipFill>
          <a:blip r:embed="rId3"/>
          <a:stretch>
            <a:fillRect/>
          </a:stretch>
        </p:blipFill>
        <p:spPr>
          <a:xfrm>
            <a:off x="7033973" y="5282"/>
            <a:ext cx="5014072" cy="3543301"/>
          </a:xfrm>
          <a:prstGeom prst="rect">
            <a:avLst/>
          </a:prstGeom>
        </p:spPr>
      </p:pic>
      <p:pic>
        <p:nvPicPr>
          <p:cNvPr id="9" name="Picture 8" descr="A graph with blue and white bars&#10;&#10;Description automatically generated">
            <a:extLst>
              <a:ext uri="{FF2B5EF4-FFF2-40B4-BE49-F238E27FC236}">
                <a16:creationId xmlns:a16="http://schemas.microsoft.com/office/drawing/2014/main" id="{622A8F7B-450E-CED4-8430-0731BBE26CEF}"/>
              </a:ext>
            </a:extLst>
          </p:cNvPr>
          <p:cNvPicPr>
            <a:picLocks noChangeAspect="1"/>
          </p:cNvPicPr>
          <p:nvPr/>
        </p:nvPicPr>
        <p:blipFill>
          <a:blip r:embed="rId4"/>
          <a:stretch>
            <a:fillRect/>
          </a:stretch>
        </p:blipFill>
        <p:spPr>
          <a:xfrm>
            <a:off x="7040376" y="3431081"/>
            <a:ext cx="4886006" cy="3421637"/>
          </a:xfrm>
          <a:prstGeom prst="rect">
            <a:avLst/>
          </a:prstGeom>
        </p:spPr>
      </p:pic>
    </p:spTree>
    <p:extLst>
      <p:ext uri="{BB962C8B-B14F-4D97-AF65-F5344CB8AC3E}">
        <p14:creationId xmlns:p14="http://schemas.microsoft.com/office/powerpoint/2010/main" val="200783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7350-71C8-8F78-FB13-4A9DDD1F1FCF}"/>
              </a:ext>
            </a:extLst>
          </p:cNvPr>
          <p:cNvSpPr>
            <a:spLocks noGrp="1"/>
          </p:cNvSpPr>
          <p:nvPr>
            <p:ph type="title"/>
          </p:nvPr>
        </p:nvSpPr>
        <p:spPr>
          <a:xfrm>
            <a:off x="75239" y="104095"/>
            <a:ext cx="10287000" cy="1147762"/>
          </a:xfrm>
        </p:spPr>
        <p:txBody>
          <a:bodyPr/>
          <a:lstStyle/>
          <a:p>
            <a:r>
              <a:rPr lang="en-US"/>
              <a:t>PRODUCT PRICE vs sales per customer</a:t>
            </a:r>
          </a:p>
        </p:txBody>
      </p:sp>
      <p:pic>
        <p:nvPicPr>
          <p:cNvPr id="4" name="Content Placeholder 3" descr="A graph with blue lines and numbers&#10;&#10;Description automatically generated">
            <a:extLst>
              <a:ext uri="{FF2B5EF4-FFF2-40B4-BE49-F238E27FC236}">
                <a16:creationId xmlns:a16="http://schemas.microsoft.com/office/drawing/2014/main" id="{809EC409-418B-171F-E7CC-89C414322620}"/>
              </a:ext>
            </a:extLst>
          </p:cNvPr>
          <p:cNvPicPr>
            <a:picLocks noGrp="1" noChangeAspect="1"/>
          </p:cNvPicPr>
          <p:nvPr>
            <p:ph idx="1"/>
          </p:nvPr>
        </p:nvPicPr>
        <p:blipFill>
          <a:blip r:embed="rId2"/>
          <a:stretch>
            <a:fillRect/>
          </a:stretch>
        </p:blipFill>
        <p:spPr>
          <a:xfrm>
            <a:off x="73068" y="1261460"/>
            <a:ext cx="5520839" cy="4761821"/>
          </a:xfrm>
        </p:spPr>
      </p:pic>
      <p:sp>
        <p:nvSpPr>
          <p:cNvPr id="3" name="TextBox 2">
            <a:extLst>
              <a:ext uri="{FF2B5EF4-FFF2-40B4-BE49-F238E27FC236}">
                <a16:creationId xmlns:a16="http://schemas.microsoft.com/office/drawing/2014/main" id="{0787CFF4-EFAF-D6F7-22D9-F5970F4A6356}"/>
              </a:ext>
            </a:extLst>
          </p:cNvPr>
          <p:cNvSpPr txBox="1"/>
          <p:nvPr/>
        </p:nvSpPr>
        <p:spPr>
          <a:xfrm>
            <a:off x="-1281" y="6024283"/>
            <a:ext cx="6117772"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002060"/>
                </a:solidFill>
                <a:latin typeface="Consolas"/>
              </a:rPr>
              <a:t>It can be observed that prices has linear relation with sales.</a:t>
            </a:r>
            <a:endParaRPr lang="en-US">
              <a:solidFill>
                <a:srgbClr val="002060"/>
              </a:solidFill>
            </a:endParaRPr>
          </a:p>
          <a:p>
            <a:endParaRPr lang="en-US" b="1" dirty="0">
              <a:solidFill>
                <a:srgbClr val="569CD6"/>
              </a:solidFill>
              <a:latin typeface="Consolas"/>
            </a:endParaRPr>
          </a:p>
        </p:txBody>
      </p:sp>
      <p:sp>
        <p:nvSpPr>
          <p:cNvPr id="5" name="TextBox 4">
            <a:extLst>
              <a:ext uri="{FF2B5EF4-FFF2-40B4-BE49-F238E27FC236}">
                <a16:creationId xmlns:a16="http://schemas.microsoft.com/office/drawing/2014/main" id="{F0E0310E-AD81-793F-BEC5-ED6AF2365541}"/>
              </a:ext>
            </a:extLst>
          </p:cNvPr>
          <p:cNvSpPr txBox="1"/>
          <p:nvPr/>
        </p:nvSpPr>
        <p:spPr>
          <a:xfrm>
            <a:off x="5800165" y="4391425"/>
            <a:ext cx="612417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linear relationship between price and sales indicates that customers prefer higher-quality products despite their higher prices. This suggests that strategic pricing adjustments could optimize revenue and market penetration by aligning with customer preferences for quality.</a:t>
            </a:r>
          </a:p>
        </p:txBody>
      </p:sp>
      <p:sp>
        <p:nvSpPr>
          <p:cNvPr id="6" name="TextBox 5">
            <a:extLst>
              <a:ext uri="{FF2B5EF4-FFF2-40B4-BE49-F238E27FC236}">
                <a16:creationId xmlns:a16="http://schemas.microsoft.com/office/drawing/2014/main" id="{7C062BF4-1712-D8DF-D0F1-26C905BACF31}"/>
              </a:ext>
            </a:extLst>
          </p:cNvPr>
          <p:cNvSpPr txBox="1"/>
          <p:nvPr/>
        </p:nvSpPr>
        <p:spPr>
          <a:xfrm>
            <a:off x="5601661" y="1176938"/>
            <a:ext cx="663644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solidFill>
                  <a:srgbClr val="002060"/>
                </a:solidFill>
                <a:cs typeface="Arial"/>
              </a:rPr>
              <a:t>Fishing</a:t>
            </a:r>
            <a:r>
              <a:rPr lang="en-US">
                <a:solidFill>
                  <a:srgbClr val="002060"/>
                </a:solidFill>
                <a:cs typeface="Arial"/>
              </a:rPr>
              <a:t>: Highest number of sales</a:t>
            </a:r>
            <a:r>
              <a:rPr lang="en-US">
                <a:cs typeface="Arial"/>
              </a:rPr>
              <a:t>​</a:t>
            </a:r>
          </a:p>
          <a:p>
            <a:pPr marL="285750" indent="-285750">
              <a:buFont typeface="Arial,Sans-Serif"/>
              <a:buChar char="•"/>
            </a:pPr>
            <a:r>
              <a:rPr lang="en-US" b="1">
                <a:solidFill>
                  <a:srgbClr val="002060"/>
                </a:solidFill>
                <a:cs typeface="Arial"/>
              </a:rPr>
              <a:t>Cleats</a:t>
            </a:r>
            <a:r>
              <a:rPr lang="en-US">
                <a:solidFill>
                  <a:srgbClr val="002060"/>
                </a:solidFill>
                <a:cs typeface="Arial"/>
              </a:rPr>
              <a:t>: Second highest number of sales</a:t>
            </a:r>
            <a:r>
              <a:rPr lang="en-US">
                <a:cs typeface="Arial"/>
              </a:rPr>
              <a:t>​</a:t>
            </a:r>
          </a:p>
          <a:p>
            <a:pPr marL="285750" indent="-285750">
              <a:buFont typeface="Arial,Sans-Serif"/>
              <a:buChar char="•"/>
            </a:pPr>
            <a:r>
              <a:rPr lang="en-US" b="1">
                <a:solidFill>
                  <a:srgbClr val="002060"/>
                </a:solidFill>
                <a:cs typeface="Arial"/>
              </a:rPr>
              <a:t>High-Value Products:</a:t>
            </a:r>
            <a:r>
              <a:rPr lang="en-US">
                <a:cs typeface="Arial"/>
              </a:rPr>
              <a:t>​</a:t>
            </a:r>
          </a:p>
          <a:p>
            <a:pPr marL="285750" indent="-285750">
              <a:buFont typeface="Arial,Sans-Serif"/>
              <a:buChar char="•"/>
            </a:pPr>
            <a:r>
              <a:rPr lang="en-US" b="1">
                <a:solidFill>
                  <a:srgbClr val="002060"/>
                </a:solidFill>
                <a:cs typeface="Arial"/>
              </a:rPr>
              <a:t>Top 7 Products</a:t>
            </a:r>
            <a:r>
              <a:rPr lang="en-US">
                <a:solidFill>
                  <a:srgbClr val="002060"/>
                </a:solidFill>
                <a:cs typeface="Arial"/>
              </a:rPr>
              <a:t>: Highest average prices are also the most sold</a:t>
            </a:r>
            <a:r>
              <a:rPr lang="en-US">
                <a:cs typeface="Arial"/>
              </a:rPr>
              <a:t>​</a:t>
            </a:r>
          </a:p>
          <a:p>
            <a:pPr marL="285750" indent="-285750">
              <a:buFont typeface="Arial,Sans-Serif"/>
              <a:buChar char="•"/>
            </a:pPr>
            <a:r>
              <a:rPr lang="en-US" b="1">
                <a:solidFill>
                  <a:srgbClr val="002060"/>
                </a:solidFill>
                <a:cs typeface="Arial"/>
              </a:rPr>
              <a:t>Computers</a:t>
            </a:r>
            <a:r>
              <a:rPr lang="en-US">
                <a:solidFill>
                  <a:srgbClr val="002060"/>
                </a:solidFill>
                <a:cs typeface="Arial"/>
              </a:rPr>
              <a:t>: Nearly 1350 sales despite a $1500 price tag</a:t>
            </a:r>
            <a:r>
              <a:rPr lang="en-US">
                <a:cs typeface="Arial"/>
              </a:rPr>
              <a:t>​</a:t>
            </a:r>
          </a:p>
          <a:p>
            <a:pPr marL="285750" indent="-285750">
              <a:buFont typeface="Arial,Sans-Serif"/>
              <a:buChar char="•"/>
            </a:pPr>
            <a:r>
              <a:rPr lang="en-US" b="1">
                <a:solidFill>
                  <a:srgbClr val="002060"/>
                </a:solidFill>
                <a:cs typeface="Arial"/>
              </a:rPr>
              <a:t>Price and Sales Relationship:</a:t>
            </a:r>
            <a:r>
              <a:rPr lang="en-US">
                <a:cs typeface="Arial"/>
              </a:rPr>
              <a:t>​</a:t>
            </a:r>
          </a:p>
          <a:p>
            <a:pPr marL="285750" indent="-285750">
              <a:buFont typeface="Arial,Sans-Serif"/>
              <a:buChar char="•"/>
            </a:pPr>
            <a:r>
              <a:rPr lang="en-US" b="1">
                <a:solidFill>
                  <a:srgbClr val="002060"/>
                </a:solidFill>
                <a:cs typeface="Arial"/>
              </a:rPr>
              <a:t>Correlation</a:t>
            </a:r>
            <a:r>
              <a:rPr lang="en-US">
                <a:solidFill>
                  <a:srgbClr val="002060"/>
                </a:solidFill>
                <a:cs typeface="Arial"/>
              </a:rPr>
              <a:t>: High correlation between price and sales</a:t>
            </a:r>
            <a:r>
              <a:rPr lang="en-US">
                <a:cs typeface="Arial"/>
              </a:rPr>
              <a:t>​</a:t>
            </a:r>
          </a:p>
          <a:p>
            <a:pPr marL="285750" indent="-285750">
              <a:buFont typeface="Arial,Sans-Serif"/>
              <a:buChar char="•"/>
            </a:pPr>
            <a:r>
              <a:rPr lang="en-US" b="1">
                <a:solidFill>
                  <a:srgbClr val="002060"/>
                </a:solidFill>
                <a:cs typeface="Arial"/>
              </a:rPr>
              <a:t>Trend Analysis</a:t>
            </a:r>
            <a:r>
              <a:rPr lang="en-US">
                <a:solidFill>
                  <a:srgbClr val="002060"/>
                </a:solidFill>
                <a:cs typeface="Arial"/>
              </a:rPr>
              <a:t>: Linear relationship observed between price and sales</a:t>
            </a:r>
            <a:r>
              <a:rPr lang="en-US">
                <a:cs typeface="Arial"/>
              </a:rPr>
              <a:t>​</a:t>
            </a:r>
          </a:p>
          <a:p>
            <a:pPr marL="285750" indent="-285750">
              <a:buFont typeface="Arial,Sans-Serif"/>
              <a:buChar char="•"/>
            </a:pPr>
            <a:r>
              <a:rPr lang="en-US" b="1">
                <a:solidFill>
                  <a:srgbClr val="002060"/>
                </a:solidFill>
                <a:cs typeface="Arial"/>
              </a:rPr>
              <a:t>Customer Behavior</a:t>
            </a:r>
            <a:r>
              <a:rPr lang="en-US">
                <a:solidFill>
                  <a:srgbClr val="002060"/>
                </a:solidFill>
                <a:cs typeface="Arial"/>
              </a:rPr>
              <a:t>: Customers tend to buy more high-quality, higher-priced products</a:t>
            </a:r>
            <a:r>
              <a:rPr lang="en-US">
                <a:cs typeface="Arial"/>
              </a:rPr>
              <a:t>​</a:t>
            </a:r>
          </a:p>
          <a:p>
            <a:r>
              <a:rPr lang="en-US">
                <a:latin typeface="Consolas"/>
                <a:cs typeface="Segoe UI"/>
              </a:rPr>
              <a:t>​</a:t>
            </a:r>
          </a:p>
        </p:txBody>
      </p:sp>
    </p:spTree>
    <p:extLst>
      <p:ext uri="{BB962C8B-B14F-4D97-AF65-F5344CB8AC3E}">
        <p14:creationId xmlns:p14="http://schemas.microsoft.com/office/powerpoint/2010/main" val="203365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een and red pie chart with a green triangle&#10;&#10;Description automatically generated">
            <a:extLst>
              <a:ext uri="{FF2B5EF4-FFF2-40B4-BE49-F238E27FC236}">
                <a16:creationId xmlns:a16="http://schemas.microsoft.com/office/drawing/2014/main" id="{DA510C26-F9DE-A0F4-767A-AF2605727EAE}"/>
              </a:ext>
            </a:extLst>
          </p:cNvPr>
          <p:cNvPicPr>
            <a:picLocks noGrp="1" noChangeAspect="1"/>
          </p:cNvPicPr>
          <p:nvPr>
            <p:ph idx="1"/>
          </p:nvPr>
        </p:nvPicPr>
        <p:blipFill>
          <a:blip r:embed="rId2">
            <a:alphaModFix/>
          </a:blip>
          <a:srcRect t="11426" b="4009"/>
          <a:stretch/>
        </p:blipFill>
        <p:spPr>
          <a:xfrm>
            <a:off x="20" y="1571"/>
            <a:ext cx="12191980" cy="6856429"/>
          </a:xfrm>
          <a:prstGeom prst="rect">
            <a:avLst/>
          </a:prstGeom>
        </p:spPr>
      </p:pic>
      <p:sp>
        <p:nvSpPr>
          <p:cNvPr id="15" name="Freeform: Shape 14">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D75149-A99C-D2F6-438E-E9C2FDB52958}"/>
              </a:ext>
            </a:extLst>
          </p:cNvPr>
          <p:cNvSpPr>
            <a:spLocks noGrp="1"/>
          </p:cNvSpPr>
          <p:nvPr>
            <p:ph type="title"/>
          </p:nvPr>
        </p:nvSpPr>
        <p:spPr>
          <a:xfrm>
            <a:off x="4328161" y="2211978"/>
            <a:ext cx="3535679" cy="1425728"/>
          </a:xfrm>
        </p:spPr>
        <p:txBody>
          <a:bodyPr vert="horz" lIns="91440" tIns="45720" rIns="91440" bIns="45720" rtlCol="0" anchor="b">
            <a:normAutofit/>
          </a:bodyPr>
          <a:lstStyle/>
          <a:p>
            <a:pPr algn="ctr"/>
            <a:r>
              <a:rPr lang="en-US"/>
              <a:t>Profit and loss analysis</a:t>
            </a:r>
          </a:p>
        </p:txBody>
      </p:sp>
      <p:cxnSp>
        <p:nvCxnSpPr>
          <p:cNvPr id="17" name="Straight Connector 1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468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45004"/>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243341"/>
      </a:dk2>
      <a:lt2>
        <a:srgbClr val="E8E5E2"/>
      </a:lt2>
      <a:accent1>
        <a:srgbClr val="3677B6"/>
      </a:accent1>
      <a:accent2>
        <a:srgbClr val="43B2BB"/>
      </a:accent2>
      <a:accent3>
        <a:srgbClr val="4853C8"/>
      </a:accent3>
      <a:accent4>
        <a:srgbClr val="B63636"/>
      </a:accent4>
      <a:accent5>
        <a:srgbClr val="C87D48"/>
      </a:accent5>
      <a:accent6>
        <a:srgbClr val="B6A136"/>
      </a:accent6>
      <a:hlink>
        <a:srgbClr val="AF743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AfterglowVTI</vt:lpstr>
      <vt:lpstr>Supply Chain Management</vt:lpstr>
      <vt:lpstr>INTRODUCTION</vt:lpstr>
      <vt:lpstr>Buisness PROBLEM</vt:lpstr>
      <vt:lpstr>STEPS TO SOLVE THESEPROBLEMS TO ENHANCE THE OPERATIONS</vt:lpstr>
      <vt:lpstr>INVENTORY MANAGEMENT</vt:lpstr>
      <vt:lpstr>DATASET OVERVIEW</vt:lpstr>
      <vt:lpstr>CATEGORY VS SALES</vt:lpstr>
      <vt:lpstr>PRODUCT PRICE vs sales per customer</vt:lpstr>
      <vt:lpstr>Profit and loss analysis</vt:lpstr>
      <vt:lpstr>Analysis of Loss-Making ProducT CATEGORY and Regions</vt:lpstr>
      <vt:lpstr>PowerPoint Presentation</vt:lpstr>
      <vt:lpstr>Analyzing the three loss making products</vt:lpstr>
      <vt:lpstr>Relationship between sales, profit and discount</vt:lpstr>
      <vt:lpstr>Risk Management in Delivery</vt:lpstr>
      <vt:lpstr>LATE DELIVERIES BY REGION AND SHIPMENT TYPE</vt:lpstr>
      <vt:lpstr>DELIVERY STAtus by shipping mode</vt:lpstr>
      <vt:lpstr>Delivery status by shipping mode</vt:lpstr>
      <vt:lpstr>Fraud detection</vt:lpstr>
      <vt:lpstr>Inventory management</vt:lpstr>
      <vt:lpstr>CALCULATION OF SAFETY STOCK</vt:lpstr>
      <vt:lpstr>ABC CLASSIFICATION OF PRODUCTS</vt:lpstr>
      <vt:lpstr>Data processing </vt:lpstr>
      <vt:lpstr>Frequency analysis</vt:lpstr>
      <vt:lpstr>recency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499</cp:revision>
  <dcterms:created xsi:type="dcterms:W3CDTF">2024-07-26T14:20:02Z</dcterms:created>
  <dcterms:modified xsi:type="dcterms:W3CDTF">2024-07-27T07:33:46Z</dcterms:modified>
</cp:coreProperties>
</file>