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87" r:id="rId4"/>
    <p:sldId id="259" r:id="rId5"/>
    <p:sldId id="277" r:id="rId6"/>
    <p:sldId id="278" r:id="rId7"/>
    <p:sldId id="280" r:id="rId8"/>
    <p:sldId id="279" r:id="rId9"/>
    <p:sldId id="281" r:id="rId10"/>
    <p:sldId id="261" r:id="rId11"/>
    <p:sldId id="270" r:id="rId12"/>
    <p:sldId id="262" r:id="rId13"/>
    <p:sldId id="267" r:id="rId14"/>
    <p:sldId id="268" r:id="rId15"/>
    <p:sldId id="269" r:id="rId16"/>
    <p:sldId id="271" r:id="rId17"/>
    <p:sldId id="284" r:id="rId18"/>
    <p:sldId id="286" r:id="rId19"/>
    <p:sldId id="283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3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1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0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30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6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0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7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0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9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49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jpe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2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32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jpe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6C6A-3FFB-4275-8017-CEE4973A2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Mesh of the Infrastructure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2B028-AC9D-40C2-9985-662BDD05C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Pete Brown</a:t>
            </a:r>
          </a:p>
          <a:p>
            <a:r>
              <a:rPr lang="en-US" dirty="0"/>
              <a:t>Network Engineer, AutoZone</a:t>
            </a:r>
          </a:p>
          <a:p>
            <a:r>
              <a:rPr lang="en-US" dirty="0"/>
              <a:t>@jpbrown1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4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sources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F6E5FB-FBB9-4DB3-9214-60DF0335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32532"/>
              </p:ext>
            </p:extLst>
          </p:nvPr>
        </p:nvGraphicFramePr>
        <p:xfrm>
          <a:off x="1410621" y="2065867"/>
          <a:ext cx="8681783" cy="33300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67">
                  <a:extLst>
                    <a:ext uri="{9D8B030D-6E8A-4147-A177-3AD203B41FA5}">
                      <a16:colId xmlns:a16="http://schemas.microsoft.com/office/drawing/2014/main" val="2551501734"/>
                    </a:ext>
                  </a:extLst>
                </a:gridCol>
              </a:tblGrid>
              <a:tr h="4836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 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Client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Meraki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XML/JSON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OpenAPI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18132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CUCM – AXL/RIS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CUCM - JTAPI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JTAPI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CUC - CUPI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NetScaler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Active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LDAP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PDF/HTML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1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6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– DIRECT API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7CF286-EDB0-4ABD-A32B-6113BE8474B8}"/>
              </a:ext>
            </a:extLst>
          </p:cNvPr>
          <p:cNvSpPr/>
          <p:nvPr/>
        </p:nvSpPr>
        <p:spPr>
          <a:xfrm>
            <a:off x="2171286" y="2904483"/>
            <a:ext cx="523480" cy="5234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20D9A-2C63-4225-A89C-0661896FF4A8}"/>
              </a:ext>
            </a:extLst>
          </p:cNvPr>
          <p:cNvSpPr txBox="1"/>
          <p:nvPr/>
        </p:nvSpPr>
        <p:spPr>
          <a:xfrm>
            <a:off x="1545716" y="3546290"/>
            <a:ext cx="18938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Study Integration Interface(s)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0A4E4B-206C-475A-A31D-FA6569353A98}"/>
              </a:ext>
            </a:extLst>
          </p:cNvPr>
          <p:cNvSpPr/>
          <p:nvPr/>
        </p:nvSpPr>
        <p:spPr>
          <a:xfrm>
            <a:off x="5555166" y="2904483"/>
            <a:ext cx="523480" cy="52348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7820CF-B753-44E4-9844-091215CB26B9}"/>
              </a:ext>
            </a:extLst>
          </p:cNvPr>
          <p:cNvSpPr txBox="1"/>
          <p:nvPr/>
        </p:nvSpPr>
        <p:spPr>
          <a:xfrm>
            <a:off x="4896180" y="3544682"/>
            <a:ext cx="1829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Discover Instances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68B449-39E3-481E-AA5F-4BFAB4AA342B}"/>
              </a:ext>
            </a:extLst>
          </p:cNvPr>
          <p:cNvSpPr/>
          <p:nvPr/>
        </p:nvSpPr>
        <p:spPr>
          <a:xfrm>
            <a:off x="7192674" y="2905520"/>
            <a:ext cx="523480" cy="52348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4B704-7DC6-406E-9725-2422B7804949}"/>
              </a:ext>
            </a:extLst>
          </p:cNvPr>
          <p:cNvSpPr txBox="1"/>
          <p:nvPr/>
        </p:nvSpPr>
        <p:spPr>
          <a:xfrm>
            <a:off x="6679200" y="3546290"/>
            <a:ext cx="15398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Acquire Credentials &amp; Roles</a:t>
            </a:r>
            <a:endParaRPr lang="en-US" sz="900" b="1" dirty="0">
              <a:solidFill>
                <a:schemeClr val="accent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217653-8FC5-49C7-BD74-215470F5B0BF}"/>
              </a:ext>
            </a:extLst>
          </p:cNvPr>
          <p:cNvSpPr/>
          <p:nvPr/>
        </p:nvSpPr>
        <p:spPr>
          <a:xfrm>
            <a:off x="8830182" y="2905520"/>
            <a:ext cx="523480" cy="52348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1CFB14-A5EF-47A6-A1B0-07C69AA073A8}"/>
              </a:ext>
            </a:extLst>
          </p:cNvPr>
          <p:cNvSpPr txBox="1"/>
          <p:nvPr/>
        </p:nvSpPr>
        <p:spPr>
          <a:xfrm>
            <a:off x="8363349" y="3546290"/>
            <a:ext cx="15684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Address Routing &amp; Firewall Issues</a:t>
            </a:r>
            <a:endParaRPr lang="en-US" sz="900" b="1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18751A-B7E7-4FCA-83D5-B19FDD7C5D71}"/>
              </a:ext>
            </a:extLst>
          </p:cNvPr>
          <p:cNvCxnSpPr>
            <a:cxnSpLocks/>
            <a:stCxn id="33" idx="6"/>
            <a:endCxn id="20" idx="2"/>
          </p:cNvCxnSpPr>
          <p:nvPr/>
        </p:nvCxnSpPr>
        <p:spPr>
          <a:xfrm flipV="1">
            <a:off x="4388292" y="3166223"/>
            <a:ext cx="1166874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95A1F-9C76-4EB6-90C9-B072C7B0164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6078646" y="3166223"/>
            <a:ext cx="1114028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609523-E15B-412D-8F90-351BB30F3A28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>
            <a:off x="2694766" y="3166223"/>
            <a:ext cx="1170046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E12616-462F-4C8B-BDA3-21B57CD5BA64}"/>
              </a:ext>
            </a:extLst>
          </p:cNvPr>
          <p:cNvSpPr/>
          <p:nvPr/>
        </p:nvSpPr>
        <p:spPr>
          <a:xfrm>
            <a:off x="1545716" y="4094022"/>
            <a:ext cx="1893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Could be an API or native protocol (SQL, LDAP, 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E7686-36C9-4148-AF26-4556FBA86EF2}"/>
              </a:ext>
            </a:extLst>
          </p:cNvPr>
          <p:cNvSpPr/>
          <p:nvPr/>
        </p:nvSpPr>
        <p:spPr>
          <a:xfrm>
            <a:off x="4896180" y="4094022"/>
            <a:ext cx="1829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What instances are running in the environment?  What versions are they running?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76CB8B-2268-4042-A1D9-1D5FB3C5D785}"/>
              </a:ext>
            </a:extLst>
          </p:cNvPr>
          <p:cNvSpPr/>
          <p:nvPr/>
        </p:nvSpPr>
        <p:spPr>
          <a:xfrm>
            <a:off x="6670200" y="4094022"/>
            <a:ext cx="1557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Work with service owners to acquire credentials &amp; roles for each instance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F1ECB-05E3-4102-AECB-DF13DEBAE369}"/>
              </a:ext>
            </a:extLst>
          </p:cNvPr>
          <p:cNvSpPr/>
          <p:nvPr/>
        </p:nvSpPr>
        <p:spPr>
          <a:xfrm>
            <a:off x="8363349" y="4094022"/>
            <a:ext cx="1568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Work with network and security groups to resolve any communication issues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3F958-7098-423A-8241-85D2A7847E55}"/>
              </a:ext>
            </a:extLst>
          </p:cNvPr>
          <p:cNvSpPr/>
          <p:nvPr/>
        </p:nvSpPr>
        <p:spPr>
          <a:xfrm>
            <a:off x="3864812" y="2905520"/>
            <a:ext cx="523480" cy="523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C9DA94-3652-45AA-B1BC-EDAF191089EB}"/>
              </a:ext>
            </a:extLst>
          </p:cNvPr>
          <p:cNvSpPr txBox="1"/>
          <p:nvPr/>
        </p:nvSpPr>
        <p:spPr>
          <a:xfrm>
            <a:off x="3212031" y="3543121"/>
            <a:ext cx="18290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 Interface Libraries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3D09AA-2545-4276-85E1-E8813AB0F10A}"/>
              </a:ext>
            </a:extLst>
          </p:cNvPr>
          <p:cNvSpPr/>
          <p:nvPr/>
        </p:nvSpPr>
        <p:spPr>
          <a:xfrm>
            <a:off x="3212031" y="4090853"/>
            <a:ext cx="1829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Acquire or create language specific interface libraries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2745BD-9B25-490C-BEA6-A82ED821DCA1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7716154" y="3167260"/>
            <a:ext cx="1114028" cy="0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1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– DIRECT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F900A0-C179-4211-8EAF-1A29777DD16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007011" y="3848618"/>
            <a:ext cx="3706425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5690F0-9968-417C-908E-17091FAF4CA1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4008535" y="3955303"/>
            <a:ext cx="3749092" cy="46100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CAA08-79C6-4D67-B6FA-4E9B6C36E40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flipH="1" flipV="1">
            <a:off x="4007012" y="3280932"/>
            <a:ext cx="3750615" cy="46100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FBB5503-4DE2-4E0B-9C13-AE41561BB829}"/>
              </a:ext>
            </a:extLst>
          </p:cNvPr>
          <p:cNvSpPr>
            <a:spLocks noChangeAspect="1"/>
          </p:cNvSpPr>
          <p:nvPr/>
        </p:nvSpPr>
        <p:spPr>
          <a:xfrm>
            <a:off x="10396909" y="565000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179FB-B98B-4BCB-826F-C14B5C881F18}"/>
              </a:ext>
            </a:extLst>
          </p:cNvPr>
          <p:cNvSpPr txBox="1"/>
          <p:nvPr/>
        </p:nvSpPr>
        <p:spPr>
          <a:xfrm>
            <a:off x="10735781" y="5616214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5" name="Flowchart: Collate 4">
            <a:extLst>
              <a:ext uri="{FF2B5EF4-FFF2-40B4-BE49-F238E27FC236}">
                <a16:creationId xmlns:a16="http://schemas.microsoft.com/office/drawing/2014/main" id="{2EC19DDA-A025-447B-A31C-34D0FD02E6E0}"/>
              </a:ext>
            </a:extLst>
          </p:cNvPr>
          <p:cNvSpPr>
            <a:spLocks noChangeAspect="1"/>
          </p:cNvSpPr>
          <p:nvPr/>
        </p:nvSpPr>
        <p:spPr>
          <a:xfrm rot="5400000">
            <a:off x="10383596" y="6066893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0CED2-7DF2-4D19-B015-11D9B4D81915}"/>
              </a:ext>
            </a:extLst>
          </p:cNvPr>
          <p:cNvSpPr txBox="1"/>
          <p:nvPr/>
        </p:nvSpPr>
        <p:spPr>
          <a:xfrm>
            <a:off x="10744015" y="6048695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26D83A-B06D-4EFA-BA92-15EC56FB1A4F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8AE5-7496-4814-B9F4-FC217CCB7881}"/>
              </a:ext>
            </a:extLst>
          </p:cNvPr>
          <p:cNvSpPr txBox="1"/>
          <p:nvPr/>
        </p:nvSpPr>
        <p:spPr>
          <a:xfrm>
            <a:off x="8021432" y="3658976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(Your Python script)</a:t>
            </a:r>
          </a:p>
        </p:txBody>
      </p:sp>
      <p:sp>
        <p:nvSpPr>
          <p:cNvPr id="9" name="Flowchart: Collate 8">
            <a:extLst>
              <a:ext uri="{FF2B5EF4-FFF2-40B4-BE49-F238E27FC236}">
                <a16:creationId xmlns:a16="http://schemas.microsoft.com/office/drawing/2014/main" id="{284BB2E3-1810-420D-96F2-82FEC8E858DC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130055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llate 9">
            <a:extLst>
              <a:ext uri="{FF2B5EF4-FFF2-40B4-BE49-F238E27FC236}">
                <a16:creationId xmlns:a16="http://schemas.microsoft.com/office/drawing/2014/main" id="{061E431F-D0BE-4F1C-8C49-EE563F890689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697741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llate 10">
            <a:extLst>
              <a:ext uri="{FF2B5EF4-FFF2-40B4-BE49-F238E27FC236}">
                <a16:creationId xmlns:a16="http://schemas.microsoft.com/office/drawing/2014/main" id="{B27B3E7C-A4F6-4497-B477-FC49D5E1FE0C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265427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CF3BA-0920-4AEA-8BE4-91B01455CBB9}"/>
              </a:ext>
            </a:extLst>
          </p:cNvPr>
          <p:cNvSpPr txBox="1"/>
          <p:nvPr/>
        </p:nvSpPr>
        <p:spPr>
          <a:xfrm>
            <a:off x="1901372" y="3091977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76F53-8DA2-4343-9480-3803BC49EA90}"/>
              </a:ext>
            </a:extLst>
          </p:cNvPr>
          <p:cNvSpPr txBox="1"/>
          <p:nvPr/>
        </p:nvSpPr>
        <p:spPr>
          <a:xfrm>
            <a:off x="2574923" y="364392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A8CA-3138-4EC3-A8BF-80D8BAD8B0CB}"/>
              </a:ext>
            </a:extLst>
          </p:cNvPr>
          <p:cNvSpPr txBox="1"/>
          <p:nvPr/>
        </p:nvSpPr>
        <p:spPr>
          <a:xfrm>
            <a:off x="2574924" y="4225666"/>
            <a:ext cx="11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NetScaler</a:t>
            </a:r>
          </a:p>
        </p:txBody>
      </p:sp>
    </p:spTree>
    <p:extLst>
      <p:ext uri="{BB962C8B-B14F-4D97-AF65-F5344CB8AC3E}">
        <p14:creationId xmlns:p14="http://schemas.microsoft.com/office/powerpoint/2010/main" val="72572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7D708-6C0B-45FE-8C29-68910CCD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– Declarative Resource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439ED-4C88-4F1D-824B-F3C81A2A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 based WebSocket subprotocol for declaring and consuming resources</a:t>
            </a:r>
          </a:p>
          <a:p>
            <a:endParaRPr lang="en-US" dirty="0"/>
          </a:p>
          <a:p>
            <a:r>
              <a:rPr lang="en-US" dirty="0"/>
              <a:t>Provides a relatively easy way to create a service mesh for the infrastructure</a:t>
            </a:r>
          </a:p>
          <a:p>
            <a:endParaRPr lang="en-US" dirty="0"/>
          </a:p>
          <a:p>
            <a:r>
              <a:rPr lang="en-US" dirty="0"/>
              <a:t>Allows consumers to focus on data analysis functions by reducing time spent on discovery and connectivity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Registry and Broker nodes are meant to run as part of the network (containers on core switches)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8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7D708-6C0B-45FE-8C29-68910CCD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– Declarative Resource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439ED-4C88-4F1D-824B-F3C81A2A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are declared, not discovered</a:t>
            </a:r>
          </a:p>
          <a:p>
            <a:endParaRPr lang="en-US" dirty="0"/>
          </a:p>
          <a:p>
            <a:r>
              <a:rPr lang="en-US" dirty="0"/>
              <a:t>Sources use a common format for declarations</a:t>
            </a:r>
          </a:p>
          <a:p>
            <a:endParaRPr lang="en-US" dirty="0"/>
          </a:p>
          <a:p>
            <a:r>
              <a:rPr lang="en-US" dirty="0"/>
              <a:t>Consumers use a single logical endpoint to access all sources</a:t>
            </a:r>
          </a:p>
          <a:p>
            <a:endParaRPr lang="en-US" dirty="0"/>
          </a:p>
          <a:p>
            <a:r>
              <a:rPr lang="en-US" dirty="0"/>
              <a:t>Consumers use a standardized RPC &amp; pub/sub mechanism to access all sources</a:t>
            </a:r>
          </a:p>
          <a:p>
            <a:endParaRPr lang="en-US" dirty="0"/>
          </a:p>
          <a:p>
            <a:r>
              <a:rPr lang="en-US" dirty="0"/>
              <a:t>Promotes an integrate once, use many approach</a:t>
            </a:r>
          </a:p>
        </p:txBody>
      </p:sp>
    </p:spTree>
    <p:extLst>
      <p:ext uri="{BB962C8B-B14F-4D97-AF65-F5344CB8AC3E}">
        <p14:creationId xmlns:p14="http://schemas.microsoft.com/office/powerpoint/2010/main" val="336124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CB4F-4E00-4B70-93FA-35300812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- MESH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346ABFC-0CC7-4527-9B99-946FB0CA7801}"/>
              </a:ext>
            </a:extLst>
          </p:cNvPr>
          <p:cNvSpPr>
            <a:spLocks noChangeAspect="1"/>
          </p:cNvSpPr>
          <p:nvPr/>
        </p:nvSpPr>
        <p:spPr>
          <a:xfrm>
            <a:off x="5492224" y="2316909"/>
            <a:ext cx="375998" cy="375998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9A1842D-0F53-4E87-82E3-871D101B637B}"/>
              </a:ext>
            </a:extLst>
          </p:cNvPr>
          <p:cNvSpPr>
            <a:spLocks noChangeAspect="1"/>
          </p:cNvSpPr>
          <p:nvPr/>
        </p:nvSpPr>
        <p:spPr>
          <a:xfrm>
            <a:off x="10359786" y="4328454"/>
            <a:ext cx="375998" cy="375998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FD22A-6E90-4FDF-86DA-E887DFE02DB4}"/>
              </a:ext>
            </a:extLst>
          </p:cNvPr>
          <p:cNvSpPr txBox="1"/>
          <p:nvPr/>
        </p:nvSpPr>
        <p:spPr>
          <a:xfrm>
            <a:off x="10735784" y="432845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8C841ED-53D0-46D4-97AB-106634C20315}"/>
              </a:ext>
            </a:extLst>
          </p:cNvPr>
          <p:cNvSpPr>
            <a:spLocks noChangeAspect="1"/>
          </p:cNvSpPr>
          <p:nvPr/>
        </p:nvSpPr>
        <p:spPr>
          <a:xfrm>
            <a:off x="10351555" y="4806276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70808-9AE0-4C69-82CD-78195E5FB6AE}"/>
              </a:ext>
            </a:extLst>
          </p:cNvPr>
          <p:cNvSpPr txBox="1"/>
          <p:nvPr/>
        </p:nvSpPr>
        <p:spPr>
          <a:xfrm>
            <a:off x="10735783" y="479077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8CB3B-30EA-41D4-82F8-037EC33CCE22}"/>
              </a:ext>
            </a:extLst>
          </p:cNvPr>
          <p:cNvSpPr>
            <a:spLocks noChangeAspect="1"/>
          </p:cNvSpPr>
          <p:nvPr/>
        </p:nvSpPr>
        <p:spPr>
          <a:xfrm>
            <a:off x="10396909" y="5246428"/>
            <a:ext cx="301752" cy="3017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B4258-7227-43F6-872F-BE53DFDB7558}"/>
              </a:ext>
            </a:extLst>
          </p:cNvPr>
          <p:cNvSpPr txBox="1"/>
          <p:nvPr/>
        </p:nvSpPr>
        <p:spPr>
          <a:xfrm>
            <a:off x="10735782" y="5212638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BB8B7A-B376-42BF-8424-6F682DFC873C}"/>
              </a:ext>
            </a:extLst>
          </p:cNvPr>
          <p:cNvSpPr>
            <a:spLocks noChangeAspect="1"/>
          </p:cNvSpPr>
          <p:nvPr/>
        </p:nvSpPr>
        <p:spPr>
          <a:xfrm>
            <a:off x="10396909" y="565000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8BBFE-C344-4559-AE4B-B491D757E2EC}"/>
              </a:ext>
            </a:extLst>
          </p:cNvPr>
          <p:cNvSpPr txBox="1"/>
          <p:nvPr/>
        </p:nvSpPr>
        <p:spPr>
          <a:xfrm>
            <a:off x="10735781" y="5616214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3" name="Flowchart: Collate 12">
            <a:extLst>
              <a:ext uri="{FF2B5EF4-FFF2-40B4-BE49-F238E27FC236}">
                <a16:creationId xmlns:a16="http://schemas.microsoft.com/office/drawing/2014/main" id="{83C15DB7-E03C-417C-8B1D-CA550C83C13F}"/>
              </a:ext>
            </a:extLst>
          </p:cNvPr>
          <p:cNvSpPr>
            <a:spLocks noChangeAspect="1"/>
          </p:cNvSpPr>
          <p:nvPr/>
        </p:nvSpPr>
        <p:spPr>
          <a:xfrm rot="5400000">
            <a:off x="10383596" y="6066893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7A5C7-1991-4AE5-9149-107BC4ABFC17}"/>
              </a:ext>
            </a:extLst>
          </p:cNvPr>
          <p:cNvSpPr txBox="1"/>
          <p:nvPr/>
        </p:nvSpPr>
        <p:spPr>
          <a:xfrm>
            <a:off x="10744015" y="6048695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</a:t>
            </a:r>
          </a:p>
        </p:txBody>
      </p:sp>
      <p:sp>
        <p:nvSpPr>
          <p:cNvPr id="15" name="Flowchart: Collate 14">
            <a:extLst>
              <a:ext uri="{FF2B5EF4-FFF2-40B4-BE49-F238E27FC236}">
                <a16:creationId xmlns:a16="http://schemas.microsoft.com/office/drawing/2014/main" id="{341567E6-FEE9-4721-9840-776A0AF2E885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130055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C897DE-85E8-4517-A234-FFFFEA8FECB0}"/>
              </a:ext>
            </a:extLst>
          </p:cNvPr>
          <p:cNvSpPr>
            <a:spLocks noChangeAspect="1"/>
          </p:cNvSpPr>
          <p:nvPr/>
        </p:nvSpPr>
        <p:spPr>
          <a:xfrm>
            <a:off x="7715430" y="4278505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5CFA21-6C5C-47FB-9CC2-EADA2A6D1E7D}"/>
              </a:ext>
            </a:extLst>
          </p:cNvPr>
          <p:cNvSpPr>
            <a:spLocks noChangeAspect="1"/>
          </p:cNvSpPr>
          <p:nvPr/>
        </p:nvSpPr>
        <p:spPr>
          <a:xfrm>
            <a:off x="7715430" y="3090560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owchart: Collate 17">
            <a:extLst>
              <a:ext uri="{FF2B5EF4-FFF2-40B4-BE49-F238E27FC236}">
                <a16:creationId xmlns:a16="http://schemas.microsoft.com/office/drawing/2014/main" id="{38D057EC-B100-4912-A7D2-8E556934856B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697741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Collate 18">
            <a:extLst>
              <a:ext uri="{FF2B5EF4-FFF2-40B4-BE49-F238E27FC236}">
                <a16:creationId xmlns:a16="http://schemas.microsoft.com/office/drawing/2014/main" id="{81A88746-EEC0-464C-9BF7-E75EB6428AF0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265427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CC70E86-19A3-44A6-B419-8E400E52C2B6}"/>
              </a:ext>
            </a:extLst>
          </p:cNvPr>
          <p:cNvSpPr>
            <a:spLocks noChangeAspect="1"/>
          </p:cNvSpPr>
          <p:nvPr/>
        </p:nvSpPr>
        <p:spPr>
          <a:xfrm>
            <a:off x="4515582" y="3107479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A20FE3D-D179-42DE-AE73-3FE396DE09D2}"/>
              </a:ext>
            </a:extLst>
          </p:cNvPr>
          <p:cNvSpPr>
            <a:spLocks noChangeAspect="1"/>
          </p:cNvSpPr>
          <p:nvPr/>
        </p:nvSpPr>
        <p:spPr>
          <a:xfrm>
            <a:off x="4515582" y="367447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5794D0D-71BA-441D-9509-278A288E30F7}"/>
              </a:ext>
            </a:extLst>
          </p:cNvPr>
          <p:cNvSpPr>
            <a:spLocks noChangeAspect="1"/>
          </p:cNvSpPr>
          <p:nvPr/>
        </p:nvSpPr>
        <p:spPr>
          <a:xfrm>
            <a:off x="4515582" y="424116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0C1EFB-A932-4A15-B7BE-FA27D66CB4D3}"/>
              </a:ext>
            </a:extLst>
          </p:cNvPr>
          <p:cNvSpPr>
            <a:spLocks noChangeAspect="1"/>
          </p:cNvSpPr>
          <p:nvPr/>
        </p:nvSpPr>
        <p:spPr>
          <a:xfrm>
            <a:off x="6332931" y="3711054"/>
            <a:ext cx="301752" cy="3017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2516E5-CCB7-4D68-B87C-2FDEF2474123}"/>
              </a:ext>
            </a:extLst>
          </p:cNvPr>
          <p:cNvCxnSpPr>
            <a:cxnSpLocks/>
            <a:stCxn id="20" idx="5"/>
            <a:endCxn id="4" idx="1"/>
          </p:cNvCxnSpPr>
          <p:nvPr/>
        </p:nvCxnSpPr>
        <p:spPr>
          <a:xfrm flipV="1">
            <a:off x="4809927" y="2460527"/>
            <a:ext cx="682297" cy="816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BB55CD-E556-4A5A-AE28-DBE7D7852C74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4809927" y="2587616"/>
            <a:ext cx="716941" cy="125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7FC98-537E-4A19-8B8D-4CC4157A19AC}"/>
              </a:ext>
            </a:extLst>
          </p:cNvPr>
          <p:cNvCxnSpPr>
            <a:cxnSpLocks/>
            <a:stCxn id="22" idx="5"/>
            <a:endCxn id="4" idx="2"/>
          </p:cNvCxnSpPr>
          <p:nvPr/>
        </p:nvCxnSpPr>
        <p:spPr>
          <a:xfrm flipV="1">
            <a:off x="4809927" y="2692906"/>
            <a:ext cx="754106" cy="1717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3BB3D-D31B-409D-A5E8-C6306E7243E3}"/>
              </a:ext>
            </a:extLst>
          </p:cNvPr>
          <p:cNvCxnSpPr>
            <a:cxnSpLocks/>
            <a:stCxn id="20" idx="1"/>
            <a:endCxn id="15" idx="0"/>
          </p:cNvCxnSpPr>
          <p:nvPr/>
        </p:nvCxnSpPr>
        <p:spPr>
          <a:xfrm flipH="1">
            <a:off x="4007012" y="3276643"/>
            <a:ext cx="606685" cy="4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E8B439-EF5A-467D-ABBB-5725B9B42C75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flipH="1">
            <a:off x="4007011" y="3843642"/>
            <a:ext cx="606686" cy="4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55A4F5-627D-455E-ADB8-570AB49EBDA6}"/>
              </a:ext>
            </a:extLst>
          </p:cNvPr>
          <p:cNvCxnSpPr>
            <a:stCxn id="22" idx="1"/>
            <a:endCxn id="19" idx="0"/>
          </p:cNvCxnSpPr>
          <p:nvPr/>
        </p:nvCxnSpPr>
        <p:spPr>
          <a:xfrm flipH="1">
            <a:off x="4008535" y="4410332"/>
            <a:ext cx="605162" cy="5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F93C3A-4468-4872-A2F1-5B4852CFB625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5796413" y="2692906"/>
            <a:ext cx="687394" cy="1018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3045DF-A2B7-4482-B3A8-D80527AB5FD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673128" y="3241436"/>
            <a:ext cx="1042302" cy="469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091D22-C7EA-4263-BC7B-DB4FCAC6D9AB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698607" y="3999494"/>
            <a:ext cx="1016823" cy="42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89494E-F087-4660-BE69-1FD5BC0CD3AC}"/>
              </a:ext>
            </a:extLst>
          </p:cNvPr>
          <p:cNvCxnSpPr>
            <a:cxnSpLocks/>
            <a:stCxn id="22" idx="5"/>
          </p:cNvCxnSpPr>
          <p:nvPr/>
        </p:nvCxnSpPr>
        <p:spPr>
          <a:xfrm flipV="1">
            <a:off x="4809927" y="4012806"/>
            <a:ext cx="1461250" cy="39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F5C7D-56B8-448C-BF09-1F1E91B6CE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809927" y="3843642"/>
            <a:ext cx="1461250" cy="18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22BF37-EA73-4484-B9A2-7AEC6E2EBC2C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4809927" y="3276643"/>
            <a:ext cx="1461250" cy="470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0F9A4E78-2F6E-4D53-BBA3-EC654635DA7F}"/>
              </a:ext>
            </a:extLst>
          </p:cNvPr>
          <p:cNvSpPr>
            <a:spLocks noChangeAspect="1"/>
          </p:cNvSpPr>
          <p:nvPr/>
        </p:nvSpPr>
        <p:spPr>
          <a:xfrm>
            <a:off x="5160407" y="481359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AF03C0-001B-418F-B9CC-B7211D34F544}"/>
              </a:ext>
            </a:extLst>
          </p:cNvPr>
          <p:cNvCxnSpPr>
            <a:stCxn id="36" idx="5"/>
          </p:cNvCxnSpPr>
          <p:nvPr/>
        </p:nvCxnSpPr>
        <p:spPr>
          <a:xfrm flipV="1">
            <a:off x="5454752" y="4076021"/>
            <a:ext cx="912865" cy="906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43B935-1686-4A9A-9E73-D7F852144F52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56637" y="2692907"/>
            <a:ext cx="334783" cy="2120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10A670-F3DD-4912-B8F8-74C5D97C6CC9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4908042" y="4645256"/>
            <a:ext cx="350480" cy="337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B37394-C375-4BE9-83FF-7E057CCD7FE8}"/>
              </a:ext>
            </a:extLst>
          </p:cNvPr>
          <p:cNvSpPr txBox="1"/>
          <p:nvPr/>
        </p:nvSpPr>
        <p:spPr>
          <a:xfrm>
            <a:off x="1901372" y="3091977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Directory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18D21-44A5-4CA2-B72C-4622BE0351BC}"/>
              </a:ext>
            </a:extLst>
          </p:cNvPr>
          <p:cNvSpPr txBox="1"/>
          <p:nvPr/>
        </p:nvSpPr>
        <p:spPr>
          <a:xfrm>
            <a:off x="2574923" y="364392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CUCM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FB61E-1358-4B54-BECF-E1C422727C6C}"/>
              </a:ext>
            </a:extLst>
          </p:cNvPr>
          <p:cNvSpPr txBox="1"/>
          <p:nvPr/>
        </p:nvSpPr>
        <p:spPr>
          <a:xfrm>
            <a:off x="2574924" y="4225666"/>
            <a:ext cx="11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NetScaler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0BE6B6-A130-4EC8-A2CE-BFD320A72AA8}"/>
              </a:ext>
            </a:extLst>
          </p:cNvPr>
          <p:cNvSpPr txBox="1"/>
          <p:nvPr/>
        </p:nvSpPr>
        <p:spPr>
          <a:xfrm>
            <a:off x="4952243" y="520136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08167D-6B20-48B4-B60B-4AF52CFD6CC3}"/>
              </a:ext>
            </a:extLst>
          </p:cNvPr>
          <p:cNvSpPr txBox="1"/>
          <p:nvPr/>
        </p:nvSpPr>
        <p:spPr>
          <a:xfrm>
            <a:off x="8015810" y="3059668"/>
            <a:ext cx="13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Client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C2F17B-8313-4404-9169-AA1A07CF0821}"/>
              </a:ext>
            </a:extLst>
          </p:cNvPr>
          <p:cNvSpPr txBox="1"/>
          <p:nvPr/>
        </p:nvSpPr>
        <p:spPr>
          <a:xfrm>
            <a:off x="8011641" y="4258571"/>
            <a:ext cx="13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PowerShell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A117C4-E8E4-4E64-B0BE-D07C95D1CC29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F4F74F-24A0-44B4-8414-02BD1D668CD7}"/>
              </a:ext>
            </a:extLst>
          </p:cNvPr>
          <p:cNvSpPr txBox="1"/>
          <p:nvPr/>
        </p:nvSpPr>
        <p:spPr>
          <a:xfrm>
            <a:off x="8021432" y="3658976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(Your Python script)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CAB6A7-CFD3-480E-9E47-F65B61E6372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673128" y="3848618"/>
            <a:ext cx="1040308" cy="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5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- MESH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7CF286-EDB0-4ABD-A32B-6113BE8474B8}"/>
              </a:ext>
            </a:extLst>
          </p:cNvPr>
          <p:cNvSpPr/>
          <p:nvPr/>
        </p:nvSpPr>
        <p:spPr>
          <a:xfrm>
            <a:off x="2171286" y="2904483"/>
            <a:ext cx="523480" cy="5234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20D9A-2C63-4225-A89C-0661896FF4A8}"/>
              </a:ext>
            </a:extLst>
          </p:cNvPr>
          <p:cNvSpPr txBox="1"/>
          <p:nvPr/>
        </p:nvSpPr>
        <p:spPr>
          <a:xfrm>
            <a:off x="1545716" y="3546290"/>
            <a:ext cx="18938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accent2"/>
                </a:solidFill>
                <a:highlight>
                  <a:srgbClr val="808080"/>
                </a:highlight>
              </a:rPr>
              <a:t>Study Integration Interface(s)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0A4E4B-206C-475A-A31D-FA6569353A98}"/>
              </a:ext>
            </a:extLst>
          </p:cNvPr>
          <p:cNvSpPr/>
          <p:nvPr/>
        </p:nvSpPr>
        <p:spPr>
          <a:xfrm>
            <a:off x="5555166" y="2904483"/>
            <a:ext cx="523480" cy="52348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7820CF-B753-44E4-9844-091215CB26B9}"/>
              </a:ext>
            </a:extLst>
          </p:cNvPr>
          <p:cNvSpPr txBox="1"/>
          <p:nvPr/>
        </p:nvSpPr>
        <p:spPr>
          <a:xfrm>
            <a:off x="4896180" y="3544682"/>
            <a:ext cx="1829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accent5"/>
                </a:solidFill>
                <a:highlight>
                  <a:srgbClr val="808080"/>
                </a:highlight>
              </a:rPr>
              <a:t>Discover Instances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68B449-39E3-481E-AA5F-4BFAB4AA342B}"/>
              </a:ext>
            </a:extLst>
          </p:cNvPr>
          <p:cNvSpPr/>
          <p:nvPr/>
        </p:nvSpPr>
        <p:spPr>
          <a:xfrm>
            <a:off x="7192674" y="2905520"/>
            <a:ext cx="523480" cy="52348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4B704-7DC6-406E-9725-2422B7804949}"/>
              </a:ext>
            </a:extLst>
          </p:cNvPr>
          <p:cNvSpPr txBox="1"/>
          <p:nvPr/>
        </p:nvSpPr>
        <p:spPr>
          <a:xfrm>
            <a:off x="6679200" y="3546290"/>
            <a:ext cx="15398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Acquire </a:t>
            </a:r>
            <a:r>
              <a:rPr lang="en-US" sz="1200" b="1" strike="sngStrike" dirty="0">
                <a:solidFill>
                  <a:schemeClr val="accent6"/>
                </a:solidFill>
                <a:highlight>
                  <a:srgbClr val="808080"/>
                </a:highlight>
              </a:rPr>
              <a:t>Credentials &amp;</a:t>
            </a:r>
            <a:r>
              <a:rPr lang="en-US" sz="1200" b="1" dirty="0">
                <a:solidFill>
                  <a:schemeClr val="accent6"/>
                </a:solidFill>
              </a:rPr>
              <a:t> Roles</a:t>
            </a:r>
            <a:endParaRPr lang="en-US" sz="900" b="1" dirty="0">
              <a:solidFill>
                <a:schemeClr val="accent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217653-8FC5-49C7-BD74-215470F5B0BF}"/>
              </a:ext>
            </a:extLst>
          </p:cNvPr>
          <p:cNvSpPr/>
          <p:nvPr/>
        </p:nvSpPr>
        <p:spPr>
          <a:xfrm>
            <a:off x="8830182" y="2905520"/>
            <a:ext cx="523480" cy="52348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1CFB14-A5EF-47A6-A1B0-07C69AA073A8}"/>
              </a:ext>
            </a:extLst>
          </p:cNvPr>
          <p:cNvSpPr txBox="1"/>
          <p:nvPr/>
        </p:nvSpPr>
        <p:spPr>
          <a:xfrm>
            <a:off x="8363349" y="3546290"/>
            <a:ext cx="15684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accent3"/>
                </a:solidFill>
                <a:highlight>
                  <a:srgbClr val="808080"/>
                </a:highlight>
              </a:rPr>
              <a:t>Address Routing &amp; Firewall Issues</a:t>
            </a:r>
            <a:endParaRPr lang="en-US" sz="900" b="1" strike="sngStrike" dirty="0">
              <a:solidFill>
                <a:schemeClr val="accent3"/>
              </a:solidFill>
              <a:highlight>
                <a:srgbClr val="80808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18751A-B7E7-4FCA-83D5-B19FDD7C5D71}"/>
              </a:ext>
            </a:extLst>
          </p:cNvPr>
          <p:cNvCxnSpPr>
            <a:cxnSpLocks/>
            <a:stCxn id="33" idx="6"/>
            <a:endCxn id="20" idx="2"/>
          </p:cNvCxnSpPr>
          <p:nvPr/>
        </p:nvCxnSpPr>
        <p:spPr>
          <a:xfrm flipV="1">
            <a:off x="4388292" y="3166223"/>
            <a:ext cx="1166874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95A1F-9C76-4EB6-90C9-B072C7B0164A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6078646" y="3166223"/>
            <a:ext cx="1114028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609523-E15B-412D-8F90-351BB30F3A28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>
            <a:off x="2694766" y="3166223"/>
            <a:ext cx="1170046" cy="1037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E12616-462F-4C8B-BDA3-21B57CD5BA64}"/>
              </a:ext>
            </a:extLst>
          </p:cNvPr>
          <p:cNvSpPr/>
          <p:nvPr/>
        </p:nvSpPr>
        <p:spPr>
          <a:xfrm>
            <a:off x="1545716" y="4094022"/>
            <a:ext cx="1893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trike="sngStrike" dirty="0">
                <a:highlight>
                  <a:srgbClr val="808080"/>
                </a:highlight>
              </a:rPr>
              <a:t>Could be an API or native protocol (SQL, LDAP, </a:t>
            </a:r>
            <a:r>
              <a:rPr lang="en-US" sz="1100" strike="sngStrike" dirty="0" err="1">
                <a:highlight>
                  <a:srgbClr val="808080"/>
                </a:highlight>
              </a:rPr>
              <a:t>etc</a:t>
            </a:r>
            <a:r>
              <a:rPr lang="en-US" sz="1100" strike="sngStrike" dirty="0">
                <a:highlight>
                  <a:srgbClr val="808080"/>
                </a:highlight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E7686-36C9-4148-AF26-4556FBA86EF2}"/>
              </a:ext>
            </a:extLst>
          </p:cNvPr>
          <p:cNvSpPr/>
          <p:nvPr/>
        </p:nvSpPr>
        <p:spPr>
          <a:xfrm>
            <a:off x="4896180" y="4094022"/>
            <a:ext cx="1829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trike="sngStrike" dirty="0">
                <a:highlight>
                  <a:srgbClr val="808080"/>
                </a:highlight>
              </a:rPr>
              <a:t>What instances are running in the environment?  What versions are they running?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76CB8B-2268-4042-A1D9-1D5FB3C5D785}"/>
              </a:ext>
            </a:extLst>
          </p:cNvPr>
          <p:cNvSpPr/>
          <p:nvPr/>
        </p:nvSpPr>
        <p:spPr>
          <a:xfrm>
            <a:off x="6670200" y="4094022"/>
            <a:ext cx="1557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Work with service owners to acquire </a:t>
            </a:r>
            <a:r>
              <a:rPr lang="en-US" sz="1200" strike="sngStrike" dirty="0">
                <a:highlight>
                  <a:srgbClr val="808080"/>
                </a:highlight>
              </a:rPr>
              <a:t>credentials &amp;</a:t>
            </a:r>
            <a:r>
              <a:rPr lang="en-US" sz="1200" dirty="0"/>
              <a:t> roles for each instance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F1ECB-05E3-4102-AECB-DF13DEBAE369}"/>
              </a:ext>
            </a:extLst>
          </p:cNvPr>
          <p:cNvSpPr/>
          <p:nvPr/>
        </p:nvSpPr>
        <p:spPr>
          <a:xfrm>
            <a:off x="8363349" y="4094022"/>
            <a:ext cx="1568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trike="sngStrike" dirty="0">
                <a:highlight>
                  <a:srgbClr val="808080"/>
                </a:highlight>
              </a:rPr>
              <a:t>Work with network and security groups to resolve any communication issues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3F958-7098-423A-8241-85D2A7847E55}"/>
              </a:ext>
            </a:extLst>
          </p:cNvPr>
          <p:cNvSpPr/>
          <p:nvPr/>
        </p:nvSpPr>
        <p:spPr>
          <a:xfrm>
            <a:off x="3864812" y="2905520"/>
            <a:ext cx="523480" cy="523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C9DA94-3652-45AA-B1BC-EDAF191089EB}"/>
              </a:ext>
            </a:extLst>
          </p:cNvPr>
          <p:cNvSpPr txBox="1"/>
          <p:nvPr/>
        </p:nvSpPr>
        <p:spPr>
          <a:xfrm>
            <a:off x="3212031" y="3543121"/>
            <a:ext cx="18290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8080"/>
                </a:highlight>
              </a:rPr>
              <a:t>Implement Interface Libraries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3D09AA-2545-4276-85E1-E8813AB0F10A}"/>
              </a:ext>
            </a:extLst>
          </p:cNvPr>
          <p:cNvSpPr/>
          <p:nvPr/>
        </p:nvSpPr>
        <p:spPr>
          <a:xfrm>
            <a:off x="3212031" y="4090853"/>
            <a:ext cx="1829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trike="sngStrike" dirty="0">
                <a:highlight>
                  <a:srgbClr val="808080"/>
                </a:highlight>
              </a:rPr>
              <a:t>Acquire or create language specific interface libraries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2745BD-9B25-490C-BEA6-A82ED821DCA1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7716154" y="3167260"/>
            <a:ext cx="1114028" cy="0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3074" name="Picture 2" descr="You get a spreadsheet And you get a spreadsheet - Oprah Winfrey &quot;You Get a  Car&quot; | Make a Meme">
            <a:extLst>
              <a:ext uri="{FF2B5EF4-FFF2-40B4-BE49-F238E27FC236}">
                <a16:creationId xmlns:a16="http://schemas.microsoft.com/office/drawing/2014/main" id="{03464FAC-9302-4E9C-B2A3-F64CC346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94" y="1790639"/>
            <a:ext cx="5280139" cy="394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9062313-EB10-4392-9704-A527CB6DC0BD}"/>
              </a:ext>
            </a:extLst>
          </p:cNvPr>
          <p:cNvSpPr/>
          <p:nvPr/>
        </p:nvSpPr>
        <p:spPr>
          <a:xfrm>
            <a:off x="4934585" y="2386588"/>
            <a:ext cx="1421752" cy="86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645E8-BBF8-448C-8986-6A0778023D08}"/>
              </a:ext>
            </a:extLst>
          </p:cNvPr>
          <p:cNvSpPr txBox="1"/>
          <p:nvPr/>
        </p:nvSpPr>
        <p:spPr>
          <a:xfrm>
            <a:off x="7378327" y="-210376"/>
            <a:ext cx="3051223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538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9062313-EB10-4392-9704-A527CB6DC0BD}"/>
              </a:ext>
            </a:extLst>
          </p:cNvPr>
          <p:cNvSpPr/>
          <p:nvPr/>
        </p:nvSpPr>
        <p:spPr>
          <a:xfrm>
            <a:off x="4934585" y="2386588"/>
            <a:ext cx="1421752" cy="86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590B18-9C2C-4403-9201-40FBA1F5F2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094" y="1707183"/>
            <a:ext cx="4018357" cy="50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F336C0-02DA-4922-807B-30B4381E5F84}"/>
              </a:ext>
            </a:extLst>
          </p:cNvPr>
          <p:cNvGrpSpPr/>
          <p:nvPr/>
        </p:nvGrpSpPr>
        <p:grpSpPr>
          <a:xfrm>
            <a:off x="6942143" y="1765239"/>
            <a:ext cx="3591103" cy="2142130"/>
            <a:chOff x="7814517" y="476633"/>
            <a:chExt cx="3591103" cy="214213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2B111A7-1067-4B33-A771-F23C0BC3EA57}"/>
                </a:ext>
              </a:extLst>
            </p:cNvPr>
            <p:cNvGrpSpPr/>
            <p:nvPr/>
          </p:nvGrpSpPr>
          <p:grpSpPr>
            <a:xfrm>
              <a:off x="7814517" y="476633"/>
              <a:ext cx="3591103" cy="2142130"/>
              <a:chOff x="515360" y="2245486"/>
              <a:chExt cx="3591103" cy="214213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32E420E-8791-4C77-BC58-3987FCE7C205}"/>
                  </a:ext>
                </a:extLst>
              </p:cNvPr>
              <p:cNvSpPr/>
              <p:nvPr/>
            </p:nvSpPr>
            <p:spPr>
              <a:xfrm>
                <a:off x="515360" y="2245486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0D24165-B952-4EC0-94DA-BE0BDEB88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301" y="2688541"/>
                <a:ext cx="748682" cy="423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53E08DF-DC48-477E-8F4F-0880BEF47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7435" y="1640442"/>
              <a:ext cx="642716" cy="76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0024B83-1BC9-4C55-BB15-EA3438FEE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781" y="949703"/>
              <a:ext cx="834715" cy="375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093A831-0BD9-422B-A005-C353CF93F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03363" y="1382797"/>
              <a:ext cx="642716" cy="64271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665D0AA-0F1C-48B3-AA27-623702B3B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41596" y="1925671"/>
              <a:ext cx="527813" cy="527813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B3B7EA-C5C6-4406-BED6-10C5DBB5B898}"/>
              </a:ext>
            </a:extLst>
          </p:cNvPr>
          <p:cNvGrpSpPr/>
          <p:nvPr/>
        </p:nvGrpSpPr>
        <p:grpSpPr>
          <a:xfrm>
            <a:off x="1252340" y="4281188"/>
            <a:ext cx="3591103" cy="2142130"/>
            <a:chOff x="4417052" y="2945147"/>
            <a:chExt cx="3591103" cy="214213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FFA2517-65EF-4922-9F25-D87B43FFBC63}"/>
                </a:ext>
              </a:extLst>
            </p:cNvPr>
            <p:cNvSpPr/>
            <p:nvPr/>
          </p:nvSpPr>
          <p:spPr>
            <a:xfrm>
              <a:off x="4417052" y="2945147"/>
              <a:ext cx="3591103" cy="214213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InfoSec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98FD7E6-8BA5-4C76-81F6-DA0163944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86" y="3408593"/>
              <a:ext cx="532053" cy="7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630F1A-4C1A-4802-B20C-A3C76CB79152}"/>
              </a:ext>
            </a:extLst>
          </p:cNvPr>
          <p:cNvGrpSpPr/>
          <p:nvPr/>
        </p:nvGrpSpPr>
        <p:grpSpPr>
          <a:xfrm>
            <a:off x="6942142" y="4281188"/>
            <a:ext cx="3591103" cy="2142130"/>
            <a:chOff x="8149379" y="2858587"/>
            <a:chExt cx="3591103" cy="214213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EB1B41A-04CA-432B-8552-2688CE5198A9}"/>
                </a:ext>
              </a:extLst>
            </p:cNvPr>
            <p:cNvSpPr/>
            <p:nvPr/>
          </p:nvSpPr>
          <p:spPr>
            <a:xfrm>
              <a:off x="8149379" y="2858587"/>
              <a:ext cx="3591103" cy="214213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Telephony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5435FD2-DB20-4C22-8348-351B6120A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964" y="3384769"/>
              <a:ext cx="764648" cy="585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C4F6729-C77F-4313-92AC-17303C64B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859" y="3379147"/>
              <a:ext cx="790331" cy="584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7BF492-E4DF-4845-BE21-742EC40A6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7953" y="4124993"/>
              <a:ext cx="904345" cy="59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B99FF496-99F6-40B7-92B9-C9AC64670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15029" y="5411358"/>
            <a:ext cx="865722" cy="86572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16E0A79-1060-4C7E-8F0A-FB672E26E79E}"/>
              </a:ext>
            </a:extLst>
          </p:cNvPr>
          <p:cNvSpPr/>
          <p:nvPr/>
        </p:nvSpPr>
        <p:spPr>
          <a:xfrm>
            <a:off x="4876096" y="2723658"/>
            <a:ext cx="602600" cy="52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8C47CE-F80A-4C08-B271-14432CB01F74}"/>
              </a:ext>
            </a:extLst>
          </p:cNvPr>
          <p:cNvSpPr/>
          <p:nvPr/>
        </p:nvSpPr>
        <p:spPr>
          <a:xfrm>
            <a:off x="4876096" y="5173739"/>
            <a:ext cx="602600" cy="52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F35005B-64E6-436C-A5C7-042EDB779BE0}"/>
              </a:ext>
            </a:extLst>
          </p:cNvPr>
          <p:cNvSpPr/>
          <p:nvPr/>
        </p:nvSpPr>
        <p:spPr>
          <a:xfrm rot="10800000">
            <a:off x="6305444" y="2743002"/>
            <a:ext cx="602600" cy="52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D70B67-AF7F-4287-B7FE-55166F86081E}"/>
              </a:ext>
            </a:extLst>
          </p:cNvPr>
          <p:cNvSpPr/>
          <p:nvPr/>
        </p:nvSpPr>
        <p:spPr>
          <a:xfrm rot="10800000">
            <a:off x="6305444" y="5193083"/>
            <a:ext cx="602600" cy="52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FF4EDD-9AB8-4A79-930C-44F67DA6FC62}"/>
              </a:ext>
            </a:extLst>
          </p:cNvPr>
          <p:cNvSpPr/>
          <p:nvPr/>
        </p:nvSpPr>
        <p:spPr>
          <a:xfrm>
            <a:off x="5469476" y="2065867"/>
            <a:ext cx="828505" cy="404643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DRP MESH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145B0-F9B0-407A-B708-D91B2706D1E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72017" y="2157791"/>
            <a:ext cx="400372" cy="501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1FE65-0BC3-4D80-BB0C-F3DEB11D350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31749" y="2153277"/>
            <a:ext cx="400372" cy="501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90796-61F7-4085-8E86-3AD40CDC4DB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79216" y="4609741"/>
            <a:ext cx="400372" cy="501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5FAA9-4D13-4531-AAB3-B7096481A93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19875" y="4609740"/>
            <a:ext cx="400372" cy="5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7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4F109F97-F09B-48A3-B782-0A317A5C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8" b="428"/>
          <a:stretch>
            <a:fillRect/>
          </a:stretch>
        </p:blipFill>
        <p:spPr>
          <a:xfrm>
            <a:off x="772164" y="1101601"/>
            <a:ext cx="2407060" cy="2387557"/>
          </a:xfrm>
          <a:prstGeom prst="ellipse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CA409E-61F4-4A46-99A6-E9789FA88940}"/>
              </a:ext>
            </a:extLst>
          </p:cNvPr>
          <p:cNvSpPr txBox="1">
            <a:spLocks/>
          </p:cNvSpPr>
          <p:nvPr/>
        </p:nvSpPr>
        <p:spPr>
          <a:xfrm>
            <a:off x="3731125" y="894395"/>
            <a:ext cx="6305241" cy="21239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Pete has supported various functional areas of infrastructure for around 20 years. He is a proponent of democratizing access to infrastructure data in order to promote learning, facilitate better decision making and reduce reliance on tribal knowledge.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3A2CA4D-C5CA-431F-B68E-1D9C1E019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FA388-BD50-430C-AFEC-B5463163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1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3A042-5F3C-4E1F-8B5E-65CC5D92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4186F-1DCD-48F5-8689-BAAF7B3C4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1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CB4F-4E00-4B70-93FA-35300812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Mesh Components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346ABFC-0CC7-4527-9B99-946FB0CA7801}"/>
              </a:ext>
            </a:extLst>
          </p:cNvPr>
          <p:cNvSpPr>
            <a:spLocks noChangeAspect="1"/>
          </p:cNvSpPr>
          <p:nvPr/>
        </p:nvSpPr>
        <p:spPr>
          <a:xfrm>
            <a:off x="5492224" y="2316909"/>
            <a:ext cx="375998" cy="375998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9A1842D-0F53-4E87-82E3-871D101B637B}"/>
              </a:ext>
            </a:extLst>
          </p:cNvPr>
          <p:cNvSpPr>
            <a:spLocks noChangeAspect="1"/>
          </p:cNvSpPr>
          <p:nvPr/>
        </p:nvSpPr>
        <p:spPr>
          <a:xfrm>
            <a:off x="10359786" y="4328454"/>
            <a:ext cx="375998" cy="375998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FD22A-6E90-4FDF-86DA-E887DFE02DB4}"/>
              </a:ext>
            </a:extLst>
          </p:cNvPr>
          <p:cNvSpPr txBox="1"/>
          <p:nvPr/>
        </p:nvSpPr>
        <p:spPr>
          <a:xfrm>
            <a:off x="10735784" y="432845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8C841ED-53D0-46D4-97AB-106634C20315}"/>
              </a:ext>
            </a:extLst>
          </p:cNvPr>
          <p:cNvSpPr>
            <a:spLocks noChangeAspect="1"/>
          </p:cNvSpPr>
          <p:nvPr/>
        </p:nvSpPr>
        <p:spPr>
          <a:xfrm>
            <a:off x="10351555" y="4806276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70808-9AE0-4C69-82CD-78195E5FB6AE}"/>
              </a:ext>
            </a:extLst>
          </p:cNvPr>
          <p:cNvSpPr txBox="1"/>
          <p:nvPr/>
        </p:nvSpPr>
        <p:spPr>
          <a:xfrm>
            <a:off x="10735783" y="479077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8CB3B-30EA-41D4-82F8-037EC33CCE22}"/>
              </a:ext>
            </a:extLst>
          </p:cNvPr>
          <p:cNvSpPr>
            <a:spLocks noChangeAspect="1"/>
          </p:cNvSpPr>
          <p:nvPr/>
        </p:nvSpPr>
        <p:spPr>
          <a:xfrm>
            <a:off x="10396909" y="5246428"/>
            <a:ext cx="301752" cy="3017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B4258-7227-43F6-872F-BE53DFDB7558}"/>
              </a:ext>
            </a:extLst>
          </p:cNvPr>
          <p:cNvSpPr txBox="1"/>
          <p:nvPr/>
        </p:nvSpPr>
        <p:spPr>
          <a:xfrm>
            <a:off x="10735782" y="5212638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BB8B7A-B376-42BF-8424-6F682DFC873C}"/>
              </a:ext>
            </a:extLst>
          </p:cNvPr>
          <p:cNvSpPr>
            <a:spLocks noChangeAspect="1"/>
          </p:cNvSpPr>
          <p:nvPr/>
        </p:nvSpPr>
        <p:spPr>
          <a:xfrm>
            <a:off x="10396909" y="565000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8BBFE-C344-4559-AE4B-B491D757E2EC}"/>
              </a:ext>
            </a:extLst>
          </p:cNvPr>
          <p:cNvSpPr txBox="1"/>
          <p:nvPr/>
        </p:nvSpPr>
        <p:spPr>
          <a:xfrm>
            <a:off x="10735781" y="5616214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3" name="Flowchart: Collate 12">
            <a:extLst>
              <a:ext uri="{FF2B5EF4-FFF2-40B4-BE49-F238E27FC236}">
                <a16:creationId xmlns:a16="http://schemas.microsoft.com/office/drawing/2014/main" id="{83C15DB7-E03C-417C-8B1D-CA550C83C13F}"/>
              </a:ext>
            </a:extLst>
          </p:cNvPr>
          <p:cNvSpPr>
            <a:spLocks noChangeAspect="1"/>
          </p:cNvSpPr>
          <p:nvPr/>
        </p:nvSpPr>
        <p:spPr>
          <a:xfrm rot="5400000">
            <a:off x="10383596" y="6066893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7A5C7-1991-4AE5-9149-107BC4ABFC17}"/>
              </a:ext>
            </a:extLst>
          </p:cNvPr>
          <p:cNvSpPr txBox="1"/>
          <p:nvPr/>
        </p:nvSpPr>
        <p:spPr>
          <a:xfrm>
            <a:off x="10744015" y="6048695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</a:t>
            </a:r>
          </a:p>
        </p:txBody>
      </p:sp>
      <p:sp>
        <p:nvSpPr>
          <p:cNvPr id="15" name="Flowchart: Collate 14">
            <a:extLst>
              <a:ext uri="{FF2B5EF4-FFF2-40B4-BE49-F238E27FC236}">
                <a16:creationId xmlns:a16="http://schemas.microsoft.com/office/drawing/2014/main" id="{341567E6-FEE9-4721-9840-776A0AF2E885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130055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C897DE-85E8-4517-A234-FFFFEA8FECB0}"/>
              </a:ext>
            </a:extLst>
          </p:cNvPr>
          <p:cNvSpPr>
            <a:spLocks noChangeAspect="1"/>
          </p:cNvSpPr>
          <p:nvPr/>
        </p:nvSpPr>
        <p:spPr>
          <a:xfrm>
            <a:off x="7715430" y="4278505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5CFA21-6C5C-47FB-9CC2-EADA2A6D1E7D}"/>
              </a:ext>
            </a:extLst>
          </p:cNvPr>
          <p:cNvSpPr>
            <a:spLocks noChangeAspect="1"/>
          </p:cNvSpPr>
          <p:nvPr/>
        </p:nvSpPr>
        <p:spPr>
          <a:xfrm>
            <a:off x="7715430" y="3090560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owchart: Collate 17">
            <a:extLst>
              <a:ext uri="{FF2B5EF4-FFF2-40B4-BE49-F238E27FC236}">
                <a16:creationId xmlns:a16="http://schemas.microsoft.com/office/drawing/2014/main" id="{38D057EC-B100-4912-A7D2-8E556934856B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697741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Collate 18">
            <a:extLst>
              <a:ext uri="{FF2B5EF4-FFF2-40B4-BE49-F238E27FC236}">
                <a16:creationId xmlns:a16="http://schemas.microsoft.com/office/drawing/2014/main" id="{81A88746-EEC0-464C-9BF7-E75EB6428AF0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265427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CC70E86-19A3-44A6-B419-8E400E52C2B6}"/>
              </a:ext>
            </a:extLst>
          </p:cNvPr>
          <p:cNvSpPr>
            <a:spLocks noChangeAspect="1"/>
          </p:cNvSpPr>
          <p:nvPr/>
        </p:nvSpPr>
        <p:spPr>
          <a:xfrm>
            <a:off x="4515582" y="3107479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A20FE3D-D179-42DE-AE73-3FE396DE09D2}"/>
              </a:ext>
            </a:extLst>
          </p:cNvPr>
          <p:cNvSpPr>
            <a:spLocks noChangeAspect="1"/>
          </p:cNvSpPr>
          <p:nvPr/>
        </p:nvSpPr>
        <p:spPr>
          <a:xfrm>
            <a:off x="4515582" y="367447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5794D0D-71BA-441D-9509-278A288E30F7}"/>
              </a:ext>
            </a:extLst>
          </p:cNvPr>
          <p:cNvSpPr>
            <a:spLocks noChangeAspect="1"/>
          </p:cNvSpPr>
          <p:nvPr/>
        </p:nvSpPr>
        <p:spPr>
          <a:xfrm>
            <a:off x="4515582" y="424116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0C1EFB-A932-4A15-B7BE-FA27D66CB4D3}"/>
              </a:ext>
            </a:extLst>
          </p:cNvPr>
          <p:cNvSpPr>
            <a:spLocks noChangeAspect="1"/>
          </p:cNvSpPr>
          <p:nvPr/>
        </p:nvSpPr>
        <p:spPr>
          <a:xfrm>
            <a:off x="6332931" y="3711054"/>
            <a:ext cx="301752" cy="3017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2516E5-CCB7-4D68-B87C-2FDEF2474123}"/>
              </a:ext>
            </a:extLst>
          </p:cNvPr>
          <p:cNvCxnSpPr>
            <a:cxnSpLocks/>
            <a:stCxn id="20" idx="5"/>
            <a:endCxn id="4" idx="1"/>
          </p:cNvCxnSpPr>
          <p:nvPr/>
        </p:nvCxnSpPr>
        <p:spPr>
          <a:xfrm flipV="1">
            <a:off x="4809927" y="2460527"/>
            <a:ext cx="682297" cy="816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BB55CD-E556-4A5A-AE28-DBE7D7852C74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4809927" y="2587616"/>
            <a:ext cx="716941" cy="125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7FC98-537E-4A19-8B8D-4CC4157A19AC}"/>
              </a:ext>
            </a:extLst>
          </p:cNvPr>
          <p:cNvCxnSpPr>
            <a:cxnSpLocks/>
            <a:stCxn id="22" idx="5"/>
            <a:endCxn id="4" idx="2"/>
          </p:cNvCxnSpPr>
          <p:nvPr/>
        </p:nvCxnSpPr>
        <p:spPr>
          <a:xfrm flipV="1">
            <a:off x="4809927" y="2692906"/>
            <a:ext cx="754106" cy="1717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3BB3D-D31B-409D-A5E8-C6306E7243E3}"/>
              </a:ext>
            </a:extLst>
          </p:cNvPr>
          <p:cNvCxnSpPr>
            <a:cxnSpLocks/>
            <a:stCxn id="20" idx="1"/>
            <a:endCxn id="15" idx="0"/>
          </p:cNvCxnSpPr>
          <p:nvPr/>
        </p:nvCxnSpPr>
        <p:spPr>
          <a:xfrm flipH="1">
            <a:off x="4007012" y="3276643"/>
            <a:ext cx="606685" cy="4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E8B439-EF5A-467D-ABBB-5725B9B42C75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flipH="1">
            <a:off x="4007011" y="3843642"/>
            <a:ext cx="606686" cy="4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55A4F5-627D-455E-ADB8-570AB49EBDA6}"/>
              </a:ext>
            </a:extLst>
          </p:cNvPr>
          <p:cNvCxnSpPr>
            <a:stCxn id="22" idx="1"/>
            <a:endCxn id="19" idx="0"/>
          </p:cNvCxnSpPr>
          <p:nvPr/>
        </p:nvCxnSpPr>
        <p:spPr>
          <a:xfrm flipH="1">
            <a:off x="4008535" y="4410332"/>
            <a:ext cx="605162" cy="5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F93C3A-4468-4872-A2F1-5B4852CFB625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5796413" y="2692906"/>
            <a:ext cx="687394" cy="1018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3045DF-A2B7-4482-B3A8-D80527AB5FD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673128" y="3241436"/>
            <a:ext cx="1042302" cy="469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091D22-C7EA-4263-BC7B-DB4FCAC6D9AB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698607" y="3999494"/>
            <a:ext cx="1016823" cy="42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89494E-F087-4660-BE69-1FD5BC0CD3AC}"/>
              </a:ext>
            </a:extLst>
          </p:cNvPr>
          <p:cNvCxnSpPr>
            <a:cxnSpLocks/>
            <a:stCxn id="22" idx="5"/>
          </p:cNvCxnSpPr>
          <p:nvPr/>
        </p:nvCxnSpPr>
        <p:spPr>
          <a:xfrm flipV="1">
            <a:off x="4809927" y="4012806"/>
            <a:ext cx="1461250" cy="39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F5C7D-56B8-448C-BF09-1F1E91B6CE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809927" y="3843642"/>
            <a:ext cx="1461250" cy="18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22BF37-EA73-4484-B9A2-7AEC6E2EBC2C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4809927" y="3276643"/>
            <a:ext cx="1461250" cy="470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0F9A4E78-2F6E-4D53-BBA3-EC654635DA7F}"/>
              </a:ext>
            </a:extLst>
          </p:cNvPr>
          <p:cNvSpPr>
            <a:spLocks noChangeAspect="1"/>
          </p:cNvSpPr>
          <p:nvPr/>
        </p:nvSpPr>
        <p:spPr>
          <a:xfrm>
            <a:off x="5160407" y="481359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AF03C0-001B-418F-B9CC-B7211D34F544}"/>
              </a:ext>
            </a:extLst>
          </p:cNvPr>
          <p:cNvCxnSpPr>
            <a:stCxn id="36" idx="5"/>
          </p:cNvCxnSpPr>
          <p:nvPr/>
        </p:nvCxnSpPr>
        <p:spPr>
          <a:xfrm flipV="1">
            <a:off x="5454752" y="4076021"/>
            <a:ext cx="912865" cy="906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43B935-1686-4A9A-9E73-D7F852144F52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56637" y="2692907"/>
            <a:ext cx="334783" cy="2120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10A670-F3DD-4912-B8F8-74C5D97C6CC9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4908042" y="4645256"/>
            <a:ext cx="350480" cy="337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B37394-C375-4BE9-83FF-7E057CCD7FE8}"/>
              </a:ext>
            </a:extLst>
          </p:cNvPr>
          <p:cNvSpPr txBox="1"/>
          <p:nvPr/>
        </p:nvSpPr>
        <p:spPr>
          <a:xfrm>
            <a:off x="1901372" y="3091977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Directory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18D21-44A5-4CA2-B72C-4622BE0351BC}"/>
              </a:ext>
            </a:extLst>
          </p:cNvPr>
          <p:cNvSpPr txBox="1"/>
          <p:nvPr/>
        </p:nvSpPr>
        <p:spPr>
          <a:xfrm>
            <a:off x="2574923" y="364392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CUCM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FB61E-1358-4B54-BECF-E1C422727C6C}"/>
              </a:ext>
            </a:extLst>
          </p:cNvPr>
          <p:cNvSpPr txBox="1"/>
          <p:nvPr/>
        </p:nvSpPr>
        <p:spPr>
          <a:xfrm>
            <a:off x="2574924" y="4225666"/>
            <a:ext cx="11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NetScaler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0BE6B6-A130-4EC8-A2CE-BFD320A72AA8}"/>
              </a:ext>
            </a:extLst>
          </p:cNvPr>
          <p:cNvSpPr txBox="1"/>
          <p:nvPr/>
        </p:nvSpPr>
        <p:spPr>
          <a:xfrm>
            <a:off x="4952243" y="520136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08167D-6B20-48B4-B60B-4AF52CFD6CC3}"/>
              </a:ext>
            </a:extLst>
          </p:cNvPr>
          <p:cNvSpPr txBox="1"/>
          <p:nvPr/>
        </p:nvSpPr>
        <p:spPr>
          <a:xfrm>
            <a:off x="8015810" y="3059668"/>
            <a:ext cx="13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Client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C2F17B-8313-4404-9169-AA1A07CF0821}"/>
              </a:ext>
            </a:extLst>
          </p:cNvPr>
          <p:cNvSpPr txBox="1"/>
          <p:nvPr/>
        </p:nvSpPr>
        <p:spPr>
          <a:xfrm>
            <a:off x="8011641" y="4258571"/>
            <a:ext cx="13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PowerShell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A117C4-E8E4-4E64-B0BE-D07C95D1CC29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F4F74F-24A0-44B4-8414-02BD1D668CD7}"/>
              </a:ext>
            </a:extLst>
          </p:cNvPr>
          <p:cNvSpPr txBox="1"/>
          <p:nvPr/>
        </p:nvSpPr>
        <p:spPr>
          <a:xfrm>
            <a:off x="8021432" y="3658976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(Your Python script)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CAB6A7-CFD3-480E-9E47-F65B61E6372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673128" y="3848618"/>
            <a:ext cx="1040308" cy="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5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CB4F-4E00-4B70-93FA-35300812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DRP Mesh Components - FUTURE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346ABFC-0CC7-4527-9B99-946FB0CA7801}"/>
              </a:ext>
            </a:extLst>
          </p:cNvPr>
          <p:cNvSpPr>
            <a:spLocks noChangeAspect="1"/>
          </p:cNvSpPr>
          <p:nvPr/>
        </p:nvSpPr>
        <p:spPr>
          <a:xfrm>
            <a:off x="5492224" y="2316909"/>
            <a:ext cx="375998" cy="375998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9A1842D-0F53-4E87-82E3-871D101B637B}"/>
              </a:ext>
            </a:extLst>
          </p:cNvPr>
          <p:cNvSpPr>
            <a:spLocks noChangeAspect="1"/>
          </p:cNvSpPr>
          <p:nvPr/>
        </p:nvSpPr>
        <p:spPr>
          <a:xfrm>
            <a:off x="10359786" y="4328454"/>
            <a:ext cx="375998" cy="375998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FD22A-6E90-4FDF-86DA-E887DFE02DB4}"/>
              </a:ext>
            </a:extLst>
          </p:cNvPr>
          <p:cNvSpPr txBox="1"/>
          <p:nvPr/>
        </p:nvSpPr>
        <p:spPr>
          <a:xfrm>
            <a:off x="10735784" y="432845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8C841ED-53D0-46D4-97AB-106634C20315}"/>
              </a:ext>
            </a:extLst>
          </p:cNvPr>
          <p:cNvSpPr>
            <a:spLocks noChangeAspect="1"/>
          </p:cNvSpPr>
          <p:nvPr/>
        </p:nvSpPr>
        <p:spPr>
          <a:xfrm>
            <a:off x="10351555" y="4806276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70808-9AE0-4C69-82CD-78195E5FB6AE}"/>
              </a:ext>
            </a:extLst>
          </p:cNvPr>
          <p:cNvSpPr txBox="1"/>
          <p:nvPr/>
        </p:nvSpPr>
        <p:spPr>
          <a:xfrm>
            <a:off x="10735783" y="479077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8CB3B-30EA-41D4-82F8-037EC33CCE22}"/>
              </a:ext>
            </a:extLst>
          </p:cNvPr>
          <p:cNvSpPr>
            <a:spLocks noChangeAspect="1"/>
          </p:cNvSpPr>
          <p:nvPr/>
        </p:nvSpPr>
        <p:spPr>
          <a:xfrm>
            <a:off x="10396909" y="5246428"/>
            <a:ext cx="301752" cy="3017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B4258-7227-43F6-872F-BE53DFDB7558}"/>
              </a:ext>
            </a:extLst>
          </p:cNvPr>
          <p:cNvSpPr txBox="1"/>
          <p:nvPr/>
        </p:nvSpPr>
        <p:spPr>
          <a:xfrm>
            <a:off x="10735782" y="5212638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BB8B7A-B376-42BF-8424-6F682DFC873C}"/>
              </a:ext>
            </a:extLst>
          </p:cNvPr>
          <p:cNvSpPr>
            <a:spLocks noChangeAspect="1"/>
          </p:cNvSpPr>
          <p:nvPr/>
        </p:nvSpPr>
        <p:spPr>
          <a:xfrm>
            <a:off x="10396909" y="565000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8BBFE-C344-4559-AE4B-B491D757E2EC}"/>
              </a:ext>
            </a:extLst>
          </p:cNvPr>
          <p:cNvSpPr txBox="1"/>
          <p:nvPr/>
        </p:nvSpPr>
        <p:spPr>
          <a:xfrm>
            <a:off x="10735781" y="5616214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3" name="Flowchart: Collate 12">
            <a:extLst>
              <a:ext uri="{FF2B5EF4-FFF2-40B4-BE49-F238E27FC236}">
                <a16:creationId xmlns:a16="http://schemas.microsoft.com/office/drawing/2014/main" id="{83C15DB7-E03C-417C-8B1D-CA550C83C13F}"/>
              </a:ext>
            </a:extLst>
          </p:cNvPr>
          <p:cNvSpPr>
            <a:spLocks noChangeAspect="1"/>
          </p:cNvSpPr>
          <p:nvPr/>
        </p:nvSpPr>
        <p:spPr>
          <a:xfrm rot="5400000">
            <a:off x="10383596" y="6066893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7A5C7-1991-4AE5-9149-107BC4ABFC17}"/>
              </a:ext>
            </a:extLst>
          </p:cNvPr>
          <p:cNvSpPr txBox="1"/>
          <p:nvPr/>
        </p:nvSpPr>
        <p:spPr>
          <a:xfrm>
            <a:off x="10744015" y="6048695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C897DE-85E8-4517-A234-FFFFEA8FECB0}"/>
              </a:ext>
            </a:extLst>
          </p:cNvPr>
          <p:cNvSpPr>
            <a:spLocks noChangeAspect="1"/>
          </p:cNvSpPr>
          <p:nvPr/>
        </p:nvSpPr>
        <p:spPr>
          <a:xfrm>
            <a:off x="7715430" y="4278505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5CFA21-6C5C-47FB-9CC2-EADA2A6D1E7D}"/>
              </a:ext>
            </a:extLst>
          </p:cNvPr>
          <p:cNvSpPr>
            <a:spLocks noChangeAspect="1"/>
          </p:cNvSpPr>
          <p:nvPr/>
        </p:nvSpPr>
        <p:spPr>
          <a:xfrm>
            <a:off x="7715430" y="3090560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CC70E86-19A3-44A6-B419-8E400E52C2B6}"/>
              </a:ext>
            </a:extLst>
          </p:cNvPr>
          <p:cNvSpPr>
            <a:spLocks noChangeAspect="1"/>
          </p:cNvSpPr>
          <p:nvPr/>
        </p:nvSpPr>
        <p:spPr>
          <a:xfrm>
            <a:off x="4515582" y="3107479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A20FE3D-D179-42DE-AE73-3FE396DE09D2}"/>
              </a:ext>
            </a:extLst>
          </p:cNvPr>
          <p:cNvSpPr>
            <a:spLocks noChangeAspect="1"/>
          </p:cNvSpPr>
          <p:nvPr/>
        </p:nvSpPr>
        <p:spPr>
          <a:xfrm>
            <a:off x="4515582" y="367447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5794D0D-71BA-441D-9509-278A288E30F7}"/>
              </a:ext>
            </a:extLst>
          </p:cNvPr>
          <p:cNvSpPr>
            <a:spLocks noChangeAspect="1"/>
          </p:cNvSpPr>
          <p:nvPr/>
        </p:nvSpPr>
        <p:spPr>
          <a:xfrm>
            <a:off x="4515582" y="424116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0C1EFB-A932-4A15-B7BE-FA27D66CB4D3}"/>
              </a:ext>
            </a:extLst>
          </p:cNvPr>
          <p:cNvSpPr>
            <a:spLocks noChangeAspect="1"/>
          </p:cNvSpPr>
          <p:nvPr/>
        </p:nvSpPr>
        <p:spPr>
          <a:xfrm>
            <a:off x="6332931" y="3711054"/>
            <a:ext cx="301752" cy="30175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2516E5-CCB7-4D68-B87C-2FDEF2474123}"/>
              </a:ext>
            </a:extLst>
          </p:cNvPr>
          <p:cNvCxnSpPr>
            <a:cxnSpLocks/>
            <a:stCxn id="20" idx="5"/>
            <a:endCxn id="4" idx="1"/>
          </p:cNvCxnSpPr>
          <p:nvPr/>
        </p:nvCxnSpPr>
        <p:spPr>
          <a:xfrm flipV="1">
            <a:off x="4809927" y="2460527"/>
            <a:ext cx="682297" cy="816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BB55CD-E556-4A5A-AE28-DBE7D7852C74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4809927" y="2587616"/>
            <a:ext cx="716941" cy="125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7FC98-537E-4A19-8B8D-4CC4157A19AC}"/>
              </a:ext>
            </a:extLst>
          </p:cNvPr>
          <p:cNvCxnSpPr>
            <a:cxnSpLocks/>
            <a:stCxn id="22" idx="5"/>
            <a:endCxn id="4" idx="2"/>
          </p:cNvCxnSpPr>
          <p:nvPr/>
        </p:nvCxnSpPr>
        <p:spPr>
          <a:xfrm flipV="1">
            <a:off x="4809927" y="2692906"/>
            <a:ext cx="754106" cy="1717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F93C3A-4468-4872-A2F1-5B4852CFB625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5796413" y="2692906"/>
            <a:ext cx="687394" cy="1018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3045DF-A2B7-4482-B3A8-D80527AB5FD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673128" y="3241436"/>
            <a:ext cx="1042302" cy="469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091D22-C7EA-4263-BC7B-DB4FCAC6D9AB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698607" y="3999494"/>
            <a:ext cx="1016823" cy="42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89494E-F087-4660-BE69-1FD5BC0CD3AC}"/>
              </a:ext>
            </a:extLst>
          </p:cNvPr>
          <p:cNvCxnSpPr>
            <a:cxnSpLocks/>
            <a:stCxn id="22" idx="5"/>
          </p:cNvCxnSpPr>
          <p:nvPr/>
        </p:nvCxnSpPr>
        <p:spPr>
          <a:xfrm flipV="1">
            <a:off x="4809927" y="4012806"/>
            <a:ext cx="1461250" cy="39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F5C7D-56B8-448C-BF09-1F1E91B6CE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809927" y="3843642"/>
            <a:ext cx="1461250" cy="18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22BF37-EA73-4484-B9A2-7AEC6E2EBC2C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4809927" y="3276643"/>
            <a:ext cx="1461250" cy="470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0F9A4E78-2F6E-4D53-BBA3-EC654635DA7F}"/>
              </a:ext>
            </a:extLst>
          </p:cNvPr>
          <p:cNvSpPr>
            <a:spLocks noChangeAspect="1"/>
          </p:cNvSpPr>
          <p:nvPr/>
        </p:nvSpPr>
        <p:spPr>
          <a:xfrm>
            <a:off x="5160407" y="4813598"/>
            <a:ext cx="392460" cy="338328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AF03C0-001B-418F-B9CC-B7211D34F544}"/>
              </a:ext>
            </a:extLst>
          </p:cNvPr>
          <p:cNvCxnSpPr>
            <a:stCxn id="36" idx="5"/>
          </p:cNvCxnSpPr>
          <p:nvPr/>
        </p:nvCxnSpPr>
        <p:spPr>
          <a:xfrm flipV="1">
            <a:off x="5454752" y="4076021"/>
            <a:ext cx="912865" cy="906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43B935-1686-4A9A-9E73-D7F852144F52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56637" y="2692907"/>
            <a:ext cx="334783" cy="2120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10A670-F3DD-4912-B8F8-74C5D97C6CC9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4908042" y="4645256"/>
            <a:ext cx="350480" cy="337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B37394-C375-4BE9-83FF-7E057CCD7FE8}"/>
              </a:ext>
            </a:extLst>
          </p:cNvPr>
          <p:cNvSpPr txBox="1"/>
          <p:nvPr/>
        </p:nvSpPr>
        <p:spPr>
          <a:xfrm>
            <a:off x="2728686" y="3091977"/>
            <a:ext cx="17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Directory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18D21-44A5-4CA2-B72C-4622BE0351BC}"/>
              </a:ext>
            </a:extLst>
          </p:cNvPr>
          <p:cNvSpPr txBox="1"/>
          <p:nvPr/>
        </p:nvSpPr>
        <p:spPr>
          <a:xfrm>
            <a:off x="3434237" y="364392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CUCM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FB61E-1358-4B54-BECF-E1C422727C6C}"/>
              </a:ext>
            </a:extLst>
          </p:cNvPr>
          <p:cNvSpPr txBox="1"/>
          <p:nvPr/>
        </p:nvSpPr>
        <p:spPr>
          <a:xfrm>
            <a:off x="3434238" y="4225666"/>
            <a:ext cx="11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NetScaler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0BE6B6-A130-4EC8-A2CE-BFD320A72AA8}"/>
              </a:ext>
            </a:extLst>
          </p:cNvPr>
          <p:cNvSpPr txBox="1"/>
          <p:nvPr/>
        </p:nvSpPr>
        <p:spPr>
          <a:xfrm>
            <a:off x="4952243" y="5201362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08167D-6B20-48B4-B60B-4AF52CFD6CC3}"/>
              </a:ext>
            </a:extLst>
          </p:cNvPr>
          <p:cNvSpPr txBox="1"/>
          <p:nvPr/>
        </p:nvSpPr>
        <p:spPr>
          <a:xfrm>
            <a:off x="8015810" y="3059668"/>
            <a:ext cx="13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Client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C2F17B-8313-4404-9169-AA1A07CF0821}"/>
              </a:ext>
            </a:extLst>
          </p:cNvPr>
          <p:cNvSpPr txBox="1"/>
          <p:nvPr/>
        </p:nvSpPr>
        <p:spPr>
          <a:xfrm>
            <a:off x="8011641" y="4258571"/>
            <a:ext cx="13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PowerShell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A117C4-E8E4-4E64-B0BE-D07C95D1CC29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F4F74F-24A0-44B4-8414-02BD1D668CD7}"/>
              </a:ext>
            </a:extLst>
          </p:cNvPr>
          <p:cNvSpPr txBox="1"/>
          <p:nvPr/>
        </p:nvSpPr>
        <p:spPr>
          <a:xfrm>
            <a:off x="8021432" y="3658976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(Your Python script)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CAB6A7-CFD3-480E-9E47-F65B61E6372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673128" y="3848618"/>
            <a:ext cx="1040308" cy="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llout: Line 2">
            <a:extLst>
              <a:ext uri="{FF2B5EF4-FFF2-40B4-BE49-F238E27FC236}">
                <a16:creationId xmlns:a16="http://schemas.microsoft.com/office/drawing/2014/main" id="{FB9CD37F-CF54-43E6-9592-A9648446CCC4}"/>
              </a:ext>
            </a:extLst>
          </p:cNvPr>
          <p:cNvSpPr/>
          <p:nvPr/>
        </p:nvSpPr>
        <p:spPr>
          <a:xfrm>
            <a:off x="1876988" y="2232927"/>
            <a:ext cx="2603410" cy="670955"/>
          </a:xfrm>
          <a:prstGeom prst="borderCallout1">
            <a:avLst>
              <a:gd name="adj1" fmla="val 103049"/>
              <a:gd name="adj2" fmla="val 102009"/>
              <a:gd name="adj3" fmla="val 139195"/>
              <a:gd name="adj4" fmla="val 10647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DRP capable native services would not require shim providers</a:t>
            </a:r>
          </a:p>
        </p:txBody>
      </p:sp>
    </p:spTree>
    <p:extLst>
      <p:ext uri="{BB962C8B-B14F-4D97-AF65-F5344CB8AC3E}">
        <p14:creationId xmlns:p14="http://schemas.microsoft.com/office/powerpoint/2010/main" val="3120163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721FB-1E83-4AB5-BDBD-358232C5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for you?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DAB5D-281E-4BB3-B500-57C0E2DD77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85000" lnSpcReduction="10000"/>
          </a:bodyPr>
          <a:lstStyle/>
          <a:p>
            <a:r>
              <a:rPr lang="en-US" dirty="0"/>
              <a:t>Simplifies source access</a:t>
            </a:r>
          </a:p>
          <a:p>
            <a:r>
              <a:rPr lang="en-US" dirty="0"/>
              <a:t>Promotes integrate once, use many approach</a:t>
            </a:r>
          </a:p>
          <a:p>
            <a:r>
              <a:rPr lang="en-US" dirty="0"/>
              <a:t>Promotes learning</a:t>
            </a:r>
          </a:p>
          <a:p>
            <a:r>
              <a:rPr lang="en-US" dirty="0"/>
              <a:t>Allows the use of non-listening services</a:t>
            </a:r>
          </a:p>
          <a:p>
            <a:r>
              <a:rPr lang="en-US" dirty="0"/>
              <a:t>Can inject services into insecure zones</a:t>
            </a:r>
          </a:p>
          <a:p>
            <a:r>
              <a:rPr lang="en-US" dirty="0"/>
              <a:t>Potentially consolidates access to all aspects of an object</a:t>
            </a:r>
          </a:p>
          <a:p>
            <a:r>
              <a:rPr lang="en-US" dirty="0"/>
              <a:t>Reduces perception of “black boxes”</a:t>
            </a:r>
          </a:p>
          <a:p>
            <a:r>
              <a:rPr lang="en-US" dirty="0"/>
              <a:t>Can enhance HA/DR capabilities</a:t>
            </a:r>
          </a:p>
          <a:p>
            <a:r>
              <a:rPr lang="en-US" dirty="0"/>
              <a:t>Optional caching mechanism</a:t>
            </a:r>
          </a:p>
          <a:p>
            <a:r>
              <a:rPr lang="en-US" dirty="0"/>
              <a:t>May lead to using graph queries with disparate infrastructure sources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7CBF5-054F-4AB9-BF9F-01AB6E81F5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85000" lnSpcReduction="10000"/>
          </a:bodyPr>
          <a:lstStyle/>
          <a:p>
            <a:r>
              <a:rPr lang="en-US" dirty="0"/>
              <a:t>Loss of resolution in source system logs (single API user) for pre-existing sources</a:t>
            </a:r>
          </a:p>
          <a:p>
            <a:r>
              <a:rPr lang="en-US" dirty="0"/>
              <a:t>Elimination of shortest route between consumer and source</a:t>
            </a:r>
          </a:p>
          <a:p>
            <a:r>
              <a:rPr lang="en-US" dirty="0"/>
              <a:t>Dynamic nature of connections may cause confusion when troubleshooting</a:t>
            </a:r>
          </a:p>
          <a:p>
            <a:r>
              <a:rPr lang="en-US" dirty="0"/>
              <a:t>Small development team (1)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A92764-CDE2-4501-AC1A-EC477C6FC65A}"/>
              </a:ext>
            </a:extLst>
          </p:cNvPr>
          <p:cNvSpPr txBox="1">
            <a:spLocks/>
          </p:cNvSpPr>
          <p:nvPr/>
        </p:nvSpPr>
        <p:spPr>
          <a:xfrm>
            <a:off x="657739" y="1662245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C58ADD0-6BD4-491D-85A6-A334DEC46A3D}"/>
              </a:ext>
            </a:extLst>
          </p:cNvPr>
          <p:cNvSpPr txBox="1">
            <a:spLocks/>
          </p:cNvSpPr>
          <p:nvPr/>
        </p:nvSpPr>
        <p:spPr>
          <a:xfrm>
            <a:off x="5821895" y="1705010"/>
            <a:ext cx="4041775" cy="47982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2928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111C7D-6A4D-4ECC-81BD-3E99576D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3730F-6064-46BE-AFC7-7ECD2089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Project used in demo: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/>
                </a:solidFill>
              </a:rPr>
              <a:t>https://github.com/adhdtech/DRP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4DF-7AC4-4320-9196-3ACD8B9A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Challenge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Infrastructure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Traditional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Mesh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Q&amp;A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64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4DF-7AC4-4320-9196-3ACD8B9A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are often asked to collect and analyze data from disparate infrastructure source types.  These efforts are hindered by constant technological and environmental changes.</a:t>
            </a:r>
          </a:p>
          <a:p>
            <a:endParaRPr lang="en-US" sz="2800" dirty="0"/>
          </a:p>
          <a:p>
            <a:r>
              <a:rPr lang="en-US" sz="2800" dirty="0"/>
              <a:t>How can we mitigate the impact of these changes to reduce time spent on development and maintenance?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026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4DF-7AC4-4320-9196-3ACD8B9A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Apply data mesh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dirty="0"/>
              <a:t> principles!  Infrastructure data sources should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Discoverable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Addressable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Trustworthy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Self-Describing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Interoperable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Secure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408CB-0178-4B2A-A65B-C494713F5E71}"/>
              </a:ext>
            </a:extLst>
          </p:cNvPr>
          <p:cNvSpPr txBox="1"/>
          <p:nvPr/>
        </p:nvSpPr>
        <p:spPr>
          <a:xfrm>
            <a:off x="1271377" y="5986790"/>
            <a:ext cx="964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https://martinfowler.com/articles/data-monolith-to-mesh.html</a:t>
            </a:r>
          </a:p>
        </p:txBody>
      </p:sp>
    </p:spTree>
    <p:extLst>
      <p:ext uri="{BB962C8B-B14F-4D97-AF65-F5344CB8AC3E}">
        <p14:creationId xmlns:p14="http://schemas.microsoft.com/office/powerpoint/2010/main" val="33209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F336C0-02DA-4922-807B-30B4381E5F84}"/>
              </a:ext>
            </a:extLst>
          </p:cNvPr>
          <p:cNvGrpSpPr/>
          <p:nvPr/>
        </p:nvGrpSpPr>
        <p:grpSpPr>
          <a:xfrm>
            <a:off x="6942143" y="1765239"/>
            <a:ext cx="3591103" cy="2142130"/>
            <a:chOff x="7814517" y="476633"/>
            <a:chExt cx="3591103" cy="214213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2B111A7-1067-4B33-A771-F23C0BC3EA57}"/>
                </a:ext>
              </a:extLst>
            </p:cNvPr>
            <p:cNvGrpSpPr/>
            <p:nvPr/>
          </p:nvGrpSpPr>
          <p:grpSpPr>
            <a:xfrm>
              <a:off x="7814517" y="476633"/>
              <a:ext cx="3591103" cy="2142130"/>
              <a:chOff x="515360" y="2245486"/>
              <a:chExt cx="3591103" cy="214213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32E420E-8791-4C77-BC58-3987FCE7C205}"/>
                  </a:ext>
                </a:extLst>
              </p:cNvPr>
              <p:cNvSpPr/>
              <p:nvPr/>
            </p:nvSpPr>
            <p:spPr>
              <a:xfrm>
                <a:off x="515360" y="2245486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0D24165-B952-4EC0-94DA-BE0BDEB88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301" y="2688541"/>
                <a:ext cx="748682" cy="423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53E08DF-DC48-477E-8F4F-0880BEF47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7435" y="1640442"/>
              <a:ext cx="642716" cy="76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0024B83-1BC9-4C55-BB15-EA3438FEE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781" y="949703"/>
              <a:ext cx="834715" cy="375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093A831-0BD9-422B-A005-C353CF93F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03363" y="1382797"/>
              <a:ext cx="642716" cy="64271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665D0AA-0F1C-48B3-AA27-623702B3B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41596" y="1925671"/>
              <a:ext cx="527813" cy="527813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B3B7EA-C5C6-4406-BED6-10C5DBB5B898}"/>
              </a:ext>
            </a:extLst>
          </p:cNvPr>
          <p:cNvGrpSpPr/>
          <p:nvPr/>
        </p:nvGrpSpPr>
        <p:grpSpPr>
          <a:xfrm>
            <a:off x="1252340" y="4281188"/>
            <a:ext cx="3591103" cy="2142130"/>
            <a:chOff x="4417052" y="2945147"/>
            <a:chExt cx="3591103" cy="214213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FFA2517-65EF-4922-9F25-D87B43FFBC63}"/>
                </a:ext>
              </a:extLst>
            </p:cNvPr>
            <p:cNvSpPr/>
            <p:nvPr/>
          </p:nvSpPr>
          <p:spPr>
            <a:xfrm>
              <a:off x="4417052" y="2945147"/>
              <a:ext cx="3591103" cy="214213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InfoSec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98FD7E6-8BA5-4C76-81F6-DA0163944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86" y="3408593"/>
              <a:ext cx="532053" cy="73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630F1A-4C1A-4802-B20C-A3C76CB79152}"/>
              </a:ext>
            </a:extLst>
          </p:cNvPr>
          <p:cNvGrpSpPr/>
          <p:nvPr/>
        </p:nvGrpSpPr>
        <p:grpSpPr>
          <a:xfrm>
            <a:off x="6942142" y="4281188"/>
            <a:ext cx="3591103" cy="2142130"/>
            <a:chOff x="8149379" y="2858587"/>
            <a:chExt cx="3591103" cy="214213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EB1B41A-04CA-432B-8552-2688CE5198A9}"/>
                </a:ext>
              </a:extLst>
            </p:cNvPr>
            <p:cNvSpPr/>
            <p:nvPr/>
          </p:nvSpPr>
          <p:spPr>
            <a:xfrm>
              <a:off x="8149379" y="2858587"/>
              <a:ext cx="3591103" cy="214213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Telephony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5435FD2-DB20-4C22-8348-351B6120A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964" y="3384769"/>
              <a:ext cx="764648" cy="585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C4F6729-C77F-4313-92AC-17303C64B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859" y="3379147"/>
              <a:ext cx="790331" cy="584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7BF492-E4DF-4845-BE21-742EC40A6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7953" y="4124993"/>
              <a:ext cx="904345" cy="59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B99FF496-99F6-40B7-92B9-C9AC64670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15029" y="5411358"/>
            <a:ext cx="865722" cy="8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7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7517" y="37120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684F41E-051F-4885-80CD-A371EC2189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66471" y="3047796"/>
            <a:ext cx="2264909" cy="2264909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64EC96A-3DB5-4B28-B084-C4923F9D552B}"/>
              </a:ext>
            </a:extLst>
          </p:cNvPr>
          <p:cNvSpPr/>
          <p:nvPr/>
        </p:nvSpPr>
        <p:spPr>
          <a:xfrm>
            <a:off x="8978154" y="1736401"/>
            <a:ext cx="2734875" cy="9906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Hi!  I need a list of Active Directory users.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6EDBB56-A262-4A9A-99EF-624590668E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49341" y="4191232"/>
            <a:ext cx="2264909" cy="226490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CBBC5E1-A220-4C65-995A-BB9091FD8B6A}"/>
              </a:ext>
            </a:extLst>
          </p:cNvPr>
          <p:cNvSpPr/>
          <p:nvPr/>
        </p:nvSpPr>
        <p:spPr>
          <a:xfrm>
            <a:off x="5671325" y="2836027"/>
            <a:ext cx="2264909" cy="9906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Okay, here you go…</a:t>
            </a:r>
          </a:p>
        </p:txBody>
      </p:sp>
    </p:spTree>
    <p:extLst>
      <p:ext uri="{BB962C8B-B14F-4D97-AF65-F5344CB8AC3E}">
        <p14:creationId xmlns:p14="http://schemas.microsoft.com/office/powerpoint/2010/main" val="116100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3C2-7643-47E2-9375-9717EBCE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Infrastructure Sources</a:t>
            </a:r>
          </a:p>
        </p:txBody>
      </p:sp>
      <p:sp>
        <p:nvSpPr>
          <p:cNvPr id="57" name="AutoShape 2" descr="Azure Active Directory Vector Logo - Download Free SVG Icon |  Worldvectorlogo">
            <a:extLst>
              <a:ext uri="{FF2B5EF4-FFF2-40B4-BE49-F238E27FC236}">
                <a16:creationId xmlns:a16="http://schemas.microsoft.com/office/drawing/2014/main" id="{CFD5B9B9-D581-4C4F-99F4-F6FF76A0E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00F160-9E71-4B77-8F10-BCB71857D78F}"/>
              </a:ext>
            </a:extLst>
          </p:cNvPr>
          <p:cNvGrpSpPr/>
          <p:nvPr/>
        </p:nvGrpSpPr>
        <p:grpSpPr>
          <a:xfrm>
            <a:off x="1252339" y="1765239"/>
            <a:ext cx="3591103" cy="2142130"/>
            <a:chOff x="461506" y="491286"/>
            <a:chExt cx="3591103" cy="21421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820DD3F-191B-455C-A390-9E255D381B0C}"/>
                </a:ext>
              </a:extLst>
            </p:cNvPr>
            <p:cNvGrpSpPr/>
            <p:nvPr/>
          </p:nvGrpSpPr>
          <p:grpSpPr>
            <a:xfrm>
              <a:off x="461506" y="491286"/>
              <a:ext cx="3591103" cy="2142130"/>
              <a:chOff x="1424616" y="1239325"/>
              <a:chExt cx="3591103" cy="214213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FF73F7D-C4C0-43C7-BAC2-37FC8FEF9105}"/>
                  </a:ext>
                </a:extLst>
              </p:cNvPr>
              <p:cNvSpPr/>
              <p:nvPr/>
            </p:nvSpPr>
            <p:spPr>
              <a:xfrm>
                <a:off x="1424616" y="1239325"/>
                <a:ext cx="3591103" cy="214213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Directory Services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E0B3DE76-836E-447F-9A50-4CDEEE87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76458" y="1761603"/>
                <a:ext cx="634362" cy="63922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68A3B-4D7F-4F2A-AD2E-1C12F7FFF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92628" y="1775833"/>
                <a:ext cx="610760" cy="61076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C5B34E7-C0D1-4E9B-ABC3-E19B00ED4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92628" y="2657544"/>
                <a:ext cx="611789" cy="611789"/>
              </a:xfrm>
              <a:prstGeom prst="rect">
                <a:avLst/>
              </a:prstGeom>
            </p:spPr>
          </p:pic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CCAF6B-02DE-4D69-A86B-C012DC918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038" y="1909505"/>
              <a:ext cx="610760" cy="61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0430FBE3-B2E1-418E-832A-DBEE8F7E4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8766" y="4741617"/>
            <a:ext cx="854865" cy="653204"/>
          </a:xfrm>
          <a:prstGeom prst="rect">
            <a:avLst/>
          </a:prstGeom>
        </p:spPr>
      </p:pic>
      <p:pic>
        <p:nvPicPr>
          <p:cNvPr id="3074" name="Picture 2" descr="You get a spreadsheet And you get a spreadsheet - Oprah Winfrey &quot;You Get a  Car&quot; | Make a Meme">
            <a:extLst>
              <a:ext uri="{FF2B5EF4-FFF2-40B4-BE49-F238E27FC236}">
                <a16:creationId xmlns:a16="http://schemas.microsoft.com/office/drawing/2014/main" id="{03464FAC-9302-4E9C-B2A3-F64CC346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94" y="1790639"/>
            <a:ext cx="5280139" cy="394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9062313-EB10-4392-9704-A527CB6DC0BD}"/>
              </a:ext>
            </a:extLst>
          </p:cNvPr>
          <p:cNvSpPr/>
          <p:nvPr/>
        </p:nvSpPr>
        <p:spPr>
          <a:xfrm>
            <a:off x="4934585" y="2386588"/>
            <a:ext cx="1421752" cy="86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19C-22C8-40DD-8C67-F64BB83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Source – NO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F900A0-C179-4211-8EAF-1A29777DD160}"/>
              </a:ext>
            </a:extLst>
          </p:cNvPr>
          <p:cNvCxnSpPr>
            <a:cxnSpLocks/>
            <a:stCxn id="10" idx="0"/>
            <a:endCxn id="19" idx="1"/>
          </p:cNvCxnSpPr>
          <p:nvPr/>
        </p:nvCxnSpPr>
        <p:spPr>
          <a:xfrm flipV="1">
            <a:off x="4007011" y="3843421"/>
            <a:ext cx="781630" cy="519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5690F0-9968-417C-908E-17091FAF4CA1}"/>
              </a:ext>
            </a:extLst>
          </p:cNvPr>
          <p:cNvCxnSpPr>
            <a:cxnSpLocks/>
            <a:stCxn id="11" idx="0"/>
            <a:endCxn id="33" idx="1"/>
          </p:cNvCxnSpPr>
          <p:nvPr/>
        </p:nvCxnSpPr>
        <p:spPr>
          <a:xfrm flipV="1">
            <a:off x="4008535" y="4416223"/>
            <a:ext cx="786352" cy="8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FBB5503-4DE2-4E0B-9C13-AE41561BB829}"/>
              </a:ext>
            </a:extLst>
          </p:cNvPr>
          <p:cNvSpPr>
            <a:spLocks noChangeAspect="1"/>
          </p:cNvSpPr>
          <p:nvPr/>
        </p:nvSpPr>
        <p:spPr>
          <a:xfrm>
            <a:off x="10396909" y="5650004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179FB-B98B-4BCB-826F-C14B5C881F18}"/>
              </a:ext>
            </a:extLst>
          </p:cNvPr>
          <p:cNvSpPr txBox="1"/>
          <p:nvPr/>
        </p:nvSpPr>
        <p:spPr>
          <a:xfrm>
            <a:off x="10735781" y="5616214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5" name="Flowchart: Collate 4">
            <a:extLst>
              <a:ext uri="{FF2B5EF4-FFF2-40B4-BE49-F238E27FC236}">
                <a16:creationId xmlns:a16="http://schemas.microsoft.com/office/drawing/2014/main" id="{2EC19DDA-A025-447B-A31C-34D0FD02E6E0}"/>
              </a:ext>
            </a:extLst>
          </p:cNvPr>
          <p:cNvSpPr>
            <a:spLocks noChangeAspect="1"/>
          </p:cNvSpPr>
          <p:nvPr/>
        </p:nvSpPr>
        <p:spPr>
          <a:xfrm rot="5400000">
            <a:off x="10383596" y="6066893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0CED2-7DF2-4D19-B015-11D9B4D81915}"/>
              </a:ext>
            </a:extLst>
          </p:cNvPr>
          <p:cNvSpPr txBox="1"/>
          <p:nvPr/>
        </p:nvSpPr>
        <p:spPr>
          <a:xfrm>
            <a:off x="10744015" y="6048695"/>
            <a:ext cx="119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26D83A-B06D-4EFA-BA92-15EC56FB1A4F}"/>
              </a:ext>
            </a:extLst>
          </p:cNvPr>
          <p:cNvSpPr>
            <a:spLocks noChangeAspect="1"/>
          </p:cNvSpPr>
          <p:nvPr/>
        </p:nvSpPr>
        <p:spPr>
          <a:xfrm>
            <a:off x="7713436" y="3697742"/>
            <a:ext cx="301752" cy="30175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98AE5-7496-4814-B9F4-FC217CCB7881}"/>
              </a:ext>
            </a:extLst>
          </p:cNvPr>
          <p:cNvSpPr txBox="1"/>
          <p:nvPr/>
        </p:nvSpPr>
        <p:spPr>
          <a:xfrm>
            <a:off x="8021432" y="3658976"/>
            <a:ext cx="2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(Your Python script)</a:t>
            </a:r>
          </a:p>
        </p:txBody>
      </p:sp>
      <p:sp>
        <p:nvSpPr>
          <p:cNvPr id="9" name="Flowchart: Collate 8">
            <a:extLst>
              <a:ext uri="{FF2B5EF4-FFF2-40B4-BE49-F238E27FC236}">
                <a16:creationId xmlns:a16="http://schemas.microsoft.com/office/drawing/2014/main" id="{284BB2E3-1810-420D-96F2-82FEC8E858DC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7" y="3130055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llate 9">
            <a:extLst>
              <a:ext uri="{FF2B5EF4-FFF2-40B4-BE49-F238E27FC236}">
                <a16:creationId xmlns:a16="http://schemas.microsoft.com/office/drawing/2014/main" id="{061E431F-D0BE-4F1C-8C49-EE563F890689}"/>
              </a:ext>
            </a:extLst>
          </p:cNvPr>
          <p:cNvSpPr>
            <a:spLocks noChangeAspect="1"/>
          </p:cNvSpPr>
          <p:nvPr/>
        </p:nvSpPr>
        <p:spPr>
          <a:xfrm rot="5400000">
            <a:off x="3691946" y="3697741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llate 10">
            <a:extLst>
              <a:ext uri="{FF2B5EF4-FFF2-40B4-BE49-F238E27FC236}">
                <a16:creationId xmlns:a16="http://schemas.microsoft.com/office/drawing/2014/main" id="{B27B3E7C-A4F6-4497-B477-FC49D5E1FE0C}"/>
              </a:ext>
            </a:extLst>
          </p:cNvPr>
          <p:cNvSpPr>
            <a:spLocks noChangeAspect="1"/>
          </p:cNvSpPr>
          <p:nvPr/>
        </p:nvSpPr>
        <p:spPr>
          <a:xfrm rot="5400000">
            <a:off x="3693470" y="4265427"/>
            <a:ext cx="328377" cy="301752"/>
          </a:xfrm>
          <a:prstGeom prst="flowChartCollat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CF3BA-0920-4AEA-8BE4-91B01455CBB9}"/>
              </a:ext>
            </a:extLst>
          </p:cNvPr>
          <p:cNvSpPr txBox="1"/>
          <p:nvPr/>
        </p:nvSpPr>
        <p:spPr>
          <a:xfrm>
            <a:off x="1901372" y="3091977"/>
            <a:ext cx="16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76F53-8DA2-4343-9480-3803BC49EA90}"/>
              </a:ext>
            </a:extLst>
          </p:cNvPr>
          <p:cNvSpPr txBox="1"/>
          <p:nvPr/>
        </p:nvSpPr>
        <p:spPr>
          <a:xfrm>
            <a:off x="2574923" y="3643924"/>
            <a:ext cx="10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A8CA-3138-4EC3-A8BF-80D8BAD8B0CB}"/>
              </a:ext>
            </a:extLst>
          </p:cNvPr>
          <p:cNvSpPr txBox="1"/>
          <p:nvPr/>
        </p:nvSpPr>
        <p:spPr>
          <a:xfrm>
            <a:off x="2574924" y="4225666"/>
            <a:ext cx="11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NetScaler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1C67577-8C48-4199-80BA-332BFC9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641" y="3635608"/>
            <a:ext cx="423323" cy="4156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E6BC20-1B1B-4286-B14B-495E9F303818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11964" y="3843421"/>
            <a:ext cx="2495228" cy="757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F7379-F98E-4580-BBDA-DDDB128256E5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5218210" y="3961194"/>
            <a:ext cx="2539420" cy="45502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A02AB7-CEBF-4E46-8802-6C1AC07D29BE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5218210" y="3281013"/>
            <a:ext cx="2539418" cy="41738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DA4FB356-8EB9-4199-AA8B-B8514E2E0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887" y="3073200"/>
            <a:ext cx="423323" cy="415626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B702A2A-FE5A-4EA4-A640-053806CE8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887" y="4208410"/>
            <a:ext cx="423323" cy="41562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E2200D-A137-4EA7-9144-02A9FA1E1243}"/>
              </a:ext>
            </a:extLst>
          </p:cNvPr>
          <p:cNvCxnSpPr>
            <a:cxnSpLocks/>
            <a:stCxn id="9" idx="0"/>
            <a:endCxn id="32" idx="1"/>
          </p:cNvCxnSpPr>
          <p:nvPr/>
        </p:nvCxnSpPr>
        <p:spPr>
          <a:xfrm>
            <a:off x="4007012" y="3280932"/>
            <a:ext cx="787875" cy="8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09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7256</TotalTime>
  <Words>795</Words>
  <Application>Microsoft Office PowerPoint</Application>
  <PresentationFormat>Widescreen</PresentationFormat>
  <Paragraphs>215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Making a Mesh of the Infrastructure </vt:lpstr>
      <vt:lpstr>PowerPoint Presentation</vt:lpstr>
      <vt:lpstr>Agenda</vt:lpstr>
      <vt:lpstr>The Challenge</vt:lpstr>
      <vt:lpstr>The SOLUTION</vt:lpstr>
      <vt:lpstr>Common Infrastructure Sources</vt:lpstr>
      <vt:lpstr>Common Infrastructure Sources</vt:lpstr>
      <vt:lpstr>Common Infrastructure Sources</vt:lpstr>
      <vt:lpstr>Accessing a Source – NO API</vt:lpstr>
      <vt:lpstr>Sample sources</vt:lpstr>
      <vt:lpstr>Accessing a Source – DIRECT API</vt:lpstr>
      <vt:lpstr>Accessing a Source – DIRECT API</vt:lpstr>
      <vt:lpstr>DRP – Declarative Resource Protocol</vt:lpstr>
      <vt:lpstr>DRP – Declarative Resource Protocol</vt:lpstr>
      <vt:lpstr>Accessing a Source - MESH</vt:lpstr>
      <vt:lpstr>Accessing a Source - MESH</vt:lpstr>
      <vt:lpstr>Common Infrastructure Sources</vt:lpstr>
      <vt:lpstr>Common Infrastructure Sources</vt:lpstr>
      <vt:lpstr>Common Infrastructure Sources</vt:lpstr>
      <vt:lpstr>Demo Time</vt:lpstr>
      <vt:lpstr>DRP Mesh Components</vt:lpstr>
      <vt:lpstr>DRP Mesh Components - FUTURE</vt:lpstr>
      <vt:lpstr>Is it for you?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Mesh of the Infrastructure </dc:title>
  <dc:creator>Pete Brown</dc:creator>
  <cp:lastModifiedBy>Pete Brown</cp:lastModifiedBy>
  <cp:revision>47</cp:revision>
  <dcterms:created xsi:type="dcterms:W3CDTF">2020-10-22T04:38:16Z</dcterms:created>
  <dcterms:modified xsi:type="dcterms:W3CDTF">2020-10-28T18:17:47Z</dcterms:modified>
</cp:coreProperties>
</file>