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7"/>
  </p:notesMasterIdLst>
  <p:handoutMasterIdLst>
    <p:handoutMasterId r:id="rId28"/>
  </p:handoutMasterIdLst>
  <p:sldIdLst>
    <p:sldId id="293" r:id="rId2"/>
    <p:sldId id="318" r:id="rId3"/>
    <p:sldId id="338" r:id="rId4"/>
    <p:sldId id="354" r:id="rId5"/>
    <p:sldId id="335" r:id="rId6"/>
    <p:sldId id="337" r:id="rId7"/>
    <p:sldId id="333" r:id="rId8"/>
    <p:sldId id="341" r:id="rId9"/>
    <p:sldId id="327" r:id="rId10"/>
    <p:sldId id="351" r:id="rId11"/>
    <p:sldId id="330" r:id="rId12"/>
    <p:sldId id="326" r:id="rId13"/>
    <p:sldId id="344" r:id="rId14"/>
    <p:sldId id="355" r:id="rId15"/>
    <p:sldId id="345" r:id="rId16"/>
    <p:sldId id="331" r:id="rId17"/>
    <p:sldId id="356" r:id="rId18"/>
    <p:sldId id="342" r:id="rId19"/>
    <p:sldId id="329" r:id="rId20"/>
    <p:sldId id="343" r:id="rId21"/>
    <p:sldId id="347" r:id="rId22"/>
    <p:sldId id="346" r:id="rId23"/>
    <p:sldId id="334" r:id="rId24"/>
    <p:sldId id="353" r:id="rId25"/>
    <p:sldId id="34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Pete" initials="BP" lastIdx="0" clrIdx="0">
    <p:extLst>
      <p:ext uri="{19B8F6BF-5375-455C-9EA6-DF929625EA0E}">
        <p15:presenceInfo xmlns:p15="http://schemas.microsoft.com/office/powerpoint/2012/main" userId="S::Pete.Brown@autozone.com::86e3dfc7-7088-4e55-b6d7-d39aa2dd57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7CB99"/>
    <a:srgbClr val="0D6F97"/>
    <a:srgbClr val="333333"/>
    <a:srgbClr val="616161"/>
    <a:srgbClr val="492E8A"/>
    <a:srgbClr val="47C8F5"/>
    <a:srgbClr val="F3981F"/>
    <a:srgbClr val="F15C5D"/>
    <a:srgbClr val="4DC1B8"/>
    <a:srgbClr val="3F80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7"/>
    <p:restoredTop sz="86218" autoAdjust="0"/>
  </p:normalViewPr>
  <p:slideViewPr>
    <p:cSldViewPr snapToGrid="0" snapToObjects="1">
      <p:cViewPr varScale="1">
        <p:scale>
          <a:sx n="102" d="100"/>
          <a:sy n="102" d="100"/>
        </p:scale>
        <p:origin x="1206"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E343-34C4-3E47-B423-F0DB520B7DF5}" type="datetimeFigureOut">
              <a:rPr lang="en-US" smtClean="0"/>
              <a:t>6/15/2020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A1EB0-3428-2940-A369-DB01C39A424A}" type="slidenum">
              <a:rPr lang="en-US" smtClean="0"/>
              <a:t>‹#›</a:t>
            </a:fld>
            <a:endParaRPr lang="en-US"/>
          </a:p>
        </p:txBody>
      </p:sp>
    </p:spTree>
    <p:extLst>
      <p:ext uri="{BB962C8B-B14F-4D97-AF65-F5344CB8AC3E}">
        <p14:creationId xmlns:p14="http://schemas.microsoft.com/office/powerpoint/2010/main" val="1706412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EB15A-4DDC-D641-947F-5F403240A7D1}"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84E40-06EC-EE40-8F89-4CF1BDB96A1E}" type="slidenum">
              <a:rPr lang="en-US" smtClean="0"/>
              <a:t>‹#›</a:t>
            </a:fld>
            <a:endParaRPr lang="en-US"/>
          </a:p>
        </p:txBody>
      </p:sp>
    </p:spTree>
    <p:extLst>
      <p:ext uri="{BB962C8B-B14F-4D97-AF65-F5344CB8AC3E}">
        <p14:creationId xmlns:p14="http://schemas.microsoft.com/office/powerpoint/2010/main" val="70522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2</a:t>
            </a:fld>
            <a:endParaRPr lang="en-US"/>
          </a:p>
        </p:txBody>
      </p:sp>
    </p:spTree>
    <p:extLst>
      <p:ext uri="{BB962C8B-B14F-4D97-AF65-F5344CB8AC3E}">
        <p14:creationId xmlns:p14="http://schemas.microsoft.com/office/powerpoint/2010/main" val="142033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6</a:t>
            </a:fld>
            <a:endParaRPr lang="en-US"/>
          </a:p>
        </p:txBody>
      </p:sp>
    </p:spTree>
    <p:extLst>
      <p:ext uri="{BB962C8B-B14F-4D97-AF65-F5344CB8AC3E}">
        <p14:creationId xmlns:p14="http://schemas.microsoft.com/office/powerpoint/2010/main" val="1239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7</a:t>
            </a:fld>
            <a:endParaRPr lang="en-US"/>
          </a:p>
        </p:txBody>
      </p:sp>
    </p:spTree>
    <p:extLst>
      <p:ext uri="{BB962C8B-B14F-4D97-AF65-F5344CB8AC3E}">
        <p14:creationId xmlns:p14="http://schemas.microsoft.com/office/powerpoint/2010/main" val="168124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84E40-06EC-EE40-8F89-4CF1BDB96A1E}" type="slidenum">
              <a:rPr lang="en-US" smtClean="0"/>
              <a:t>20</a:t>
            </a:fld>
            <a:endParaRPr lang="en-US"/>
          </a:p>
        </p:txBody>
      </p:sp>
    </p:spTree>
    <p:extLst>
      <p:ext uri="{BB962C8B-B14F-4D97-AF65-F5344CB8AC3E}">
        <p14:creationId xmlns:p14="http://schemas.microsoft.com/office/powerpoint/2010/main" val="3848863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685800" y="1663685"/>
            <a:ext cx="7772400" cy="935177"/>
          </a:xfrm>
        </p:spPr>
        <p:txBody>
          <a:bodyPr anchor="b" anchorCtr="0">
            <a:normAutofit/>
          </a:bodyPr>
          <a:lstStyle>
            <a:lvl1pPr marL="0" indent="0">
              <a:buFontTx/>
              <a:buNone/>
              <a:defRPr sz="4000" b="1" baseline="0"/>
            </a:lvl1pPr>
          </a:lstStyle>
          <a:p>
            <a:pPr lvl="0"/>
            <a:r>
              <a:rPr lang="en-US" dirty="0"/>
              <a:t>Keynote Title</a:t>
            </a:r>
          </a:p>
        </p:txBody>
      </p:sp>
      <p:sp>
        <p:nvSpPr>
          <p:cNvPr id="11" name="Text Placeholder 9"/>
          <p:cNvSpPr>
            <a:spLocks noGrp="1"/>
          </p:cNvSpPr>
          <p:nvPr>
            <p:ph type="body" sz="quarter" idx="14" hasCustomPrompt="1"/>
          </p:nvPr>
        </p:nvSpPr>
        <p:spPr>
          <a:xfrm>
            <a:off x="685800" y="2604653"/>
            <a:ext cx="7772400" cy="590723"/>
          </a:xfrm>
        </p:spPr>
        <p:txBody>
          <a:bodyPr anchor="t" anchorCtr="0">
            <a:normAutofit/>
          </a:bodyPr>
          <a:lstStyle>
            <a:lvl1pPr marL="0" indent="0">
              <a:buFontTx/>
              <a:buNone/>
              <a:defRPr sz="2800" b="1" baseline="0"/>
            </a:lvl1pPr>
          </a:lstStyle>
          <a:p>
            <a:pPr lvl="0"/>
            <a:r>
              <a:rPr lang="en-US" dirty="0"/>
              <a:t>Subtitle</a:t>
            </a:r>
          </a:p>
        </p:txBody>
      </p:sp>
      <p:sp>
        <p:nvSpPr>
          <p:cNvPr id="17" name="Text Placeholder 16"/>
          <p:cNvSpPr>
            <a:spLocks noGrp="1"/>
          </p:cNvSpPr>
          <p:nvPr>
            <p:ph type="body" sz="quarter" idx="15" hasCustomPrompt="1"/>
          </p:nvPr>
        </p:nvSpPr>
        <p:spPr>
          <a:xfrm>
            <a:off x="685800" y="4082909"/>
            <a:ext cx="6400800" cy="315913"/>
          </a:xfrm>
        </p:spPr>
        <p:txBody>
          <a:bodyPr>
            <a:noAutofit/>
          </a:bodyPr>
          <a:lstStyle>
            <a:lvl1pPr marL="0" indent="0">
              <a:buFontTx/>
              <a:buNone/>
              <a:defRPr sz="1400"/>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Title, Company</a:t>
            </a:r>
          </a:p>
        </p:txBody>
      </p:sp>
      <p:sp>
        <p:nvSpPr>
          <p:cNvPr id="18" name="Text Placeholder 16"/>
          <p:cNvSpPr>
            <a:spLocks noGrp="1"/>
          </p:cNvSpPr>
          <p:nvPr>
            <p:ph type="body" sz="quarter" idx="16" hasCustomPrompt="1"/>
          </p:nvPr>
        </p:nvSpPr>
        <p:spPr>
          <a:xfrm>
            <a:off x="685800" y="4406525"/>
            <a:ext cx="6400800" cy="315913"/>
          </a:xfrm>
        </p:spPr>
        <p:txBody>
          <a:bodyPr>
            <a:noAutofit/>
          </a:bodyPr>
          <a:lstStyle>
            <a:lvl1pPr marL="0" indent="0">
              <a:buFontTx/>
              <a:buNone/>
              <a:defRPr sz="1400"/>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Twitter handle</a:t>
            </a:r>
          </a:p>
        </p:txBody>
      </p:sp>
      <p:sp>
        <p:nvSpPr>
          <p:cNvPr id="21" name="Text Placeholder 20"/>
          <p:cNvSpPr>
            <a:spLocks noGrp="1"/>
          </p:cNvSpPr>
          <p:nvPr>
            <p:ph type="body" sz="quarter" idx="17" hasCustomPrompt="1"/>
          </p:nvPr>
        </p:nvSpPr>
        <p:spPr>
          <a:xfrm>
            <a:off x="685800" y="3657600"/>
            <a:ext cx="6400800" cy="425450"/>
          </a:xfrm>
        </p:spPr>
        <p:txBody>
          <a:bodyPr anchor="ctr" anchorCtr="0">
            <a:normAutofit/>
          </a:bodyP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Speaker Name</a:t>
            </a:r>
          </a:p>
        </p:txBody>
      </p:sp>
    </p:spTree>
    <p:extLst>
      <p:ext uri="{BB962C8B-B14F-4D97-AF65-F5344CB8AC3E}">
        <p14:creationId xmlns:p14="http://schemas.microsoft.com/office/powerpoint/2010/main" val="160581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Clou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388028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UX]">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19808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IoT]">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28041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DevOp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72448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977462" y="1597819"/>
            <a:ext cx="7189076" cy="1102519"/>
          </a:xfrm>
        </p:spPr>
        <p:txBody>
          <a:bodyPr/>
          <a:lstStyle>
            <a:lvl1pPr algn="ctr">
              <a:defRPr/>
            </a:lvl1pPr>
          </a:lstStyle>
          <a:p>
            <a:r>
              <a:rPr lang="en-US" dirty="0"/>
              <a:t>Click to edit Master title style</a:t>
            </a:r>
          </a:p>
        </p:txBody>
      </p:sp>
      <p:sp>
        <p:nvSpPr>
          <p:cNvPr id="3" name="Subtitle 2"/>
          <p:cNvSpPr>
            <a:spLocks noGrp="1"/>
          </p:cNvSpPr>
          <p:nvPr>
            <p:ph type="subTitle" idx="1" hasCustomPrompt="1"/>
          </p:nvPr>
        </p:nvSpPr>
        <p:spPr>
          <a:xfrm>
            <a:off x="1371600" y="2700338"/>
            <a:ext cx="6400800" cy="1314450"/>
          </a:xfrm>
        </p:spPr>
        <p:txBody>
          <a:bodyPr/>
          <a:lstStyle>
            <a:lvl1pPr marL="0" indent="0" algn="ctr">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style</a:t>
            </a:r>
          </a:p>
        </p:txBody>
      </p:sp>
      <p:pic>
        <p:nvPicPr>
          <p:cNvPr id="11" name="Picture 10"/>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9" name="Rectangle 8"/>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4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7462" y="1114343"/>
            <a:ext cx="7189076" cy="2942650"/>
          </a:xfrm>
        </p:spPr>
        <p:txBody>
          <a:bodyPr/>
          <a:lstStyle>
            <a:lvl1pPr algn="ctr">
              <a:defRPr b="0">
                <a:latin typeface="+mj-lt"/>
              </a:defRPr>
            </a:lvl1pPr>
          </a:lstStyle>
          <a:p>
            <a:r>
              <a:rPr lang="en-US" dirty="0"/>
              <a:t>Click to edit Master title style</a:t>
            </a:r>
          </a:p>
        </p:txBody>
      </p:sp>
      <p:pic>
        <p:nvPicPr>
          <p:cNvPr id="11" name="Picture 10"/>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Vertical]">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p:spPr>
        <p:txBody>
          <a:bodyPr/>
          <a:lstStyle>
            <a:lvl1pPr marL="0" indent="0" algn="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   Drag picture to placeholder</a:t>
            </a:r>
          </a:p>
          <a:p>
            <a:r>
              <a:rPr lang="en-US" dirty="0"/>
              <a:t>or click icon to add picture</a:t>
            </a:r>
          </a:p>
        </p:txBody>
      </p:sp>
      <p:sp>
        <p:nvSpPr>
          <p:cNvPr id="6" name="Title 1"/>
          <p:cNvSpPr>
            <a:spLocks noGrp="1"/>
          </p:cNvSpPr>
          <p:nvPr>
            <p:ph type="title" hasCustomPrompt="1"/>
          </p:nvPr>
        </p:nvSpPr>
        <p:spPr>
          <a:xfrm>
            <a:off x="0" y="0"/>
            <a:ext cx="3124200" cy="5143500"/>
          </a:xfrm>
          <a:solidFill>
            <a:schemeClr val="accent1">
              <a:alpha val="80000"/>
            </a:schemeClr>
          </a:solidFill>
        </p:spPr>
        <p:txBody>
          <a:bodyPr lIns="274320" tIns="914400" rIns="274320" bIns="914400" anchor="ctr" anchorCtr="0">
            <a:noAutofit/>
          </a:bodyPr>
          <a:lstStyle>
            <a:lvl1pPr algn="l">
              <a:defRPr sz="2400" b="0" baseline="0"/>
            </a:lvl1pPr>
          </a:lstStyle>
          <a:p>
            <a:r>
              <a:rPr lang="en-US" dirty="0"/>
              <a:t>Click to add content</a:t>
            </a:r>
          </a:p>
        </p:txBody>
      </p:sp>
      <p:pic>
        <p:nvPicPr>
          <p:cNvPr id="5" name="Picture 4"/>
          <p:cNvPicPr>
            <a:picLocks noChangeAspect="1"/>
          </p:cNvPicPr>
          <p:nvPr userDrawn="1"/>
        </p:nvPicPr>
        <p:blipFill>
          <a:blip r:embed="rId2">
            <a:alphaModFix amt="4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5008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Horizontal]">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r>
              <a:rPr lang="en-US" dirty="0"/>
              <a:t>   Drag picture to placeholder</a:t>
            </a:r>
          </a:p>
          <a:p>
            <a:r>
              <a:rPr lang="en-US" dirty="0"/>
              <a:t>or click icon to add picture</a:t>
            </a:r>
          </a:p>
        </p:txBody>
      </p:sp>
      <p:sp>
        <p:nvSpPr>
          <p:cNvPr id="6" name="Title 1"/>
          <p:cNvSpPr>
            <a:spLocks noGrp="1"/>
          </p:cNvSpPr>
          <p:nvPr>
            <p:ph type="title" hasCustomPrompt="1"/>
          </p:nvPr>
        </p:nvSpPr>
        <p:spPr>
          <a:xfrm>
            <a:off x="0" y="3402106"/>
            <a:ext cx="9143999" cy="1741394"/>
          </a:xfrm>
          <a:solidFill>
            <a:schemeClr val="accent1">
              <a:alpha val="80000"/>
            </a:schemeClr>
          </a:solidFill>
        </p:spPr>
        <p:txBody>
          <a:bodyPr lIns="914400" tIns="274320" rIns="914400" bIns="274320" anchor="ctr" anchorCtr="0">
            <a:noAutofit/>
          </a:bodyPr>
          <a:lstStyle>
            <a:lvl1pPr algn="l">
              <a:defRPr sz="2400" b="0" baseline="0"/>
            </a:lvl1pPr>
          </a:lstStyle>
          <a:p>
            <a:r>
              <a:rPr lang="en-US" dirty="0"/>
              <a:t>Click to add content</a:t>
            </a:r>
          </a:p>
        </p:txBody>
      </p:sp>
      <p:pic>
        <p:nvPicPr>
          <p:cNvPr id="7" name="Picture 6"/>
          <p:cNvPicPr>
            <a:picLocks noChangeAspect="1"/>
          </p:cNvPicPr>
          <p:nvPr userDrawn="1"/>
        </p:nvPicPr>
        <p:blipFill>
          <a:blip r:embed="rId2">
            <a:alphaModFix amt="4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2">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3184634"/>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r>
              <a:rPr lang="en-US" dirty="0"/>
              <a:t>   Drag picture to placeholder</a:t>
            </a:r>
          </a:p>
          <a:p>
            <a:r>
              <a:rPr lang="en-US" dirty="0"/>
              <a:t>or click icon to add picture</a:t>
            </a:r>
          </a:p>
        </p:txBody>
      </p:sp>
      <p:pic>
        <p:nvPicPr>
          <p:cNvPr id="7" name="Picture 6"/>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5" name="Title 1"/>
          <p:cNvSpPr>
            <a:spLocks noGrp="1"/>
          </p:cNvSpPr>
          <p:nvPr>
            <p:ph type="ctrTitle"/>
          </p:nvPr>
        </p:nvSpPr>
        <p:spPr>
          <a:xfrm>
            <a:off x="977462" y="3478924"/>
            <a:ext cx="7189076" cy="1040524"/>
          </a:xfrm>
        </p:spPr>
        <p:txBody>
          <a:bodyPr>
            <a:normAutofit/>
          </a:bodyPr>
          <a:lstStyle>
            <a:lvl1pPr algn="ctr">
              <a:defRPr sz="2400" b="0">
                <a:latin typeface="+mj-lt"/>
              </a:defRPr>
            </a:lvl1p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tems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Picture Placeholder 25"/>
          <p:cNvSpPr>
            <a:spLocks noGrp="1"/>
          </p:cNvSpPr>
          <p:nvPr>
            <p:ph type="pic" sz="quarter" idx="13"/>
          </p:nvPr>
        </p:nvSpPr>
        <p:spPr>
          <a:xfrm>
            <a:off x="774965"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a:t>Drag picture to placeholder or click icon to add</a:t>
            </a:r>
          </a:p>
        </p:txBody>
      </p:sp>
      <p:sp>
        <p:nvSpPr>
          <p:cNvPr id="7" name="Picture Placeholder 25"/>
          <p:cNvSpPr>
            <a:spLocks noGrp="1"/>
          </p:cNvSpPr>
          <p:nvPr>
            <p:ph type="pic" sz="quarter" idx="14"/>
          </p:nvPr>
        </p:nvSpPr>
        <p:spPr>
          <a:xfrm>
            <a:off x="3422986"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a:t>Drag picture to placeholder or click icon to add</a:t>
            </a:r>
          </a:p>
        </p:txBody>
      </p:sp>
      <p:sp>
        <p:nvSpPr>
          <p:cNvPr id="8" name="Picture Placeholder 25"/>
          <p:cNvSpPr>
            <a:spLocks noGrp="1"/>
          </p:cNvSpPr>
          <p:nvPr>
            <p:ph type="pic" sz="quarter" idx="15"/>
          </p:nvPr>
        </p:nvSpPr>
        <p:spPr>
          <a:xfrm>
            <a:off x="6087503"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a:t>Drag picture to placeholder or click icon to add</a:t>
            </a:r>
            <a:endParaRPr lang="en-US" noProof="0" dirty="0"/>
          </a:p>
        </p:txBody>
      </p:sp>
      <p:sp>
        <p:nvSpPr>
          <p:cNvPr id="9" name="Text Placeholder 17"/>
          <p:cNvSpPr>
            <a:spLocks noGrp="1"/>
          </p:cNvSpPr>
          <p:nvPr>
            <p:ph type="body" sz="quarter" idx="16"/>
          </p:nvPr>
        </p:nvSpPr>
        <p:spPr>
          <a:xfrm>
            <a:off x="788797" y="3789055"/>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7"/>
          </p:nvPr>
        </p:nvSpPr>
        <p:spPr>
          <a:xfrm>
            <a:off x="3436818" y="3787108"/>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1" name="Text Placeholder 17"/>
          <p:cNvSpPr>
            <a:spLocks noGrp="1"/>
          </p:cNvSpPr>
          <p:nvPr>
            <p:ph type="body" sz="quarter" idx="18"/>
          </p:nvPr>
        </p:nvSpPr>
        <p:spPr>
          <a:xfrm>
            <a:off x="6101335" y="3787108"/>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pic>
        <p:nvPicPr>
          <p:cNvPr id="16" name="Picture 15"/>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7" name="Rectangle 1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9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ofi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1126" y="1101601"/>
            <a:ext cx="4666916" cy="652932"/>
          </a:xfrm>
        </p:spPr>
        <p:txBody>
          <a:bodyPr anchor="b">
            <a:noAutofit/>
          </a:bodyPr>
          <a:lstStyle>
            <a:lvl1pPr algn="l">
              <a:defRPr sz="3200" b="1" baseline="0"/>
            </a:lvl1pPr>
          </a:lstStyle>
          <a:p>
            <a:r>
              <a:rPr lang="en-US" dirty="0"/>
              <a:t>Name</a:t>
            </a:r>
          </a:p>
        </p:txBody>
      </p:sp>
      <p:sp>
        <p:nvSpPr>
          <p:cNvPr id="4" name="Text Placeholder 3"/>
          <p:cNvSpPr>
            <a:spLocks noGrp="1"/>
          </p:cNvSpPr>
          <p:nvPr>
            <p:ph type="body" sz="half" idx="2" hasCustomPrompt="1"/>
          </p:nvPr>
        </p:nvSpPr>
        <p:spPr>
          <a:xfrm>
            <a:off x="3731126" y="1752722"/>
            <a:ext cx="4666916" cy="37165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Company</a:t>
            </a:r>
          </a:p>
        </p:txBody>
      </p:sp>
      <p:sp>
        <p:nvSpPr>
          <p:cNvPr id="11" name="Picture Placeholder 10"/>
          <p:cNvSpPr>
            <a:spLocks noGrp="1"/>
          </p:cNvSpPr>
          <p:nvPr>
            <p:ph type="pic" sz="quarter" idx="13" hasCustomPrompt="1"/>
          </p:nvPr>
        </p:nvSpPr>
        <p:spPr>
          <a:xfrm>
            <a:off x="772164" y="1101601"/>
            <a:ext cx="2407060" cy="2387557"/>
          </a:xfrm>
          <a:prstGeom prst="ellipse">
            <a:avLst/>
          </a:prstGeom>
        </p:spPr>
        <p:txBody>
          <a:bodyPr>
            <a:normAutofit/>
          </a:bodyPr>
          <a:lstStyle>
            <a:lvl1pPr marL="0" indent="0" algn="ctr">
              <a:buFontTx/>
              <a:buNone/>
              <a:defRPr sz="2000"/>
            </a:lvl1pPr>
          </a:lstStyle>
          <a:p>
            <a:r>
              <a:rPr lang="en-US" dirty="0"/>
              <a:t>Drag your photo here</a:t>
            </a:r>
          </a:p>
        </p:txBody>
      </p:sp>
      <p:pic>
        <p:nvPicPr>
          <p:cNvPr id="12" name="Picture 11"/>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Text Placeholder 3"/>
          <p:cNvSpPr>
            <a:spLocks noGrp="1"/>
          </p:cNvSpPr>
          <p:nvPr>
            <p:ph type="body" sz="half" idx="14" hasCustomPrompt="1"/>
          </p:nvPr>
        </p:nvSpPr>
        <p:spPr>
          <a:xfrm>
            <a:off x="3731126" y="2316791"/>
            <a:ext cx="4666916" cy="2123993"/>
          </a:xfrm>
        </p:spPr>
        <p:txBody>
          <a:bodyPr>
            <a:normAutofit/>
          </a:bodyPr>
          <a:lstStyle>
            <a:lvl1pPr marL="0" indent="0">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Your bio goes here. </a:t>
            </a:r>
          </a:p>
        </p:txBody>
      </p:sp>
    </p:spTree>
    <p:extLst>
      <p:ext uri="{BB962C8B-B14F-4D97-AF65-F5344CB8AC3E}">
        <p14:creationId xmlns:p14="http://schemas.microsoft.com/office/powerpoint/2010/main" val="195423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items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8" name="Text Placeholder 17"/>
          <p:cNvSpPr>
            <a:spLocks noGrp="1"/>
          </p:cNvSpPr>
          <p:nvPr>
            <p:ph type="body" sz="quarter" idx="16"/>
          </p:nvPr>
        </p:nvSpPr>
        <p:spPr>
          <a:xfrm>
            <a:off x="592439"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4" name="Text Placeholder 17"/>
          <p:cNvSpPr>
            <a:spLocks noGrp="1"/>
          </p:cNvSpPr>
          <p:nvPr>
            <p:ph type="body" sz="quarter" idx="17"/>
          </p:nvPr>
        </p:nvSpPr>
        <p:spPr>
          <a:xfrm>
            <a:off x="2727935"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8"/>
          </p:nvPr>
        </p:nvSpPr>
        <p:spPr>
          <a:xfrm>
            <a:off x="4863431"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9"/>
          </p:nvPr>
        </p:nvSpPr>
        <p:spPr>
          <a:xfrm>
            <a:off x="6998927"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9" name="Text Placeholder 17"/>
          <p:cNvSpPr>
            <a:spLocks noGrp="1"/>
          </p:cNvSpPr>
          <p:nvPr>
            <p:ph type="body" sz="quarter" idx="20"/>
          </p:nvPr>
        </p:nvSpPr>
        <p:spPr>
          <a:xfrm>
            <a:off x="508394"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1"/>
          </p:nvPr>
        </p:nvSpPr>
        <p:spPr>
          <a:xfrm>
            <a:off x="2645904"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2"/>
          </p:nvPr>
        </p:nvSpPr>
        <p:spPr>
          <a:xfrm>
            <a:off x="4777372"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4" name="Text Placeholder 17"/>
          <p:cNvSpPr>
            <a:spLocks noGrp="1"/>
          </p:cNvSpPr>
          <p:nvPr>
            <p:ph type="body" sz="quarter" idx="23"/>
          </p:nvPr>
        </p:nvSpPr>
        <p:spPr>
          <a:xfrm>
            <a:off x="6914882"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pic>
        <p:nvPicPr>
          <p:cNvPr id="35" name="Picture 34"/>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20" name="Rectangle 19"/>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69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
    <p:bg>
      <p:bgPr>
        <a:solidFill>
          <a:srgbClr val="FFFFFF"/>
        </a:solidFill>
        <a:effectLst/>
      </p:bgPr>
    </p:bg>
    <p:spTree>
      <p:nvGrpSpPr>
        <p:cNvPr id="1" name=""/>
        <p:cNvGrpSpPr/>
        <p:nvPr/>
      </p:nvGrpSpPr>
      <p:grpSpPr>
        <a:xfrm>
          <a:off x="0" y="0"/>
          <a:ext cx="0" cy="0"/>
          <a:chOff x="0" y="0"/>
          <a:chExt cx="0" cy="0"/>
        </a:xfrm>
      </p:grpSpPr>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3200400" y="1716670"/>
            <a:ext cx="2743200" cy="1795748"/>
          </a:xfrm>
        </p:spPr>
        <p:txBody>
          <a:bodyPr anchor="ctr" anchorCtr="0">
            <a:normAutofit/>
          </a:bodyPr>
          <a:lstStyle>
            <a:lvl1pPr marL="0" indent="0" algn="ctr">
              <a:buNone/>
              <a:defRPr sz="2400">
                <a:solidFill>
                  <a:schemeClr val="tx1">
                    <a:lumMod val="75000"/>
                    <a:lumOff val="25000"/>
                  </a:schemeClr>
                </a:solidFill>
              </a:defRPr>
            </a:lvl1pPr>
          </a:lstStyle>
          <a:p>
            <a:pPr lvl="0"/>
            <a:endParaRPr lang="en-US" dirty="0"/>
          </a:p>
        </p:txBody>
      </p:sp>
      <p:sp>
        <p:nvSpPr>
          <p:cNvPr id="21" name="Text Placeholder 2"/>
          <p:cNvSpPr>
            <a:spLocks noGrp="1"/>
          </p:cNvSpPr>
          <p:nvPr>
            <p:ph type="body" sz="quarter" idx="11"/>
          </p:nvPr>
        </p:nvSpPr>
        <p:spPr>
          <a:xfrm>
            <a:off x="3200400" y="179632"/>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2" name="Text Placeholder 2"/>
          <p:cNvSpPr>
            <a:spLocks noGrp="1"/>
          </p:cNvSpPr>
          <p:nvPr>
            <p:ph type="body" sz="quarter" idx="12"/>
          </p:nvPr>
        </p:nvSpPr>
        <p:spPr>
          <a:xfrm>
            <a:off x="6448084" y="1280216"/>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3" name="Text Placeholder 2"/>
          <p:cNvSpPr>
            <a:spLocks noGrp="1"/>
          </p:cNvSpPr>
          <p:nvPr>
            <p:ph type="body" sz="quarter" idx="13"/>
          </p:nvPr>
        </p:nvSpPr>
        <p:spPr>
          <a:xfrm>
            <a:off x="6641515" y="2782403"/>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4" name="Text Placeholder 2"/>
          <p:cNvSpPr>
            <a:spLocks noGrp="1"/>
          </p:cNvSpPr>
          <p:nvPr>
            <p:ph type="body" sz="quarter" idx="14"/>
          </p:nvPr>
        </p:nvSpPr>
        <p:spPr>
          <a:xfrm>
            <a:off x="96004" y="2846528"/>
            <a:ext cx="2398018" cy="329642"/>
          </a:xfrm>
        </p:spPr>
        <p:txBody>
          <a:bodyPr anchor="ctr" anchorCtr="0">
            <a:noAutofit/>
          </a:bodyPr>
          <a:lstStyle>
            <a:lvl1pPr marL="0" marR="0" indent="0" algn="l" defTabSz="457200" rtl="0" eaLnBrk="1" fontAlgn="auto" latinLnBrk="0" hangingPunct="1">
              <a:lnSpc>
                <a:spcPct val="100000"/>
              </a:lnSpc>
              <a:spcBef>
                <a:spcPct val="20000"/>
              </a:spcBef>
              <a:spcAft>
                <a:spcPts val="0"/>
              </a:spcAft>
              <a:buClrTx/>
              <a:buSzTx/>
              <a:buFont typeface="Arial" charset="0"/>
              <a:buNone/>
              <a:tabLst/>
              <a:defRPr sz="1100">
                <a:solidFill>
                  <a:schemeClr val="tx1">
                    <a:lumMod val="75000"/>
                    <a:lumOff val="25000"/>
                  </a:schemeClr>
                </a:solidFill>
              </a:defRPr>
            </a:lvl1pPr>
          </a:lstStyle>
          <a:p>
            <a:pPr lvl="0"/>
            <a:endParaRPr lang="en-US" dirty="0"/>
          </a:p>
        </p:txBody>
      </p:sp>
      <p:sp>
        <p:nvSpPr>
          <p:cNvPr id="25" name="Text Placeholder 2"/>
          <p:cNvSpPr>
            <a:spLocks noGrp="1"/>
          </p:cNvSpPr>
          <p:nvPr>
            <p:ph type="body" sz="quarter" idx="15"/>
          </p:nvPr>
        </p:nvSpPr>
        <p:spPr>
          <a:xfrm>
            <a:off x="418111" y="1280216"/>
            <a:ext cx="2398018" cy="329642"/>
          </a:xfrm>
        </p:spPr>
        <p:txBody>
          <a:bodyPr anchor="ctr" anchorCtr="0">
            <a:noAutofit/>
          </a:bodyPr>
          <a:lstStyle>
            <a:lvl1pPr marL="0" marR="0" indent="0" algn="l" defTabSz="457200" rtl="0" eaLnBrk="1" fontAlgn="auto" latinLnBrk="0" hangingPunct="1">
              <a:lnSpc>
                <a:spcPct val="100000"/>
              </a:lnSpc>
              <a:spcBef>
                <a:spcPct val="20000"/>
              </a:spcBef>
              <a:spcAft>
                <a:spcPts val="0"/>
              </a:spcAft>
              <a:buClrTx/>
              <a:buSzTx/>
              <a:buFont typeface="Arial" charset="0"/>
              <a:buNone/>
              <a:tabLst/>
              <a:defRPr sz="1100">
                <a:solidFill>
                  <a:schemeClr val="tx1">
                    <a:lumMod val="75000"/>
                    <a:lumOff val="25000"/>
                  </a:schemeClr>
                </a:solidFill>
              </a:defRPr>
            </a:lvl1pPr>
          </a:lstStyle>
          <a:p>
            <a:pPr lvl="0"/>
            <a:endParaRPr lang="en-US" dirty="0"/>
          </a:p>
        </p:txBody>
      </p:sp>
      <p:sp>
        <p:nvSpPr>
          <p:cNvPr id="27" name="Text Placeholder 2"/>
          <p:cNvSpPr>
            <a:spLocks noGrp="1"/>
          </p:cNvSpPr>
          <p:nvPr>
            <p:ph type="body" sz="quarter" idx="17"/>
          </p:nvPr>
        </p:nvSpPr>
        <p:spPr>
          <a:xfrm>
            <a:off x="926429" y="4284590"/>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8" name="Text Placeholder 2"/>
          <p:cNvSpPr>
            <a:spLocks noGrp="1"/>
          </p:cNvSpPr>
          <p:nvPr>
            <p:ph type="body" sz="quarter" idx="18"/>
          </p:nvPr>
        </p:nvSpPr>
        <p:spPr>
          <a:xfrm>
            <a:off x="5849378" y="4284590"/>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pic>
        <p:nvPicPr>
          <p:cNvPr id="29" name="Picture 28"/>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Rectangle 12"/>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61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5" name="Rectangle 14"/>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8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Rectangle 12"/>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68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57472" y="1533725"/>
            <a:ext cx="3426352" cy="1896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hite 1]">
    <p:bg>
      <p:bgPr>
        <a:solidFill>
          <a:srgbClr val="FFFFFF"/>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9" name="Title 1"/>
          <p:cNvSpPr>
            <a:spLocks noGrp="1"/>
          </p:cNvSpPr>
          <p:nvPr>
            <p:ph type="title"/>
          </p:nvPr>
        </p:nvSpPr>
        <p:spPr>
          <a:xfrm>
            <a:off x="457200" y="205979"/>
            <a:ext cx="8229600" cy="857250"/>
          </a:xfrm>
        </p:spPr>
        <p:txBody>
          <a:bodyPr>
            <a:normAutofit/>
          </a:bodyPr>
          <a:lstStyle>
            <a:lvl1pPr algn="l">
              <a:defRPr sz="3600" b="1">
                <a:solidFill>
                  <a:schemeClr val="bg1"/>
                </a:solidFill>
              </a:defRPr>
            </a:lvl1pPr>
          </a:lstStyle>
          <a:p>
            <a:r>
              <a:rPr lang="en-US" dirty="0"/>
              <a:t>Click to edit Master title style</a:t>
            </a:r>
          </a:p>
        </p:txBody>
      </p:sp>
      <p:sp>
        <p:nvSpPr>
          <p:cNvPr id="10" name="Content Placeholder 2"/>
          <p:cNvSpPr>
            <a:spLocks noGrp="1"/>
          </p:cNvSpPr>
          <p:nvPr>
            <p:ph idx="1"/>
          </p:nvPr>
        </p:nvSpPr>
        <p:spPr>
          <a:xfrm>
            <a:off x="457200" y="1373534"/>
            <a:ext cx="8229600" cy="339447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a:duotone>
              <a:prstClr val="black"/>
              <a:schemeClr val="tx2">
                <a:tint val="45000"/>
                <a:satMod val="400000"/>
              </a:schemeClr>
            </a:duotone>
            <a:alphaModFix amt="4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2]">
    <p:bg>
      <p:bgPr>
        <a:solidFill>
          <a:srgbClr val="FFFFFF"/>
        </a:solidFill>
        <a:effectLst/>
      </p:bgPr>
    </p:bg>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373534"/>
            <a:ext cx="8229600" cy="3394472"/>
          </a:xfrm>
        </p:spPr>
        <p:txBody>
          <a:bodyPr/>
          <a:lstStyle>
            <a:lvl1pPr marL="0" indent="0">
              <a:buNone/>
              <a:defRPr>
                <a:solidFill>
                  <a:schemeClr val="tx1">
                    <a:lumMod val="75000"/>
                    <a:lumOff val="25000"/>
                  </a:schemeClr>
                </a:solidFill>
              </a:defRPr>
            </a:lvl1pPr>
            <a:lvl2pPr marL="457200" indent="0">
              <a:buNone/>
              <a:defRPr>
                <a:solidFill>
                  <a:schemeClr val="tx1">
                    <a:lumMod val="75000"/>
                    <a:lumOff val="25000"/>
                  </a:schemeClr>
                </a:solidFill>
              </a:defRPr>
            </a:lvl2pPr>
            <a:lvl3pPr marL="914400" indent="0">
              <a:buNone/>
              <a:defRPr>
                <a:solidFill>
                  <a:schemeClr val="tx1">
                    <a:lumMod val="75000"/>
                    <a:lumOff val="25000"/>
                  </a:schemeClr>
                </a:solidFill>
              </a:defRPr>
            </a:lvl3pPr>
            <a:lvl4pPr marL="1371600" indent="0">
              <a:buNone/>
              <a:defRPr>
                <a:solidFill>
                  <a:schemeClr val="tx1">
                    <a:lumMod val="75000"/>
                    <a:lumOff val="25000"/>
                  </a:schemeClr>
                </a:solidFill>
              </a:defRPr>
            </a:lvl4pPr>
            <a:lvl5pPr marL="1828800" indent="0">
              <a:buNone/>
              <a:defRPr>
                <a:solidFill>
                  <a:schemeClr val="tx1">
                    <a:lumMod val="75000"/>
                    <a:lumOff val="25000"/>
                  </a:schemeClr>
                </a:solidFill>
              </a:defRPr>
            </a:lvl5pPr>
          </a:lstStyle>
          <a:p>
            <a:pPr lvl="0"/>
            <a:r>
              <a:rPr lang="en-US" dirty="0"/>
              <a:t>Click to edit Master text styles</a:t>
            </a:r>
          </a:p>
        </p:txBody>
      </p:sp>
      <p:sp>
        <p:nvSpPr>
          <p:cNvPr id="19" name="Rectangle 18"/>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5" name="Title 1"/>
          <p:cNvSpPr>
            <a:spLocks noGrp="1"/>
          </p:cNvSpPr>
          <p:nvPr>
            <p:ph type="title"/>
          </p:nvPr>
        </p:nvSpPr>
        <p:spPr>
          <a:xfrm>
            <a:off x="457200" y="205979"/>
            <a:ext cx="8229600" cy="857250"/>
          </a:xfrm>
        </p:spPr>
        <p:txBody>
          <a:bodyPr>
            <a:normAutofit/>
          </a:bodyPr>
          <a:lstStyle>
            <a:lvl1pPr algn="l">
              <a:defRPr sz="3600" b="1">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3">
            <a:duotone>
              <a:prstClr val="black"/>
              <a:schemeClr val="tx2">
                <a:tint val="45000"/>
                <a:satMod val="400000"/>
              </a:schemeClr>
            </a:duotone>
            <a:alphaModFix amt="4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urpl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8" name="Rectangle 17"/>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7" name="Title 1"/>
          <p:cNvSpPr>
            <a:spLocks noGrp="1"/>
          </p:cNvSpPr>
          <p:nvPr>
            <p:ph type="title"/>
          </p:nvPr>
        </p:nvSpPr>
        <p:spPr>
          <a:xfrm>
            <a:off x="457200" y="205979"/>
            <a:ext cx="8229600" cy="857250"/>
          </a:xfrm>
        </p:spPr>
        <p:txBody>
          <a:bodyPr/>
          <a:lstStyle/>
          <a:p>
            <a:r>
              <a:rPr lang="en-US"/>
              <a:t>Click to edit Master title style</a:t>
            </a:r>
          </a:p>
        </p:txBody>
      </p:sp>
    </p:spTree>
    <p:extLst>
      <p:ext uri="{BB962C8B-B14F-4D97-AF65-F5344CB8AC3E}">
        <p14:creationId xmlns:p14="http://schemas.microsoft.com/office/powerpoint/2010/main" val="152283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urple 2]">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200151"/>
            <a:ext cx="8229600" cy="33944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12" name="Picture 11"/>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1" name="Rectangle 10"/>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18" name="Title 1"/>
          <p:cNvSpPr>
            <a:spLocks noGrp="1"/>
          </p:cNvSpPr>
          <p:nvPr>
            <p:ph type="title"/>
          </p:nvPr>
        </p:nvSpPr>
        <p:spPr>
          <a:xfrm>
            <a:off x="457200" y="205979"/>
            <a:ext cx="8229600" cy="857250"/>
          </a:xfrm>
        </p:spPr>
        <p:txBody>
          <a:bodyPr/>
          <a:lstStyle/>
          <a:p>
            <a:r>
              <a:rPr lang="en-US"/>
              <a:t>Click to edit Master title style</a:t>
            </a:r>
          </a:p>
        </p:txBody>
      </p:sp>
    </p:spTree>
    <p:extLst>
      <p:ext uri="{BB962C8B-B14F-4D97-AF65-F5344CB8AC3E}">
        <p14:creationId xmlns:p14="http://schemas.microsoft.com/office/powerpoint/2010/main" val="145388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hite 1]">
    <p:bg>
      <p:bgPr>
        <a:solidFill>
          <a:srgbClr val="FFFFFF"/>
        </a:solidFill>
        <a:effectLst/>
      </p:bgPr>
    </p:bg>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826997"/>
            <a:ext cx="8229600" cy="339447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hite 2]">
    <p:bg>
      <p:bgPr>
        <a:solidFill>
          <a:srgbClr val="FFFFFF"/>
        </a:solidFill>
        <a:effectLst/>
      </p:bgPr>
    </p:bg>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826997"/>
            <a:ext cx="8229600" cy="3394472"/>
          </a:xfrm>
        </p:spPr>
        <p:txBody>
          <a:bodyPr/>
          <a:lstStyle>
            <a:lvl1pPr marL="0" indent="0">
              <a:buFontTx/>
              <a:buNone/>
              <a:defRPr>
                <a:solidFill>
                  <a:schemeClr val="tx1">
                    <a:lumMod val="75000"/>
                    <a:lumOff val="25000"/>
                  </a:schemeClr>
                </a:solidFill>
              </a:defRPr>
            </a:lvl1pPr>
            <a:lvl2pPr marL="457200" indent="0">
              <a:buFontTx/>
              <a:buNone/>
              <a:defRPr>
                <a:solidFill>
                  <a:schemeClr val="tx1">
                    <a:lumMod val="75000"/>
                    <a:lumOff val="25000"/>
                  </a:schemeClr>
                </a:solidFill>
              </a:defRPr>
            </a:lvl2pPr>
            <a:lvl3pPr marL="914400" indent="0">
              <a:buFontTx/>
              <a:buNone/>
              <a:defRPr>
                <a:solidFill>
                  <a:schemeClr val="tx1">
                    <a:lumMod val="75000"/>
                    <a:lumOff val="25000"/>
                  </a:schemeClr>
                </a:solidFill>
              </a:defRPr>
            </a:lvl3pPr>
            <a:lvl4pPr marL="1371600" indent="0">
              <a:buFontTx/>
              <a:buNone/>
              <a:defRPr>
                <a:solidFill>
                  <a:schemeClr val="tx1">
                    <a:lumMod val="75000"/>
                    <a:lumOff val="25000"/>
                  </a:schemeClr>
                </a:solidFill>
              </a:defRPr>
            </a:lvl4pPr>
            <a:lvl5pPr marL="1828800" indent="0">
              <a:buFontTx/>
              <a:buNone/>
              <a:defRPr>
                <a:solidFill>
                  <a:schemeClr val="tx1">
                    <a:lumMod val="75000"/>
                    <a:lumOff val="25000"/>
                  </a:schemeClr>
                </a:solidFill>
              </a:defRPr>
            </a:lvl5pPr>
          </a:lstStyle>
          <a:p>
            <a:pPr lvl="0"/>
            <a:r>
              <a:rPr lang="en-US" dirty="0"/>
              <a:t>Click to edit Master text styles</a:t>
            </a:r>
          </a:p>
        </p:txBody>
      </p:sp>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ener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724954"/>
            <a:ext cx="6676139" cy="1941388"/>
          </a:xfrm>
        </p:spPr>
        <p:txBody>
          <a:bodyPr anchor="b"/>
          <a:lstStyle>
            <a:lvl1pPr algn="l">
              <a:defRPr b="1" baseline="0"/>
            </a:lvl1pPr>
          </a:lstStyle>
          <a:p>
            <a:r>
              <a:rPr lang="en-US" dirty="0"/>
              <a:t>[Generic Section Header]</a:t>
            </a:r>
            <a:br>
              <a:rPr lang="en-US" dirty="0"/>
            </a:br>
            <a:r>
              <a:rPr lang="en-US" dirty="0"/>
              <a:t>Click to insert section title</a:t>
            </a:r>
          </a:p>
        </p:txBody>
      </p:sp>
      <p:pic>
        <p:nvPicPr>
          <p:cNvPr id="8" name="Picture 7"/>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461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92E8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FE24E97-B007-134C-8D18-DAE05A94524C}" type="datetimeFigureOut">
              <a:rPr lang="en-US" smtClean="0"/>
              <a:pPr/>
              <a:t>6/15/2020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A3066E3-523E-5E4C-A70A-CF1496C18681}" type="slidenum">
              <a:rPr lang="en-US" smtClean="0"/>
              <a:pPr/>
              <a:t>‹#›</a:t>
            </a:fld>
            <a:endParaRPr lang="en-US" dirty="0"/>
          </a:p>
        </p:txBody>
      </p:sp>
    </p:spTree>
    <p:extLst>
      <p:ext uri="{BB962C8B-B14F-4D97-AF65-F5344CB8AC3E}">
        <p14:creationId xmlns:p14="http://schemas.microsoft.com/office/powerpoint/2010/main" val="2660159344"/>
      </p:ext>
    </p:extLst>
  </p:cSld>
  <p:clrMap bg1="lt1" tx1="dk1" bg2="lt2" tx2="dk2" accent1="accent1" accent2="accent2" accent3="accent3" accent4="accent4" accent5="accent5" accent6="accent6" hlink="hlink" folHlink="folHlink"/>
  <p:sldLayoutIdLst>
    <p:sldLayoutId id="2147483696" r:id="rId1"/>
    <p:sldLayoutId id="2147483707" r:id="rId2"/>
    <p:sldLayoutId id="2147483710" r:id="rId3"/>
    <p:sldLayoutId id="2147483705" r:id="rId4"/>
    <p:sldLayoutId id="2147483691" r:id="rId5"/>
    <p:sldLayoutId id="2147483701" r:id="rId6"/>
    <p:sldLayoutId id="2147483714" r:id="rId7"/>
    <p:sldLayoutId id="2147483715" r:id="rId8"/>
    <p:sldLayoutId id="2147483692" r:id="rId9"/>
    <p:sldLayoutId id="2147483686" r:id="rId10"/>
    <p:sldLayoutId id="2147483703" r:id="rId11"/>
    <p:sldLayoutId id="2147483704" r:id="rId12"/>
    <p:sldLayoutId id="2147483687" r:id="rId13"/>
    <p:sldLayoutId id="2147483690" r:id="rId14"/>
    <p:sldLayoutId id="2147483711" r:id="rId15"/>
    <p:sldLayoutId id="2147483698" r:id="rId16"/>
    <p:sldLayoutId id="2147483713" r:id="rId17"/>
    <p:sldLayoutId id="2147483712" r:id="rId18"/>
    <p:sldLayoutId id="2147483709" r:id="rId19"/>
    <p:sldLayoutId id="2147483695" r:id="rId20"/>
    <p:sldLayoutId id="2147483716" r:id="rId21"/>
    <p:sldLayoutId id="2147483693" r:id="rId22"/>
    <p:sldLayoutId id="2147483694" r:id="rId23"/>
    <p:sldLayoutId id="2147483697" r:id="rId24"/>
    <p:sldLayoutId id="214748370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1"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charset="0"/>
        <a:buChar char="•"/>
        <a:defRPr sz="28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Making a Mesh of the Infrastructure</a:t>
            </a:r>
          </a:p>
        </p:txBody>
      </p:sp>
      <p:sp>
        <p:nvSpPr>
          <p:cNvPr id="3" name="Text Placeholder 2"/>
          <p:cNvSpPr>
            <a:spLocks noGrp="1"/>
          </p:cNvSpPr>
          <p:nvPr>
            <p:ph type="body" sz="quarter" idx="14"/>
          </p:nvPr>
        </p:nvSpPr>
        <p:spPr/>
        <p:txBody>
          <a:bodyPr>
            <a:normAutofit/>
          </a:bodyPr>
          <a:lstStyle/>
          <a:p>
            <a:r>
              <a:rPr lang="en-US" dirty="0"/>
              <a:t>The </a:t>
            </a:r>
            <a:r>
              <a:rPr lang="en-US" dirty="0" err="1"/>
              <a:t>DRPful</a:t>
            </a:r>
            <a:r>
              <a:rPr lang="en-US" dirty="0"/>
              <a:t> Approach</a:t>
            </a:r>
          </a:p>
        </p:txBody>
      </p:sp>
      <p:sp>
        <p:nvSpPr>
          <p:cNvPr id="4" name="Text Placeholder 3"/>
          <p:cNvSpPr>
            <a:spLocks noGrp="1"/>
          </p:cNvSpPr>
          <p:nvPr>
            <p:ph type="body" sz="quarter" idx="15"/>
          </p:nvPr>
        </p:nvSpPr>
        <p:spPr/>
        <p:txBody>
          <a:bodyPr/>
          <a:lstStyle/>
          <a:p>
            <a:r>
              <a:rPr lang="en-US" dirty="0"/>
              <a:t>Network Engineer, AutoZone</a:t>
            </a:r>
          </a:p>
        </p:txBody>
      </p:sp>
      <p:sp>
        <p:nvSpPr>
          <p:cNvPr id="5" name="Text Placeholder 4"/>
          <p:cNvSpPr>
            <a:spLocks noGrp="1"/>
          </p:cNvSpPr>
          <p:nvPr>
            <p:ph type="body" sz="quarter" idx="16"/>
          </p:nvPr>
        </p:nvSpPr>
        <p:spPr/>
        <p:txBody>
          <a:bodyPr/>
          <a:lstStyle/>
          <a:p>
            <a:r>
              <a:rPr lang="en-US" dirty="0"/>
              <a:t>@jpbrown1</a:t>
            </a:r>
          </a:p>
        </p:txBody>
      </p:sp>
      <p:sp>
        <p:nvSpPr>
          <p:cNvPr id="6" name="Text Placeholder 5"/>
          <p:cNvSpPr>
            <a:spLocks noGrp="1"/>
          </p:cNvSpPr>
          <p:nvPr>
            <p:ph type="body" sz="quarter" idx="17"/>
          </p:nvPr>
        </p:nvSpPr>
        <p:spPr/>
        <p:txBody>
          <a:bodyPr/>
          <a:lstStyle/>
          <a:p>
            <a:r>
              <a:rPr lang="en-US" dirty="0"/>
              <a:t>Pete Brown</a:t>
            </a:r>
          </a:p>
        </p:txBody>
      </p:sp>
    </p:spTree>
    <p:extLst>
      <p:ext uri="{BB962C8B-B14F-4D97-AF65-F5344CB8AC3E}">
        <p14:creationId xmlns:p14="http://schemas.microsoft.com/office/powerpoint/2010/main" val="99209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Great!  You’ve integrated directly</a:t>
            </a:r>
            <a:br>
              <a:rPr lang="en-US" dirty="0"/>
            </a:br>
            <a:r>
              <a:rPr lang="en-US" dirty="0"/>
              <a:t>with all the things.  All done.</a:t>
            </a:r>
          </a:p>
        </p:txBody>
      </p:sp>
      <p:sp>
        <p:nvSpPr>
          <p:cNvPr id="3" name="Subtitle 2"/>
          <p:cNvSpPr>
            <a:spLocks noGrp="1"/>
          </p:cNvSpPr>
          <p:nvPr>
            <p:ph type="subTitle" idx="1"/>
          </p:nvPr>
        </p:nvSpPr>
        <p:spPr>
          <a:xfrm>
            <a:off x="1371600" y="2700338"/>
            <a:ext cx="6400800" cy="627324"/>
          </a:xfrm>
        </p:spPr>
        <p:txBody>
          <a:bodyPr/>
          <a:lstStyle/>
          <a:p>
            <a:r>
              <a:rPr lang="en-US" dirty="0"/>
              <a:t>… but wait, there’s more…</a:t>
            </a:r>
          </a:p>
        </p:txBody>
      </p:sp>
      <p:sp>
        <p:nvSpPr>
          <p:cNvPr id="4" name="Subtitle 2">
            <a:extLst>
              <a:ext uri="{FF2B5EF4-FFF2-40B4-BE49-F238E27FC236}">
                <a16:creationId xmlns:a16="http://schemas.microsoft.com/office/drawing/2014/main" id="{BC0DAAD3-FB95-439C-BA9C-4A85E6C79EE8}"/>
              </a:ext>
            </a:extLst>
          </p:cNvPr>
          <p:cNvSpPr txBox="1">
            <a:spLocks/>
          </p:cNvSpPr>
          <p:nvPr/>
        </p:nvSpPr>
        <p:spPr>
          <a:xfrm>
            <a:off x="1371600" y="3162523"/>
            <a:ext cx="6400800" cy="6273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charset="0"/>
              <a:buNone/>
              <a:defRPr sz="2800" kern="1200">
                <a:solidFill>
                  <a:schemeClr val="bg1">
                    <a:lumMod val="75000"/>
                  </a:schemeClr>
                </a:solidFill>
                <a:latin typeface="+mn-lt"/>
                <a:ea typeface="+mn-ea"/>
                <a:cs typeface="+mn-cs"/>
              </a:defRPr>
            </a:lvl1pPr>
            <a:lvl2pPr marL="4572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8 months later your phone rings at 2am</a:t>
            </a:r>
          </a:p>
        </p:txBody>
      </p:sp>
      <p:sp>
        <p:nvSpPr>
          <p:cNvPr id="5" name="Subtitle 2">
            <a:extLst>
              <a:ext uri="{FF2B5EF4-FFF2-40B4-BE49-F238E27FC236}">
                <a16:creationId xmlns:a16="http://schemas.microsoft.com/office/drawing/2014/main" id="{AC9380E6-2F48-42E7-A0ED-4D249B11D692}"/>
              </a:ext>
            </a:extLst>
          </p:cNvPr>
          <p:cNvSpPr txBox="1">
            <a:spLocks/>
          </p:cNvSpPr>
          <p:nvPr/>
        </p:nvSpPr>
        <p:spPr>
          <a:xfrm>
            <a:off x="1371600" y="3628585"/>
            <a:ext cx="6400800" cy="6273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charset="0"/>
              <a:buNone/>
              <a:defRPr sz="2800" kern="1200">
                <a:solidFill>
                  <a:schemeClr val="bg1">
                    <a:lumMod val="75000"/>
                  </a:schemeClr>
                </a:solidFill>
                <a:latin typeface="+mn-lt"/>
                <a:ea typeface="+mn-ea"/>
                <a:cs typeface="+mn-cs"/>
              </a:defRPr>
            </a:lvl1pPr>
            <a:lvl2pPr marL="4572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You have entered…</a:t>
            </a:r>
          </a:p>
        </p:txBody>
      </p:sp>
    </p:spTree>
    <p:extLst>
      <p:ext uri="{BB962C8B-B14F-4D97-AF65-F5344CB8AC3E}">
        <p14:creationId xmlns:p14="http://schemas.microsoft.com/office/powerpoint/2010/main" val="38259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a:spLocks noChangeArrowheads="1"/>
          </p:cNvSpPr>
          <p:nvPr/>
        </p:nvSpPr>
        <p:spPr bwMode="auto">
          <a:xfrm>
            <a:off x="563562" y="2927930"/>
            <a:ext cx="3992369" cy="1527048"/>
          </a:xfrm>
          <a:prstGeom prst="rect">
            <a:avLst/>
          </a:prstGeom>
          <a:solidFill>
            <a:schemeClr val="bg1">
              <a:lumMod val="95000"/>
            </a:schemeClr>
          </a:solidFill>
          <a:ln w="28575" algn="ctr">
            <a:noFill/>
            <a:miter lim="800000"/>
            <a:headEnd/>
            <a:tailEnd/>
          </a:ln>
          <a:effectLst/>
        </p:spPr>
        <p:txBody>
          <a:bodyPr lIns="228591" tIns="228591" rIns="228591" bIns="228591" anchor="b"/>
          <a:lstStyle/>
          <a:p>
            <a:pPr algn="l" eaLnBrk="1" hangingPunct="1"/>
            <a:r>
              <a:rPr lang="en-US" sz="1600" dirty="0">
                <a:solidFill>
                  <a:srgbClr val="58585B"/>
                </a:solidFill>
                <a:cs typeface="Arial" charset="0"/>
              </a:rPr>
              <a:t>Instances of the source</a:t>
            </a:r>
            <a:br>
              <a:rPr lang="en-US" sz="1600" dirty="0">
                <a:solidFill>
                  <a:srgbClr val="58585B"/>
                </a:solidFill>
                <a:cs typeface="Arial" charset="0"/>
              </a:rPr>
            </a:br>
            <a:r>
              <a:rPr lang="en-US" sz="1600" dirty="0">
                <a:solidFill>
                  <a:srgbClr val="58585B"/>
                </a:solidFill>
                <a:cs typeface="Arial" charset="0"/>
              </a:rPr>
              <a:t>are added to or removed</a:t>
            </a:r>
            <a:br>
              <a:rPr lang="en-US" sz="1600" dirty="0">
                <a:solidFill>
                  <a:srgbClr val="58585B"/>
                </a:solidFill>
                <a:cs typeface="Arial" charset="0"/>
              </a:rPr>
            </a:br>
            <a:r>
              <a:rPr lang="en-US" sz="1600" dirty="0">
                <a:solidFill>
                  <a:srgbClr val="58585B"/>
                </a:solidFill>
                <a:cs typeface="Arial" charset="0"/>
              </a:rPr>
              <a:t>from the environment</a:t>
            </a:r>
          </a:p>
        </p:txBody>
      </p:sp>
      <p:sp>
        <p:nvSpPr>
          <p:cNvPr id="85" name="Rectangle 84"/>
          <p:cNvSpPr>
            <a:spLocks noChangeArrowheads="1"/>
          </p:cNvSpPr>
          <p:nvPr/>
        </p:nvSpPr>
        <p:spPr bwMode="auto">
          <a:xfrm>
            <a:off x="563562" y="1357200"/>
            <a:ext cx="3992369" cy="1527048"/>
          </a:xfrm>
          <a:prstGeom prst="rect">
            <a:avLst/>
          </a:prstGeom>
          <a:solidFill>
            <a:schemeClr val="bg1">
              <a:lumMod val="95000"/>
            </a:schemeClr>
          </a:solidFill>
          <a:ln w="28575" algn="ctr">
            <a:noFill/>
            <a:miter lim="800000"/>
            <a:headEnd/>
            <a:tailEnd/>
          </a:ln>
          <a:effectLst/>
        </p:spPr>
        <p:txBody>
          <a:bodyPr lIns="228591" tIns="228591" rIns="228591" bIns="45718"/>
          <a:lstStyle/>
          <a:p>
            <a:pPr algn="l" eaLnBrk="1" hangingPunct="1"/>
            <a:r>
              <a:rPr lang="en-US" sz="1600" dirty="0">
                <a:solidFill>
                  <a:srgbClr val="58585B"/>
                </a:solidFill>
                <a:cs typeface="Arial" charset="0"/>
              </a:rPr>
              <a:t>Credentials used to access</a:t>
            </a:r>
            <a:br>
              <a:rPr lang="en-US" sz="1600" dirty="0">
                <a:solidFill>
                  <a:srgbClr val="58585B"/>
                </a:solidFill>
                <a:cs typeface="Arial" charset="0"/>
              </a:rPr>
            </a:br>
            <a:r>
              <a:rPr lang="en-US" sz="1600" dirty="0">
                <a:solidFill>
                  <a:srgbClr val="58585B"/>
                </a:solidFill>
                <a:cs typeface="Arial" charset="0"/>
              </a:rPr>
              <a:t>the source expire</a:t>
            </a:r>
          </a:p>
        </p:txBody>
      </p:sp>
      <p:sp>
        <p:nvSpPr>
          <p:cNvPr id="86" name="Rectangle 85"/>
          <p:cNvSpPr>
            <a:spLocks noChangeArrowheads="1"/>
          </p:cNvSpPr>
          <p:nvPr/>
        </p:nvSpPr>
        <p:spPr bwMode="auto">
          <a:xfrm>
            <a:off x="4608943" y="2927930"/>
            <a:ext cx="4214381" cy="1527048"/>
          </a:xfrm>
          <a:prstGeom prst="rect">
            <a:avLst/>
          </a:prstGeom>
          <a:solidFill>
            <a:schemeClr val="bg1">
              <a:lumMod val="95000"/>
            </a:schemeClr>
          </a:solidFill>
          <a:ln w="28575" algn="ctr">
            <a:noFill/>
            <a:miter lim="800000"/>
            <a:headEnd/>
            <a:tailEnd/>
          </a:ln>
          <a:effectLst/>
        </p:spPr>
        <p:txBody>
          <a:bodyPr lIns="45718" tIns="228591" rIns="228591" bIns="228591" anchor="b"/>
          <a:lstStyle/>
          <a:p>
            <a:pPr algn="r" eaLnBrk="1" hangingPunct="1"/>
            <a:r>
              <a:rPr lang="en-US" sz="1600" dirty="0">
                <a:solidFill>
                  <a:srgbClr val="58585B"/>
                </a:solidFill>
                <a:cs typeface="Arial" charset="0"/>
              </a:rPr>
              <a:t>Client library dependency is</a:t>
            </a:r>
          </a:p>
          <a:p>
            <a:pPr algn="r" eaLnBrk="1" hangingPunct="1"/>
            <a:r>
              <a:rPr lang="en-US" sz="1600" dirty="0">
                <a:solidFill>
                  <a:srgbClr val="58585B"/>
                </a:solidFill>
                <a:cs typeface="Arial" charset="0"/>
              </a:rPr>
              <a:t>changed (Java, Python, </a:t>
            </a:r>
            <a:r>
              <a:rPr lang="en-US" sz="1600" dirty="0" err="1">
                <a:solidFill>
                  <a:srgbClr val="58585B"/>
                </a:solidFill>
                <a:cs typeface="Arial" charset="0"/>
              </a:rPr>
              <a:t>etc</a:t>
            </a:r>
            <a:r>
              <a:rPr lang="en-US" sz="1600" dirty="0">
                <a:solidFill>
                  <a:srgbClr val="58585B"/>
                </a:solidFill>
                <a:cs typeface="Arial" charset="0"/>
              </a:rPr>
              <a:t>)</a:t>
            </a:r>
          </a:p>
        </p:txBody>
      </p:sp>
      <p:sp>
        <p:nvSpPr>
          <p:cNvPr id="87" name="Rectangle 86"/>
          <p:cNvSpPr>
            <a:spLocks noChangeArrowheads="1"/>
          </p:cNvSpPr>
          <p:nvPr/>
        </p:nvSpPr>
        <p:spPr bwMode="auto">
          <a:xfrm>
            <a:off x="4608943" y="1357200"/>
            <a:ext cx="4214381" cy="1527048"/>
          </a:xfrm>
          <a:prstGeom prst="rect">
            <a:avLst/>
          </a:prstGeom>
          <a:solidFill>
            <a:schemeClr val="bg1">
              <a:lumMod val="95000"/>
            </a:schemeClr>
          </a:solidFill>
          <a:ln w="28575" algn="ctr">
            <a:noFill/>
            <a:miter lim="800000"/>
            <a:headEnd/>
            <a:tailEnd/>
          </a:ln>
          <a:effectLst/>
        </p:spPr>
        <p:txBody>
          <a:bodyPr lIns="45718" tIns="228591" rIns="228591" bIns="45718"/>
          <a:lstStyle/>
          <a:p>
            <a:pPr algn="r" eaLnBrk="1" hangingPunct="1"/>
            <a:r>
              <a:rPr lang="en-US" sz="1600" dirty="0">
                <a:solidFill>
                  <a:srgbClr val="58585B"/>
                </a:solidFill>
                <a:cs typeface="Arial" charset="0"/>
              </a:rPr>
              <a:t>The source is upgraded to a</a:t>
            </a:r>
            <a:br>
              <a:rPr lang="en-US" sz="1600" dirty="0">
                <a:solidFill>
                  <a:srgbClr val="58585B"/>
                </a:solidFill>
                <a:cs typeface="Arial" charset="0"/>
              </a:rPr>
            </a:br>
            <a:r>
              <a:rPr lang="en-US" sz="1600" dirty="0">
                <a:solidFill>
                  <a:srgbClr val="58585B"/>
                </a:solidFill>
                <a:cs typeface="Arial" charset="0"/>
              </a:rPr>
              <a:t>newer version and breaks</a:t>
            </a:r>
            <a:br>
              <a:rPr lang="en-US" sz="1600" dirty="0">
                <a:solidFill>
                  <a:srgbClr val="58585B"/>
                </a:solidFill>
                <a:cs typeface="Arial" charset="0"/>
              </a:rPr>
            </a:br>
            <a:r>
              <a:rPr lang="en-US" sz="1600" dirty="0">
                <a:solidFill>
                  <a:srgbClr val="58585B"/>
                </a:solidFill>
                <a:cs typeface="Arial" charset="0"/>
              </a:rPr>
              <a:t>the client access libraries</a:t>
            </a:r>
          </a:p>
        </p:txBody>
      </p:sp>
      <p:sp>
        <p:nvSpPr>
          <p:cNvPr id="88" name="Arc 5"/>
          <p:cNvSpPr>
            <a:spLocks/>
          </p:cNvSpPr>
          <p:nvPr/>
        </p:nvSpPr>
        <p:spPr bwMode="auto">
          <a:xfrm>
            <a:off x="4608944" y="1131446"/>
            <a:ext cx="1752803" cy="1752803"/>
          </a:xfrm>
          <a:custGeom>
            <a:avLst/>
            <a:gdLst>
              <a:gd name="T0" fmla="*/ 0 w 21600"/>
              <a:gd name="T1" fmla="*/ 0 h 21600"/>
              <a:gd name="T2" fmla="*/ 2100263 w 21600"/>
              <a:gd name="T3" fmla="*/ 2100263 h 21600"/>
              <a:gd name="T4" fmla="*/ 0 w 21600"/>
              <a:gd name="T5" fmla="*/ 2100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6"/>
          </a:solidFill>
          <a:ln w="28575">
            <a:noFill/>
            <a:round/>
            <a:headEnd/>
            <a:tailEnd/>
          </a:ln>
          <a:effectLst/>
        </p:spPr>
        <p:txBody>
          <a:bodyPr wrap="none" lIns="0" tIns="0" rIns="0" bIns="0" anchor="ctr"/>
          <a:lstStyle/>
          <a:p>
            <a:pPr algn="ctr" eaLnBrk="1" hangingPunct="1">
              <a:lnSpc>
                <a:spcPct val="100000"/>
              </a:lnSpc>
            </a:pPr>
            <a:r>
              <a:rPr lang="en-US" dirty="0">
                <a:solidFill>
                  <a:srgbClr val="FFFFFF"/>
                </a:solidFill>
                <a:cs typeface="Arial" charset="0"/>
              </a:rPr>
              <a:t>Source</a:t>
            </a:r>
            <a:br>
              <a:rPr lang="en-US" dirty="0">
                <a:solidFill>
                  <a:srgbClr val="FFFFFF"/>
                </a:solidFill>
                <a:cs typeface="Arial" charset="0"/>
              </a:rPr>
            </a:br>
            <a:r>
              <a:rPr lang="en-US" dirty="0">
                <a:solidFill>
                  <a:srgbClr val="FFFFFF"/>
                </a:solidFill>
                <a:cs typeface="Arial" charset="0"/>
              </a:rPr>
              <a:t>Changes</a:t>
            </a:r>
          </a:p>
        </p:txBody>
      </p:sp>
      <p:sp>
        <p:nvSpPr>
          <p:cNvPr id="89" name="Arc 6"/>
          <p:cNvSpPr>
            <a:spLocks/>
          </p:cNvSpPr>
          <p:nvPr/>
        </p:nvSpPr>
        <p:spPr bwMode="auto">
          <a:xfrm flipH="1">
            <a:off x="2803129" y="1131446"/>
            <a:ext cx="1752802" cy="1752803"/>
          </a:xfrm>
          <a:custGeom>
            <a:avLst/>
            <a:gdLst>
              <a:gd name="T0" fmla="*/ 0 w 21600"/>
              <a:gd name="T1" fmla="*/ 0 h 21600"/>
              <a:gd name="T2" fmla="*/ 2100262 w 21600"/>
              <a:gd name="T3" fmla="*/ 2100263 h 21600"/>
              <a:gd name="T4" fmla="*/ 0 w 21600"/>
              <a:gd name="T5" fmla="*/ 2100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2"/>
          </a:solidFill>
          <a:ln w="28575">
            <a:noFill/>
            <a:round/>
            <a:headEnd/>
            <a:tailEnd/>
          </a:ln>
          <a:effectLst/>
        </p:spPr>
        <p:txBody>
          <a:bodyPr wrap="none" lIns="0" tIns="0" rIns="0" bIns="0" anchor="ctr"/>
          <a:lstStyle/>
          <a:p>
            <a:pPr algn="ctr" eaLnBrk="1" hangingPunct="1">
              <a:lnSpc>
                <a:spcPct val="100000"/>
              </a:lnSpc>
            </a:pPr>
            <a:r>
              <a:rPr lang="en-US" dirty="0">
                <a:solidFill>
                  <a:srgbClr val="FFFFFF"/>
                </a:solidFill>
                <a:cs typeface="Arial" charset="0"/>
              </a:rPr>
              <a:t>Credential</a:t>
            </a:r>
            <a:br>
              <a:rPr lang="en-US" dirty="0">
                <a:solidFill>
                  <a:srgbClr val="FFFFFF"/>
                </a:solidFill>
                <a:cs typeface="Arial" charset="0"/>
              </a:rPr>
            </a:br>
            <a:r>
              <a:rPr lang="en-US" dirty="0">
                <a:solidFill>
                  <a:srgbClr val="FFFFFF"/>
                </a:solidFill>
                <a:cs typeface="Arial" charset="0"/>
              </a:rPr>
              <a:t>Expiration</a:t>
            </a:r>
          </a:p>
        </p:txBody>
      </p:sp>
      <p:sp>
        <p:nvSpPr>
          <p:cNvPr id="90" name="Arc 7"/>
          <p:cNvSpPr>
            <a:spLocks/>
          </p:cNvSpPr>
          <p:nvPr/>
        </p:nvSpPr>
        <p:spPr bwMode="auto">
          <a:xfrm flipV="1">
            <a:off x="4608944" y="2927931"/>
            <a:ext cx="1752803" cy="1752802"/>
          </a:xfrm>
          <a:custGeom>
            <a:avLst/>
            <a:gdLst>
              <a:gd name="T0" fmla="*/ 0 w 21600"/>
              <a:gd name="T1" fmla="*/ 0 h 21600"/>
              <a:gd name="T2" fmla="*/ 2100263 w 21600"/>
              <a:gd name="T3" fmla="*/ 2100262 h 21600"/>
              <a:gd name="T4" fmla="*/ 0 w 21600"/>
              <a:gd name="T5" fmla="*/ 21002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3"/>
          </a:solidFill>
          <a:ln w="28575">
            <a:noFill/>
            <a:round/>
            <a:headEnd/>
            <a:tailEnd/>
          </a:ln>
          <a:effectLst/>
        </p:spPr>
        <p:txBody>
          <a:bodyPr rot="10800000" wrap="none" lIns="0" tIns="0" rIns="0" bIns="0" anchor="ctr"/>
          <a:lstStyle/>
          <a:p>
            <a:pPr algn="ctr" eaLnBrk="1" hangingPunct="1">
              <a:lnSpc>
                <a:spcPct val="100000"/>
              </a:lnSpc>
            </a:pPr>
            <a:r>
              <a:rPr lang="en-US" dirty="0">
                <a:solidFill>
                  <a:srgbClr val="FFFFFF"/>
                </a:solidFill>
                <a:cs typeface="Arial" charset="0"/>
              </a:rPr>
              <a:t>Client</a:t>
            </a:r>
            <a:br>
              <a:rPr lang="en-US" dirty="0">
                <a:solidFill>
                  <a:srgbClr val="FFFFFF"/>
                </a:solidFill>
                <a:cs typeface="Arial" charset="0"/>
              </a:rPr>
            </a:br>
            <a:r>
              <a:rPr lang="en-US" dirty="0">
                <a:solidFill>
                  <a:srgbClr val="FFFFFF"/>
                </a:solidFill>
                <a:cs typeface="Arial" charset="0"/>
              </a:rPr>
              <a:t>Changes</a:t>
            </a:r>
          </a:p>
        </p:txBody>
      </p:sp>
      <p:sp>
        <p:nvSpPr>
          <p:cNvPr id="91" name="Arc 8"/>
          <p:cNvSpPr>
            <a:spLocks/>
          </p:cNvSpPr>
          <p:nvPr/>
        </p:nvSpPr>
        <p:spPr bwMode="auto">
          <a:xfrm flipH="1" flipV="1">
            <a:off x="2803129" y="2927931"/>
            <a:ext cx="1752802" cy="1752802"/>
          </a:xfrm>
          <a:custGeom>
            <a:avLst/>
            <a:gdLst>
              <a:gd name="T0" fmla="*/ 0 w 21600"/>
              <a:gd name="T1" fmla="*/ 0 h 21600"/>
              <a:gd name="T2" fmla="*/ 2100262 w 21600"/>
              <a:gd name="T3" fmla="*/ 2100262 h 21600"/>
              <a:gd name="T4" fmla="*/ 0 w 21600"/>
              <a:gd name="T5" fmla="*/ 21002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5"/>
          </a:solidFill>
          <a:ln w="28575">
            <a:noFill/>
            <a:round/>
            <a:headEnd/>
            <a:tailEnd/>
          </a:ln>
          <a:effectLst/>
        </p:spPr>
        <p:txBody>
          <a:bodyPr rot="10800000" wrap="none" lIns="0" tIns="0" rIns="0" bIns="0" anchor="ctr"/>
          <a:lstStyle/>
          <a:p>
            <a:pPr algn="ctr" eaLnBrk="1" hangingPunct="1">
              <a:lnSpc>
                <a:spcPct val="100000"/>
              </a:lnSpc>
            </a:pPr>
            <a:r>
              <a:rPr lang="en-US" dirty="0">
                <a:solidFill>
                  <a:srgbClr val="FFFFFF"/>
                </a:solidFill>
                <a:cs typeface="Arial" charset="0"/>
              </a:rPr>
              <a:t>Instance</a:t>
            </a:r>
            <a:br>
              <a:rPr lang="en-US" dirty="0">
                <a:solidFill>
                  <a:srgbClr val="FFFFFF"/>
                </a:solidFill>
                <a:cs typeface="Arial" charset="0"/>
              </a:rPr>
            </a:br>
            <a:r>
              <a:rPr lang="en-US" dirty="0">
                <a:solidFill>
                  <a:srgbClr val="FFFFFF"/>
                </a:solidFill>
                <a:cs typeface="Arial" charset="0"/>
              </a:rPr>
              <a:t>Changes</a:t>
            </a:r>
          </a:p>
        </p:txBody>
      </p:sp>
      <p:sp>
        <p:nvSpPr>
          <p:cNvPr id="13" name="Title 39"/>
          <p:cNvSpPr txBox="1">
            <a:spLocks/>
          </p:cNvSpPr>
          <p:nvPr/>
        </p:nvSpPr>
        <p:spPr>
          <a:xfrm>
            <a:off x="457200" y="205979"/>
            <a:ext cx="8229600" cy="857250"/>
          </a:xfrm>
          <a:prstGeom prst="rect">
            <a:avLst/>
          </a:prstGeom>
        </p:spPr>
        <p:txBody>
          <a:bodyPr anchor="ctr">
            <a:normAutofit/>
          </a:bodyPr>
          <a:lstStyle>
            <a:lvl1pPr algn="l" defTabSz="457200" rtl="0" eaLnBrk="1" latinLnBrk="0" hangingPunct="1">
              <a:spcBef>
                <a:spcPct val="0"/>
              </a:spcBef>
              <a:buNone/>
              <a:defRPr sz="3600" b="1" kern="1200">
                <a:solidFill>
                  <a:srgbClr val="FFFFFF"/>
                </a:solidFill>
                <a:latin typeface="+mj-lt"/>
                <a:ea typeface="+mj-ea"/>
                <a:cs typeface="+mj-cs"/>
              </a:defRPr>
            </a:lvl1pPr>
          </a:lstStyle>
          <a:p>
            <a:r>
              <a:rPr lang="en-US" dirty="0">
                <a:solidFill>
                  <a:schemeClr val="accent1"/>
                </a:solidFill>
              </a:rPr>
              <a:t>The API Circle of Suffering</a:t>
            </a:r>
          </a:p>
        </p:txBody>
      </p:sp>
      <p:sp>
        <p:nvSpPr>
          <p:cNvPr id="12" name="Oval 9">
            <a:extLst>
              <a:ext uri="{FF2B5EF4-FFF2-40B4-BE49-F238E27FC236}">
                <a16:creationId xmlns:a16="http://schemas.microsoft.com/office/drawing/2014/main" id="{7F7F7D02-958B-476F-9F35-A3DB6AE971CF}"/>
              </a:ext>
            </a:extLst>
          </p:cNvPr>
          <p:cNvSpPr>
            <a:spLocks noChangeAspect="1" noChangeArrowheads="1"/>
          </p:cNvSpPr>
          <p:nvPr/>
        </p:nvSpPr>
        <p:spPr bwMode="auto">
          <a:xfrm>
            <a:off x="3810312" y="2133671"/>
            <a:ext cx="1597264" cy="1588519"/>
          </a:xfrm>
          <a:prstGeom prst="ellipse">
            <a:avLst/>
          </a:prstGeom>
          <a:solidFill>
            <a:schemeClr val="accent1"/>
          </a:solidFill>
          <a:ln w="38100" algn="ctr">
            <a:noFill/>
            <a:round/>
            <a:headEnd/>
            <a:tailEnd/>
          </a:ln>
          <a:effectLst/>
        </p:spPr>
        <p:txBody>
          <a:bodyPr lIns="0" tIns="0" rIns="0" bIns="0" anchor="ctr"/>
          <a:lstStyle/>
          <a:p>
            <a:pPr algn="ctr" eaLnBrk="1" hangingPunct="1"/>
            <a:r>
              <a:rPr lang="en-US" sz="2000" dirty="0">
                <a:solidFill>
                  <a:schemeClr val="bg1"/>
                </a:solidFill>
                <a:cs typeface="Arial" charset="0"/>
              </a:rPr>
              <a:t>API Call Failure</a:t>
            </a:r>
          </a:p>
        </p:txBody>
      </p:sp>
    </p:spTree>
    <p:extLst>
      <p:ext uri="{BB962C8B-B14F-4D97-AF65-F5344CB8AC3E}">
        <p14:creationId xmlns:p14="http://schemas.microsoft.com/office/powerpoint/2010/main" val="352499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wipe(right)">
                                      <p:cBhvr>
                                        <p:cTn id="10" dur="500"/>
                                        <p:tgtEl>
                                          <p:spTgt spid="8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left)">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wipe(right)">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left)">
                                      <p:cBhvr>
                                        <p:cTn id="3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Infrastructure Mesh</a:t>
            </a:r>
          </a:p>
        </p:txBody>
      </p:sp>
    </p:spTree>
    <p:extLst>
      <p:ext uri="{BB962C8B-B14F-4D97-AF65-F5344CB8AC3E}">
        <p14:creationId xmlns:p14="http://schemas.microsoft.com/office/powerpoint/2010/main" val="366888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DRP – Declarative Resource Protocol</a:t>
            </a:r>
          </a:p>
        </p:txBody>
      </p:sp>
      <p:sp>
        <p:nvSpPr>
          <p:cNvPr id="3" name="Content Placeholder 2"/>
          <p:cNvSpPr>
            <a:spLocks noGrp="1"/>
          </p:cNvSpPr>
          <p:nvPr>
            <p:ph idx="1"/>
          </p:nvPr>
        </p:nvSpPr>
        <p:spPr>
          <a:xfrm>
            <a:off x="367393" y="1200151"/>
            <a:ext cx="8319407" cy="3394472"/>
          </a:xfrm>
        </p:spPr>
        <p:txBody>
          <a:bodyPr>
            <a:normAutofit fontScale="70000" lnSpcReduction="20000"/>
          </a:bodyPr>
          <a:lstStyle/>
          <a:p>
            <a:r>
              <a:rPr lang="en-US" dirty="0"/>
              <a:t>A JSON based WebSocket subprotocol for declaring and consuming resources</a:t>
            </a:r>
          </a:p>
          <a:p>
            <a:endParaRPr lang="en-US" dirty="0"/>
          </a:p>
          <a:p>
            <a:r>
              <a:rPr lang="en-US" dirty="0"/>
              <a:t>Provides a relatively easy way to create a service mesh for the infrastructure</a:t>
            </a:r>
          </a:p>
          <a:p>
            <a:endParaRPr lang="en-US" dirty="0"/>
          </a:p>
          <a:p>
            <a:r>
              <a:rPr lang="en-US" dirty="0"/>
              <a:t>Allows consumers to focus on data analysis functions by reducing time spent on discovery and connectivity</a:t>
            </a:r>
          </a:p>
          <a:p>
            <a:pPr marL="0" indent="0">
              <a:buNone/>
            </a:pPr>
            <a:endParaRPr lang="en-US" dirty="0"/>
          </a:p>
          <a:p>
            <a:r>
              <a:rPr lang="en-US" dirty="0"/>
              <a:t>The Registry and Broker nodes are meant to run as part of the network (containers on IOS XE devices)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523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DRP – Declarative Resource Protocol</a:t>
            </a:r>
          </a:p>
        </p:txBody>
      </p:sp>
      <p:sp>
        <p:nvSpPr>
          <p:cNvPr id="3" name="Content Placeholder 2"/>
          <p:cNvSpPr>
            <a:spLocks noGrp="1"/>
          </p:cNvSpPr>
          <p:nvPr>
            <p:ph idx="1"/>
          </p:nvPr>
        </p:nvSpPr>
        <p:spPr>
          <a:xfrm>
            <a:off x="367393" y="1200151"/>
            <a:ext cx="8319407" cy="3394472"/>
          </a:xfrm>
        </p:spPr>
        <p:txBody>
          <a:bodyPr>
            <a:normAutofit fontScale="77500" lnSpcReduction="20000"/>
          </a:bodyPr>
          <a:lstStyle/>
          <a:p>
            <a:r>
              <a:rPr lang="en-US" dirty="0"/>
              <a:t>Sources are declared, not discovered</a:t>
            </a:r>
          </a:p>
          <a:p>
            <a:endParaRPr lang="en-US" dirty="0"/>
          </a:p>
          <a:p>
            <a:r>
              <a:rPr lang="en-US" dirty="0"/>
              <a:t>Sources use a common format for declarations</a:t>
            </a:r>
          </a:p>
          <a:p>
            <a:endParaRPr lang="en-US" dirty="0"/>
          </a:p>
          <a:p>
            <a:r>
              <a:rPr lang="en-US" dirty="0"/>
              <a:t>Consumers use a single logical endpoint to access all sources</a:t>
            </a:r>
          </a:p>
          <a:p>
            <a:endParaRPr lang="en-US" dirty="0"/>
          </a:p>
          <a:p>
            <a:r>
              <a:rPr lang="en-US" dirty="0"/>
              <a:t>Consumers use a standardized RPC &amp; pub/sub mechanism to access all sources</a:t>
            </a:r>
          </a:p>
          <a:p>
            <a:endParaRPr lang="en-US" dirty="0"/>
          </a:p>
          <a:p>
            <a:r>
              <a:rPr lang="en-US" dirty="0"/>
              <a:t>Promotes an integrate once, use many approach</a:t>
            </a:r>
          </a:p>
          <a:p>
            <a:endParaRPr lang="en-US" dirty="0"/>
          </a:p>
          <a:p>
            <a:endParaRPr lang="en-US" dirty="0"/>
          </a:p>
        </p:txBody>
      </p:sp>
    </p:spTree>
    <p:extLst>
      <p:ext uri="{BB962C8B-B14F-4D97-AF65-F5344CB8AC3E}">
        <p14:creationId xmlns:p14="http://schemas.microsoft.com/office/powerpoint/2010/main" val="34769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35" name="Flowchart: Collate 34">
            <a:extLst>
              <a:ext uri="{FF2B5EF4-FFF2-40B4-BE49-F238E27FC236}">
                <a16:creationId xmlns:a16="http://schemas.microsoft.com/office/drawing/2014/main" id="{78F59479-0B32-40ED-9DCD-875AB8862A8A}"/>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790EDA5C-C5CD-4B99-A052-25BF07D35D6E}"/>
              </a:ext>
            </a:extLst>
          </p:cNvPr>
          <p:cNvSpPr>
            <a:spLocks noChangeAspect="1"/>
          </p:cNvSpPr>
          <p:nvPr/>
        </p:nvSpPr>
        <p:spPr>
          <a:xfrm>
            <a:off x="5944660" y="340536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4B01A8E-DDC8-4BEA-ADE1-FAF83B997679}"/>
              </a:ext>
            </a:extLst>
          </p:cNvPr>
          <p:cNvSpPr>
            <a:spLocks noChangeAspect="1"/>
          </p:cNvSpPr>
          <p:nvPr/>
        </p:nvSpPr>
        <p:spPr>
          <a:xfrm>
            <a:off x="5944660" y="2217419"/>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lowchart: Collate 44">
            <a:extLst>
              <a:ext uri="{FF2B5EF4-FFF2-40B4-BE49-F238E27FC236}">
                <a16:creationId xmlns:a16="http://schemas.microsoft.com/office/drawing/2014/main" id="{17A0AE63-B4A9-4FB0-85AF-FF9532C8492C}"/>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6" name="Flowchart: Collate 45">
            <a:extLst>
              <a:ext uri="{FF2B5EF4-FFF2-40B4-BE49-F238E27FC236}">
                <a16:creationId xmlns:a16="http://schemas.microsoft.com/office/drawing/2014/main" id="{6B170607-0A97-457A-AB47-0367B528079E}"/>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E2F23E1-4E76-42F5-A32C-9D47D978019D}"/>
              </a:ext>
            </a:extLst>
          </p:cNvPr>
          <p:cNvCxnSpPr>
            <a:cxnSpLocks/>
            <a:stCxn id="48" idx="1"/>
            <a:endCxn id="35" idx="0"/>
          </p:cNvCxnSpPr>
          <p:nvPr/>
        </p:nvCxnSpPr>
        <p:spPr>
          <a:xfrm flipH="1">
            <a:off x="2236242" y="2403502"/>
            <a:ext cx="606685" cy="4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D2CE3AC0-0B7B-42F5-BD7B-84E00D9D5D7B}"/>
              </a:ext>
            </a:extLst>
          </p:cNvPr>
          <p:cNvCxnSpPr>
            <a:stCxn id="49" idx="1"/>
            <a:endCxn id="45" idx="0"/>
          </p:cNvCxnSpPr>
          <p:nvPr/>
        </p:nvCxnSpPr>
        <p:spPr>
          <a:xfrm flipH="1">
            <a:off x="2236241" y="2970501"/>
            <a:ext cx="606686" cy="4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6AFA6841-30DD-4C1D-B56A-A345A8508209}"/>
              </a:ext>
            </a:extLst>
          </p:cNvPr>
          <p:cNvCxnSpPr>
            <a:stCxn id="50" idx="1"/>
            <a:endCxn id="46" idx="0"/>
          </p:cNvCxnSpPr>
          <p:nvPr/>
        </p:nvCxnSpPr>
        <p:spPr>
          <a:xfrm flipH="1">
            <a:off x="2237765" y="3537191"/>
            <a:ext cx="605162" cy="5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1D817C1-EC51-46D3-A02D-3120C513DD99}"/>
              </a:ext>
            </a:extLst>
          </p:cNvPr>
          <p:cNvCxnSpPr>
            <a:cxnSpLocks/>
            <a:stCxn id="37" idx="2"/>
          </p:cNvCxnSpPr>
          <p:nvPr/>
        </p:nvCxnSpPr>
        <p:spPr>
          <a:xfrm flipH="1">
            <a:off x="4902358" y="2368295"/>
            <a:ext cx="1042302" cy="469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A8A205E-CE51-4921-B178-452F557B1997}"/>
              </a:ext>
            </a:extLst>
          </p:cNvPr>
          <p:cNvCxnSpPr>
            <a:cxnSpLocks/>
            <a:stCxn id="36" idx="2"/>
          </p:cNvCxnSpPr>
          <p:nvPr/>
        </p:nvCxnSpPr>
        <p:spPr>
          <a:xfrm flipH="1" flipV="1">
            <a:off x="4927837" y="3126353"/>
            <a:ext cx="1016823" cy="429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106" name="TextBox 105">
            <a:extLst>
              <a:ext uri="{FF2B5EF4-FFF2-40B4-BE49-F238E27FC236}">
                <a16:creationId xmlns:a16="http://schemas.microsoft.com/office/drawing/2014/main" id="{9B519470-13A5-47CF-B3AA-722B5E920A0C}"/>
              </a:ext>
            </a:extLst>
          </p:cNvPr>
          <p:cNvSpPr txBox="1"/>
          <p:nvPr/>
        </p:nvSpPr>
        <p:spPr>
          <a:xfrm>
            <a:off x="6245040" y="2186527"/>
            <a:ext cx="1330728" cy="369332"/>
          </a:xfrm>
          <a:prstGeom prst="rect">
            <a:avLst/>
          </a:prstGeom>
          <a:noFill/>
        </p:spPr>
        <p:txBody>
          <a:bodyPr wrap="square" rtlCol="0">
            <a:spAutoFit/>
          </a:bodyPr>
          <a:lstStyle/>
          <a:p>
            <a:r>
              <a:rPr lang="en-US" dirty="0"/>
              <a:t>Web Client</a:t>
            </a:r>
          </a:p>
        </p:txBody>
      </p:sp>
      <p:sp>
        <p:nvSpPr>
          <p:cNvPr id="107" name="TextBox 106">
            <a:extLst>
              <a:ext uri="{FF2B5EF4-FFF2-40B4-BE49-F238E27FC236}">
                <a16:creationId xmlns:a16="http://schemas.microsoft.com/office/drawing/2014/main" id="{CD43396B-1C10-4015-87A2-DB08F0837370}"/>
              </a:ext>
            </a:extLst>
          </p:cNvPr>
          <p:cNvSpPr txBox="1"/>
          <p:nvPr/>
        </p:nvSpPr>
        <p:spPr>
          <a:xfrm>
            <a:off x="6240871" y="3385430"/>
            <a:ext cx="1330728" cy="369332"/>
          </a:xfrm>
          <a:prstGeom prst="rect">
            <a:avLst/>
          </a:prstGeom>
          <a:noFill/>
        </p:spPr>
        <p:txBody>
          <a:bodyPr wrap="square" rtlCol="0">
            <a:spAutoFit/>
          </a:bodyPr>
          <a:lstStyle/>
          <a:p>
            <a:r>
              <a:rPr lang="en-US" dirty="0"/>
              <a:t>PowerShell</a:t>
            </a:r>
          </a:p>
        </p:txBody>
      </p:sp>
      <p:sp>
        <p:nvSpPr>
          <p:cNvPr id="47" name="Oval 46">
            <a:extLst>
              <a:ext uri="{FF2B5EF4-FFF2-40B4-BE49-F238E27FC236}">
                <a16:creationId xmlns:a16="http://schemas.microsoft.com/office/drawing/2014/main" id="{A04A5CF2-0DE9-48F9-937E-9950950A6776}"/>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A2BD599E-1C2C-4B8C-9B66-E2E3892042A2}"/>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cxnSp>
        <p:nvCxnSpPr>
          <p:cNvPr id="53" name="Straight Arrow Connector 52">
            <a:extLst>
              <a:ext uri="{FF2B5EF4-FFF2-40B4-BE49-F238E27FC236}">
                <a16:creationId xmlns:a16="http://schemas.microsoft.com/office/drawing/2014/main" id="{BC3735A5-0E6A-4115-9E5B-7089EFF6A05D}"/>
              </a:ext>
            </a:extLst>
          </p:cNvPr>
          <p:cNvCxnSpPr>
            <a:cxnSpLocks/>
            <a:stCxn id="47" idx="2"/>
          </p:cNvCxnSpPr>
          <p:nvPr/>
        </p:nvCxnSpPr>
        <p:spPr>
          <a:xfrm flipH="1">
            <a:off x="4902358" y="2975477"/>
            <a:ext cx="1040308" cy="1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91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Turn Arrow 2"/>
          <p:cNvSpPr/>
          <p:nvPr/>
        </p:nvSpPr>
        <p:spPr>
          <a:xfrm flipV="1">
            <a:off x="6248341" y="2568569"/>
            <a:ext cx="2122041" cy="1408633"/>
          </a:xfrm>
          <a:prstGeom prst="uturnArrow">
            <a:avLst>
              <a:gd name="adj1" fmla="val 16006"/>
              <a:gd name="adj2" fmla="val 14968"/>
              <a:gd name="adj3" fmla="val 22907"/>
              <a:gd name="adj4" fmla="val 74326"/>
              <a:gd name="adj5" fmla="val 10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U-Turn Arrow 3"/>
          <p:cNvSpPr/>
          <p:nvPr/>
        </p:nvSpPr>
        <p:spPr>
          <a:xfrm>
            <a:off x="4448752" y="1473734"/>
            <a:ext cx="2122041" cy="1393850"/>
          </a:xfrm>
          <a:prstGeom prst="uturnArrow">
            <a:avLst>
              <a:gd name="adj1" fmla="val 16006"/>
              <a:gd name="adj2" fmla="val 14968"/>
              <a:gd name="adj3" fmla="val 22907"/>
              <a:gd name="adj4" fmla="val 74326"/>
              <a:gd name="adj5" fmla="val 100000"/>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Turn Arrow 4"/>
          <p:cNvSpPr/>
          <p:nvPr/>
        </p:nvSpPr>
        <p:spPr>
          <a:xfrm flipV="1">
            <a:off x="2643083" y="2568569"/>
            <a:ext cx="2122041" cy="1408633"/>
          </a:xfrm>
          <a:prstGeom prst="uturnArrow">
            <a:avLst>
              <a:gd name="adj1" fmla="val 16006"/>
              <a:gd name="adj2" fmla="val 14968"/>
              <a:gd name="adj3" fmla="val 22907"/>
              <a:gd name="adj4" fmla="val 74326"/>
              <a:gd name="adj5" fmla="val 10000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U-Turn Arrow 5"/>
          <p:cNvSpPr/>
          <p:nvPr/>
        </p:nvSpPr>
        <p:spPr>
          <a:xfrm>
            <a:off x="833961" y="1475871"/>
            <a:ext cx="2122041" cy="1393850"/>
          </a:xfrm>
          <a:prstGeom prst="uturnArrow">
            <a:avLst>
              <a:gd name="adj1" fmla="val 16006"/>
              <a:gd name="adj2" fmla="val 14968"/>
              <a:gd name="adj3" fmla="val 22907"/>
              <a:gd name="adj4" fmla="val 74326"/>
              <a:gd name="adj5" fmla="val 10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4811295" y="1949853"/>
            <a:ext cx="1328304" cy="1803401"/>
            <a:chOff x="4818160" y="1949853"/>
            <a:chExt cx="1328304" cy="1803401"/>
          </a:xfrm>
        </p:grpSpPr>
        <p:sp>
          <p:nvSpPr>
            <p:cNvPr id="25" name="Oval 24"/>
            <p:cNvSpPr/>
            <p:nvPr/>
          </p:nvSpPr>
          <p:spPr>
            <a:xfrm>
              <a:off x="4973158" y="1949853"/>
              <a:ext cx="1018308" cy="1018308"/>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b="1" dirty="0">
                <a:solidFill>
                  <a:schemeClr val="bg1"/>
                </a:solidFill>
              </a:endParaRPr>
            </a:p>
          </p:txBody>
        </p:sp>
        <p:sp>
          <p:nvSpPr>
            <p:cNvPr id="42" name="Rectangle 41"/>
            <p:cNvSpPr/>
            <p:nvPr/>
          </p:nvSpPr>
          <p:spPr>
            <a:xfrm>
              <a:off x="4818160" y="3291589"/>
              <a:ext cx="1328304" cy="461665"/>
            </a:xfrm>
            <a:prstGeom prst="rect">
              <a:avLst/>
            </a:prstGeom>
          </p:spPr>
          <p:txBody>
            <a:bodyPr wrap="square">
              <a:spAutoFit/>
            </a:bodyPr>
            <a:lstStyle/>
            <a:p>
              <a:pPr marL="0" lvl="1" algn="ctr"/>
              <a:r>
                <a:rPr lang="en-US" sz="1200" dirty="0"/>
                <a:t>Declare streams emitted by source</a:t>
              </a:r>
            </a:p>
          </p:txBody>
        </p:sp>
        <p:sp>
          <p:nvSpPr>
            <p:cNvPr id="43" name="Rectangle 42"/>
            <p:cNvSpPr/>
            <p:nvPr/>
          </p:nvSpPr>
          <p:spPr>
            <a:xfrm>
              <a:off x="5078999" y="3019013"/>
              <a:ext cx="806631" cy="307777"/>
            </a:xfrm>
            <a:prstGeom prst="rect">
              <a:avLst/>
            </a:prstGeom>
          </p:spPr>
          <p:txBody>
            <a:bodyPr wrap="none">
              <a:spAutoFit/>
            </a:bodyPr>
            <a:lstStyle/>
            <a:p>
              <a:pPr algn="ctr"/>
              <a:r>
                <a:rPr lang="en-US" sz="1400" dirty="0">
                  <a:solidFill>
                    <a:srgbClr val="39393B"/>
                  </a:solidFill>
                </a:rPr>
                <a:t>Streams</a:t>
              </a:r>
            </a:p>
          </p:txBody>
        </p:sp>
      </p:grpSp>
      <p:sp>
        <p:nvSpPr>
          <p:cNvPr id="48" name="TextBox 47"/>
          <p:cNvSpPr txBox="1"/>
          <p:nvPr/>
        </p:nvSpPr>
        <p:spPr>
          <a:xfrm>
            <a:off x="-1384710" y="341314"/>
            <a:ext cx="184666" cy="369332"/>
          </a:xfrm>
          <a:prstGeom prst="rect">
            <a:avLst/>
          </a:prstGeom>
          <a:noFill/>
        </p:spPr>
        <p:txBody>
          <a:bodyPr wrap="none" rtlCol="0">
            <a:spAutoFit/>
          </a:bodyPr>
          <a:lstStyle/>
          <a:p>
            <a:endParaRPr lang="en-US" dirty="0"/>
          </a:p>
        </p:txBody>
      </p:sp>
      <p:grpSp>
        <p:nvGrpSpPr>
          <p:cNvPr id="10" name="Group 9"/>
          <p:cNvGrpSpPr/>
          <p:nvPr/>
        </p:nvGrpSpPr>
        <p:grpSpPr>
          <a:xfrm>
            <a:off x="911952" y="1949853"/>
            <a:ext cx="1883678" cy="1800013"/>
            <a:chOff x="911952" y="1949853"/>
            <a:chExt cx="1883678" cy="1800013"/>
          </a:xfrm>
        </p:grpSpPr>
        <p:sp>
          <p:nvSpPr>
            <p:cNvPr id="8" name="Oval 7"/>
            <p:cNvSpPr/>
            <p:nvPr/>
          </p:nvSpPr>
          <p:spPr>
            <a:xfrm>
              <a:off x="1344637" y="1949853"/>
              <a:ext cx="1018308" cy="101830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911952" y="3288201"/>
              <a:ext cx="1883678" cy="461665"/>
            </a:xfrm>
            <a:prstGeom prst="rect">
              <a:avLst/>
            </a:prstGeom>
          </p:spPr>
          <p:txBody>
            <a:bodyPr wrap="square">
              <a:spAutoFit/>
            </a:bodyPr>
            <a:lstStyle/>
            <a:p>
              <a:pPr marL="0" lvl="1" algn="ctr"/>
              <a:r>
                <a:rPr lang="en-US" sz="1200" dirty="0">
                  <a:solidFill>
                    <a:srgbClr val="58585B"/>
                  </a:solidFill>
                </a:rPr>
                <a:t>Create new Provider project for the source type</a:t>
              </a:r>
            </a:p>
          </p:txBody>
        </p:sp>
        <p:sp>
          <p:nvSpPr>
            <p:cNvPr id="39" name="Rectangle 38"/>
            <p:cNvSpPr/>
            <p:nvPr/>
          </p:nvSpPr>
          <p:spPr>
            <a:xfrm>
              <a:off x="1445676" y="3019013"/>
              <a:ext cx="816250" cy="307777"/>
            </a:xfrm>
            <a:prstGeom prst="rect">
              <a:avLst/>
            </a:prstGeom>
          </p:spPr>
          <p:txBody>
            <a:bodyPr wrap="none">
              <a:spAutoFit/>
            </a:bodyPr>
            <a:lstStyle/>
            <a:p>
              <a:pPr algn="ctr"/>
              <a:r>
                <a:rPr lang="en-US" sz="1400" dirty="0">
                  <a:solidFill>
                    <a:srgbClr val="58585B"/>
                  </a:solidFill>
                </a:rPr>
                <a:t>Provider</a:t>
              </a:r>
            </a:p>
          </p:txBody>
        </p:sp>
      </p:grpSp>
      <p:grpSp>
        <p:nvGrpSpPr>
          <p:cNvPr id="11" name="Group 10"/>
          <p:cNvGrpSpPr/>
          <p:nvPr/>
        </p:nvGrpSpPr>
        <p:grpSpPr>
          <a:xfrm>
            <a:off x="2714209" y="1674271"/>
            <a:ext cx="1883678" cy="1802657"/>
            <a:chOff x="2714209" y="1674271"/>
            <a:chExt cx="1883678" cy="1802657"/>
          </a:xfrm>
        </p:grpSpPr>
        <p:sp>
          <p:nvSpPr>
            <p:cNvPr id="15" name="Oval 14"/>
            <p:cNvSpPr/>
            <p:nvPr/>
          </p:nvSpPr>
          <p:spPr>
            <a:xfrm>
              <a:off x="3153759" y="2458620"/>
              <a:ext cx="1018308" cy="1018308"/>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14209" y="1925843"/>
              <a:ext cx="1883678" cy="461665"/>
            </a:xfrm>
            <a:prstGeom prst="rect">
              <a:avLst/>
            </a:prstGeom>
          </p:spPr>
          <p:txBody>
            <a:bodyPr wrap="square">
              <a:spAutoFit/>
            </a:bodyPr>
            <a:lstStyle/>
            <a:p>
              <a:pPr algn="ctr"/>
              <a:r>
                <a:rPr lang="en-US" sz="1200" dirty="0"/>
                <a:t>Add global methods to be executed by callers</a:t>
              </a:r>
            </a:p>
          </p:txBody>
        </p:sp>
        <p:sp>
          <p:nvSpPr>
            <p:cNvPr id="41" name="Rectangle 40"/>
            <p:cNvSpPr/>
            <p:nvPr/>
          </p:nvSpPr>
          <p:spPr>
            <a:xfrm>
              <a:off x="3240363" y="1674271"/>
              <a:ext cx="845103" cy="307777"/>
            </a:xfrm>
            <a:prstGeom prst="rect">
              <a:avLst/>
            </a:prstGeom>
          </p:spPr>
          <p:txBody>
            <a:bodyPr wrap="none">
              <a:spAutoFit/>
            </a:bodyPr>
            <a:lstStyle/>
            <a:p>
              <a:pPr algn="ctr"/>
              <a:r>
                <a:rPr lang="en-US" sz="1400" dirty="0">
                  <a:solidFill>
                    <a:srgbClr val="39393B"/>
                  </a:solidFill>
                </a:rPr>
                <a:t>Methods</a:t>
              </a:r>
            </a:p>
          </p:txBody>
        </p:sp>
      </p:grpSp>
      <p:grpSp>
        <p:nvGrpSpPr>
          <p:cNvPr id="13" name="Group 12"/>
          <p:cNvGrpSpPr/>
          <p:nvPr/>
        </p:nvGrpSpPr>
        <p:grpSpPr>
          <a:xfrm>
            <a:off x="6431855" y="1495156"/>
            <a:ext cx="1663379" cy="1981772"/>
            <a:chOff x="6431855" y="1495156"/>
            <a:chExt cx="1663379" cy="1981772"/>
          </a:xfrm>
        </p:grpSpPr>
        <p:sp>
          <p:nvSpPr>
            <p:cNvPr id="32" name="Oval 31"/>
            <p:cNvSpPr/>
            <p:nvPr/>
          </p:nvSpPr>
          <p:spPr>
            <a:xfrm>
              <a:off x="6754390" y="2458620"/>
              <a:ext cx="1018308" cy="101830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6431855" y="1745485"/>
              <a:ext cx="1663379" cy="461665"/>
            </a:xfrm>
            <a:prstGeom prst="rect">
              <a:avLst/>
            </a:prstGeom>
          </p:spPr>
          <p:txBody>
            <a:bodyPr wrap="square">
              <a:spAutoFit/>
            </a:bodyPr>
            <a:lstStyle/>
            <a:p>
              <a:pPr algn="ctr"/>
              <a:r>
                <a:rPr lang="en-US" sz="1200" dirty="0"/>
                <a:t>Declare object classes contained in source</a:t>
              </a:r>
            </a:p>
          </p:txBody>
        </p:sp>
        <p:sp>
          <p:nvSpPr>
            <p:cNvPr id="45" name="Rectangle 44"/>
            <p:cNvSpPr/>
            <p:nvPr/>
          </p:nvSpPr>
          <p:spPr>
            <a:xfrm>
              <a:off x="6900308" y="1495156"/>
              <a:ext cx="726482" cy="307777"/>
            </a:xfrm>
            <a:prstGeom prst="rect">
              <a:avLst/>
            </a:prstGeom>
          </p:spPr>
          <p:txBody>
            <a:bodyPr wrap="none">
              <a:spAutoFit/>
            </a:bodyPr>
            <a:lstStyle/>
            <a:p>
              <a:pPr algn="ctr"/>
              <a:r>
                <a:rPr lang="en-US" sz="1400" dirty="0"/>
                <a:t>Classes</a:t>
              </a:r>
            </a:p>
          </p:txBody>
        </p:sp>
      </p:grpSp>
      <p:sp>
        <p:nvSpPr>
          <p:cNvPr id="28" name="Title 39"/>
          <p:cNvSpPr txBox="1">
            <a:spLocks/>
          </p:cNvSpPr>
          <p:nvPr/>
        </p:nvSpPr>
        <p:spPr>
          <a:xfrm>
            <a:off x="457200" y="205979"/>
            <a:ext cx="8229600" cy="857250"/>
          </a:xfrm>
          <a:prstGeom prst="rect">
            <a:avLst/>
          </a:prstGeom>
        </p:spPr>
        <p:txBody>
          <a:bodyPr anchor="ctr">
            <a:normAutofit/>
          </a:bodyPr>
          <a:lstStyle>
            <a:lvl1pPr algn="l" defTabSz="457200" rtl="0" eaLnBrk="1" latinLnBrk="0" hangingPunct="1">
              <a:spcBef>
                <a:spcPct val="0"/>
              </a:spcBef>
              <a:buNone/>
              <a:defRPr sz="3600" b="1" kern="1200">
                <a:solidFill>
                  <a:srgbClr val="FFFFFF"/>
                </a:solidFill>
                <a:latin typeface="+mj-lt"/>
                <a:ea typeface="+mj-ea"/>
                <a:cs typeface="+mj-cs"/>
              </a:defRPr>
            </a:lvl1pPr>
          </a:lstStyle>
          <a:p>
            <a:r>
              <a:rPr lang="en-US" dirty="0">
                <a:solidFill>
                  <a:schemeClr val="accent1"/>
                </a:solidFill>
              </a:rPr>
              <a:t>Creating a Provider Type</a:t>
            </a:r>
          </a:p>
        </p:txBody>
      </p:sp>
      <p:pic>
        <p:nvPicPr>
          <p:cNvPr id="16" name="Graphic 15" descr="Gears">
            <a:extLst>
              <a:ext uri="{FF2B5EF4-FFF2-40B4-BE49-F238E27FC236}">
                <a16:creationId xmlns:a16="http://schemas.microsoft.com/office/drawing/2014/main" id="{FD179F5B-0D1B-4E2A-9574-CCFB5E1BC7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8593" y="2687220"/>
            <a:ext cx="548640" cy="548640"/>
          </a:xfrm>
          <a:prstGeom prst="rect">
            <a:avLst/>
          </a:prstGeom>
        </p:spPr>
      </p:pic>
      <p:pic>
        <p:nvPicPr>
          <p:cNvPr id="18" name="Graphic 17" descr="Covered plate">
            <a:extLst>
              <a:ext uri="{FF2B5EF4-FFF2-40B4-BE49-F238E27FC236}">
                <a16:creationId xmlns:a16="http://schemas.microsoft.com/office/drawing/2014/main" id="{E3D8717A-970D-49F8-95A7-40EA5CCF9C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9471" y="2177606"/>
            <a:ext cx="548640" cy="548640"/>
          </a:xfrm>
          <a:prstGeom prst="rect">
            <a:avLst/>
          </a:prstGeom>
        </p:spPr>
      </p:pic>
      <p:pic>
        <p:nvPicPr>
          <p:cNvPr id="20" name="Graphic 19" descr="Shower">
            <a:extLst>
              <a:ext uri="{FF2B5EF4-FFF2-40B4-BE49-F238E27FC236}">
                <a16:creationId xmlns:a16="http://schemas.microsoft.com/office/drawing/2014/main" id="{CDDF4FA2-EF9D-49F6-90C3-0A697CE780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65252" y="2118506"/>
            <a:ext cx="620390" cy="620390"/>
          </a:xfrm>
          <a:prstGeom prst="rect">
            <a:avLst/>
          </a:prstGeom>
        </p:spPr>
      </p:pic>
      <p:pic>
        <p:nvPicPr>
          <p:cNvPr id="22" name="Graphic 21" descr="Books">
            <a:extLst>
              <a:ext uri="{FF2B5EF4-FFF2-40B4-BE49-F238E27FC236}">
                <a16:creationId xmlns:a16="http://schemas.microsoft.com/office/drawing/2014/main" id="{D8DF60BE-EDEC-4D90-9717-68D7EF5E96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80605" y="2699946"/>
            <a:ext cx="565878" cy="565878"/>
          </a:xfrm>
          <a:prstGeom prst="rect">
            <a:avLst/>
          </a:prstGeom>
        </p:spPr>
      </p:pic>
    </p:spTree>
    <p:extLst>
      <p:ext uri="{BB962C8B-B14F-4D97-AF65-F5344CB8AC3E}">
        <p14:creationId xmlns:p14="http://schemas.microsoft.com/office/powerpoint/2010/main" val="275358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sp>
        <p:nvSpPr>
          <p:cNvPr id="57" name="Oval 56">
            <a:extLst>
              <a:ext uri="{FF2B5EF4-FFF2-40B4-BE49-F238E27FC236}">
                <a16:creationId xmlns:a16="http://schemas.microsoft.com/office/drawing/2014/main" id="{D4636161-E52C-45A8-86AE-FCDF400EF532}"/>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5B0EC61-589B-407D-8CC6-BE058BBB673B}"/>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59" name="Flowchart: Collate 58">
            <a:extLst>
              <a:ext uri="{FF2B5EF4-FFF2-40B4-BE49-F238E27FC236}">
                <a16:creationId xmlns:a16="http://schemas.microsoft.com/office/drawing/2014/main" id="{07646C47-36CB-4995-9659-E33018EEAF76}"/>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B3538A22-93BF-4EA4-9B74-8FCDDE4D5AF6}"/>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cxnSp>
        <p:nvCxnSpPr>
          <p:cNvPr id="18" name="Straight Arrow Connector 17">
            <a:extLst>
              <a:ext uri="{FF2B5EF4-FFF2-40B4-BE49-F238E27FC236}">
                <a16:creationId xmlns:a16="http://schemas.microsoft.com/office/drawing/2014/main" id="{F4709C00-1681-4522-B17B-488DC5303E89}"/>
              </a:ext>
            </a:extLst>
          </p:cNvPr>
          <p:cNvCxnSpPr>
            <a:cxnSpLocks/>
            <a:stCxn id="27" idx="2"/>
            <a:endCxn id="22" idx="0"/>
          </p:cNvCxnSpPr>
          <p:nvPr/>
        </p:nvCxnSpPr>
        <p:spPr>
          <a:xfrm flipH="1">
            <a:off x="2236241" y="2975477"/>
            <a:ext cx="37064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53DFA78-617F-4FBC-9615-5B5278DEDCF1}"/>
              </a:ext>
            </a:extLst>
          </p:cNvPr>
          <p:cNvCxnSpPr>
            <a:cxnSpLocks/>
            <a:stCxn id="27" idx="3"/>
            <a:endCxn id="23" idx="0"/>
          </p:cNvCxnSpPr>
          <p:nvPr/>
        </p:nvCxnSpPr>
        <p:spPr>
          <a:xfrm flipH="1">
            <a:off x="2237765" y="3082162"/>
            <a:ext cx="3749092" cy="461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772CD45-F4F7-4EC8-9760-282A58907161}"/>
              </a:ext>
            </a:extLst>
          </p:cNvPr>
          <p:cNvCxnSpPr>
            <a:cxnSpLocks/>
            <a:stCxn id="27" idx="1"/>
            <a:endCxn id="21" idx="0"/>
          </p:cNvCxnSpPr>
          <p:nvPr/>
        </p:nvCxnSpPr>
        <p:spPr>
          <a:xfrm flipH="1" flipV="1">
            <a:off x="2236242" y="2407791"/>
            <a:ext cx="3750615" cy="461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Flowchart: Collate 20">
            <a:extLst>
              <a:ext uri="{FF2B5EF4-FFF2-40B4-BE49-F238E27FC236}">
                <a16:creationId xmlns:a16="http://schemas.microsoft.com/office/drawing/2014/main" id="{458F631E-9DBD-403F-AE75-446019A5BDC0}"/>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Flowchart: Collate 21">
            <a:extLst>
              <a:ext uri="{FF2B5EF4-FFF2-40B4-BE49-F238E27FC236}">
                <a16:creationId xmlns:a16="http://schemas.microsoft.com/office/drawing/2014/main" id="{4BFE5A3F-A811-4FCD-8EDB-2F4FB76D8F64}"/>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 name="Flowchart: Collate 22">
            <a:extLst>
              <a:ext uri="{FF2B5EF4-FFF2-40B4-BE49-F238E27FC236}">
                <a16:creationId xmlns:a16="http://schemas.microsoft.com/office/drawing/2014/main" id="{538B33B2-D80E-48EA-BFE1-578D74CB7C50}"/>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E268C0A6-4D20-406B-9AC9-795AE923F48E}"/>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25" name="TextBox 24">
            <a:extLst>
              <a:ext uri="{FF2B5EF4-FFF2-40B4-BE49-F238E27FC236}">
                <a16:creationId xmlns:a16="http://schemas.microsoft.com/office/drawing/2014/main" id="{E68F06D9-9314-4E5E-8832-F5FCC5EAEA98}"/>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26" name="TextBox 25">
            <a:extLst>
              <a:ext uri="{FF2B5EF4-FFF2-40B4-BE49-F238E27FC236}">
                <a16:creationId xmlns:a16="http://schemas.microsoft.com/office/drawing/2014/main" id="{704EA14A-7F8F-4869-8C0A-679EE2C30AD6}"/>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27" name="Oval 26">
            <a:extLst>
              <a:ext uri="{FF2B5EF4-FFF2-40B4-BE49-F238E27FC236}">
                <a16:creationId xmlns:a16="http://schemas.microsoft.com/office/drawing/2014/main" id="{6F5A5C93-A097-4A5E-95EB-C5063F163428}"/>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A3F91FEF-E9EE-4621-82CE-E80B39DD0DB5}"/>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spTree>
    <p:extLst>
      <p:ext uri="{BB962C8B-B14F-4D97-AF65-F5344CB8AC3E}">
        <p14:creationId xmlns:p14="http://schemas.microsoft.com/office/powerpoint/2010/main" val="48019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Mesh</a:t>
            </a:r>
          </a:p>
        </p:txBody>
      </p:sp>
      <p:sp>
        <p:nvSpPr>
          <p:cNvPr id="71" name="Star: 5 Points 70">
            <a:extLst>
              <a:ext uri="{FF2B5EF4-FFF2-40B4-BE49-F238E27FC236}">
                <a16:creationId xmlns:a16="http://schemas.microsoft.com/office/drawing/2014/main" id="{EBDCC365-E60E-4BF4-948C-9D29FE3F837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Star: 5 Points 76">
            <a:extLst>
              <a:ext uri="{FF2B5EF4-FFF2-40B4-BE49-F238E27FC236}">
                <a16:creationId xmlns:a16="http://schemas.microsoft.com/office/drawing/2014/main" id="{96F734E1-0F36-463C-8BB1-B478B19C11DF}"/>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78" name="TextBox 77">
            <a:extLst>
              <a:ext uri="{FF2B5EF4-FFF2-40B4-BE49-F238E27FC236}">
                <a16:creationId xmlns:a16="http://schemas.microsoft.com/office/drawing/2014/main" id="{C7B6A6C1-82AC-46D7-B938-4660FC8977A3}"/>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79" name="Isosceles Triangle 78">
            <a:extLst>
              <a:ext uri="{FF2B5EF4-FFF2-40B4-BE49-F238E27FC236}">
                <a16:creationId xmlns:a16="http://schemas.microsoft.com/office/drawing/2014/main" id="{CE6BE1BF-0D80-4B12-9159-22040D495741}"/>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B0104E0-447C-4E4E-8FC3-ABE299B19CEC}"/>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81" name="Rectangle 80">
            <a:extLst>
              <a:ext uri="{FF2B5EF4-FFF2-40B4-BE49-F238E27FC236}">
                <a16:creationId xmlns:a16="http://schemas.microsoft.com/office/drawing/2014/main" id="{CBAD2175-1F37-4CCE-BB85-81040044B4AA}"/>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781C29F7-4BA6-47E7-B05C-82A17587515F}"/>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3" name="Oval 82">
            <a:extLst>
              <a:ext uri="{FF2B5EF4-FFF2-40B4-BE49-F238E27FC236}">
                <a16:creationId xmlns:a16="http://schemas.microsoft.com/office/drawing/2014/main" id="{E7A86E56-51FD-4B60-876A-BD7E0F9F7AAE}"/>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68D76BE7-5699-4F84-BBAA-AA1759298D37}"/>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85" name="Flowchart: Collate 84">
            <a:extLst>
              <a:ext uri="{FF2B5EF4-FFF2-40B4-BE49-F238E27FC236}">
                <a16:creationId xmlns:a16="http://schemas.microsoft.com/office/drawing/2014/main" id="{E4F2D956-B72C-4B58-AE1C-1D0084315DA5}"/>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6" name="TextBox 85">
            <a:extLst>
              <a:ext uri="{FF2B5EF4-FFF2-40B4-BE49-F238E27FC236}">
                <a16:creationId xmlns:a16="http://schemas.microsoft.com/office/drawing/2014/main" id="{D14D6E62-B8E5-4B52-B469-447CABA582A1}"/>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87" name="Flowchart: Collate 86">
            <a:extLst>
              <a:ext uri="{FF2B5EF4-FFF2-40B4-BE49-F238E27FC236}">
                <a16:creationId xmlns:a16="http://schemas.microsoft.com/office/drawing/2014/main" id="{E86AA486-1546-4CA0-8D90-1F26E1DBE94F}"/>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Oval 87">
            <a:extLst>
              <a:ext uri="{FF2B5EF4-FFF2-40B4-BE49-F238E27FC236}">
                <a16:creationId xmlns:a16="http://schemas.microsoft.com/office/drawing/2014/main" id="{8EBDBA3C-3CA2-49B7-B03E-FFF053C3E4EF}"/>
              </a:ext>
            </a:extLst>
          </p:cNvPr>
          <p:cNvSpPr>
            <a:spLocks noChangeAspect="1"/>
          </p:cNvSpPr>
          <p:nvPr/>
        </p:nvSpPr>
        <p:spPr>
          <a:xfrm>
            <a:off x="5944660" y="340536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8209401-ADE5-4B60-BE88-F8D561792625}"/>
              </a:ext>
            </a:extLst>
          </p:cNvPr>
          <p:cNvSpPr>
            <a:spLocks noChangeAspect="1"/>
          </p:cNvSpPr>
          <p:nvPr/>
        </p:nvSpPr>
        <p:spPr>
          <a:xfrm>
            <a:off x="5944660" y="2217419"/>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Flowchart: Collate 89">
            <a:extLst>
              <a:ext uri="{FF2B5EF4-FFF2-40B4-BE49-F238E27FC236}">
                <a16:creationId xmlns:a16="http://schemas.microsoft.com/office/drawing/2014/main" id="{48167774-A3A2-4E60-8B02-D97418266D0B}"/>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Flowchart: Collate 90">
            <a:extLst>
              <a:ext uri="{FF2B5EF4-FFF2-40B4-BE49-F238E27FC236}">
                <a16:creationId xmlns:a16="http://schemas.microsoft.com/office/drawing/2014/main" id="{3D156A50-CBBC-4C54-AA77-71EDB90EB80F}"/>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Isosceles Triangle 91">
            <a:extLst>
              <a:ext uri="{FF2B5EF4-FFF2-40B4-BE49-F238E27FC236}">
                <a16:creationId xmlns:a16="http://schemas.microsoft.com/office/drawing/2014/main" id="{ED8FA720-56A6-4CA5-8026-604A3FAD2650}"/>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876873EF-8505-44CA-800F-88D59B033425}"/>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CDF16415-2D6C-4540-BE18-4F5FFCA4BA09}"/>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253770D-BCCE-429C-9DC0-743B12D5B645}"/>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9F4D164-D8AE-4CDF-AFCA-7E57557B2AAA}"/>
              </a:ext>
            </a:extLst>
          </p:cNvPr>
          <p:cNvCxnSpPr>
            <a:cxnSpLocks/>
            <a:stCxn id="92" idx="5"/>
            <a:endCxn id="71"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62A94F1-22FE-4B80-84A0-08619ADC1C3B}"/>
              </a:ext>
            </a:extLst>
          </p:cNvPr>
          <p:cNvCxnSpPr>
            <a:cxnSpLocks/>
            <a:stCxn id="93"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1AB6D7F-5782-4F52-9FDF-5DCE7CA5183E}"/>
              </a:ext>
            </a:extLst>
          </p:cNvPr>
          <p:cNvCxnSpPr>
            <a:cxnSpLocks/>
            <a:stCxn id="94" idx="5"/>
            <a:endCxn id="71"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F8F6DC03-3DEF-4613-A105-5352088D00D5}"/>
              </a:ext>
            </a:extLst>
          </p:cNvPr>
          <p:cNvCxnSpPr>
            <a:cxnSpLocks/>
            <a:stCxn id="92" idx="1"/>
            <a:endCxn id="87" idx="0"/>
          </p:cNvCxnSpPr>
          <p:nvPr/>
        </p:nvCxnSpPr>
        <p:spPr>
          <a:xfrm flipH="1">
            <a:off x="2236242" y="2403502"/>
            <a:ext cx="606685" cy="4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39251DC-19C9-4F09-AA5E-42270ED0E1FA}"/>
              </a:ext>
            </a:extLst>
          </p:cNvPr>
          <p:cNvCxnSpPr>
            <a:stCxn id="93" idx="1"/>
            <a:endCxn id="90" idx="0"/>
          </p:cNvCxnSpPr>
          <p:nvPr/>
        </p:nvCxnSpPr>
        <p:spPr>
          <a:xfrm flipH="1">
            <a:off x="2236241" y="2970501"/>
            <a:ext cx="606686" cy="4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52D946C-2A54-4506-9DC9-BA826259848C}"/>
              </a:ext>
            </a:extLst>
          </p:cNvPr>
          <p:cNvCxnSpPr>
            <a:stCxn id="94" idx="1"/>
            <a:endCxn id="91" idx="0"/>
          </p:cNvCxnSpPr>
          <p:nvPr/>
        </p:nvCxnSpPr>
        <p:spPr>
          <a:xfrm flipH="1">
            <a:off x="2237765" y="3537191"/>
            <a:ext cx="605162" cy="5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3D1EEE08-C3DF-41D8-88EF-B9211DBB58BA}"/>
              </a:ext>
            </a:extLst>
          </p:cNvPr>
          <p:cNvCxnSpPr>
            <a:cxnSpLocks/>
            <a:stCxn id="95" idx="0"/>
            <a:endCxn id="71"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4E8FEBF-3EEF-4038-96F1-065367AE2F7B}"/>
              </a:ext>
            </a:extLst>
          </p:cNvPr>
          <p:cNvCxnSpPr>
            <a:cxnSpLocks/>
            <a:stCxn id="89" idx="2"/>
          </p:cNvCxnSpPr>
          <p:nvPr/>
        </p:nvCxnSpPr>
        <p:spPr>
          <a:xfrm flipH="1">
            <a:off x="4902358" y="2368295"/>
            <a:ext cx="1042302" cy="469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7F97EA7A-54C8-4FA2-B92B-AC29B3364677}"/>
              </a:ext>
            </a:extLst>
          </p:cNvPr>
          <p:cNvCxnSpPr>
            <a:cxnSpLocks/>
            <a:stCxn id="88" idx="2"/>
          </p:cNvCxnSpPr>
          <p:nvPr/>
        </p:nvCxnSpPr>
        <p:spPr>
          <a:xfrm flipH="1" flipV="1">
            <a:off x="4927837" y="3126353"/>
            <a:ext cx="1016823" cy="429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954675BE-93BA-46F7-A882-6DB3C9084D19}"/>
              </a:ext>
            </a:extLst>
          </p:cNvPr>
          <p:cNvCxnSpPr>
            <a:cxnSpLocks/>
            <a:stCxn id="94"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9EC9EA44-F8AE-4EE6-999F-709E5F0C8F43}"/>
              </a:ext>
            </a:extLst>
          </p:cNvPr>
          <p:cNvCxnSpPr>
            <a:cxnSpLocks/>
            <a:stCxn id="93"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8CEC7E73-B95B-4D28-9161-11FA0F810526}"/>
              </a:ext>
            </a:extLst>
          </p:cNvPr>
          <p:cNvCxnSpPr>
            <a:cxnSpLocks/>
            <a:stCxn id="92"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8" name="Isosceles Triangle 107">
            <a:extLst>
              <a:ext uri="{FF2B5EF4-FFF2-40B4-BE49-F238E27FC236}">
                <a16:creationId xmlns:a16="http://schemas.microsoft.com/office/drawing/2014/main" id="{5CFABC3C-571B-478D-8674-CE1B3777E679}"/>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627D65B8-EE56-4E13-BD36-AE1CA359AA1E}"/>
              </a:ext>
            </a:extLst>
          </p:cNvPr>
          <p:cNvCxnSpPr>
            <a:stCxn id="10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C5D46C6A-CBEF-4EA0-ADB3-FEE14F75D09F}"/>
              </a:ext>
            </a:extLst>
          </p:cNvPr>
          <p:cNvCxnSpPr>
            <a:cxnSpLocks/>
            <a:stCxn id="10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C1E22DDB-303C-43AE-9932-3F0CE757CDC7}"/>
              </a:ext>
            </a:extLst>
          </p:cNvPr>
          <p:cNvCxnSpPr>
            <a:stCxn id="10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FEA917A8-C900-40AE-86A8-5A77B2056774}"/>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113" name="TextBox 112">
            <a:extLst>
              <a:ext uri="{FF2B5EF4-FFF2-40B4-BE49-F238E27FC236}">
                <a16:creationId xmlns:a16="http://schemas.microsoft.com/office/drawing/2014/main" id="{42FD4747-5FD4-4C4B-AF5A-E9930DC2976C}"/>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114" name="TextBox 113">
            <a:extLst>
              <a:ext uri="{FF2B5EF4-FFF2-40B4-BE49-F238E27FC236}">
                <a16:creationId xmlns:a16="http://schemas.microsoft.com/office/drawing/2014/main" id="{888B21C7-A9C3-4623-874A-0933A0A5CAD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115" name="TextBox 114">
            <a:extLst>
              <a:ext uri="{FF2B5EF4-FFF2-40B4-BE49-F238E27FC236}">
                <a16:creationId xmlns:a16="http://schemas.microsoft.com/office/drawing/2014/main" id="{0F34EE19-3AB8-4E6D-BC71-E61FBFED1F4F}"/>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116" name="TextBox 115">
            <a:extLst>
              <a:ext uri="{FF2B5EF4-FFF2-40B4-BE49-F238E27FC236}">
                <a16:creationId xmlns:a16="http://schemas.microsoft.com/office/drawing/2014/main" id="{57D7AC2B-434B-4AB4-BAD3-610CE34013CD}"/>
              </a:ext>
            </a:extLst>
          </p:cNvPr>
          <p:cNvSpPr txBox="1"/>
          <p:nvPr/>
        </p:nvSpPr>
        <p:spPr>
          <a:xfrm>
            <a:off x="6245040" y="2186527"/>
            <a:ext cx="1330728" cy="369332"/>
          </a:xfrm>
          <a:prstGeom prst="rect">
            <a:avLst/>
          </a:prstGeom>
          <a:noFill/>
        </p:spPr>
        <p:txBody>
          <a:bodyPr wrap="square" rtlCol="0">
            <a:spAutoFit/>
          </a:bodyPr>
          <a:lstStyle/>
          <a:p>
            <a:r>
              <a:rPr lang="en-US" dirty="0"/>
              <a:t>Web Client</a:t>
            </a:r>
          </a:p>
        </p:txBody>
      </p:sp>
      <p:sp>
        <p:nvSpPr>
          <p:cNvPr id="117" name="TextBox 116">
            <a:extLst>
              <a:ext uri="{FF2B5EF4-FFF2-40B4-BE49-F238E27FC236}">
                <a16:creationId xmlns:a16="http://schemas.microsoft.com/office/drawing/2014/main" id="{2A61EAC2-3E60-4E17-9FFF-FF81A8D6E1FD}"/>
              </a:ext>
            </a:extLst>
          </p:cNvPr>
          <p:cNvSpPr txBox="1"/>
          <p:nvPr/>
        </p:nvSpPr>
        <p:spPr>
          <a:xfrm>
            <a:off x="6240871" y="3385430"/>
            <a:ext cx="1330728" cy="369332"/>
          </a:xfrm>
          <a:prstGeom prst="rect">
            <a:avLst/>
          </a:prstGeom>
          <a:noFill/>
        </p:spPr>
        <p:txBody>
          <a:bodyPr wrap="square" rtlCol="0">
            <a:spAutoFit/>
          </a:bodyPr>
          <a:lstStyle/>
          <a:p>
            <a:r>
              <a:rPr lang="en-US" dirty="0"/>
              <a:t>PowerShell</a:t>
            </a:r>
          </a:p>
        </p:txBody>
      </p:sp>
      <p:sp>
        <p:nvSpPr>
          <p:cNvPr id="118" name="Oval 117">
            <a:extLst>
              <a:ext uri="{FF2B5EF4-FFF2-40B4-BE49-F238E27FC236}">
                <a16:creationId xmlns:a16="http://schemas.microsoft.com/office/drawing/2014/main" id="{97BE3EE7-7B70-48D1-B7D8-B5550D45ADE9}"/>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985FB824-1354-4CB5-AC45-F0F2837ADC62}"/>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cxnSp>
        <p:nvCxnSpPr>
          <p:cNvPr id="120" name="Straight Arrow Connector 119">
            <a:extLst>
              <a:ext uri="{FF2B5EF4-FFF2-40B4-BE49-F238E27FC236}">
                <a16:creationId xmlns:a16="http://schemas.microsoft.com/office/drawing/2014/main" id="{626E73D7-E5BE-4243-A93C-BEEA27DC745B}"/>
              </a:ext>
            </a:extLst>
          </p:cNvPr>
          <p:cNvCxnSpPr>
            <a:cxnSpLocks/>
            <a:stCxn id="118" idx="2"/>
          </p:cNvCxnSpPr>
          <p:nvPr/>
        </p:nvCxnSpPr>
        <p:spPr>
          <a:xfrm flipH="1">
            <a:off x="4902358" y="2975477"/>
            <a:ext cx="1040308" cy="1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0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26380" y="1897363"/>
            <a:ext cx="523480" cy="52348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1</a:t>
            </a:r>
          </a:p>
        </p:txBody>
      </p:sp>
      <p:sp>
        <p:nvSpPr>
          <p:cNvPr id="8" name="TextBox 7"/>
          <p:cNvSpPr txBox="1"/>
          <p:nvPr/>
        </p:nvSpPr>
        <p:spPr>
          <a:xfrm>
            <a:off x="300810" y="2539170"/>
            <a:ext cx="1893888" cy="461665"/>
          </a:xfrm>
          <a:prstGeom prst="rect">
            <a:avLst/>
          </a:prstGeom>
          <a:noFill/>
          <a:ln>
            <a:noFill/>
          </a:ln>
        </p:spPr>
        <p:txBody>
          <a:bodyPr wrap="square" rtlCol="0">
            <a:spAutoFit/>
          </a:bodyPr>
          <a:lstStyle/>
          <a:p>
            <a:r>
              <a:rPr lang="en-US" sz="1200" b="1" strike="sngStrike" dirty="0">
                <a:solidFill>
                  <a:schemeClr val="accent2"/>
                </a:solidFill>
                <a:highlight>
                  <a:srgbClr val="C0C0C0"/>
                </a:highlight>
              </a:rPr>
              <a:t>Study Integration Interface(s)</a:t>
            </a:r>
          </a:p>
        </p:txBody>
      </p:sp>
      <p:sp>
        <p:nvSpPr>
          <p:cNvPr id="9" name="Oval 8"/>
          <p:cNvSpPr/>
          <p:nvPr/>
        </p:nvSpPr>
        <p:spPr>
          <a:xfrm>
            <a:off x="4310260" y="1897363"/>
            <a:ext cx="523480" cy="52348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3</a:t>
            </a:r>
          </a:p>
        </p:txBody>
      </p:sp>
      <p:sp>
        <p:nvSpPr>
          <p:cNvPr id="10" name="TextBox 9"/>
          <p:cNvSpPr txBox="1"/>
          <p:nvPr/>
        </p:nvSpPr>
        <p:spPr>
          <a:xfrm>
            <a:off x="3651274" y="2537562"/>
            <a:ext cx="1829042" cy="276999"/>
          </a:xfrm>
          <a:prstGeom prst="rect">
            <a:avLst/>
          </a:prstGeom>
          <a:noFill/>
          <a:ln>
            <a:noFill/>
          </a:ln>
        </p:spPr>
        <p:txBody>
          <a:bodyPr wrap="square" rtlCol="0">
            <a:spAutoFit/>
          </a:bodyPr>
          <a:lstStyle/>
          <a:p>
            <a:r>
              <a:rPr lang="en-US" sz="1200" b="1" strike="sngStrike" dirty="0">
                <a:solidFill>
                  <a:schemeClr val="accent5"/>
                </a:solidFill>
                <a:highlight>
                  <a:srgbClr val="C0C0C0"/>
                </a:highlight>
              </a:rPr>
              <a:t>Discover Instances</a:t>
            </a:r>
          </a:p>
        </p:txBody>
      </p:sp>
      <p:sp>
        <p:nvSpPr>
          <p:cNvPr id="12" name="Oval 11"/>
          <p:cNvSpPr/>
          <p:nvPr/>
        </p:nvSpPr>
        <p:spPr>
          <a:xfrm>
            <a:off x="5947768" y="1898400"/>
            <a:ext cx="523480" cy="52348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4</a:t>
            </a:r>
          </a:p>
        </p:txBody>
      </p:sp>
      <p:sp>
        <p:nvSpPr>
          <p:cNvPr id="13" name="TextBox 12"/>
          <p:cNvSpPr txBox="1"/>
          <p:nvPr/>
        </p:nvSpPr>
        <p:spPr>
          <a:xfrm>
            <a:off x="5434294" y="2539170"/>
            <a:ext cx="1539876" cy="461665"/>
          </a:xfrm>
          <a:prstGeom prst="rect">
            <a:avLst/>
          </a:prstGeom>
          <a:noFill/>
          <a:ln>
            <a:noFill/>
          </a:ln>
        </p:spPr>
        <p:txBody>
          <a:bodyPr wrap="square" rtlCol="0">
            <a:spAutoFit/>
          </a:bodyPr>
          <a:lstStyle/>
          <a:p>
            <a:r>
              <a:rPr lang="en-US" sz="1200" b="1" dirty="0">
                <a:solidFill>
                  <a:schemeClr val="accent6"/>
                </a:solidFill>
              </a:rPr>
              <a:t>Acquire </a:t>
            </a:r>
            <a:r>
              <a:rPr lang="en-US" sz="1200" b="1" strike="sngStrike" dirty="0">
                <a:solidFill>
                  <a:schemeClr val="accent6"/>
                </a:solidFill>
                <a:highlight>
                  <a:srgbClr val="C0C0C0"/>
                </a:highlight>
              </a:rPr>
              <a:t>Credentials &amp;</a:t>
            </a:r>
            <a:r>
              <a:rPr lang="en-US" sz="1200" b="1" dirty="0">
                <a:solidFill>
                  <a:schemeClr val="accent6"/>
                </a:solidFill>
              </a:rPr>
              <a:t> Roles</a:t>
            </a:r>
            <a:endParaRPr lang="en-US" sz="900" b="1" dirty="0">
              <a:solidFill>
                <a:schemeClr val="accent6"/>
              </a:solidFill>
            </a:endParaRPr>
          </a:p>
        </p:txBody>
      </p:sp>
      <p:sp>
        <p:nvSpPr>
          <p:cNvPr id="15" name="Oval 14"/>
          <p:cNvSpPr/>
          <p:nvPr/>
        </p:nvSpPr>
        <p:spPr>
          <a:xfrm>
            <a:off x="7585276" y="1898400"/>
            <a:ext cx="523480" cy="5234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5</a:t>
            </a:r>
          </a:p>
        </p:txBody>
      </p:sp>
      <p:sp>
        <p:nvSpPr>
          <p:cNvPr id="16" name="TextBox 15"/>
          <p:cNvSpPr txBox="1"/>
          <p:nvPr/>
        </p:nvSpPr>
        <p:spPr>
          <a:xfrm>
            <a:off x="7118443" y="2539170"/>
            <a:ext cx="1568451" cy="461665"/>
          </a:xfrm>
          <a:prstGeom prst="rect">
            <a:avLst/>
          </a:prstGeom>
          <a:noFill/>
          <a:ln>
            <a:noFill/>
          </a:ln>
        </p:spPr>
        <p:txBody>
          <a:bodyPr wrap="square" rtlCol="0">
            <a:spAutoFit/>
          </a:bodyPr>
          <a:lstStyle/>
          <a:p>
            <a:r>
              <a:rPr lang="en-US" sz="1200" b="1" strike="sngStrike" dirty="0">
                <a:solidFill>
                  <a:schemeClr val="accent3"/>
                </a:solidFill>
                <a:highlight>
                  <a:srgbClr val="C0C0C0"/>
                </a:highlight>
              </a:rPr>
              <a:t>Address Routing &amp; Firewall Issues</a:t>
            </a:r>
            <a:endParaRPr lang="en-US" sz="900" b="1" strike="sngStrike" dirty="0">
              <a:solidFill>
                <a:schemeClr val="accent3"/>
              </a:solidFill>
              <a:highlight>
                <a:srgbClr val="C0C0C0"/>
              </a:highlight>
            </a:endParaRPr>
          </a:p>
        </p:txBody>
      </p:sp>
      <p:cxnSp>
        <p:nvCxnSpPr>
          <p:cNvPr id="19" name="Straight Arrow Connector 18"/>
          <p:cNvCxnSpPr>
            <a:cxnSpLocks/>
            <a:stCxn id="26" idx="6"/>
            <a:endCxn id="9" idx="2"/>
          </p:cNvCxnSpPr>
          <p:nvPr/>
        </p:nvCxnSpPr>
        <p:spPr>
          <a:xfrm flipV="1">
            <a:off x="3143386" y="2159103"/>
            <a:ext cx="1166874"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6"/>
            <a:endCxn id="12" idx="2"/>
          </p:cNvCxnSpPr>
          <p:nvPr/>
        </p:nvCxnSpPr>
        <p:spPr>
          <a:xfrm>
            <a:off x="4833740" y="2159103"/>
            <a:ext cx="1114028"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itle 39"/>
          <p:cNvSpPr>
            <a:spLocks noGrp="1"/>
          </p:cNvSpPr>
          <p:nvPr>
            <p:ph type="title"/>
          </p:nvPr>
        </p:nvSpPr>
        <p:spPr>
          <a:xfrm>
            <a:off x="457200" y="205979"/>
            <a:ext cx="8229600" cy="857250"/>
          </a:xfrm>
        </p:spPr>
        <p:txBody>
          <a:bodyPr>
            <a:normAutofit/>
          </a:bodyPr>
          <a:lstStyle/>
          <a:p>
            <a:r>
              <a:rPr lang="en-US" dirty="0"/>
              <a:t>Accessing a Source – Mesh</a:t>
            </a:r>
          </a:p>
        </p:txBody>
      </p:sp>
      <p:cxnSp>
        <p:nvCxnSpPr>
          <p:cNvPr id="46" name="Straight Arrow Connector 45"/>
          <p:cNvCxnSpPr>
            <a:cxnSpLocks/>
            <a:stCxn id="7" idx="6"/>
            <a:endCxn id="26" idx="2"/>
          </p:cNvCxnSpPr>
          <p:nvPr/>
        </p:nvCxnSpPr>
        <p:spPr>
          <a:xfrm>
            <a:off x="1449860" y="2159103"/>
            <a:ext cx="1170046"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0810" y="3086902"/>
            <a:ext cx="1893888" cy="430887"/>
          </a:xfrm>
          <a:prstGeom prst="rect">
            <a:avLst/>
          </a:prstGeom>
        </p:spPr>
        <p:txBody>
          <a:bodyPr wrap="square">
            <a:spAutoFit/>
          </a:bodyPr>
          <a:lstStyle/>
          <a:p>
            <a:r>
              <a:rPr lang="en-US" sz="1100" strike="sngStrike" dirty="0">
                <a:solidFill>
                  <a:srgbClr val="58595B"/>
                </a:solidFill>
                <a:highlight>
                  <a:srgbClr val="C0C0C0"/>
                </a:highlight>
              </a:rPr>
              <a:t>Could be an API or native protocol (SQL, LDAP, </a:t>
            </a:r>
            <a:r>
              <a:rPr lang="en-US" sz="1100" strike="sngStrike" dirty="0" err="1">
                <a:solidFill>
                  <a:srgbClr val="58595B"/>
                </a:solidFill>
                <a:highlight>
                  <a:srgbClr val="C0C0C0"/>
                </a:highlight>
              </a:rPr>
              <a:t>etc</a:t>
            </a:r>
            <a:r>
              <a:rPr lang="en-US" sz="1100" strike="sngStrike" dirty="0">
                <a:solidFill>
                  <a:srgbClr val="58595B"/>
                </a:solidFill>
                <a:highlight>
                  <a:srgbClr val="C0C0C0"/>
                </a:highlight>
              </a:rPr>
              <a:t>)</a:t>
            </a:r>
          </a:p>
        </p:txBody>
      </p:sp>
      <p:sp>
        <p:nvSpPr>
          <p:cNvPr id="50" name="Rectangle 49"/>
          <p:cNvSpPr/>
          <p:nvPr/>
        </p:nvSpPr>
        <p:spPr>
          <a:xfrm>
            <a:off x="3651274" y="3086902"/>
            <a:ext cx="1829042" cy="1015663"/>
          </a:xfrm>
          <a:prstGeom prst="rect">
            <a:avLst/>
          </a:prstGeom>
        </p:spPr>
        <p:txBody>
          <a:bodyPr wrap="square">
            <a:spAutoFit/>
          </a:bodyPr>
          <a:lstStyle/>
          <a:p>
            <a:r>
              <a:rPr lang="en-US" sz="1200" strike="sngStrike" dirty="0">
                <a:solidFill>
                  <a:srgbClr val="58595B"/>
                </a:solidFill>
                <a:highlight>
                  <a:srgbClr val="C0C0C0"/>
                </a:highlight>
              </a:rPr>
              <a:t>What instances are running in the environment?  What versions are they running?</a:t>
            </a:r>
          </a:p>
        </p:txBody>
      </p:sp>
      <p:sp>
        <p:nvSpPr>
          <p:cNvPr id="51" name="Rectangle 50"/>
          <p:cNvSpPr/>
          <p:nvPr/>
        </p:nvSpPr>
        <p:spPr>
          <a:xfrm>
            <a:off x="5425294" y="3086902"/>
            <a:ext cx="1557876" cy="830997"/>
          </a:xfrm>
          <a:prstGeom prst="rect">
            <a:avLst/>
          </a:prstGeom>
        </p:spPr>
        <p:txBody>
          <a:bodyPr wrap="square">
            <a:spAutoFit/>
          </a:bodyPr>
          <a:lstStyle/>
          <a:p>
            <a:r>
              <a:rPr lang="en-US" sz="1200" dirty="0">
                <a:solidFill>
                  <a:srgbClr val="58595B"/>
                </a:solidFill>
              </a:rPr>
              <a:t>Work with service owners to acquire </a:t>
            </a:r>
            <a:r>
              <a:rPr lang="en-US" sz="1200" strike="sngStrike" dirty="0">
                <a:solidFill>
                  <a:srgbClr val="58595B"/>
                </a:solidFill>
                <a:highlight>
                  <a:srgbClr val="C0C0C0"/>
                </a:highlight>
              </a:rPr>
              <a:t>credentials &amp;</a:t>
            </a:r>
            <a:r>
              <a:rPr lang="en-US" sz="1200" dirty="0">
                <a:solidFill>
                  <a:srgbClr val="58595B"/>
                </a:solidFill>
              </a:rPr>
              <a:t> roles for each instance</a:t>
            </a:r>
          </a:p>
        </p:txBody>
      </p:sp>
      <p:sp>
        <p:nvSpPr>
          <p:cNvPr id="52" name="Rectangle 51"/>
          <p:cNvSpPr/>
          <p:nvPr/>
        </p:nvSpPr>
        <p:spPr>
          <a:xfrm>
            <a:off x="7118443" y="3086902"/>
            <a:ext cx="1568357" cy="769441"/>
          </a:xfrm>
          <a:prstGeom prst="rect">
            <a:avLst/>
          </a:prstGeom>
        </p:spPr>
        <p:txBody>
          <a:bodyPr wrap="square">
            <a:spAutoFit/>
          </a:bodyPr>
          <a:lstStyle/>
          <a:p>
            <a:r>
              <a:rPr lang="en-US" sz="1100" strike="sngStrike" dirty="0">
                <a:solidFill>
                  <a:srgbClr val="58595B"/>
                </a:solidFill>
                <a:highlight>
                  <a:srgbClr val="C0C0C0"/>
                </a:highlight>
              </a:rPr>
              <a:t>Work with network and security groups to resolve any communication issues</a:t>
            </a:r>
          </a:p>
        </p:txBody>
      </p:sp>
      <p:sp>
        <p:nvSpPr>
          <p:cNvPr id="26" name="Oval 25">
            <a:extLst>
              <a:ext uri="{FF2B5EF4-FFF2-40B4-BE49-F238E27FC236}">
                <a16:creationId xmlns:a16="http://schemas.microsoft.com/office/drawing/2014/main" id="{21D55476-F2DC-4FE2-BB7C-9451969E4201}"/>
              </a:ext>
            </a:extLst>
          </p:cNvPr>
          <p:cNvSpPr/>
          <p:nvPr/>
        </p:nvSpPr>
        <p:spPr>
          <a:xfrm>
            <a:off x="2619906" y="1898400"/>
            <a:ext cx="523480" cy="52348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2</a:t>
            </a:r>
          </a:p>
        </p:txBody>
      </p:sp>
      <p:sp>
        <p:nvSpPr>
          <p:cNvPr id="27" name="TextBox 26">
            <a:extLst>
              <a:ext uri="{FF2B5EF4-FFF2-40B4-BE49-F238E27FC236}">
                <a16:creationId xmlns:a16="http://schemas.microsoft.com/office/drawing/2014/main" id="{506AE9D1-7D33-4D67-B0B0-A2328D573E02}"/>
              </a:ext>
            </a:extLst>
          </p:cNvPr>
          <p:cNvSpPr txBox="1"/>
          <p:nvPr/>
        </p:nvSpPr>
        <p:spPr>
          <a:xfrm>
            <a:off x="1967125" y="2536001"/>
            <a:ext cx="1829042" cy="461665"/>
          </a:xfrm>
          <a:prstGeom prst="rect">
            <a:avLst/>
          </a:prstGeom>
          <a:noFill/>
          <a:ln>
            <a:noFill/>
          </a:ln>
        </p:spPr>
        <p:txBody>
          <a:bodyPr wrap="square" rtlCol="0">
            <a:spAutoFit/>
          </a:bodyPr>
          <a:lstStyle/>
          <a:p>
            <a:r>
              <a:rPr lang="en-US" sz="1200" b="1" strike="sngStrike" dirty="0">
                <a:solidFill>
                  <a:schemeClr val="accent1">
                    <a:lumMod val="60000"/>
                    <a:lumOff val="40000"/>
                  </a:schemeClr>
                </a:solidFill>
                <a:highlight>
                  <a:srgbClr val="C0C0C0"/>
                </a:highlight>
              </a:rPr>
              <a:t>Implement Interface Libraries</a:t>
            </a:r>
          </a:p>
        </p:txBody>
      </p:sp>
      <p:sp>
        <p:nvSpPr>
          <p:cNvPr id="28" name="Rectangle 27">
            <a:extLst>
              <a:ext uri="{FF2B5EF4-FFF2-40B4-BE49-F238E27FC236}">
                <a16:creationId xmlns:a16="http://schemas.microsoft.com/office/drawing/2014/main" id="{A51A308A-00D4-417E-912C-E764EF2CA55A}"/>
              </a:ext>
            </a:extLst>
          </p:cNvPr>
          <p:cNvSpPr/>
          <p:nvPr/>
        </p:nvSpPr>
        <p:spPr>
          <a:xfrm>
            <a:off x="1967125" y="3083733"/>
            <a:ext cx="1829042" cy="646331"/>
          </a:xfrm>
          <a:prstGeom prst="rect">
            <a:avLst/>
          </a:prstGeom>
        </p:spPr>
        <p:txBody>
          <a:bodyPr wrap="square">
            <a:spAutoFit/>
          </a:bodyPr>
          <a:lstStyle/>
          <a:p>
            <a:r>
              <a:rPr lang="en-US" sz="1200" strike="sngStrike" dirty="0">
                <a:solidFill>
                  <a:srgbClr val="58595B"/>
                </a:solidFill>
                <a:highlight>
                  <a:srgbClr val="C0C0C0"/>
                </a:highlight>
              </a:rPr>
              <a:t>Acquire or create language specific interface libraries</a:t>
            </a:r>
          </a:p>
        </p:txBody>
      </p:sp>
      <p:cxnSp>
        <p:nvCxnSpPr>
          <p:cNvPr id="33" name="Straight Arrow Connector 32">
            <a:extLst>
              <a:ext uri="{FF2B5EF4-FFF2-40B4-BE49-F238E27FC236}">
                <a16:creationId xmlns:a16="http://schemas.microsoft.com/office/drawing/2014/main" id="{1AFC1583-717B-4940-9DF8-478F3859EC02}"/>
              </a:ext>
            </a:extLst>
          </p:cNvPr>
          <p:cNvCxnSpPr>
            <a:cxnSpLocks/>
            <a:stCxn id="12" idx="6"/>
            <a:endCxn id="15" idx="2"/>
          </p:cNvCxnSpPr>
          <p:nvPr/>
        </p:nvCxnSpPr>
        <p:spPr>
          <a:xfrm>
            <a:off x="6471248" y="2160140"/>
            <a:ext cx="1114028"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7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 Brown</a:t>
            </a:r>
          </a:p>
        </p:txBody>
      </p:sp>
      <p:sp>
        <p:nvSpPr>
          <p:cNvPr id="3" name="Text Placeholder 2"/>
          <p:cNvSpPr>
            <a:spLocks noGrp="1"/>
          </p:cNvSpPr>
          <p:nvPr>
            <p:ph type="body" sz="half" idx="2"/>
          </p:nvPr>
        </p:nvSpPr>
        <p:spPr/>
        <p:txBody>
          <a:bodyPr/>
          <a:lstStyle/>
          <a:p>
            <a:r>
              <a:rPr lang="en-US" dirty="0"/>
              <a:t>Network Engineer, AutoZone</a:t>
            </a:r>
          </a:p>
        </p:txBody>
      </p:sp>
      <p:pic>
        <p:nvPicPr>
          <p:cNvPr id="8" name="Picture Placeholder 7" descr="A person wearing glasses and smiling at the camera&#10;&#10;Description automatically generated">
            <a:extLst>
              <a:ext uri="{FF2B5EF4-FFF2-40B4-BE49-F238E27FC236}">
                <a16:creationId xmlns:a16="http://schemas.microsoft.com/office/drawing/2014/main" id="{7FE617E4-6083-427E-8082-C6135E5D953E}"/>
              </a:ext>
            </a:extLst>
          </p:cNvPr>
          <p:cNvPicPr>
            <a:picLocks noGrp="1" noChangeAspect="1"/>
          </p:cNvPicPr>
          <p:nvPr>
            <p:ph type="pic" sz="quarter" idx="13"/>
          </p:nvPr>
        </p:nvPicPr>
        <p:blipFill>
          <a:blip r:embed="rId3"/>
          <a:srcRect t="428" b="428"/>
          <a:stretch>
            <a:fillRect/>
          </a:stretch>
        </p:blipFill>
        <p:spPr/>
      </p:pic>
      <p:sp>
        <p:nvSpPr>
          <p:cNvPr id="5" name="Text Placeholder 4"/>
          <p:cNvSpPr>
            <a:spLocks noGrp="1"/>
          </p:cNvSpPr>
          <p:nvPr>
            <p:ph type="body" sz="half" idx="14"/>
          </p:nvPr>
        </p:nvSpPr>
        <p:spPr>
          <a:xfrm>
            <a:off x="3731125" y="2316791"/>
            <a:ext cx="4903827" cy="2123993"/>
          </a:xfrm>
        </p:spPr>
        <p:txBody>
          <a:bodyPr/>
          <a:lstStyle/>
          <a:p>
            <a:r>
              <a:rPr lang="en-US" dirty="0"/>
              <a:t>Pete has supported various functional areas of infrastructure for around 20 years. He is a proponent of democratizing access to infrastructure data in order to promote learning, facilitate better decision making and reduce reliance on tribal knowledge.</a:t>
            </a:r>
          </a:p>
        </p:txBody>
      </p:sp>
      <p:sp>
        <p:nvSpPr>
          <p:cNvPr id="6" name="AutoShape 2">
            <a:extLst>
              <a:ext uri="{FF2B5EF4-FFF2-40B4-BE49-F238E27FC236}">
                <a16:creationId xmlns:a16="http://schemas.microsoft.com/office/drawing/2014/main" id="{881A85C8-2A9F-464A-95E1-86E9F044C72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788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6216A-B8B5-1747-A10B-60B25DA73F0F}"/>
              </a:ext>
            </a:extLst>
          </p:cNvPr>
          <p:cNvSpPr>
            <a:spLocks noGrp="1"/>
          </p:cNvSpPr>
          <p:nvPr>
            <p:ph type="title"/>
          </p:nvPr>
        </p:nvSpPr>
        <p:spPr/>
        <p:txBody>
          <a:bodyPr/>
          <a:lstStyle/>
          <a:p>
            <a:r>
              <a:rPr lang="en-US" dirty="0"/>
              <a:t>Demo Time!</a:t>
            </a:r>
          </a:p>
        </p:txBody>
      </p:sp>
    </p:spTree>
    <p:extLst>
      <p:ext uri="{BB962C8B-B14F-4D97-AF65-F5344CB8AC3E}">
        <p14:creationId xmlns:p14="http://schemas.microsoft.com/office/powerpoint/2010/main" val="75321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35" name="Flowchart: Collate 34">
            <a:extLst>
              <a:ext uri="{FF2B5EF4-FFF2-40B4-BE49-F238E27FC236}">
                <a16:creationId xmlns:a16="http://schemas.microsoft.com/office/drawing/2014/main" id="{78F59479-0B32-40ED-9DCD-875AB8862A8A}"/>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 name="Flowchart: Collate 44">
            <a:extLst>
              <a:ext uri="{FF2B5EF4-FFF2-40B4-BE49-F238E27FC236}">
                <a16:creationId xmlns:a16="http://schemas.microsoft.com/office/drawing/2014/main" id="{17A0AE63-B4A9-4FB0-85AF-FF9532C8492C}"/>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6" name="Flowchart: Collate 45">
            <a:extLst>
              <a:ext uri="{FF2B5EF4-FFF2-40B4-BE49-F238E27FC236}">
                <a16:creationId xmlns:a16="http://schemas.microsoft.com/office/drawing/2014/main" id="{6B170607-0A97-457A-AB47-0367B528079E}"/>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E2F23E1-4E76-42F5-A32C-9D47D978019D}"/>
              </a:ext>
            </a:extLst>
          </p:cNvPr>
          <p:cNvCxnSpPr>
            <a:cxnSpLocks/>
            <a:stCxn id="48" idx="1"/>
            <a:endCxn id="35" idx="0"/>
          </p:cNvCxnSpPr>
          <p:nvPr/>
        </p:nvCxnSpPr>
        <p:spPr>
          <a:xfrm flipH="1">
            <a:off x="2236242" y="2403502"/>
            <a:ext cx="606685" cy="4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D2CE3AC0-0B7B-42F5-BD7B-84E00D9D5D7B}"/>
              </a:ext>
            </a:extLst>
          </p:cNvPr>
          <p:cNvCxnSpPr>
            <a:stCxn id="49" idx="1"/>
            <a:endCxn id="45" idx="0"/>
          </p:cNvCxnSpPr>
          <p:nvPr/>
        </p:nvCxnSpPr>
        <p:spPr>
          <a:xfrm flipH="1">
            <a:off x="2236241" y="2970501"/>
            <a:ext cx="606686" cy="4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6AFA6841-30DD-4C1D-B56A-A345A8508209}"/>
              </a:ext>
            </a:extLst>
          </p:cNvPr>
          <p:cNvCxnSpPr>
            <a:stCxn id="50" idx="1"/>
            <a:endCxn id="46" idx="0"/>
          </p:cNvCxnSpPr>
          <p:nvPr/>
        </p:nvCxnSpPr>
        <p:spPr>
          <a:xfrm flipH="1">
            <a:off x="2237765" y="3537191"/>
            <a:ext cx="605162" cy="5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55" name="Oval 54">
            <a:extLst>
              <a:ext uri="{FF2B5EF4-FFF2-40B4-BE49-F238E27FC236}">
                <a16:creationId xmlns:a16="http://schemas.microsoft.com/office/drawing/2014/main" id="{16A9C43B-488A-48D7-B45C-FD9214D65949}"/>
              </a:ext>
            </a:extLst>
          </p:cNvPr>
          <p:cNvSpPr>
            <a:spLocks noChangeAspect="1"/>
          </p:cNvSpPr>
          <p:nvPr/>
        </p:nvSpPr>
        <p:spPr>
          <a:xfrm>
            <a:off x="5944660" y="340536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75F0C27-BC97-40E0-B675-6CEBB9BC1F49}"/>
              </a:ext>
            </a:extLst>
          </p:cNvPr>
          <p:cNvSpPr>
            <a:spLocks noChangeAspect="1"/>
          </p:cNvSpPr>
          <p:nvPr/>
        </p:nvSpPr>
        <p:spPr>
          <a:xfrm>
            <a:off x="5944660" y="2217419"/>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0F49800D-5BAF-4899-8FCA-4702F31B3568}"/>
              </a:ext>
            </a:extLst>
          </p:cNvPr>
          <p:cNvCxnSpPr>
            <a:cxnSpLocks/>
            <a:stCxn id="57" idx="2"/>
          </p:cNvCxnSpPr>
          <p:nvPr/>
        </p:nvCxnSpPr>
        <p:spPr>
          <a:xfrm flipH="1">
            <a:off x="4902358" y="2368295"/>
            <a:ext cx="1042302" cy="469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F4E4BC24-49D5-4102-8D7A-3D8629319EA2}"/>
              </a:ext>
            </a:extLst>
          </p:cNvPr>
          <p:cNvCxnSpPr>
            <a:cxnSpLocks/>
            <a:stCxn id="55" idx="2"/>
          </p:cNvCxnSpPr>
          <p:nvPr/>
        </p:nvCxnSpPr>
        <p:spPr>
          <a:xfrm flipH="1" flipV="1">
            <a:off x="4927837" y="3126353"/>
            <a:ext cx="1016823" cy="429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D4674935-0955-4DB9-A775-6F663BD1A511}"/>
              </a:ext>
            </a:extLst>
          </p:cNvPr>
          <p:cNvSpPr txBox="1"/>
          <p:nvPr/>
        </p:nvSpPr>
        <p:spPr>
          <a:xfrm>
            <a:off x="6245040" y="2186527"/>
            <a:ext cx="1330728" cy="369332"/>
          </a:xfrm>
          <a:prstGeom prst="rect">
            <a:avLst/>
          </a:prstGeom>
          <a:noFill/>
        </p:spPr>
        <p:txBody>
          <a:bodyPr wrap="square" rtlCol="0">
            <a:spAutoFit/>
          </a:bodyPr>
          <a:lstStyle/>
          <a:p>
            <a:r>
              <a:rPr lang="en-US" dirty="0"/>
              <a:t>Web Client</a:t>
            </a:r>
          </a:p>
        </p:txBody>
      </p:sp>
      <p:sp>
        <p:nvSpPr>
          <p:cNvPr id="62" name="TextBox 61">
            <a:extLst>
              <a:ext uri="{FF2B5EF4-FFF2-40B4-BE49-F238E27FC236}">
                <a16:creationId xmlns:a16="http://schemas.microsoft.com/office/drawing/2014/main" id="{B0CE0577-2A02-495A-93C8-5EB5594AC2C8}"/>
              </a:ext>
            </a:extLst>
          </p:cNvPr>
          <p:cNvSpPr txBox="1"/>
          <p:nvPr/>
        </p:nvSpPr>
        <p:spPr>
          <a:xfrm>
            <a:off x="6240871" y="3385430"/>
            <a:ext cx="1330728" cy="369332"/>
          </a:xfrm>
          <a:prstGeom prst="rect">
            <a:avLst/>
          </a:prstGeom>
          <a:noFill/>
        </p:spPr>
        <p:txBody>
          <a:bodyPr wrap="square" rtlCol="0">
            <a:spAutoFit/>
          </a:bodyPr>
          <a:lstStyle/>
          <a:p>
            <a:r>
              <a:rPr lang="en-US" dirty="0"/>
              <a:t>PowerShell</a:t>
            </a:r>
          </a:p>
        </p:txBody>
      </p:sp>
      <p:sp>
        <p:nvSpPr>
          <p:cNvPr id="64" name="Oval 63">
            <a:extLst>
              <a:ext uri="{FF2B5EF4-FFF2-40B4-BE49-F238E27FC236}">
                <a16:creationId xmlns:a16="http://schemas.microsoft.com/office/drawing/2014/main" id="{01964168-4C5D-4136-8466-679168952D3D}"/>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AF1E8522-2CA0-414F-B93C-70C3335D5177}"/>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cxnSp>
        <p:nvCxnSpPr>
          <p:cNvPr id="66" name="Straight Arrow Connector 65">
            <a:extLst>
              <a:ext uri="{FF2B5EF4-FFF2-40B4-BE49-F238E27FC236}">
                <a16:creationId xmlns:a16="http://schemas.microsoft.com/office/drawing/2014/main" id="{55BC4652-41E9-47BB-8833-AD2A2DE8CE0F}"/>
              </a:ext>
            </a:extLst>
          </p:cNvPr>
          <p:cNvCxnSpPr>
            <a:cxnSpLocks/>
            <a:stCxn id="64" idx="2"/>
          </p:cNvCxnSpPr>
          <p:nvPr/>
        </p:nvCxnSpPr>
        <p:spPr>
          <a:xfrm flipH="1">
            <a:off x="4902358" y="2975477"/>
            <a:ext cx="1040308" cy="1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43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 – Future?</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1677366"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1677365"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1677366"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2" name="Callout: Line 1">
            <a:extLst>
              <a:ext uri="{FF2B5EF4-FFF2-40B4-BE49-F238E27FC236}">
                <a16:creationId xmlns:a16="http://schemas.microsoft.com/office/drawing/2014/main" id="{56039512-BDE2-4F9A-8BF4-C61624F255A3}"/>
              </a:ext>
            </a:extLst>
          </p:cNvPr>
          <p:cNvSpPr/>
          <p:nvPr/>
        </p:nvSpPr>
        <p:spPr>
          <a:xfrm>
            <a:off x="141403" y="1253498"/>
            <a:ext cx="2603410" cy="670955"/>
          </a:xfrm>
          <a:prstGeom prst="borderCallout1">
            <a:avLst>
              <a:gd name="adj1" fmla="val 103049"/>
              <a:gd name="adj2" fmla="val 102009"/>
              <a:gd name="adj3" fmla="val 139195"/>
              <a:gd name="adj4" fmla="val 10647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solidFill>
              </a:rPr>
              <a:t>DRP capable native services would not require shim providers</a:t>
            </a:r>
          </a:p>
        </p:txBody>
      </p:sp>
      <p:sp>
        <p:nvSpPr>
          <p:cNvPr id="46" name="Oval 45">
            <a:extLst>
              <a:ext uri="{FF2B5EF4-FFF2-40B4-BE49-F238E27FC236}">
                <a16:creationId xmlns:a16="http://schemas.microsoft.com/office/drawing/2014/main" id="{13F6DFEC-BDE5-4EB4-8D70-4282F0AF3D0C}"/>
              </a:ext>
            </a:extLst>
          </p:cNvPr>
          <p:cNvSpPr>
            <a:spLocks noChangeAspect="1"/>
          </p:cNvSpPr>
          <p:nvPr/>
        </p:nvSpPr>
        <p:spPr>
          <a:xfrm>
            <a:off x="5944660" y="340536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92BE474-BB91-4BFD-A156-9952D1A8AE08}"/>
              </a:ext>
            </a:extLst>
          </p:cNvPr>
          <p:cNvSpPr>
            <a:spLocks noChangeAspect="1"/>
          </p:cNvSpPr>
          <p:nvPr/>
        </p:nvSpPr>
        <p:spPr>
          <a:xfrm>
            <a:off x="5944660" y="2217419"/>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F8216D5A-9CA8-4C25-9800-9A17BFD4580A}"/>
              </a:ext>
            </a:extLst>
          </p:cNvPr>
          <p:cNvCxnSpPr>
            <a:cxnSpLocks/>
            <a:stCxn id="47" idx="2"/>
          </p:cNvCxnSpPr>
          <p:nvPr/>
        </p:nvCxnSpPr>
        <p:spPr>
          <a:xfrm flipH="1">
            <a:off x="4902358" y="2368295"/>
            <a:ext cx="1042302" cy="469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DA796F1-0021-4477-B62E-3F2935CA9FAF}"/>
              </a:ext>
            </a:extLst>
          </p:cNvPr>
          <p:cNvCxnSpPr>
            <a:cxnSpLocks/>
            <a:stCxn id="46" idx="2"/>
          </p:cNvCxnSpPr>
          <p:nvPr/>
        </p:nvCxnSpPr>
        <p:spPr>
          <a:xfrm flipH="1" flipV="1">
            <a:off x="4927837" y="3126353"/>
            <a:ext cx="1016823" cy="429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08B6CD3-8959-47B5-9962-C22BA03FCBD9}"/>
              </a:ext>
            </a:extLst>
          </p:cNvPr>
          <p:cNvSpPr txBox="1"/>
          <p:nvPr/>
        </p:nvSpPr>
        <p:spPr>
          <a:xfrm>
            <a:off x="6245040" y="2186527"/>
            <a:ext cx="1330728" cy="369332"/>
          </a:xfrm>
          <a:prstGeom prst="rect">
            <a:avLst/>
          </a:prstGeom>
          <a:noFill/>
        </p:spPr>
        <p:txBody>
          <a:bodyPr wrap="square" rtlCol="0">
            <a:spAutoFit/>
          </a:bodyPr>
          <a:lstStyle/>
          <a:p>
            <a:r>
              <a:rPr lang="en-US" dirty="0"/>
              <a:t>Web Client</a:t>
            </a:r>
          </a:p>
        </p:txBody>
      </p:sp>
      <p:sp>
        <p:nvSpPr>
          <p:cNvPr id="55" name="TextBox 54">
            <a:extLst>
              <a:ext uri="{FF2B5EF4-FFF2-40B4-BE49-F238E27FC236}">
                <a16:creationId xmlns:a16="http://schemas.microsoft.com/office/drawing/2014/main" id="{3D5156F8-5EBA-479E-BDD1-F851A0B743C5}"/>
              </a:ext>
            </a:extLst>
          </p:cNvPr>
          <p:cNvSpPr txBox="1"/>
          <p:nvPr/>
        </p:nvSpPr>
        <p:spPr>
          <a:xfrm>
            <a:off x="6240871" y="3385430"/>
            <a:ext cx="1330728" cy="369332"/>
          </a:xfrm>
          <a:prstGeom prst="rect">
            <a:avLst/>
          </a:prstGeom>
          <a:noFill/>
        </p:spPr>
        <p:txBody>
          <a:bodyPr wrap="square" rtlCol="0">
            <a:spAutoFit/>
          </a:bodyPr>
          <a:lstStyle/>
          <a:p>
            <a:r>
              <a:rPr lang="en-US" dirty="0"/>
              <a:t>PowerShell</a:t>
            </a:r>
          </a:p>
        </p:txBody>
      </p:sp>
      <p:sp>
        <p:nvSpPr>
          <p:cNvPr id="56" name="Oval 55">
            <a:extLst>
              <a:ext uri="{FF2B5EF4-FFF2-40B4-BE49-F238E27FC236}">
                <a16:creationId xmlns:a16="http://schemas.microsoft.com/office/drawing/2014/main" id="{037F07E2-E92C-4DC5-97EC-A663ABC8B477}"/>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BCD5ED65-E47C-4010-81AE-8CC7F752A599}"/>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cxnSp>
        <p:nvCxnSpPr>
          <p:cNvPr id="58" name="Straight Arrow Connector 57">
            <a:extLst>
              <a:ext uri="{FF2B5EF4-FFF2-40B4-BE49-F238E27FC236}">
                <a16:creationId xmlns:a16="http://schemas.microsoft.com/office/drawing/2014/main" id="{40FB8314-7498-4003-A506-191B131B3DE5}"/>
              </a:ext>
            </a:extLst>
          </p:cNvPr>
          <p:cNvCxnSpPr>
            <a:cxnSpLocks/>
            <a:stCxn id="56" idx="2"/>
          </p:cNvCxnSpPr>
          <p:nvPr/>
        </p:nvCxnSpPr>
        <p:spPr>
          <a:xfrm flipH="1">
            <a:off x="4902358" y="2975477"/>
            <a:ext cx="1040308" cy="19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6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for you?</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a:xfrm>
            <a:off x="457200" y="1631156"/>
            <a:ext cx="4114800" cy="2963466"/>
          </a:xfrm>
        </p:spPr>
        <p:txBody>
          <a:bodyPr>
            <a:normAutofit fontScale="62500" lnSpcReduction="20000"/>
          </a:bodyPr>
          <a:lstStyle/>
          <a:p>
            <a:r>
              <a:rPr lang="en-US" dirty="0"/>
              <a:t>Simplifies source access</a:t>
            </a:r>
          </a:p>
          <a:p>
            <a:r>
              <a:rPr lang="en-US" dirty="0"/>
              <a:t>Promotes integrate once, use many approach</a:t>
            </a:r>
          </a:p>
          <a:p>
            <a:r>
              <a:rPr lang="en-US" dirty="0"/>
              <a:t>Promotes learning</a:t>
            </a:r>
          </a:p>
          <a:p>
            <a:r>
              <a:rPr lang="en-US" dirty="0"/>
              <a:t>Allows the use of non-listening services</a:t>
            </a:r>
          </a:p>
          <a:p>
            <a:r>
              <a:rPr lang="en-US" dirty="0"/>
              <a:t>Can inject services into insecure zones</a:t>
            </a:r>
          </a:p>
          <a:p>
            <a:r>
              <a:rPr lang="en-US" dirty="0"/>
              <a:t>Potentially consolidates access to all aspects of an object (CUCM AXL/RIS/JTAPI)</a:t>
            </a:r>
          </a:p>
          <a:p>
            <a:r>
              <a:rPr lang="en-US" dirty="0"/>
              <a:t>Reduces perception of “black boxes”</a:t>
            </a:r>
          </a:p>
          <a:p>
            <a:r>
              <a:rPr lang="en-US" dirty="0"/>
              <a:t>Can enhance HA/DR capabilities</a:t>
            </a:r>
          </a:p>
          <a:p>
            <a:r>
              <a:rPr lang="en-US" dirty="0"/>
              <a:t>Optional caching mechanism</a:t>
            </a:r>
          </a:p>
          <a:p>
            <a:r>
              <a:rPr lang="en-US" dirty="0"/>
              <a:t>Opens door to using </a:t>
            </a:r>
            <a:r>
              <a:rPr lang="en-US" dirty="0" err="1"/>
              <a:t>GraphQL</a:t>
            </a:r>
            <a:r>
              <a:rPr lang="en-US" dirty="0"/>
              <a:t> with disparate infrastructure sources</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a:xfrm>
            <a:off x="4645026" y="1631156"/>
            <a:ext cx="4041775" cy="2963466"/>
          </a:xfrm>
        </p:spPr>
        <p:txBody>
          <a:bodyPr>
            <a:normAutofit fontScale="62500" lnSpcReduction="20000"/>
          </a:bodyPr>
          <a:lstStyle/>
          <a:p>
            <a:r>
              <a:rPr lang="en-US" dirty="0"/>
              <a:t>Loss of resolution in source system logs (single API user) for pre-existing sources</a:t>
            </a:r>
          </a:p>
          <a:p>
            <a:r>
              <a:rPr lang="en-US" dirty="0"/>
              <a:t>Elimination of shortest route between consumer and source</a:t>
            </a:r>
          </a:p>
          <a:p>
            <a:r>
              <a:rPr lang="en-US" dirty="0"/>
              <a:t>Dynamic nature of connections may cause confusion when troubleshooting</a:t>
            </a:r>
          </a:p>
          <a:p>
            <a:r>
              <a:rPr lang="en-US" dirty="0"/>
              <a:t>Small development team (2)</a:t>
            </a:r>
          </a:p>
        </p:txBody>
      </p:sp>
    </p:spTree>
    <p:extLst>
      <p:ext uri="{BB962C8B-B14F-4D97-AF65-F5344CB8AC3E}">
        <p14:creationId xmlns:p14="http://schemas.microsoft.com/office/powerpoint/2010/main" val="17236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Thank you for coming!</a:t>
            </a:r>
          </a:p>
        </p:txBody>
      </p:sp>
      <p:sp>
        <p:nvSpPr>
          <p:cNvPr id="3" name="Content Placeholder 2"/>
          <p:cNvSpPr>
            <a:spLocks noGrp="1"/>
          </p:cNvSpPr>
          <p:nvPr>
            <p:ph idx="1"/>
          </p:nvPr>
        </p:nvSpPr>
        <p:spPr/>
        <p:txBody>
          <a:bodyPr/>
          <a:lstStyle/>
          <a:p>
            <a:r>
              <a:rPr lang="en-US" dirty="0"/>
              <a:t>Project used in demo:</a:t>
            </a:r>
          </a:p>
          <a:p>
            <a:r>
              <a:rPr lang="en-US" dirty="0">
                <a:solidFill>
                  <a:schemeClr val="accent5"/>
                </a:solidFill>
              </a:rPr>
              <a:t>https://github.com/adhdtech/DRP</a:t>
            </a:r>
          </a:p>
        </p:txBody>
      </p:sp>
    </p:spTree>
    <p:extLst>
      <p:ext uri="{BB962C8B-B14F-4D97-AF65-F5344CB8AC3E}">
        <p14:creationId xmlns:p14="http://schemas.microsoft.com/office/powerpoint/2010/main" val="363362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9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The Challenge</a:t>
            </a:r>
          </a:p>
        </p:txBody>
      </p:sp>
      <p:sp>
        <p:nvSpPr>
          <p:cNvPr id="3" name="Content Placeholder 2"/>
          <p:cNvSpPr>
            <a:spLocks noGrp="1"/>
          </p:cNvSpPr>
          <p:nvPr>
            <p:ph idx="1"/>
          </p:nvPr>
        </p:nvSpPr>
        <p:spPr/>
        <p:txBody>
          <a:bodyPr/>
          <a:lstStyle/>
          <a:p>
            <a:r>
              <a:rPr lang="en-US" dirty="0"/>
              <a:t>We are often asked to collect and analyze data from disparate infrastructure source types.  These efforts are hindered by constant technological and environmental changes.</a:t>
            </a:r>
          </a:p>
          <a:p>
            <a:endParaRPr lang="en-US" dirty="0"/>
          </a:p>
          <a:p>
            <a:r>
              <a:rPr lang="en-US" dirty="0"/>
              <a:t>How can we mitigate the impact of these changes to reduce time spent on development and maintenance?</a:t>
            </a:r>
          </a:p>
        </p:txBody>
      </p:sp>
    </p:spTree>
    <p:extLst>
      <p:ext uri="{BB962C8B-B14F-4D97-AF65-F5344CB8AC3E}">
        <p14:creationId xmlns:p14="http://schemas.microsoft.com/office/powerpoint/2010/main" val="2482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Terminology</a:t>
            </a:r>
          </a:p>
        </p:txBody>
      </p:sp>
      <p:sp>
        <p:nvSpPr>
          <p:cNvPr id="3" name="Content Placeholder 2"/>
          <p:cNvSpPr>
            <a:spLocks noGrp="1"/>
          </p:cNvSpPr>
          <p:nvPr>
            <p:ph idx="1"/>
          </p:nvPr>
        </p:nvSpPr>
        <p:spPr/>
        <p:txBody>
          <a:bodyPr>
            <a:normAutofit fontScale="77500" lnSpcReduction="20000"/>
          </a:bodyPr>
          <a:lstStyle/>
          <a:p>
            <a:r>
              <a:rPr lang="en-US" sz="3000" u="sng" dirty="0"/>
              <a:t>Infrastructure System</a:t>
            </a:r>
          </a:p>
          <a:p>
            <a:r>
              <a:rPr lang="en-US" dirty="0"/>
              <a:t>Any system normally managed by IT groups and required by users or applications for day to day operations.  This includes network components, directory services, collaboration services, identity management and others.</a:t>
            </a:r>
          </a:p>
          <a:p>
            <a:endParaRPr lang="en-US" dirty="0"/>
          </a:p>
          <a:p>
            <a:r>
              <a:rPr lang="en-US" u="sng" dirty="0"/>
              <a:t>Source</a:t>
            </a:r>
          </a:p>
          <a:p>
            <a:r>
              <a:rPr lang="en-US" dirty="0"/>
              <a:t>Any system from which data needs to be retrieved.  Since some infrastructure systems do not offer APIs, the term API would not suffice.  These systems require the use of protocols such as LDAP, SNMP, various flavors of SQL, etc.</a:t>
            </a:r>
          </a:p>
        </p:txBody>
      </p:sp>
    </p:spTree>
    <p:extLst>
      <p:ext uri="{BB962C8B-B14F-4D97-AF65-F5344CB8AC3E}">
        <p14:creationId xmlns:p14="http://schemas.microsoft.com/office/powerpoint/2010/main" val="170805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many.. sources...</a:t>
            </a:r>
          </a:p>
        </p:txBody>
      </p:sp>
    </p:spTree>
    <p:extLst>
      <p:ext uri="{BB962C8B-B14F-4D97-AF65-F5344CB8AC3E}">
        <p14:creationId xmlns:p14="http://schemas.microsoft.com/office/powerpoint/2010/main" val="420865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Sample Sources</a:t>
            </a:r>
          </a:p>
        </p:txBody>
      </p:sp>
      <p:sp>
        <p:nvSpPr>
          <p:cNvPr id="4" name="Oval 3">
            <a:extLst>
              <a:ext uri="{FF2B5EF4-FFF2-40B4-BE49-F238E27FC236}">
                <a16:creationId xmlns:a16="http://schemas.microsoft.com/office/drawing/2014/main" id="{F29AA61D-6E19-4861-A59B-1C5BD867A492}"/>
              </a:ext>
            </a:extLst>
          </p:cNvPr>
          <p:cNvSpPr/>
          <p:nvPr/>
        </p:nvSpPr>
        <p:spPr>
          <a:xfrm>
            <a:off x="510406" y="1547565"/>
            <a:ext cx="1452057" cy="1444108"/>
          </a:xfrm>
          <a:prstGeom prst="ellipse">
            <a:avLst/>
          </a:prstGeom>
          <a:solidFill>
            <a:srgbClr val="F398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Wireless</a:t>
            </a:r>
            <a:br>
              <a:rPr lang="en-US" sz="1400" b="1" dirty="0"/>
            </a:br>
            <a:r>
              <a:rPr lang="en-US" sz="1400" b="1" dirty="0" err="1"/>
              <a:t>Mgmt</a:t>
            </a:r>
            <a:endParaRPr lang="en-US" sz="1400" b="1" dirty="0"/>
          </a:p>
        </p:txBody>
      </p:sp>
      <p:sp>
        <p:nvSpPr>
          <p:cNvPr id="6" name="Oval 5">
            <a:extLst>
              <a:ext uri="{FF2B5EF4-FFF2-40B4-BE49-F238E27FC236}">
                <a16:creationId xmlns:a16="http://schemas.microsoft.com/office/drawing/2014/main" id="{707F1940-7F59-463C-8EF6-C7DD9F13141B}"/>
              </a:ext>
            </a:extLst>
          </p:cNvPr>
          <p:cNvSpPr/>
          <p:nvPr/>
        </p:nvSpPr>
        <p:spPr>
          <a:xfrm>
            <a:off x="2645902" y="1547565"/>
            <a:ext cx="1452057" cy="1444108"/>
          </a:xfrm>
          <a:prstGeom prst="ellipse">
            <a:avLst/>
          </a:prstGeom>
          <a:solidFill>
            <a:srgbClr val="47C8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Telephony</a:t>
            </a:r>
          </a:p>
        </p:txBody>
      </p:sp>
      <p:sp>
        <p:nvSpPr>
          <p:cNvPr id="7" name="Oval 6">
            <a:extLst>
              <a:ext uri="{FF2B5EF4-FFF2-40B4-BE49-F238E27FC236}">
                <a16:creationId xmlns:a16="http://schemas.microsoft.com/office/drawing/2014/main" id="{DA56C043-328D-48D6-8DA1-D02FD020C82E}"/>
              </a:ext>
            </a:extLst>
          </p:cNvPr>
          <p:cNvSpPr/>
          <p:nvPr/>
        </p:nvSpPr>
        <p:spPr>
          <a:xfrm>
            <a:off x="4781398" y="1547565"/>
            <a:ext cx="1452057" cy="1444108"/>
          </a:xfrm>
          <a:prstGeom prst="ellipse">
            <a:avLst/>
          </a:prstGeom>
          <a:solidFill>
            <a:srgbClr val="F15C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Directory</a:t>
            </a:r>
          </a:p>
          <a:p>
            <a:pPr algn="ctr"/>
            <a:r>
              <a:rPr lang="en-US" sz="1400" b="1" dirty="0"/>
              <a:t>Services</a:t>
            </a:r>
          </a:p>
        </p:txBody>
      </p:sp>
      <p:sp>
        <p:nvSpPr>
          <p:cNvPr id="8" name="Oval 7">
            <a:extLst>
              <a:ext uri="{FF2B5EF4-FFF2-40B4-BE49-F238E27FC236}">
                <a16:creationId xmlns:a16="http://schemas.microsoft.com/office/drawing/2014/main" id="{916595B2-A84C-47EB-B696-C65E9E14A3A7}"/>
              </a:ext>
            </a:extLst>
          </p:cNvPr>
          <p:cNvSpPr/>
          <p:nvPr/>
        </p:nvSpPr>
        <p:spPr>
          <a:xfrm>
            <a:off x="6916894" y="1547565"/>
            <a:ext cx="1452057" cy="1444108"/>
          </a:xfrm>
          <a:prstGeom prst="ellipse">
            <a:avLst/>
          </a:prstGeom>
          <a:solidFill>
            <a:srgbClr val="4DC1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IPAM</a:t>
            </a:r>
          </a:p>
        </p:txBody>
      </p:sp>
      <p:sp>
        <p:nvSpPr>
          <p:cNvPr id="9" name="Oval 8">
            <a:extLst>
              <a:ext uri="{FF2B5EF4-FFF2-40B4-BE49-F238E27FC236}">
                <a16:creationId xmlns:a16="http://schemas.microsoft.com/office/drawing/2014/main" id="{DF32703B-E749-4741-B186-77A7FB0E6FFE}"/>
              </a:ext>
            </a:extLst>
          </p:cNvPr>
          <p:cNvSpPr/>
          <p:nvPr/>
        </p:nvSpPr>
        <p:spPr>
          <a:xfrm>
            <a:off x="1578154" y="2847262"/>
            <a:ext cx="1452057" cy="14441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Load</a:t>
            </a:r>
            <a:br>
              <a:rPr lang="en-US" sz="1400" b="1" dirty="0"/>
            </a:br>
            <a:r>
              <a:rPr lang="en-US" sz="1400" b="1" dirty="0"/>
              <a:t>Balancers</a:t>
            </a:r>
          </a:p>
        </p:txBody>
      </p:sp>
      <p:sp>
        <p:nvSpPr>
          <p:cNvPr id="10" name="Oval 9">
            <a:extLst>
              <a:ext uri="{FF2B5EF4-FFF2-40B4-BE49-F238E27FC236}">
                <a16:creationId xmlns:a16="http://schemas.microsoft.com/office/drawing/2014/main" id="{0D0A637C-3CA6-42C3-86F2-5E18E027BE3E}"/>
              </a:ext>
            </a:extLst>
          </p:cNvPr>
          <p:cNvSpPr/>
          <p:nvPr/>
        </p:nvSpPr>
        <p:spPr>
          <a:xfrm>
            <a:off x="3713650" y="2847261"/>
            <a:ext cx="1452057" cy="1444108"/>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Identity</a:t>
            </a:r>
            <a:br>
              <a:rPr lang="en-US" sz="1400" b="1" dirty="0"/>
            </a:br>
            <a:r>
              <a:rPr lang="en-US" sz="1400" b="1" dirty="0" err="1"/>
              <a:t>Mgmt</a:t>
            </a:r>
            <a:endParaRPr lang="en-US" sz="1400" b="1" dirty="0"/>
          </a:p>
        </p:txBody>
      </p:sp>
      <p:sp>
        <p:nvSpPr>
          <p:cNvPr id="11" name="Oval 10">
            <a:extLst>
              <a:ext uri="{FF2B5EF4-FFF2-40B4-BE49-F238E27FC236}">
                <a16:creationId xmlns:a16="http://schemas.microsoft.com/office/drawing/2014/main" id="{FFCD0267-1419-495C-8B60-67440FC11132}"/>
              </a:ext>
            </a:extLst>
          </p:cNvPr>
          <p:cNvSpPr/>
          <p:nvPr/>
        </p:nvSpPr>
        <p:spPr>
          <a:xfrm>
            <a:off x="5849146" y="2847262"/>
            <a:ext cx="1452057" cy="1444108"/>
          </a:xfrm>
          <a:prstGeom prst="ellipse">
            <a:avLst/>
          </a:prstGeom>
          <a:solidFill>
            <a:srgbClr val="87CB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Hardware</a:t>
            </a:r>
            <a:br>
              <a:rPr lang="en-US" sz="1400" b="1" dirty="0"/>
            </a:br>
            <a:r>
              <a:rPr lang="en-US" sz="1400" b="1" dirty="0"/>
              <a:t>Inventory</a:t>
            </a:r>
          </a:p>
        </p:txBody>
      </p:sp>
    </p:spTree>
    <p:extLst>
      <p:ext uri="{BB962C8B-B14F-4D97-AF65-F5344CB8AC3E}">
        <p14:creationId xmlns:p14="http://schemas.microsoft.com/office/powerpoint/2010/main" val="10451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Sample Sources</a:t>
            </a:r>
          </a:p>
        </p:txBody>
      </p:sp>
      <p:graphicFrame>
        <p:nvGraphicFramePr>
          <p:cNvPr id="5" name="Table 4"/>
          <p:cNvGraphicFramePr>
            <a:graphicFrameLocks noGrp="1"/>
          </p:cNvGraphicFramePr>
          <p:nvPr>
            <p:extLst>
              <p:ext uri="{D42A27DB-BD31-4B8C-83A1-F6EECF244321}">
                <p14:modId xmlns:p14="http://schemas.microsoft.com/office/powerpoint/2010/main" val="277191062"/>
              </p:ext>
            </p:extLst>
          </p:nvPr>
        </p:nvGraphicFramePr>
        <p:xfrm>
          <a:off x="231108" y="1265251"/>
          <a:ext cx="8681783" cy="3330054"/>
        </p:xfrm>
        <a:graphic>
          <a:graphicData uri="http://schemas.openxmlformats.org/drawingml/2006/table">
            <a:tbl>
              <a:tblPr firstRow="1" bandRow="1">
                <a:tableStyleId>{69012ECD-51FC-41F1-AA8D-1B2483CD663E}</a:tableStyleId>
              </a:tblPr>
              <a:tblGrid>
                <a:gridCol w="1661391">
                  <a:extLst>
                    <a:ext uri="{9D8B030D-6E8A-4147-A177-3AD203B41FA5}">
                      <a16:colId xmlns:a16="http://schemas.microsoft.com/office/drawing/2014/main" val="20000"/>
                    </a:ext>
                  </a:extLst>
                </a:gridCol>
                <a:gridCol w="1139252">
                  <a:extLst>
                    <a:ext uri="{9D8B030D-6E8A-4147-A177-3AD203B41FA5}">
                      <a16:colId xmlns:a16="http://schemas.microsoft.com/office/drawing/2014/main" val="20001"/>
                    </a:ext>
                  </a:extLst>
                </a:gridCol>
                <a:gridCol w="1553981">
                  <a:extLst>
                    <a:ext uri="{9D8B030D-6E8A-4147-A177-3AD203B41FA5}">
                      <a16:colId xmlns:a16="http://schemas.microsoft.com/office/drawing/2014/main" val="20002"/>
                    </a:ext>
                  </a:extLst>
                </a:gridCol>
                <a:gridCol w="1454045">
                  <a:extLst>
                    <a:ext uri="{9D8B030D-6E8A-4147-A177-3AD203B41FA5}">
                      <a16:colId xmlns:a16="http://schemas.microsoft.com/office/drawing/2014/main" val="20003"/>
                    </a:ext>
                  </a:extLst>
                </a:gridCol>
                <a:gridCol w="1507847">
                  <a:extLst>
                    <a:ext uri="{9D8B030D-6E8A-4147-A177-3AD203B41FA5}">
                      <a16:colId xmlns:a16="http://schemas.microsoft.com/office/drawing/2014/main" val="20004"/>
                    </a:ext>
                  </a:extLst>
                </a:gridCol>
                <a:gridCol w="1365267">
                  <a:extLst>
                    <a:ext uri="{9D8B030D-6E8A-4147-A177-3AD203B41FA5}">
                      <a16:colId xmlns:a16="http://schemas.microsoft.com/office/drawing/2014/main" val="2551501734"/>
                    </a:ext>
                  </a:extLst>
                </a:gridCol>
              </a:tblGrid>
              <a:tr h="483601">
                <a:tc>
                  <a:txBody>
                    <a:bodyPr/>
                    <a:lstStyle/>
                    <a:p>
                      <a:pPr algn="ctr"/>
                      <a:r>
                        <a:rPr lang="en-US" dirty="0"/>
                        <a:t>Source Type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Protocol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Data Format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Spec Format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Spec Source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t>Client Language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458489">
                <a:tc>
                  <a:txBody>
                    <a:bodyPr/>
                    <a:lstStyle/>
                    <a:p>
                      <a:pPr algn="ctr"/>
                      <a:r>
                        <a:rPr lang="en-US" sz="1600" dirty="0">
                          <a:solidFill>
                            <a:schemeClr val="tx1">
                              <a:lumMod val="75000"/>
                              <a:lumOff val="25000"/>
                            </a:schemeClr>
                          </a:solidFill>
                        </a:rPr>
                        <a:t>Meraki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XML/JSON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err="1">
                          <a:solidFill>
                            <a:schemeClr val="tx1">
                              <a:lumMod val="75000"/>
                              <a:lumOff val="25000"/>
                            </a:schemeClr>
                          </a:solidFill>
                        </a:rPr>
                        <a:t>OpenAPI</a:t>
                      </a:r>
                      <a:endParaRPr lang="en-US" sz="1600" dirty="0">
                        <a:solidFill>
                          <a:schemeClr val="tx1">
                            <a:lumMod val="75000"/>
                            <a:lumOff val="25000"/>
                          </a:schemeClr>
                        </a:solidFill>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058518132"/>
                  </a:ext>
                </a:extLst>
              </a:tr>
              <a:tr h="458489">
                <a:tc>
                  <a:txBody>
                    <a:bodyPr/>
                    <a:lstStyle/>
                    <a:p>
                      <a:pPr algn="ctr"/>
                      <a:r>
                        <a:rPr lang="en-US" sz="1600" dirty="0">
                          <a:solidFill>
                            <a:schemeClr val="tx1">
                              <a:lumMod val="75000"/>
                              <a:lumOff val="25000"/>
                            </a:schemeClr>
                          </a:solidFill>
                        </a:rPr>
                        <a:t>CUCM – AXL/RIS</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SOAP</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XML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8489">
                <a:tc>
                  <a:txBody>
                    <a:bodyPr/>
                    <a:lstStyle/>
                    <a:p>
                      <a:pPr algn="ctr"/>
                      <a:r>
                        <a:rPr lang="en-US" sz="1600" dirty="0">
                          <a:solidFill>
                            <a:schemeClr val="tx1">
                              <a:lumMod val="75000"/>
                              <a:lumOff val="25000"/>
                            </a:schemeClr>
                          </a:solidFill>
                        </a:rPr>
                        <a:t>CUCM - JTAPI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JTAPI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binary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Java</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848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CUC - CUPI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XML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8489">
                <a:tc>
                  <a:txBody>
                    <a:bodyPr/>
                    <a:lstStyle/>
                    <a:p>
                      <a:pPr algn="ctr"/>
                      <a:r>
                        <a:rPr lang="en-US" sz="1600" dirty="0">
                          <a:solidFill>
                            <a:schemeClr val="tx1">
                              <a:lumMod val="75000"/>
                              <a:lumOff val="25000"/>
                            </a:schemeClr>
                          </a:solidFill>
                        </a:rPr>
                        <a:t>NetScaler</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JSON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8489">
                <a:tc>
                  <a:txBody>
                    <a:bodyPr/>
                    <a:lstStyle/>
                    <a:p>
                      <a:pPr algn="ctr"/>
                      <a:r>
                        <a:rPr lang="en-US" sz="1600" dirty="0">
                          <a:solidFill>
                            <a:schemeClr val="tx1">
                              <a:lumMod val="75000"/>
                              <a:lumOff val="25000"/>
                            </a:schemeClr>
                          </a:solidFill>
                        </a:rPr>
                        <a:t>Active Directory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LDAP</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binary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46514230"/>
                  </a:ext>
                </a:extLst>
              </a:tr>
            </a:tbl>
          </a:graphicData>
        </a:graphic>
      </p:graphicFrame>
    </p:spTree>
    <p:extLst>
      <p:ext uri="{BB962C8B-B14F-4D97-AF65-F5344CB8AC3E}">
        <p14:creationId xmlns:p14="http://schemas.microsoft.com/office/powerpoint/2010/main" val="366448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sp>
        <p:nvSpPr>
          <p:cNvPr id="57" name="Oval 56">
            <a:extLst>
              <a:ext uri="{FF2B5EF4-FFF2-40B4-BE49-F238E27FC236}">
                <a16:creationId xmlns:a16="http://schemas.microsoft.com/office/drawing/2014/main" id="{D4636161-E52C-45A8-86AE-FCDF400EF532}"/>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5B0EC61-589B-407D-8CC6-BE058BBB673B}"/>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59" name="Flowchart: Collate 58">
            <a:extLst>
              <a:ext uri="{FF2B5EF4-FFF2-40B4-BE49-F238E27FC236}">
                <a16:creationId xmlns:a16="http://schemas.microsoft.com/office/drawing/2014/main" id="{07646C47-36CB-4995-9659-E33018EEAF76}"/>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B3538A22-93BF-4EA4-9B74-8FCDDE4D5AF6}"/>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cxnSp>
        <p:nvCxnSpPr>
          <p:cNvPr id="92" name="Straight Arrow Connector 91">
            <a:extLst>
              <a:ext uri="{FF2B5EF4-FFF2-40B4-BE49-F238E27FC236}">
                <a16:creationId xmlns:a16="http://schemas.microsoft.com/office/drawing/2014/main" id="{5B165958-4458-482D-9BE8-7BF4C1A3BB21}"/>
              </a:ext>
            </a:extLst>
          </p:cNvPr>
          <p:cNvCxnSpPr>
            <a:cxnSpLocks/>
            <a:stCxn id="18" idx="2"/>
            <a:endCxn id="104" idx="0"/>
          </p:cNvCxnSpPr>
          <p:nvPr/>
        </p:nvCxnSpPr>
        <p:spPr>
          <a:xfrm flipH="1">
            <a:off x="2236241" y="2975477"/>
            <a:ext cx="37064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0EF09664-BCD7-40D6-AD8E-BE92604748B9}"/>
              </a:ext>
            </a:extLst>
          </p:cNvPr>
          <p:cNvCxnSpPr>
            <a:cxnSpLocks/>
            <a:stCxn id="18" idx="3"/>
            <a:endCxn id="105" idx="0"/>
          </p:cNvCxnSpPr>
          <p:nvPr/>
        </p:nvCxnSpPr>
        <p:spPr>
          <a:xfrm flipH="1">
            <a:off x="2237765" y="3082162"/>
            <a:ext cx="3749092" cy="461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BDEA6DA5-7C46-4DA5-9F24-AC27BBBAB015}"/>
              </a:ext>
            </a:extLst>
          </p:cNvPr>
          <p:cNvCxnSpPr>
            <a:cxnSpLocks/>
            <a:stCxn id="18" idx="1"/>
            <a:endCxn id="103" idx="0"/>
          </p:cNvCxnSpPr>
          <p:nvPr/>
        </p:nvCxnSpPr>
        <p:spPr>
          <a:xfrm flipH="1" flipV="1">
            <a:off x="2236242" y="2407791"/>
            <a:ext cx="3750615" cy="461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Flowchart: Collate 102">
            <a:extLst>
              <a:ext uri="{FF2B5EF4-FFF2-40B4-BE49-F238E27FC236}">
                <a16:creationId xmlns:a16="http://schemas.microsoft.com/office/drawing/2014/main" id="{49E4BC8D-B29F-4D08-BBD3-D685B945AF4A}"/>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Flowchart: Collate 103">
            <a:extLst>
              <a:ext uri="{FF2B5EF4-FFF2-40B4-BE49-F238E27FC236}">
                <a16:creationId xmlns:a16="http://schemas.microsoft.com/office/drawing/2014/main" id="{7112BDA1-07CB-4045-858E-0AAD6BA5CC85}"/>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Flowchart: Collate 104">
            <a:extLst>
              <a:ext uri="{FF2B5EF4-FFF2-40B4-BE49-F238E27FC236}">
                <a16:creationId xmlns:a16="http://schemas.microsoft.com/office/drawing/2014/main" id="{29F5506E-6507-4976-9374-62C1AD9B442E}"/>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a:extLst>
              <a:ext uri="{FF2B5EF4-FFF2-40B4-BE49-F238E27FC236}">
                <a16:creationId xmlns:a16="http://schemas.microsoft.com/office/drawing/2014/main" id="{CA5954FA-21BC-4227-A3A4-890A94A63231}"/>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107" name="TextBox 106">
            <a:extLst>
              <a:ext uri="{FF2B5EF4-FFF2-40B4-BE49-F238E27FC236}">
                <a16:creationId xmlns:a16="http://schemas.microsoft.com/office/drawing/2014/main" id="{036407E9-4582-4F92-9542-F268CCB7708A}"/>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108" name="TextBox 107">
            <a:extLst>
              <a:ext uri="{FF2B5EF4-FFF2-40B4-BE49-F238E27FC236}">
                <a16:creationId xmlns:a16="http://schemas.microsoft.com/office/drawing/2014/main" id="{4B18B47E-93D4-4A00-B0F8-471F54209AD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18" name="Oval 17">
            <a:extLst>
              <a:ext uri="{FF2B5EF4-FFF2-40B4-BE49-F238E27FC236}">
                <a16:creationId xmlns:a16="http://schemas.microsoft.com/office/drawing/2014/main" id="{5ABF84DF-A25A-4CD5-9DB5-42FF426F266C}"/>
              </a:ext>
            </a:extLst>
          </p:cNvPr>
          <p:cNvSpPr>
            <a:spLocks noChangeAspect="1"/>
          </p:cNvSpPr>
          <p:nvPr/>
        </p:nvSpPr>
        <p:spPr>
          <a:xfrm>
            <a:off x="5942666" y="2824601"/>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07D07A2-0C9D-4B65-BBAD-453A55E5BA60}"/>
              </a:ext>
            </a:extLst>
          </p:cNvPr>
          <p:cNvSpPr txBox="1"/>
          <p:nvPr/>
        </p:nvSpPr>
        <p:spPr>
          <a:xfrm>
            <a:off x="6250662" y="2785835"/>
            <a:ext cx="919205" cy="369332"/>
          </a:xfrm>
          <a:prstGeom prst="rect">
            <a:avLst/>
          </a:prstGeom>
          <a:noFill/>
        </p:spPr>
        <p:txBody>
          <a:bodyPr wrap="square" rtlCol="0">
            <a:spAutoFit/>
          </a:bodyPr>
          <a:lstStyle/>
          <a:p>
            <a:pPr algn="ctr"/>
            <a:r>
              <a:rPr lang="en-US" dirty="0"/>
              <a:t>Ansible</a:t>
            </a:r>
          </a:p>
        </p:txBody>
      </p:sp>
    </p:spTree>
    <p:extLst>
      <p:ext uri="{BB962C8B-B14F-4D97-AF65-F5344CB8AC3E}">
        <p14:creationId xmlns:p14="http://schemas.microsoft.com/office/powerpoint/2010/main" val="26026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26380" y="1897363"/>
            <a:ext cx="523480" cy="52348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1</a:t>
            </a:r>
          </a:p>
        </p:txBody>
      </p:sp>
      <p:sp>
        <p:nvSpPr>
          <p:cNvPr id="8" name="TextBox 7"/>
          <p:cNvSpPr txBox="1"/>
          <p:nvPr/>
        </p:nvSpPr>
        <p:spPr>
          <a:xfrm>
            <a:off x="300810" y="2539170"/>
            <a:ext cx="1893888" cy="461665"/>
          </a:xfrm>
          <a:prstGeom prst="rect">
            <a:avLst/>
          </a:prstGeom>
          <a:noFill/>
          <a:ln>
            <a:noFill/>
          </a:ln>
        </p:spPr>
        <p:txBody>
          <a:bodyPr wrap="square" rtlCol="0">
            <a:spAutoFit/>
          </a:bodyPr>
          <a:lstStyle/>
          <a:p>
            <a:r>
              <a:rPr lang="en-US" sz="1200" b="1" dirty="0">
                <a:solidFill>
                  <a:schemeClr val="accent2"/>
                </a:solidFill>
              </a:rPr>
              <a:t>Study Integration Interface(s)</a:t>
            </a:r>
          </a:p>
        </p:txBody>
      </p:sp>
      <p:sp>
        <p:nvSpPr>
          <p:cNvPr id="9" name="Oval 8"/>
          <p:cNvSpPr/>
          <p:nvPr/>
        </p:nvSpPr>
        <p:spPr>
          <a:xfrm>
            <a:off x="4310260" y="1897363"/>
            <a:ext cx="523480" cy="52348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3</a:t>
            </a:r>
          </a:p>
        </p:txBody>
      </p:sp>
      <p:sp>
        <p:nvSpPr>
          <p:cNvPr id="10" name="TextBox 9"/>
          <p:cNvSpPr txBox="1"/>
          <p:nvPr/>
        </p:nvSpPr>
        <p:spPr>
          <a:xfrm>
            <a:off x="3651274" y="2537562"/>
            <a:ext cx="1829042" cy="276999"/>
          </a:xfrm>
          <a:prstGeom prst="rect">
            <a:avLst/>
          </a:prstGeom>
          <a:noFill/>
          <a:ln>
            <a:noFill/>
          </a:ln>
        </p:spPr>
        <p:txBody>
          <a:bodyPr wrap="square" rtlCol="0">
            <a:spAutoFit/>
          </a:bodyPr>
          <a:lstStyle/>
          <a:p>
            <a:r>
              <a:rPr lang="en-US" sz="1200" b="1" dirty="0">
                <a:solidFill>
                  <a:schemeClr val="accent5"/>
                </a:solidFill>
              </a:rPr>
              <a:t>Discover Instances</a:t>
            </a:r>
          </a:p>
        </p:txBody>
      </p:sp>
      <p:sp>
        <p:nvSpPr>
          <p:cNvPr id="12" name="Oval 11"/>
          <p:cNvSpPr/>
          <p:nvPr/>
        </p:nvSpPr>
        <p:spPr>
          <a:xfrm>
            <a:off x="5947768" y="1898400"/>
            <a:ext cx="523480" cy="52348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4</a:t>
            </a:r>
          </a:p>
        </p:txBody>
      </p:sp>
      <p:sp>
        <p:nvSpPr>
          <p:cNvPr id="13" name="TextBox 12"/>
          <p:cNvSpPr txBox="1"/>
          <p:nvPr/>
        </p:nvSpPr>
        <p:spPr>
          <a:xfrm>
            <a:off x="5434294" y="2539170"/>
            <a:ext cx="1539876" cy="461665"/>
          </a:xfrm>
          <a:prstGeom prst="rect">
            <a:avLst/>
          </a:prstGeom>
          <a:noFill/>
          <a:ln>
            <a:noFill/>
          </a:ln>
        </p:spPr>
        <p:txBody>
          <a:bodyPr wrap="square" rtlCol="0">
            <a:spAutoFit/>
          </a:bodyPr>
          <a:lstStyle/>
          <a:p>
            <a:r>
              <a:rPr lang="en-US" sz="1200" b="1" dirty="0">
                <a:solidFill>
                  <a:schemeClr val="accent6"/>
                </a:solidFill>
              </a:rPr>
              <a:t>Acquire Credentials &amp; Roles</a:t>
            </a:r>
            <a:endParaRPr lang="en-US" sz="900" b="1" dirty="0">
              <a:solidFill>
                <a:schemeClr val="accent6"/>
              </a:solidFill>
            </a:endParaRPr>
          </a:p>
        </p:txBody>
      </p:sp>
      <p:sp>
        <p:nvSpPr>
          <p:cNvPr id="15" name="Oval 14"/>
          <p:cNvSpPr/>
          <p:nvPr/>
        </p:nvSpPr>
        <p:spPr>
          <a:xfrm>
            <a:off x="7585276" y="1898400"/>
            <a:ext cx="523480" cy="5234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5</a:t>
            </a:r>
          </a:p>
        </p:txBody>
      </p:sp>
      <p:sp>
        <p:nvSpPr>
          <p:cNvPr id="16" name="TextBox 15"/>
          <p:cNvSpPr txBox="1"/>
          <p:nvPr/>
        </p:nvSpPr>
        <p:spPr>
          <a:xfrm>
            <a:off x="7118443" y="2539170"/>
            <a:ext cx="1568451" cy="461665"/>
          </a:xfrm>
          <a:prstGeom prst="rect">
            <a:avLst/>
          </a:prstGeom>
          <a:noFill/>
          <a:ln>
            <a:noFill/>
          </a:ln>
        </p:spPr>
        <p:txBody>
          <a:bodyPr wrap="square" rtlCol="0">
            <a:spAutoFit/>
          </a:bodyPr>
          <a:lstStyle/>
          <a:p>
            <a:r>
              <a:rPr lang="en-US" sz="1200" b="1" dirty="0">
                <a:solidFill>
                  <a:schemeClr val="accent3"/>
                </a:solidFill>
              </a:rPr>
              <a:t>Address Routing &amp; Firewall Issues</a:t>
            </a:r>
            <a:endParaRPr lang="en-US" sz="900" b="1" dirty="0">
              <a:solidFill>
                <a:schemeClr val="accent3"/>
              </a:solidFill>
            </a:endParaRPr>
          </a:p>
        </p:txBody>
      </p:sp>
      <p:cxnSp>
        <p:nvCxnSpPr>
          <p:cNvPr id="19" name="Straight Arrow Connector 18"/>
          <p:cNvCxnSpPr>
            <a:cxnSpLocks/>
            <a:stCxn id="26" idx="6"/>
            <a:endCxn id="9" idx="2"/>
          </p:cNvCxnSpPr>
          <p:nvPr/>
        </p:nvCxnSpPr>
        <p:spPr>
          <a:xfrm flipV="1">
            <a:off x="3143386" y="2159103"/>
            <a:ext cx="1166874"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6"/>
            <a:endCxn id="12" idx="2"/>
          </p:cNvCxnSpPr>
          <p:nvPr/>
        </p:nvCxnSpPr>
        <p:spPr>
          <a:xfrm>
            <a:off x="4833740" y="2159103"/>
            <a:ext cx="1114028"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cxnSp>
        <p:nvCxnSpPr>
          <p:cNvPr id="46" name="Straight Arrow Connector 45"/>
          <p:cNvCxnSpPr>
            <a:cxnSpLocks/>
            <a:stCxn id="7" idx="6"/>
            <a:endCxn id="26" idx="2"/>
          </p:cNvCxnSpPr>
          <p:nvPr/>
        </p:nvCxnSpPr>
        <p:spPr>
          <a:xfrm>
            <a:off x="1449860" y="2159103"/>
            <a:ext cx="1170046"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0810" y="3086902"/>
            <a:ext cx="1893888" cy="430887"/>
          </a:xfrm>
          <a:prstGeom prst="rect">
            <a:avLst/>
          </a:prstGeom>
        </p:spPr>
        <p:txBody>
          <a:bodyPr wrap="square">
            <a:spAutoFit/>
          </a:bodyPr>
          <a:lstStyle/>
          <a:p>
            <a:r>
              <a:rPr lang="en-US" sz="1100" dirty="0">
                <a:solidFill>
                  <a:srgbClr val="58595B"/>
                </a:solidFill>
              </a:rPr>
              <a:t>Could be an API or native protocol (SQL, LDAP, </a:t>
            </a:r>
            <a:r>
              <a:rPr lang="en-US" sz="1100" dirty="0" err="1">
                <a:solidFill>
                  <a:srgbClr val="58595B"/>
                </a:solidFill>
              </a:rPr>
              <a:t>etc</a:t>
            </a:r>
            <a:r>
              <a:rPr lang="en-US" sz="1100" dirty="0">
                <a:solidFill>
                  <a:srgbClr val="58595B"/>
                </a:solidFill>
              </a:rPr>
              <a:t>)</a:t>
            </a:r>
          </a:p>
        </p:txBody>
      </p:sp>
      <p:sp>
        <p:nvSpPr>
          <p:cNvPr id="50" name="Rectangle 49"/>
          <p:cNvSpPr/>
          <p:nvPr/>
        </p:nvSpPr>
        <p:spPr>
          <a:xfrm>
            <a:off x="3651274" y="3086902"/>
            <a:ext cx="1829042" cy="1015663"/>
          </a:xfrm>
          <a:prstGeom prst="rect">
            <a:avLst/>
          </a:prstGeom>
        </p:spPr>
        <p:txBody>
          <a:bodyPr wrap="square">
            <a:spAutoFit/>
          </a:bodyPr>
          <a:lstStyle/>
          <a:p>
            <a:r>
              <a:rPr lang="en-US" sz="1200" dirty="0">
                <a:solidFill>
                  <a:srgbClr val="58595B"/>
                </a:solidFill>
              </a:rPr>
              <a:t>What instances are running in the environment?  What versions are they running?</a:t>
            </a:r>
          </a:p>
        </p:txBody>
      </p:sp>
      <p:sp>
        <p:nvSpPr>
          <p:cNvPr id="51" name="Rectangle 50"/>
          <p:cNvSpPr/>
          <p:nvPr/>
        </p:nvSpPr>
        <p:spPr>
          <a:xfrm>
            <a:off x="5425294" y="3086902"/>
            <a:ext cx="1557876" cy="830997"/>
          </a:xfrm>
          <a:prstGeom prst="rect">
            <a:avLst/>
          </a:prstGeom>
        </p:spPr>
        <p:txBody>
          <a:bodyPr wrap="square">
            <a:spAutoFit/>
          </a:bodyPr>
          <a:lstStyle/>
          <a:p>
            <a:r>
              <a:rPr lang="en-US" sz="1200" dirty="0">
                <a:solidFill>
                  <a:srgbClr val="58595B"/>
                </a:solidFill>
              </a:rPr>
              <a:t>Work with service owners to acquire credentials &amp; roles for each instance</a:t>
            </a:r>
          </a:p>
        </p:txBody>
      </p:sp>
      <p:sp>
        <p:nvSpPr>
          <p:cNvPr id="52" name="Rectangle 51"/>
          <p:cNvSpPr/>
          <p:nvPr/>
        </p:nvSpPr>
        <p:spPr>
          <a:xfrm>
            <a:off x="7118443" y="3086902"/>
            <a:ext cx="1568357" cy="769441"/>
          </a:xfrm>
          <a:prstGeom prst="rect">
            <a:avLst/>
          </a:prstGeom>
        </p:spPr>
        <p:txBody>
          <a:bodyPr wrap="square">
            <a:spAutoFit/>
          </a:bodyPr>
          <a:lstStyle/>
          <a:p>
            <a:r>
              <a:rPr lang="en-US" sz="1100" dirty="0">
                <a:solidFill>
                  <a:srgbClr val="58595B"/>
                </a:solidFill>
              </a:rPr>
              <a:t>Work with network and security groups to resolve any communication issues</a:t>
            </a:r>
          </a:p>
        </p:txBody>
      </p:sp>
      <p:sp>
        <p:nvSpPr>
          <p:cNvPr id="26" name="Oval 25">
            <a:extLst>
              <a:ext uri="{FF2B5EF4-FFF2-40B4-BE49-F238E27FC236}">
                <a16:creationId xmlns:a16="http://schemas.microsoft.com/office/drawing/2014/main" id="{21D55476-F2DC-4FE2-BB7C-9451969E4201}"/>
              </a:ext>
            </a:extLst>
          </p:cNvPr>
          <p:cNvSpPr/>
          <p:nvPr/>
        </p:nvSpPr>
        <p:spPr>
          <a:xfrm>
            <a:off x="2619906" y="1898400"/>
            <a:ext cx="523480" cy="52348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2</a:t>
            </a:r>
          </a:p>
        </p:txBody>
      </p:sp>
      <p:sp>
        <p:nvSpPr>
          <p:cNvPr id="27" name="TextBox 26">
            <a:extLst>
              <a:ext uri="{FF2B5EF4-FFF2-40B4-BE49-F238E27FC236}">
                <a16:creationId xmlns:a16="http://schemas.microsoft.com/office/drawing/2014/main" id="{506AE9D1-7D33-4D67-B0B0-A2328D573E02}"/>
              </a:ext>
            </a:extLst>
          </p:cNvPr>
          <p:cNvSpPr txBox="1"/>
          <p:nvPr/>
        </p:nvSpPr>
        <p:spPr>
          <a:xfrm>
            <a:off x="1967125" y="2536001"/>
            <a:ext cx="1829042" cy="461665"/>
          </a:xfrm>
          <a:prstGeom prst="rect">
            <a:avLst/>
          </a:prstGeom>
          <a:noFill/>
          <a:ln>
            <a:noFill/>
          </a:ln>
        </p:spPr>
        <p:txBody>
          <a:bodyPr wrap="square" rtlCol="0">
            <a:spAutoFit/>
          </a:bodyPr>
          <a:lstStyle/>
          <a:p>
            <a:r>
              <a:rPr lang="en-US" sz="1200" b="1" dirty="0">
                <a:solidFill>
                  <a:schemeClr val="accent1">
                    <a:lumMod val="60000"/>
                    <a:lumOff val="40000"/>
                  </a:schemeClr>
                </a:solidFill>
              </a:rPr>
              <a:t>Implement Interface Libraries</a:t>
            </a:r>
          </a:p>
        </p:txBody>
      </p:sp>
      <p:sp>
        <p:nvSpPr>
          <p:cNvPr id="28" name="Rectangle 27">
            <a:extLst>
              <a:ext uri="{FF2B5EF4-FFF2-40B4-BE49-F238E27FC236}">
                <a16:creationId xmlns:a16="http://schemas.microsoft.com/office/drawing/2014/main" id="{A51A308A-00D4-417E-912C-E764EF2CA55A}"/>
              </a:ext>
            </a:extLst>
          </p:cNvPr>
          <p:cNvSpPr/>
          <p:nvPr/>
        </p:nvSpPr>
        <p:spPr>
          <a:xfrm>
            <a:off x="1967125" y="3083733"/>
            <a:ext cx="1829042" cy="646331"/>
          </a:xfrm>
          <a:prstGeom prst="rect">
            <a:avLst/>
          </a:prstGeom>
        </p:spPr>
        <p:txBody>
          <a:bodyPr wrap="square">
            <a:spAutoFit/>
          </a:bodyPr>
          <a:lstStyle/>
          <a:p>
            <a:r>
              <a:rPr lang="en-US" sz="1200" dirty="0">
                <a:solidFill>
                  <a:srgbClr val="58595B"/>
                </a:solidFill>
              </a:rPr>
              <a:t>Acquire or create language specific interface libraries</a:t>
            </a:r>
          </a:p>
        </p:txBody>
      </p:sp>
      <p:cxnSp>
        <p:nvCxnSpPr>
          <p:cNvPr id="33" name="Straight Arrow Connector 32">
            <a:extLst>
              <a:ext uri="{FF2B5EF4-FFF2-40B4-BE49-F238E27FC236}">
                <a16:creationId xmlns:a16="http://schemas.microsoft.com/office/drawing/2014/main" id="{1AFC1583-717B-4940-9DF8-478F3859EC02}"/>
              </a:ext>
            </a:extLst>
          </p:cNvPr>
          <p:cNvCxnSpPr>
            <a:cxnSpLocks/>
            <a:stCxn id="12" idx="6"/>
            <a:endCxn id="15" idx="2"/>
          </p:cNvCxnSpPr>
          <p:nvPr/>
        </p:nvCxnSpPr>
        <p:spPr>
          <a:xfrm>
            <a:off x="6471248" y="2160140"/>
            <a:ext cx="1114028"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9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vNet Create">
  <a:themeElements>
    <a:clrScheme name="DevNet Create 1">
      <a:dk1>
        <a:sysClr val="windowText" lastClr="000000"/>
      </a:dk1>
      <a:lt1>
        <a:sysClr val="window" lastClr="FFFFFF"/>
      </a:lt1>
      <a:dk2>
        <a:srgbClr val="1F497D"/>
      </a:dk2>
      <a:lt2>
        <a:srgbClr val="EEECE1"/>
      </a:lt2>
      <a:accent1>
        <a:srgbClr val="492E8A"/>
      </a:accent1>
      <a:accent2>
        <a:srgbClr val="4DC1B8"/>
      </a:accent2>
      <a:accent3>
        <a:srgbClr val="F15C5B"/>
      </a:accent3>
      <a:accent4>
        <a:srgbClr val="0D6F97"/>
      </a:accent4>
      <a:accent5>
        <a:srgbClr val="F3981F"/>
      </a:accent5>
      <a:accent6>
        <a:srgbClr val="47C8F5"/>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5388</TotalTime>
  <Words>909</Words>
  <Application>Microsoft Office PowerPoint</Application>
  <PresentationFormat>On-screen Show (16:9)</PresentationFormat>
  <Paragraphs>240</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CiscoSans ExtraLight</vt:lpstr>
      <vt:lpstr>Corbel</vt:lpstr>
      <vt:lpstr>DevNet Create</vt:lpstr>
      <vt:lpstr>PowerPoint Presentation</vt:lpstr>
      <vt:lpstr>Pete Brown</vt:lpstr>
      <vt:lpstr>The Challenge</vt:lpstr>
      <vt:lpstr>Terminology</vt:lpstr>
      <vt:lpstr>So… many.. sources...</vt:lpstr>
      <vt:lpstr>Sample Sources</vt:lpstr>
      <vt:lpstr>Sample Sources</vt:lpstr>
      <vt:lpstr>Accessing a Source - Traditional</vt:lpstr>
      <vt:lpstr>Accessing a Source - Traditional</vt:lpstr>
      <vt:lpstr>Great!  You’ve integrated directly with all the things.  All done.</vt:lpstr>
      <vt:lpstr>PowerPoint Presentation</vt:lpstr>
      <vt:lpstr>Enter the Infrastructure Mesh</vt:lpstr>
      <vt:lpstr>DRP – Declarative Resource Protocol</vt:lpstr>
      <vt:lpstr>DRP – Declarative Resource Protocol</vt:lpstr>
      <vt:lpstr>DRP Mesh Components</vt:lpstr>
      <vt:lpstr>PowerPoint Presentation</vt:lpstr>
      <vt:lpstr>Accessing a Source - Traditional</vt:lpstr>
      <vt:lpstr>Accessing a Source - Mesh</vt:lpstr>
      <vt:lpstr>Accessing a Source – Mesh</vt:lpstr>
      <vt:lpstr>Demo Time!</vt:lpstr>
      <vt:lpstr>DRP Mesh Components</vt:lpstr>
      <vt:lpstr>DRP Mesh Components – Future?</vt:lpstr>
      <vt:lpstr>Is it for you?</vt:lpstr>
      <vt:lpstr>Thank you for coming!</vt:lpstr>
      <vt:lpstr>PowerPoint Presentation</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xueqing li</dc:creator>
  <cp:lastModifiedBy>Brown, Pete</cp:lastModifiedBy>
  <cp:revision>295</cp:revision>
  <dcterms:created xsi:type="dcterms:W3CDTF">2017-04-11T18:51:10Z</dcterms:created>
  <dcterms:modified xsi:type="dcterms:W3CDTF">2020-06-15T17:50:19Z</dcterms:modified>
</cp:coreProperties>
</file>