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7"/>
  </p:notesMasterIdLst>
  <p:sldIdLst>
    <p:sldId id="257" r:id="rId4"/>
    <p:sldId id="269" r:id="rId5"/>
    <p:sldId id="270" r:id="rId6"/>
    <p:sldId id="271" r:id="rId7"/>
    <p:sldId id="273" r:id="rId8"/>
    <p:sldId id="274" r:id="rId9"/>
    <p:sldId id="276" r:id="rId10"/>
    <p:sldId id="277" r:id="rId11"/>
    <p:sldId id="280" r:id="rId12"/>
    <p:sldId id="278" r:id="rId13"/>
    <p:sldId id="282" r:id="rId14"/>
    <p:sldId id="281"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7FE9661-7208-4088-8AA9-A82B733199D4}">
          <p14:sldIdLst>
            <p14:sldId id="257"/>
          </p14:sldIdLst>
        </p14:section>
        <p14:section name="What is Powershell" id="{6CA54470-D23C-44CA-8DB9-7E6A688C8C48}">
          <p14:sldIdLst>
            <p14:sldId id="269"/>
          </p14:sldIdLst>
        </p14:section>
        <p14:section name="Terminology" id="{90CD2749-F7BC-4CDF-A115-B65DAB6F4D54}">
          <p14:sldIdLst>
            <p14:sldId id="270"/>
          </p14:sldIdLst>
        </p14:section>
        <p14:section name="Modules" id="{7124FEB6-960C-4D51-8B63-D435604DCA2A}">
          <p14:sldIdLst>
            <p14:sldId id="271"/>
          </p14:sldIdLst>
        </p14:section>
        <p14:section name="CmdLets" id="{445C8512-D9E1-45B1-B8D6-C713F75F530B}">
          <p14:sldIdLst>
            <p14:sldId id="273"/>
          </p14:sldIdLst>
        </p14:section>
        <p14:section name="Variables" id="{E0E9F071-4C03-401F-A0FF-6467D6A0D650}">
          <p14:sldIdLst>
            <p14:sldId id="274"/>
          </p14:sldIdLst>
        </p14:section>
        <p14:section name="Operators" id="{8F8E32EE-BA41-435C-A497-CEBBBF7870BB}">
          <p14:sldIdLst>
            <p14:sldId id="276"/>
          </p14:sldIdLst>
        </p14:section>
        <p14:section name="Conditionals" id="{267A5285-316B-4AB7-A7BE-E1743CD3E5E6}">
          <p14:sldIdLst>
            <p14:sldId id="277"/>
          </p14:sldIdLst>
        </p14:section>
        <p14:section name="Executables" id="{F08651B8-B723-4580-9A1F-133115319C39}">
          <p14:sldIdLst>
            <p14:sldId id="280"/>
          </p14:sldIdLst>
        </p14:section>
        <p14:section name="Drives" id="{C8421242-4384-4C56-BB96-F5CC21BC4BD5}">
          <p14:sldIdLst>
            <p14:sldId id="278"/>
          </p14:sldIdLst>
        </p14:section>
        <p14:section name="Our Setup" id="{2B6B840F-FEEB-4151-8915-3CD962B09913}">
          <p14:sldIdLst>
            <p14:sldId id="282"/>
            <p14:sldId id="281"/>
            <p14:sldId id="279"/>
          </p14:sldIdLst>
        </p14:section>
        <p14:section name="IDE" id="{967A1032-4794-4A9A-B7BD-B9ADF550360A}">
          <p14:sldIdLst/>
        </p14:section>
        <p14:section name="Adding SQL Libraries" id="{816C9226-3882-4B54-B1F4-320A269D8296}">
          <p14:sldIdLst/>
        </p14:section>
        <p14:section name="Looking for Instances" id="{29275DC1-253D-479B-86C2-F2DF6655C38D}">
          <p14:sldIdLst/>
        </p14:section>
        <p14:section name="Exploring the SQL Drive" id="{09BB95CE-6176-4169-806E-43C2CD01AD11}">
          <p14:sldIdLst/>
        </p14:section>
        <p14:section name="Running Queries" id="{31DF4B90-6706-45A4-A3FB-5EF77A85F1CF}">
          <p14:sldIdLst/>
        </p14:section>
        <p14:section name="Dumping Object Definitions" id="{05A598F4-0964-43BC-9928-7CD1A96035B0}">
          <p14:sldIdLst/>
        </p14:section>
        <p14:section name="Add SQL User" id="{4F05C0ED-2C1D-4F9D-B62D-A2082CE22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5" autoAdjust="0"/>
    <p:restoredTop sz="94660"/>
  </p:normalViewPr>
  <p:slideViewPr>
    <p:cSldViewPr>
      <p:cViewPr varScale="1">
        <p:scale>
          <a:sx n="114" d="100"/>
          <a:sy n="114" d="100"/>
        </p:scale>
        <p:origin x="133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8/10/2017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extLst>
      <p:ext uri="{BB962C8B-B14F-4D97-AF65-F5344CB8AC3E}">
        <p14:creationId xmlns:p14="http://schemas.microsoft.com/office/powerpoint/2010/main" val="268917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8/10/2017 12:41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35267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 to PowerShell</a:t>
            </a:r>
            <a:br>
              <a:rPr lang="en-US" dirty="0"/>
            </a:br>
            <a:r>
              <a:rPr lang="en-US" dirty="0"/>
              <a:t>for the DBA</a:t>
            </a:r>
          </a:p>
        </p:txBody>
      </p:sp>
      <p:sp>
        <p:nvSpPr>
          <p:cNvPr id="3" name="Subtitle 2"/>
          <p:cNvSpPr>
            <a:spLocks noGrp="1"/>
          </p:cNvSpPr>
          <p:nvPr>
            <p:ph type="subTitle" idx="1"/>
          </p:nvPr>
        </p:nvSpPr>
        <p:spPr>
          <a:xfrm>
            <a:off x="730249" y="4344988"/>
            <a:ext cx="7681913" cy="1827212"/>
          </a:xfrm>
        </p:spPr>
        <p:txBody>
          <a:bodyPr>
            <a:normAutofit fontScale="92500" lnSpcReduction="20000"/>
          </a:bodyPr>
          <a:lstStyle/>
          <a:p>
            <a:r>
              <a:rPr lang="en-US" dirty="0"/>
              <a:t>Pete Brown</a:t>
            </a:r>
          </a:p>
          <a:p>
            <a:r>
              <a:rPr lang="en-US" dirty="0"/>
              <a:t>IT Tools Engineer</a:t>
            </a:r>
          </a:p>
          <a:p>
            <a:r>
              <a:rPr lang="en-US" dirty="0"/>
              <a:t>AutoZone</a:t>
            </a:r>
          </a:p>
          <a:p>
            <a:endParaRPr lang="en-US" dirty="0"/>
          </a:p>
          <a:p>
            <a:r>
              <a:rPr lang="en-US" dirty="0"/>
              <a:t>Email: jpbrown@adhdtech.com</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Drives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PowerShell is similar to Unix; allows a </a:t>
            </a:r>
            <a:r>
              <a:rPr lang="en-US" dirty="0" err="1"/>
              <a:t>datastore</a:t>
            </a:r>
            <a:r>
              <a:rPr lang="en-US" dirty="0"/>
              <a:t> to be mapped and accessed like a </a:t>
            </a:r>
            <a:r>
              <a:rPr lang="en-US" dirty="0" err="1"/>
              <a:t>filesystem</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Mappings to </a:t>
            </a:r>
            <a:r>
              <a:rPr lang="en-US" dirty="0" err="1"/>
              <a:t>datastores</a:t>
            </a:r>
            <a:r>
              <a:rPr lang="en-US" dirty="0"/>
              <a:t> are </a:t>
            </a:r>
            <a:r>
              <a:rPr lang="en-US" dirty="0" err="1"/>
              <a:t>PSDrives</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PSDrives</a:t>
            </a:r>
            <a:r>
              <a:rPr lang="en-US" dirty="0"/>
              <a:t> can only be referenced within PowerShell, not available to other processes</a:t>
            </a:r>
          </a:p>
        </p:txBody>
      </p:sp>
    </p:spTree>
    <p:extLst>
      <p:ext uri="{BB962C8B-B14F-4D97-AF65-F5344CB8AC3E}">
        <p14:creationId xmlns:p14="http://schemas.microsoft.com/office/powerpoint/2010/main" val="4411937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Management Methods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SSMS: GUI</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SSMS: T-SQL</a:t>
            </a:r>
          </a:p>
          <a:p>
            <a:endParaRPr lang="en-US" dirty="0"/>
          </a:p>
          <a:p>
            <a:pPr marL="457200" indent="-457200">
              <a:buFont typeface="Arial" panose="020B0604020202020204" pitchFamily="34" charset="0"/>
              <a:buChar char="•"/>
            </a:pPr>
            <a:r>
              <a:rPr lang="en-US" dirty="0"/>
              <a:t>PS: Invoke-</a:t>
            </a:r>
            <a:r>
              <a:rPr lang="en-US" dirty="0" err="1"/>
              <a:t>SqlCmd</a:t>
            </a:r>
            <a:endParaRPr lang="en-US" dirty="0"/>
          </a:p>
          <a:p>
            <a:endParaRPr lang="en-US" dirty="0"/>
          </a:p>
          <a:p>
            <a:pPr marL="457200" indent="-457200">
              <a:buFont typeface="Arial" panose="020B0604020202020204" pitchFamily="34" charset="0"/>
              <a:buChar char="•"/>
            </a:pPr>
            <a:r>
              <a:rPr lang="en-US" dirty="0"/>
              <a:t>PS: </a:t>
            </a:r>
            <a:r>
              <a:rPr lang="en-US" dirty="0" err="1"/>
              <a:t>Microsoft.SqlServer.Management.Smo</a:t>
            </a:r>
            <a:endParaRPr lang="en-US" dirty="0"/>
          </a:p>
          <a:p>
            <a:endParaRPr lang="en-US" dirty="0"/>
          </a:p>
          <a:p>
            <a:pPr marL="457200" indent="-457200">
              <a:buFont typeface="Arial" panose="020B0604020202020204" pitchFamily="34" charset="0"/>
              <a:buChar char="•"/>
            </a:pPr>
            <a:r>
              <a:rPr lang="en-US" dirty="0"/>
              <a:t>PS: Cmdlets</a:t>
            </a:r>
          </a:p>
          <a:p>
            <a:endParaRPr lang="en-US" dirty="0"/>
          </a:p>
        </p:txBody>
      </p:sp>
    </p:spTree>
    <p:extLst>
      <p:ext uri="{BB962C8B-B14F-4D97-AF65-F5344CB8AC3E}">
        <p14:creationId xmlns:p14="http://schemas.microsoft.com/office/powerpoint/2010/main" val="27810275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SQLPS vs </a:t>
            </a:r>
            <a:r>
              <a:rPr lang="en-US" dirty="0" err="1"/>
              <a:t>SqlServer</a:t>
            </a:r>
            <a:endParaRPr lang="en-US" dirty="0"/>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SQLPS – Legacy; limited functions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SqlServer</a:t>
            </a:r>
            <a:r>
              <a:rPr lang="en-US" dirty="0"/>
              <a:t> – New with SQL 2016; can access SQL Server Agent and SQL Server Logs</a:t>
            </a:r>
          </a:p>
        </p:txBody>
      </p:sp>
    </p:spTree>
    <p:extLst>
      <p:ext uri="{BB962C8B-B14F-4D97-AF65-F5344CB8AC3E}">
        <p14:creationId xmlns:p14="http://schemas.microsoft.com/office/powerpoint/2010/main" val="39966600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Our Test Environment</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Windows 10 x64</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5.0</a:t>
            </a:r>
          </a:p>
          <a:p>
            <a:endParaRPr lang="en-US" dirty="0"/>
          </a:p>
          <a:p>
            <a:pPr marL="457200" indent="-457200">
              <a:buFont typeface="Arial" panose="020B0604020202020204" pitchFamily="34" charset="0"/>
              <a:buChar char="•"/>
            </a:pPr>
            <a:r>
              <a:rPr lang="en-US" dirty="0"/>
              <a:t>SQL Server 2016 Express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SQL Server Management Studio 17.2</a:t>
            </a:r>
          </a:p>
          <a:p>
            <a:endParaRPr lang="en-US" dirty="0"/>
          </a:p>
          <a:p>
            <a:pPr marL="457200" indent="-457200">
              <a:buFont typeface="Arial" panose="020B0604020202020204" pitchFamily="34" charset="0"/>
              <a:buChar char="•"/>
            </a:pPr>
            <a:r>
              <a:rPr lang="en-US" dirty="0" err="1"/>
              <a:t>AdventureWorks</a:t>
            </a:r>
            <a:r>
              <a:rPr lang="en-US" dirty="0"/>
              <a:t> 2016 CTP3 Database</a:t>
            </a:r>
          </a:p>
          <a:p>
            <a:endParaRPr lang="en-US" dirty="0"/>
          </a:p>
        </p:txBody>
      </p:sp>
    </p:spTree>
    <p:extLst>
      <p:ext uri="{BB962C8B-B14F-4D97-AF65-F5344CB8AC3E}">
        <p14:creationId xmlns:p14="http://schemas.microsoft.com/office/powerpoint/2010/main" val="10361946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What is PowerShell?</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Task automation and </a:t>
            </a:r>
            <a:r>
              <a:rPr lang="en-US" dirty="0" err="1"/>
              <a:t>config</a:t>
            </a:r>
            <a:r>
              <a:rPr lang="en-US" dirty="0"/>
              <a:t> management framework</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Command shell and scripting language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Based on .NET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Provides access to COM and WMI</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Similar to a mix of the shell functions of CMD.EXE and the scripting capabilities VBScript</a:t>
            </a:r>
          </a:p>
          <a:p>
            <a:endParaRPr lang="en-US" dirty="0"/>
          </a:p>
        </p:txBody>
      </p:sp>
    </p:spTree>
    <p:extLst>
      <p:ext uri="{BB962C8B-B14F-4D97-AF65-F5344CB8AC3E}">
        <p14:creationId xmlns:p14="http://schemas.microsoft.com/office/powerpoint/2010/main" val="23740544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Terminology</a:t>
            </a:r>
          </a:p>
        </p:txBody>
      </p:sp>
      <p:sp>
        <p:nvSpPr>
          <p:cNvPr id="3" name="Subtitle 2"/>
          <p:cNvSpPr>
            <a:spLocks noGrp="1"/>
          </p:cNvSpPr>
          <p:nvPr>
            <p:ph type="subTitle" idx="1"/>
          </p:nvPr>
        </p:nvSpPr>
        <p:spPr>
          <a:xfrm>
            <a:off x="457200" y="1504959"/>
            <a:ext cx="8305800" cy="4972041"/>
          </a:xfrm>
        </p:spPr>
        <p:txBody>
          <a:bodyPr/>
          <a:lstStyle/>
          <a:p>
            <a:r>
              <a:rPr lang="en-US" b="1" u="sng" dirty="0" err="1"/>
              <a:t>Cmdlet</a:t>
            </a:r>
            <a:r>
              <a:rPr lang="en-US" dirty="0"/>
              <a:t> – </a:t>
            </a:r>
            <a:r>
              <a:rPr lang="en-US" sz="2400" dirty="0"/>
              <a:t>Specialized command native to PowerShell</a:t>
            </a:r>
          </a:p>
          <a:p>
            <a:endParaRPr lang="en-US" dirty="0"/>
          </a:p>
          <a:p>
            <a:r>
              <a:rPr lang="en-US" b="1" u="sng" dirty="0"/>
              <a:t>Pipe</a:t>
            </a:r>
            <a:r>
              <a:rPr lang="en-US" dirty="0"/>
              <a:t> – </a:t>
            </a:r>
            <a:r>
              <a:rPr lang="en-US" sz="2400" dirty="0"/>
              <a:t>Sends results to next command</a:t>
            </a:r>
          </a:p>
          <a:p>
            <a:endParaRPr lang="en-US" sz="2400" dirty="0"/>
          </a:p>
          <a:p>
            <a:r>
              <a:rPr lang="en-US" sz="2000" dirty="0">
                <a:solidFill>
                  <a:schemeClr val="tx2">
                    <a:lumMod val="75000"/>
                  </a:schemeClr>
                </a:solidFill>
                <a:latin typeface="Source Code Pro" panose="020B0509030403020204" pitchFamily="49" charset="0"/>
              </a:rPr>
              <a:t>Get-Process | Where-Object {$_.Name –</a:t>
            </a:r>
            <a:r>
              <a:rPr lang="en-US" sz="2000" dirty="0" err="1">
                <a:solidFill>
                  <a:schemeClr val="tx2">
                    <a:lumMod val="75000"/>
                  </a:schemeClr>
                </a:solidFill>
                <a:latin typeface="Source Code Pro" panose="020B0509030403020204" pitchFamily="49" charset="0"/>
              </a:rPr>
              <a:t>eq</a:t>
            </a:r>
            <a:r>
              <a:rPr lang="en-US" sz="2000" dirty="0">
                <a:solidFill>
                  <a:schemeClr val="tx2">
                    <a:lumMod val="75000"/>
                  </a:schemeClr>
                </a:solidFill>
                <a:latin typeface="Source Code Pro" panose="020B0509030403020204" pitchFamily="49" charset="0"/>
              </a:rPr>
              <a:t> “</a:t>
            </a:r>
            <a:r>
              <a:rPr lang="en-US" sz="2000" dirty="0" err="1">
                <a:solidFill>
                  <a:schemeClr val="tx2">
                    <a:lumMod val="75000"/>
                  </a:schemeClr>
                </a:solidFill>
                <a:latin typeface="Source Code Pro" panose="020B0509030403020204" pitchFamily="49" charset="0"/>
              </a:rPr>
              <a:t>iexplore</a:t>
            </a:r>
            <a:r>
              <a:rPr lang="en-US" sz="2000" dirty="0">
                <a:solidFill>
                  <a:schemeClr val="tx2">
                    <a:lumMod val="75000"/>
                  </a:schemeClr>
                </a:solidFill>
                <a:latin typeface="Source Code Pro" panose="020B0509030403020204" pitchFamily="49" charset="0"/>
              </a:rPr>
              <a:t>”}</a:t>
            </a:r>
          </a:p>
          <a:p>
            <a:pPr>
              <a:lnSpc>
                <a:spcPct val="50000"/>
              </a:lnSpc>
            </a:pPr>
            <a:endParaRPr lang="en-US" dirty="0"/>
          </a:p>
          <a:p>
            <a:r>
              <a:rPr lang="en-US" b="1" u="sng" dirty="0"/>
              <a:t>Module</a:t>
            </a:r>
            <a:r>
              <a:rPr lang="en-US" dirty="0"/>
              <a:t> – </a:t>
            </a:r>
            <a:r>
              <a:rPr lang="en-US" sz="2400" dirty="0"/>
              <a:t>Container for canned code</a:t>
            </a:r>
          </a:p>
          <a:p>
            <a:pPr marL="457200" indent="-457200">
              <a:buFont typeface="Arial" panose="020B0604020202020204" pitchFamily="34" charset="0"/>
              <a:buChar char="•"/>
            </a:pPr>
            <a:endParaRPr lang="en-US" dirty="0"/>
          </a:p>
          <a:p>
            <a:r>
              <a:rPr lang="en-US" b="1" u="sng" dirty="0"/>
              <a:t>Transaction</a:t>
            </a:r>
            <a:r>
              <a:rPr lang="en-US" dirty="0"/>
              <a:t> – </a:t>
            </a:r>
            <a:r>
              <a:rPr lang="en-US" sz="2400" dirty="0"/>
              <a:t>Logical group of commands treated as a task</a:t>
            </a:r>
          </a:p>
        </p:txBody>
      </p:sp>
    </p:spTree>
    <p:extLst>
      <p:ext uri="{BB962C8B-B14F-4D97-AF65-F5344CB8AC3E}">
        <p14:creationId xmlns:p14="http://schemas.microsoft.com/office/powerpoint/2010/main" val="38322808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Modules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3921989"/>
              </p:ext>
            </p:extLst>
          </p:nvPr>
        </p:nvGraphicFramePr>
        <p:xfrm>
          <a:off x="479854" y="1504959"/>
          <a:ext cx="8283146" cy="4133840"/>
        </p:xfrm>
        <a:graphic>
          <a:graphicData uri="http://schemas.openxmlformats.org/drawingml/2006/table">
            <a:tbl>
              <a:tblPr firstRow="1" bandRow="1">
                <a:tableStyleId>{5C22544A-7EE6-4342-B048-85BDC9FD1C3A}</a:tableStyleId>
              </a:tblPr>
              <a:tblGrid>
                <a:gridCol w="2488538">
                  <a:extLst>
                    <a:ext uri="{9D8B030D-6E8A-4147-A177-3AD203B41FA5}">
                      <a16:colId xmlns:a16="http://schemas.microsoft.com/office/drawing/2014/main" val="20000"/>
                    </a:ext>
                  </a:extLst>
                </a:gridCol>
                <a:gridCol w="5794608">
                  <a:extLst>
                    <a:ext uri="{9D8B030D-6E8A-4147-A177-3AD203B41FA5}">
                      <a16:colId xmlns:a16="http://schemas.microsoft.com/office/drawing/2014/main" val="20001"/>
                    </a:ext>
                  </a:extLst>
                </a:gridCol>
              </a:tblGrid>
              <a:tr h="826768">
                <a:tc>
                  <a:txBody>
                    <a:bodyPr/>
                    <a:lstStyle/>
                    <a:p>
                      <a:pPr algn="ctr"/>
                      <a:r>
                        <a:rPr lang="en-US" sz="360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lumOff val="1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0000"/>
                  </a:ext>
                </a:extLst>
              </a:tr>
              <a:tr h="826768">
                <a:tc>
                  <a:txBody>
                    <a:bodyPr/>
                    <a:lstStyle/>
                    <a:p>
                      <a:r>
                        <a:rPr lang="en-US" sz="2400" b="1" dirty="0">
                          <a:solidFill>
                            <a:schemeClr val="tx1"/>
                          </a:solidFill>
                        </a:rPr>
                        <a:t>Script</a:t>
                      </a:r>
                    </a:p>
                  </a:txBody>
                  <a:tcPr>
                    <a:lnT w="12700" cap="flat" cmpd="sng" algn="ctr">
                      <a:solidFill>
                        <a:schemeClr val="tx1"/>
                      </a:solidFill>
                      <a:prstDash val="solid"/>
                      <a:round/>
                      <a:headEnd type="none" w="med" len="med"/>
                      <a:tailEnd type="none" w="med" len="med"/>
                    </a:lnT>
                    <a:solidFill>
                      <a:schemeClr val="accent2"/>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Root module is .PSM1</a:t>
                      </a:r>
                    </a:p>
                  </a:txBody>
                  <a:tcPr>
                    <a:lnT w="12700" cap="flat" cmpd="sng" algn="ctr">
                      <a:solidFill>
                        <a:schemeClr val="tx1"/>
                      </a:solidFill>
                      <a:prstDash val="solid"/>
                      <a:round/>
                      <a:headEnd type="none" w="med" len="med"/>
                      <a:tailEnd type="none" w="med" len="med"/>
                    </a:lnT>
                    <a:solidFill>
                      <a:schemeClr val="accent2"/>
                    </a:solidFill>
                  </a:tcPr>
                </a:tc>
                <a:extLst>
                  <a:ext uri="{0D108BD9-81ED-4DB2-BD59-A6C34878D82A}">
                    <a16:rowId xmlns:a16="http://schemas.microsoft.com/office/drawing/2014/main" val="10001"/>
                  </a:ext>
                </a:extLst>
              </a:tr>
              <a:tr h="826768">
                <a:tc>
                  <a:txBody>
                    <a:bodyPr/>
                    <a:lstStyle/>
                    <a:p>
                      <a:r>
                        <a:rPr lang="en-US" sz="2400" b="1" dirty="0">
                          <a:solidFill>
                            <a:schemeClr val="tx1"/>
                          </a:solidFill>
                        </a:rPr>
                        <a:t>Binary</a:t>
                      </a:r>
                    </a:p>
                  </a:txBody>
                  <a:tcPr>
                    <a:solidFill>
                      <a:schemeClr val="accent2"/>
                    </a:solidFill>
                  </a:tcPr>
                </a:tc>
                <a:tc>
                  <a:txBody>
                    <a:bodyPr/>
                    <a:lstStyle/>
                    <a:p>
                      <a:r>
                        <a:rPr lang="en-US" sz="2400" b="1" dirty="0">
                          <a:solidFill>
                            <a:schemeClr val="tx1"/>
                          </a:solidFill>
                        </a:rPr>
                        <a:t>Root module is .DLL</a:t>
                      </a:r>
                    </a:p>
                  </a:txBody>
                  <a:tcPr>
                    <a:solidFill>
                      <a:schemeClr val="accent2"/>
                    </a:solidFill>
                  </a:tcPr>
                </a:tc>
                <a:extLst>
                  <a:ext uri="{0D108BD9-81ED-4DB2-BD59-A6C34878D82A}">
                    <a16:rowId xmlns:a16="http://schemas.microsoft.com/office/drawing/2014/main" val="10002"/>
                  </a:ext>
                </a:extLst>
              </a:tr>
              <a:tr h="826768">
                <a:tc>
                  <a:txBody>
                    <a:bodyPr/>
                    <a:lstStyle/>
                    <a:p>
                      <a:r>
                        <a:rPr lang="en-US" sz="2400" b="1" dirty="0">
                          <a:solidFill>
                            <a:schemeClr val="tx1"/>
                          </a:solidFill>
                        </a:rPr>
                        <a:t>Manifest</a:t>
                      </a:r>
                    </a:p>
                  </a:txBody>
                  <a:tcPr>
                    <a:solidFill>
                      <a:schemeClr val="accent2"/>
                    </a:solidFill>
                  </a:tcPr>
                </a:tc>
                <a:tc>
                  <a:txBody>
                    <a:bodyPr/>
                    <a:lstStyle/>
                    <a:p>
                      <a:r>
                        <a:rPr lang="en-US" sz="2400" b="1" baseline="0" dirty="0">
                          <a:solidFill>
                            <a:schemeClr val="tx1"/>
                          </a:solidFill>
                        </a:rPr>
                        <a:t>Module description in stored in .PSD1</a:t>
                      </a:r>
                      <a:endParaRPr lang="en-US" sz="2400" b="1" dirty="0">
                        <a:solidFill>
                          <a:schemeClr val="tx1"/>
                        </a:solidFill>
                      </a:endParaRPr>
                    </a:p>
                  </a:txBody>
                  <a:tcPr>
                    <a:solidFill>
                      <a:schemeClr val="accent2"/>
                    </a:solidFill>
                  </a:tcPr>
                </a:tc>
                <a:extLst>
                  <a:ext uri="{0D108BD9-81ED-4DB2-BD59-A6C34878D82A}">
                    <a16:rowId xmlns:a16="http://schemas.microsoft.com/office/drawing/2014/main" val="10003"/>
                  </a:ext>
                </a:extLst>
              </a:tr>
              <a:tr h="82676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Dynamic</a:t>
                      </a:r>
                    </a:p>
                  </a:txBody>
                  <a:tcPr>
                    <a:solidFill>
                      <a:schemeClr val="accent2"/>
                    </a:solidFill>
                  </a:tcPr>
                </a:tc>
                <a:tc>
                  <a:txBody>
                    <a:bodyPr/>
                    <a:lstStyle/>
                    <a:p>
                      <a:r>
                        <a:rPr lang="en-US" sz="2400" b="1" dirty="0">
                          <a:solidFill>
                            <a:schemeClr val="tx1"/>
                          </a:solidFill>
                        </a:rPr>
                        <a:t>In memory</a:t>
                      </a:r>
                      <a:r>
                        <a:rPr lang="en-US" sz="2400" b="1" baseline="0" dirty="0">
                          <a:solidFill>
                            <a:schemeClr val="tx1"/>
                          </a:solidFill>
                        </a:rPr>
                        <a:t> only; not written to disk</a:t>
                      </a:r>
                      <a:endParaRPr lang="en-US" sz="2400" b="1" dirty="0">
                        <a:solidFill>
                          <a:schemeClr val="tx1"/>
                        </a:solidFill>
                      </a:endParaRPr>
                    </a:p>
                  </a:txBody>
                  <a:tcPr>
                    <a:solidFill>
                      <a:schemeClr val="accent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86393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err="1"/>
              <a:t>Cmdlets</a:t>
            </a:r>
            <a:endParaRPr lang="en-US" dirty="0"/>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Specific to PowerShell</a:t>
            </a:r>
          </a:p>
          <a:p>
            <a:endParaRPr lang="en-US" dirty="0"/>
          </a:p>
          <a:p>
            <a:pPr marL="457200" indent="-457200">
              <a:buFont typeface="Arial" panose="020B0604020202020204" pitchFamily="34" charset="0"/>
              <a:buChar char="•"/>
            </a:pPr>
            <a:r>
              <a:rPr lang="en-US" dirty="0"/>
              <a:t>“Verb-Noun” naming format</a:t>
            </a:r>
          </a:p>
          <a:p>
            <a:r>
              <a:rPr lang="en-US" dirty="0"/>
              <a:t>	</a:t>
            </a:r>
            <a:r>
              <a:rPr lang="en-US" sz="2400" dirty="0">
                <a:solidFill>
                  <a:schemeClr val="tx2">
                    <a:lumMod val="75000"/>
                  </a:schemeClr>
                </a:solidFill>
                <a:latin typeface="Source Code Pro" panose="020B0509030403020204" pitchFamily="49" charset="0"/>
              </a:rPr>
              <a:t>Get-Command, Get-Help, Get-Member</a:t>
            </a:r>
          </a:p>
          <a:p>
            <a:pPr>
              <a:lnSpc>
                <a:spcPct val="50000"/>
              </a:lnSpc>
            </a:pPr>
            <a:endParaRPr lang="en-US" dirty="0"/>
          </a:p>
          <a:p>
            <a:pPr marL="457200" indent="-457200">
              <a:buFont typeface="Arial" panose="020B0604020202020204" pitchFamily="34" charset="0"/>
              <a:buChar char="•"/>
            </a:pPr>
            <a:r>
              <a:rPr lang="en-US" dirty="0"/>
              <a:t>Usually return a .NET object</a:t>
            </a:r>
          </a:p>
          <a:p>
            <a:r>
              <a:rPr lang="en-US" dirty="0">
                <a:solidFill>
                  <a:schemeClr val="tx2">
                    <a:lumMod val="75000"/>
                  </a:schemeClr>
                </a:solidFill>
              </a:rPr>
              <a:t>	</a:t>
            </a:r>
            <a:r>
              <a:rPr lang="en-US" sz="2400" dirty="0" err="1">
                <a:solidFill>
                  <a:schemeClr val="tx2">
                    <a:lumMod val="75000"/>
                  </a:schemeClr>
                </a:solidFill>
                <a:latin typeface="Source Code Pro" panose="020B0509030403020204" pitchFamily="49" charset="0"/>
              </a:rPr>
              <a:t>System.String</a:t>
            </a:r>
            <a:r>
              <a:rPr lang="en-US" sz="2400" dirty="0">
                <a:solidFill>
                  <a:schemeClr val="tx2">
                    <a:lumMod val="75000"/>
                  </a:schemeClr>
                </a:solidFill>
                <a:latin typeface="Source Code Pro" panose="020B0509030403020204" pitchFamily="49" charset="0"/>
              </a:rPr>
              <a:t>, System.Int32, 	</a:t>
            </a:r>
            <a:r>
              <a:rPr lang="en-US" sz="2400" dirty="0" err="1">
                <a:solidFill>
                  <a:schemeClr val="tx2">
                    <a:lumMod val="75000"/>
                  </a:schemeClr>
                </a:solidFill>
                <a:latin typeface="Source Code Pro" panose="020B0509030403020204" pitchFamily="49" charset="0"/>
              </a:rPr>
              <a:t>System.Object</a:t>
            </a:r>
            <a:r>
              <a:rPr lang="en-US" sz="2400" dirty="0">
                <a:solidFill>
                  <a:schemeClr val="tx2">
                    <a:lumMod val="75000"/>
                  </a:schemeClr>
                </a:solidFill>
                <a:latin typeface="Source Code Pro" panose="020B0509030403020204" pitchFamily="49" charset="0"/>
              </a:rPr>
              <a:t>[]</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dirty="0"/>
              <a:t>Can be used to loop over and filter output</a:t>
            </a:r>
          </a:p>
          <a:p>
            <a:r>
              <a:rPr lang="en-US" dirty="0">
                <a:solidFill>
                  <a:schemeClr val="tx2">
                    <a:lumMod val="75000"/>
                  </a:schemeClr>
                </a:solidFill>
              </a:rPr>
              <a:t>	</a:t>
            </a:r>
            <a:r>
              <a:rPr lang="en-US" sz="2400" dirty="0" err="1">
                <a:solidFill>
                  <a:schemeClr val="tx2">
                    <a:lumMod val="75000"/>
                  </a:schemeClr>
                </a:solidFill>
                <a:latin typeface="Source Code Pro" panose="020B0509030403020204" pitchFamily="49" charset="0"/>
              </a:rPr>
              <a:t>ForEach</a:t>
            </a:r>
            <a:r>
              <a:rPr lang="en-US" sz="2400" dirty="0">
                <a:solidFill>
                  <a:schemeClr val="tx2">
                    <a:lumMod val="75000"/>
                  </a:schemeClr>
                </a:solidFill>
                <a:latin typeface="Source Code Pro" panose="020B0509030403020204" pitchFamily="49" charset="0"/>
              </a:rPr>
              <a:t>-Object, Where-Object, </a:t>
            </a:r>
          </a:p>
          <a:p>
            <a:r>
              <a:rPr lang="en-US" sz="2400" dirty="0">
                <a:solidFill>
                  <a:schemeClr val="tx2">
                    <a:lumMod val="75000"/>
                  </a:schemeClr>
                </a:solidFill>
                <a:latin typeface="Source Code Pro" panose="020B0509030403020204" pitchFamily="49" charset="0"/>
              </a:rPr>
              <a:t>	Select-Object, Sort-Object</a:t>
            </a:r>
          </a:p>
          <a:p>
            <a:endParaRPr lang="en-US" dirty="0"/>
          </a:p>
        </p:txBody>
      </p:sp>
    </p:spTree>
    <p:extLst>
      <p:ext uri="{BB962C8B-B14F-4D97-AF65-F5344CB8AC3E}">
        <p14:creationId xmlns:p14="http://schemas.microsoft.com/office/powerpoint/2010/main" val="7842858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Variables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a:t>Begin with ‘$’</a:t>
            </a:r>
          </a:p>
          <a:p>
            <a:r>
              <a:rPr lang="en-US" sz="2400" dirty="0">
                <a:solidFill>
                  <a:schemeClr val="tx2">
                    <a:lumMod val="75000"/>
                  </a:schemeClr>
                </a:solidFill>
              </a:rPr>
              <a:t>	</a:t>
            </a:r>
            <a:r>
              <a:rPr lang="en-US" sz="2400" dirty="0">
                <a:solidFill>
                  <a:schemeClr val="tx2">
                    <a:lumMod val="75000"/>
                  </a:schemeClr>
                </a:solidFill>
                <a:latin typeface="Source Code Pro" panose="020B0509030403020204" pitchFamily="49" charset="0"/>
              </a:rPr>
              <a:t>$</a:t>
            </a:r>
            <a:r>
              <a:rPr lang="en-US" sz="2400" dirty="0" err="1">
                <a:solidFill>
                  <a:schemeClr val="tx2">
                    <a:lumMod val="75000"/>
                  </a:schemeClr>
                </a:solidFill>
                <a:latin typeface="Source Code Pro" panose="020B0509030403020204" pitchFamily="49" charset="0"/>
              </a:rPr>
              <a:t>myFirstName</a:t>
            </a:r>
            <a:r>
              <a:rPr lang="en-US" sz="2400" dirty="0">
                <a:solidFill>
                  <a:schemeClr val="tx2">
                    <a:lumMod val="75000"/>
                  </a:schemeClr>
                </a:solidFill>
                <a:latin typeface="Source Code Pro" panose="020B0509030403020204" pitchFamily="49" charset="0"/>
              </a:rPr>
              <a:t> = “Pete”</a:t>
            </a:r>
            <a:endParaRPr lang="en-US" sz="2400" dirty="0">
              <a:latin typeface="Source Code Pro" panose="020B0509030403020204" pitchFamily="49" charset="0"/>
            </a:endParaRPr>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Are case-</a:t>
            </a:r>
            <a:r>
              <a:rPr lang="en-US" dirty="0" err="1"/>
              <a:t>insentitive</a:t>
            </a:r>
            <a:endParaRPr lang="en-US" dirty="0"/>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Do not need to be defined before use</a:t>
            </a:r>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Automatically typed; declaration is optional</a:t>
            </a:r>
          </a:p>
          <a:p>
            <a:r>
              <a:rPr lang="en-US" sz="2400" dirty="0">
                <a:solidFill>
                  <a:schemeClr val="tx2">
                    <a:lumMod val="75000"/>
                  </a:schemeClr>
                </a:solidFill>
                <a:latin typeface="Source Code Pro" panose="020B0509030403020204" pitchFamily="49" charset="0"/>
              </a:rPr>
              <a:t>	[System.Int32]$</a:t>
            </a:r>
            <a:r>
              <a:rPr lang="en-US" sz="2400" dirty="0" err="1">
                <a:solidFill>
                  <a:schemeClr val="tx2">
                    <a:lumMod val="75000"/>
                  </a:schemeClr>
                </a:solidFill>
                <a:latin typeface="Source Code Pro" panose="020B0509030403020204" pitchFamily="49" charset="0"/>
              </a:rPr>
              <a:t>myAge</a:t>
            </a:r>
            <a:r>
              <a:rPr lang="en-US" sz="2400" dirty="0">
                <a:solidFill>
                  <a:schemeClr val="tx2">
                    <a:lumMod val="75000"/>
                  </a:schemeClr>
                </a:solidFill>
                <a:latin typeface="Source Code Pro" panose="020B0509030403020204" pitchFamily="49" charset="0"/>
              </a:rPr>
              <a:t> = 35</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solidFill>
                <a:schemeClr val="tx2">
                  <a:lumMod val="75000"/>
                </a:schemeClr>
              </a:solidFill>
            </a:endParaRPr>
          </a:p>
          <a:p>
            <a:pPr marL="457200" indent="-457200">
              <a:buFont typeface="Arial" panose="020B0604020202020204" pitchFamily="34" charset="0"/>
              <a:buChar char="•"/>
            </a:pPr>
            <a:r>
              <a:rPr lang="en-US" dirty="0"/>
              <a:t>Can be listed using a </a:t>
            </a:r>
            <a:r>
              <a:rPr lang="en-US" dirty="0" err="1"/>
              <a:t>Cmdlet</a:t>
            </a:r>
            <a:endParaRPr lang="en-US" dirty="0"/>
          </a:p>
          <a:p>
            <a:r>
              <a:rPr lang="en-US" sz="1800" dirty="0">
                <a:solidFill>
                  <a:schemeClr val="tx2">
                    <a:lumMod val="75000"/>
                  </a:schemeClr>
                </a:solidFill>
                <a:latin typeface="Source Code Pro" panose="020B0509030403020204" pitchFamily="49" charset="0"/>
              </a:rPr>
              <a:t>	</a:t>
            </a:r>
            <a:r>
              <a:rPr lang="en-US" sz="2400" dirty="0">
                <a:solidFill>
                  <a:schemeClr val="tx2">
                    <a:lumMod val="75000"/>
                  </a:schemeClr>
                </a:solidFill>
                <a:latin typeface="Source Code Pro" panose="020B0509030403020204" pitchFamily="49" charset="0"/>
              </a:rPr>
              <a:t>Get-Variable</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solidFill>
                <a:schemeClr val="tx2">
                  <a:lumMod val="75000"/>
                </a:schemeClr>
              </a:solidFill>
            </a:endParaRPr>
          </a:p>
        </p:txBody>
      </p:sp>
    </p:spTree>
    <p:extLst>
      <p:ext uri="{BB962C8B-B14F-4D97-AF65-F5344CB8AC3E}">
        <p14:creationId xmlns:p14="http://schemas.microsoft.com/office/powerpoint/2010/main" val="32658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Comparisons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885617233"/>
              </p:ext>
            </p:extLst>
          </p:nvPr>
        </p:nvGraphicFramePr>
        <p:xfrm>
          <a:off x="479854" y="1504959"/>
          <a:ext cx="8283146" cy="5029200"/>
        </p:xfrm>
        <a:graphic>
          <a:graphicData uri="http://schemas.openxmlformats.org/drawingml/2006/table">
            <a:tbl>
              <a:tblPr firstRow="1" bandRow="1">
                <a:tableStyleId>{5C22544A-7EE6-4342-B048-85BDC9FD1C3A}</a:tableStyleId>
              </a:tblPr>
              <a:tblGrid>
                <a:gridCol w="2488538">
                  <a:extLst>
                    <a:ext uri="{9D8B030D-6E8A-4147-A177-3AD203B41FA5}">
                      <a16:colId xmlns:a16="http://schemas.microsoft.com/office/drawing/2014/main" val="20000"/>
                    </a:ext>
                  </a:extLst>
                </a:gridCol>
                <a:gridCol w="5794608">
                  <a:extLst>
                    <a:ext uri="{9D8B030D-6E8A-4147-A177-3AD203B41FA5}">
                      <a16:colId xmlns:a16="http://schemas.microsoft.com/office/drawing/2014/main" val="20001"/>
                    </a:ext>
                  </a:extLst>
                </a:gridCol>
              </a:tblGrid>
              <a:tr h="0">
                <a:tc>
                  <a:txBody>
                    <a:bodyPr/>
                    <a:lstStyle/>
                    <a:p>
                      <a:r>
                        <a:rPr lang="en-US" sz="2400" b="1" dirty="0">
                          <a:solidFill>
                            <a:schemeClr val="tx1"/>
                          </a:solidFill>
                        </a:rPr>
                        <a:t>-</a:t>
                      </a:r>
                      <a:r>
                        <a:rPr lang="en-US" sz="2400" b="1" dirty="0" err="1">
                          <a:solidFill>
                            <a:schemeClr val="tx1"/>
                          </a:solidFill>
                        </a:rPr>
                        <a:t>eq</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0"/>
                  </a:ext>
                </a:extLst>
              </a:tr>
              <a:tr h="406400">
                <a:tc>
                  <a:txBody>
                    <a:bodyPr/>
                    <a:lstStyle/>
                    <a:p>
                      <a:r>
                        <a:rPr lang="en-US" sz="2400" b="1" dirty="0">
                          <a:solidFill>
                            <a:schemeClr val="tx1"/>
                          </a:solidFill>
                        </a:rPr>
                        <a:t>-ne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Not equal</a:t>
                      </a:r>
                      <a:r>
                        <a:rPr lang="en-US" sz="2400" b="1" baseline="0" dirty="0">
                          <a:solidFill>
                            <a:schemeClr val="tx1"/>
                          </a:solidFill>
                        </a:rPr>
                        <a:t> to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355600">
                <a:tc>
                  <a:txBody>
                    <a:bodyPr/>
                    <a:lstStyle/>
                    <a:p>
                      <a:r>
                        <a:rPr lang="en-US" sz="2400" b="1" dirty="0">
                          <a:solidFill>
                            <a:schemeClr val="tx1"/>
                          </a:solidFill>
                        </a:rPr>
                        <a:t>-</a:t>
                      </a:r>
                      <a:r>
                        <a:rPr lang="en-US" sz="2400" b="1" dirty="0" err="1">
                          <a:solidFill>
                            <a:schemeClr val="tx1"/>
                          </a:solidFill>
                        </a:rPr>
                        <a:t>gt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Greater</a:t>
                      </a:r>
                      <a:r>
                        <a:rPr lang="en-US" sz="2400" b="1" baseline="0" dirty="0">
                          <a:solidFill>
                            <a:schemeClr val="tx1"/>
                          </a:solidFill>
                        </a:rPr>
                        <a:t> than</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r h="304800">
                <a:tc>
                  <a:txBody>
                    <a:bodyPr/>
                    <a:lstStyle/>
                    <a:p>
                      <a:r>
                        <a:rPr lang="en-US" sz="2400" b="1" dirty="0">
                          <a:solidFill>
                            <a:schemeClr val="tx1"/>
                          </a:solidFill>
                        </a:rPr>
                        <a:t>-</a:t>
                      </a:r>
                      <a:r>
                        <a:rPr lang="en-US" sz="2400" b="1" dirty="0" err="1">
                          <a:solidFill>
                            <a:schemeClr val="tx1"/>
                          </a:solidFill>
                        </a:rPr>
                        <a:t>ge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Greater</a:t>
                      </a:r>
                      <a:r>
                        <a:rPr lang="en-US" sz="2400" b="1" baseline="0" dirty="0">
                          <a:solidFill>
                            <a:schemeClr val="tx1"/>
                          </a:solidFill>
                        </a:rPr>
                        <a:t> than or equal to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3"/>
                  </a:ext>
                </a:extLst>
              </a:tr>
              <a:tr h="254000">
                <a:tc>
                  <a:txBody>
                    <a:bodyPr/>
                    <a:lstStyle/>
                    <a:p>
                      <a:r>
                        <a:rPr lang="en-US" sz="2400" b="1" dirty="0">
                          <a:solidFill>
                            <a:schemeClr val="tx1"/>
                          </a:solidFill>
                        </a:rPr>
                        <a:t>-</a:t>
                      </a:r>
                      <a:r>
                        <a:rPr lang="en-US" sz="2400" b="1" dirty="0" err="1">
                          <a:solidFill>
                            <a:schemeClr val="tx1"/>
                          </a:solidFill>
                        </a:rPr>
                        <a:t>lt</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Less</a:t>
                      </a:r>
                      <a:r>
                        <a:rPr lang="en-US" sz="2400" b="1" baseline="0" dirty="0">
                          <a:solidFill>
                            <a:schemeClr val="tx1"/>
                          </a:solidFill>
                        </a:rPr>
                        <a:t> than</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4"/>
                  </a:ext>
                </a:extLst>
              </a:tr>
              <a:tr h="203200">
                <a:tc>
                  <a:txBody>
                    <a:bodyPr/>
                    <a:lstStyle/>
                    <a:p>
                      <a:r>
                        <a:rPr lang="en-US" sz="2400" b="1" dirty="0">
                          <a:solidFill>
                            <a:schemeClr val="tx1"/>
                          </a:solidFill>
                        </a:rPr>
                        <a: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Less</a:t>
                      </a:r>
                      <a:r>
                        <a:rPr lang="en-US" sz="2400" b="1" baseline="0" dirty="0">
                          <a:solidFill>
                            <a:schemeClr val="tx1"/>
                          </a:solidFill>
                        </a:rPr>
                        <a:t> than or equal to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5"/>
                  </a:ext>
                </a:extLst>
              </a:tr>
              <a:tr h="152400">
                <a:tc>
                  <a:txBody>
                    <a:bodyPr/>
                    <a:lstStyle/>
                    <a:p>
                      <a:r>
                        <a:rPr lang="en-US" sz="2400" b="1" dirty="0">
                          <a:solidFill>
                            <a:schemeClr val="tx1"/>
                          </a:solidFill>
                        </a:rPr>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Logical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6"/>
                  </a:ext>
                </a:extLst>
              </a:tr>
              <a:tr h="0">
                <a:tc>
                  <a:txBody>
                    <a:bodyPr/>
                    <a:lstStyle/>
                    <a:p>
                      <a:r>
                        <a:rPr lang="en-US" sz="2400" b="1" dirty="0">
                          <a:solidFill>
                            <a:schemeClr val="tx1"/>
                          </a:solidFill>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Logical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7"/>
                  </a:ext>
                </a:extLst>
              </a:tr>
              <a:tr h="152400">
                <a:tc>
                  <a:txBody>
                    <a:bodyPr/>
                    <a:lstStyle/>
                    <a:p>
                      <a:r>
                        <a:rPr lang="en-US" sz="2400" b="1" dirty="0">
                          <a:solidFill>
                            <a:schemeClr val="tx1"/>
                          </a:solidFill>
                        </a:rPr>
                        <a:t>-like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Wild</a:t>
                      </a:r>
                      <a:r>
                        <a:rPr lang="en-US" sz="2400" b="1" baseline="0" dirty="0">
                          <a:solidFill>
                            <a:schemeClr val="tx1"/>
                          </a:solidFill>
                        </a:rPr>
                        <a:t>card matching</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8"/>
                  </a:ext>
                </a:extLst>
              </a:tr>
              <a:tr h="304800">
                <a:tc>
                  <a:txBody>
                    <a:bodyPr/>
                    <a:lstStyle/>
                    <a:p>
                      <a:r>
                        <a:rPr lang="en-US" sz="2400" b="1" dirty="0">
                          <a:solidFill>
                            <a:schemeClr val="tx1"/>
                          </a:solidFill>
                        </a:rPr>
                        <a:t>-</a:t>
                      </a:r>
                      <a:r>
                        <a:rPr lang="en-US" sz="2400" b="1" dirty="0" err="1">
                          <a:solidFill>
                            <a:schemeClr val="tx1"/>
                          </a:solidFill>
                        </a:rPr>
                        <a:t>notlike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Not wildcard</a:t>
                      </a:r>
                      <a:r>
                        <a:rPr lang="en-US" sz="2400" b="1" baseline="0" dirty="0">
                          <a:solidFill>
                            <a:schemeClr val="tx1"/>
                          </a:solidFill>
                        </a:rPr>
                        <a:t> matching</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9"/>
                  </a:ext>
                </a:extLst>
              </a:tr>
              <a:tr h="152400">
                <a:tc>
                  <a:txBody>
                    <a:bodyPr/>
                    <a:lstStyle/>
                    <a:p>
                      <a:r>
                        <a:rPr lang="en-US" sz="2400" b="1" dirty="0">
                          <a:solidFill>
                            <a:schemeClr val="tx1"/>
                          </a:solidFill>
                        </a:rPr>
                        <a:t>-match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Regex</a:t>
                      </a:r>
                      <a:r>
                        <a:rPr lang="en-US" sz="2400" b="1" baseline="0" dirty="0">
                          <a:solidFill>
                            <a:schemeClr val="tx1"/>
                          </a:solidFill>
                        </a:rPr>
                        <a:t> matching</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64856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Conditionals</a:t>
            </a:r>
          </a:p>
        </p:txBody>
      </p:sp>
      <p:sp>
        <p:nvSpPr>
          <p:cNvPr id="3" name="Subtitle 2"/>
          <p:cNvSpPr>
            <a:spLocks noGrp="1"/>
          </p:cNvSpPr>
          <p:nvPr>
            <p:ph type="subTitle" idx="1"/>
          </p:nvPr>
        </p:nvSpPr>
        <p:spPr>
          <a:xfrm>
            <a:off x="457200" y="5791200"/>
            <a:ext cx="8305800" cy="685800"/>
          </a:xfrm>
        </p:spPr>
        <p:txBody>
          <a:bodyPr/>
          <a:lstStyle/>
          <a:p>
            <a:r>
              <a:rPr lang="en-US" sz="2400" dirty="0"/>
              <a:t>Notice that string and integers use the same comparison operators unlike some other languages</a:t>
            </a:r>
          </a:p>
        </p:txBody>
      </p:sp>
      <p:graphicFrame>
        <p:nvGraphicFramePr>
          <p:cNvPr id="5" name="Table 4"/>
          <p:cNvGraphicFramePr>
            <a:graphicFrameLocks noGrp="1"/>
          </p:cNvGraphicFramePr>
          <p:nvPr>
            <p:extLst>
              <p:ext uri="{D42A27DB-BD31-4B8C-83A1-F6EECF244321}">
                <p14:modId xmlns:p14="http://schemas.microsoft.com/office/powerpoint/2010/main" val="2820674318"/>
              </p:ext>
            </p:extLst>
          </p:nvPr>
        </p:nvGraphicFramePr>
        <p:xfrm>
          <a:off x="479854" y="1504959"/>
          <a:ext cx="8283146" cy="4023360"/>
        </p:xfrm>
        <a:graphic>
          <a:graphicData uri="http://schemas.openxmlformats.org/drawingml/2006/table">
            <a:tbl>
              <a:tblPr firstRow="1" bandRow="1">
                <a:tableStyleId>{5C22544A-7EE6-4342-B048-85BDC9FD1C3A}</a:tableStyleId>
              </a:tblPr>
              <a:tblGrid>
                <a:gridCol w="2488538">
                  <a:extLst>
                    <a:ext uri="{9D8B030D-6E8A-4147-A177-3AD203B41FA5}">
                      <a16:colId xmlns:a16="http://schemas.microsoft.com/office/drawing/2014/main" val="20000"/>
                    </a:ext>
                  </a:extLst>
                </a:gridCol>
                <a:gridCol w="5794608">
                  <a:extLst>
                    <a:ext uri="{9D8B030D-6E8A-4147-A177-3AD203B41FA5}">
                      <a16:colId xmlns:a16="http://schemas.microsoft.com/office/drawing/2014/main" val="20001"/>
                    </a:ext>
                  </a:extLst>
                </a:gridCol>
              </a:tblGrid>
              <a:tr h="826768">
                <a:tc>
                  <a:txBody>
                    <a:bodyPr/>
                    <a:lstStyle/>
                    <a:p>
                      <a:r>
                        <a:rPr lang="en-US" sz="2400" b="1" dirty="0">
                          <a:solidFill>
                            <a:schemeClr val="tx1"/>
                          </a:solidFill>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dirty="0">
                          <a:solidFill>
                            <a:schemeClr val="tx2">
                              <a:lumMod val="75000"/>
                            </a:schemeClr>
                          </a:solidFill>
                          <a:latin typeface="Source Code Pro" panose="020B0509030403020204" pitchFamily="49" charset="0"/>
                        </a:rPr>
                        <a:t>For</a:t>
                      </a:r>
                      <a:r>
                        <a:rPr lang="en-US" sz="2000" b="0" baseline="0" dirty="0">
                          <a:solidFill>
                            <a:schemeClr val="tx2">
                              <a:lumMod val="75000"/>
                            </a:schemeClr>
                          </a:solidFill>
                          <a:latin typeface="Source Code Pro" panose="020B0509030403020204" pitchFamily="49" charset="0"/>
                        </a:rPr>
                        <a:t> ($x=0; $x -</a:t>
                      </a:r>
                      <a:r>
                        <a:rPr lang="en-US" sz="2000" b="0" baseline="0" dirty="0" err="1">
                          <a:solidFill>
                            <a:schemeClr val="tx2">
                              <a:lumMod val="75000"/>
                            </a:schemeClr>
                          </a:solidFill>
                          <a:latin typeface="Source Code Pro" panose="020B0509030403020204" pitchFamily="49" charset="0"/>
                        </a:rPr>
                        <a:t>lt</a:t>
                      </a:r>
                      <a:r>
                        <a:rPr lang="en-US" sz="2000" b="0" baseline="0" dirty="0">
                          <a:solidFill>
                            <a:schemeClr val="tx2">
                              <a:lumMod val="75000"/>
                            </a:schemeClr>
                          </a:solidFill>
                          <a:latin typeface="Source Code Pro" panose="020B0509030403020204" pitchFamily="49" charset="0"/>
                        </a:rPr>
                        <a:t> 5; $x++)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0"/>
                  </a:ext>
                </a:extLst>
              </a:tr>
              <a:tr h="826768">
                <a:tc>
                  <a:txBody>
                    <a:bodyPr/>
                    <a:lstStyle/>
                    <a:p>
                      <a:r>
                        <a:rPr lang="en-US" sz="2400" b="1" dirty="0">
                          <a:solidFill>
                            <a:schemeClr val="tx1"/>
                          </a:solidFill>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dirty="0">
                          <a:solidFill>
                            <a:schemeClr val="tx2">
                              <a:lumMod val="75000"/>
                            </a:schemeClr>
                          </a:solidFill>
                          <a:latin typeface="Source Code Pro" panose="020B0509030403020204" pitchFamily="49" charset="0"/>
                        </a:rPr>
                        <a:t>While</a:t>
                      </a:r>
                      <a:r>
                        <a:rPr lang="en-US" sz="2000" b="0" baseline="0" dirty="0">
                          <a:solidFill>
                            <a:schemeClr val="tx2">
                              <a:lumMod val="75000"/>
                            </a:schemeClr>
                          </a:solidFill>
                          <a:latin typeface="Source Code Pro" panose="020B0509030403020204" pitchFamily="49" charset="0"/>
                        </a:rPr>
                        <a:t> ($sky –</a:t>
                      </a:r>
                      <a:r>
                        <a:rPr lang="en-US" sz="2000" b="0" baseline="0" dirty="0" err="1">
                          <a:solidFill>
                            <a:schemeClr val="tx2">
                              <a:lumMod val="75000"/>
                            </a:schemeClr>
                          </a:solidFill>
                          <a:latin typeface="Source Code Pro" panose="020B0509030403020204" pitchFamily="49" charset="0"/>
                        </a:rPr>
                        <a:t>eq</a:t>
                      </a:r>
                      <a:r>
                        <a:rPr lang="en-US" sz="2000" b="0" baseline="0" dirty="0">
                          <a:solidFill>
                            <a:schemeClr val="tx2">
                              <a:lumMod val="75000"/>
                            </a:schemeClr>
                          </a:solidFill>
                          <a:latin typeface="Source Code Pro" panose="020B0509030403020204" pitchFamily="49" charset="0"/>
                        </a:rPr>
                        <a:t> “blue”)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826768">
                <a:tc>
                  <a:txBody>
                    <a:bodyPr/>
                    <a:lstStyle/>
                    <a:p>
                      <a:r>
                        <a:rPr lang="en-US" sz="2400" b="1" dirty="0">
                          <a:solidFill>
                            <a:schemeClr val="tx1"/>
                          </a:solidFill>
                        </a:rPr>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If ($</a:t>
                      </a:r>
                      <a:r>
                        <a:rPr lang="en-US" sz="2000" b="0" baseline="0" dirty="0" err="1">
                          <a:solidFill>
                            <a:schemeClr val="tx2">
                              <a:lumMod val="75000"/>
                            </a:schemeClr>
                          </a:solidFill>
                          <a:latin typeface="Source Code Pro" panose="020B0509030403020204" pitchFamily="49" charset="0"/>
                        </a:rPr>
                        <a:t>myAge</a:t>
                      </a:r>
                      <a:r>
                        <a:rPr lang="en-US" sz="2000" b="0" baseline="0" dirty="0">
                          <a:solidFill>
                            <a:schemeClr val="tx2">
                              <a:lumMod val="75000"/>
                            </a:schemeClr>
                          </a:solidFill>
                          <a:latin typeface="Source Code Pro" panose="020B0509030403020204" pitchFamily="49" charset="0"/>
                        </a:rPr>
                        <a:t> –</a:t>
                      </a:r>
                      <a:r>
                        <a:rPr lang="en-US" sz="2000" b="0" baseline="0" dirty="0" err="1">
                          <a:solidFill>
                            <a:schemeClr val="tx2">
                              <a:lumMod val="75000"/>
                            </a:schemeClr>
                          </a:solidFill>
                          <a:latin typeface="Source Code Pro" panose="020B0509030403020204" pitchFamily="49" charset="0"/>
                        </a:rPr>
                        <a:t>gt</a:t>
                      </a:r>
                      <a:r>
                        <a:rPr lang="en-US" sz="2000" b="0" baseline="0" dirty="0">
                          <a:solidFill>
                            <a:schemeClr val="tx2">
                              <a:lumMod val="75000"/>
                            </a:schemeClr>
                          </a:solidFill>
                          <a:latin typeface="Source Code Pro" panose="020B0509030403020204" pitchFamily="49" charset="0"/>
                        </a:rPr>
                        <a:t> 50)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r h="82676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Foreach</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b="0" dirty="0" err="1">
                          <a:solidFill>
                            <a:schemeClr val="tx2">
                              <a:lumMod val="75000"/>
                            </a:schemeClr>
                          </a:solidFill>
                          <a:latin typeface="Source Code Pro" panose="020B0509030403020204" pitchFamily="49" charset="0"/>
                        </a:rPr>
                        <a:t>ForEach</a:t>
                      </a:r>
                      <a:r>
                        <a:rPr lang="en-US" sz="2000" b="0" baseline="0" dirty="0">
                          <a:solidFill>
                            <a:schemeClr val="tx2">
                              <a:lumMod val="75000"/>
                            </a:schemeClr>
                          </a:solidFill>
                          <a:latin typeface="Source Code Pro" panose="020B0509030403020204" pitchFamily="49" charset="0"/>
                        </a:rPr>
                        <a:t> ($person in $family) {</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    # do something</a:t>
                      </a:r>
                    </a:p>
                    <a:p>
                      <a:pPr marL="0" marR="0" indent="0" algn="l" defTabSz="914363" rtl="0" eaLnBrk="1" fontAlgn="auto" latinLnBrk="0" hangingPunct="1">
                        <a:lnSpc>
                          <a:spcPct val="100000"/>
                        </a:lnSpc>
                        <a:spcBef>
                          <a:spcPts val="0"/>
                        </a:spcBef>
                        <a:spcAft>
                          <a:spcPts val="0"/>
                        </a:spcAft>
                        <a:buClrTx/>
                        <a:buSzTx/>
                        <a:buFontTx/>
                        <a:buNone/>
                        <a:tabLst/>
                        <a:defRPr/>
                      </a:pPr>
                      <a:r>
                        <a:rPr lang="en-US" sz="2000" b="0" baseline="0" dirty="0">
                          <a:solidFill>
                            <a:schemeClr val="tx2">
                              <a:lumMod val="75000"/>
                            </a:schemeClr>
                          </a:solidFill>
                          <a:latin typeface="Source Code Pro" panose="020B0509030403020204" pitchFamily="49" charset="0"/>
                        </a:rPr>
                        <a:t>}</a:t>
                      </a:r>
                      <a:endParaRPr lang="en-US" sz="2000" b="0" dirty="0">
                        <a:solidFill>
                          <a:schemeClr val="tx2">
                            <a:lumMod val="75000"/>
                          </a:schemeClr>
                        </a:solidFill>
                        <a:latin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75519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0"/>
            <a:ext cx="7043208" cy="1523494"/>
          </a:xfrm>
        </p:spPr>
        <p:txBody>
          <a:bodyPr/>
          <a:lstStyle/>
          <a:p>
            <a:pPr algn="ctr"/>
            <a:r>
              <a:rPr lang="en-US" dirty="0"/>
              <a:t>Executable Commands</a:t>
            </a:r>
          </a:p>
        </p:txBody>
      </p:sp>
      <p:sp>
        <p:nvSpPr>
          <p:cNvPr id="3" name="Subtitle 2"/>
          <p:cNvSpPr>
            <a:spLocks noGrp="1"/>
          </p:cNvSpPr>
          <p:nvPr>
            <p:ph type="subTitle" idx="1"/>
          </p:nvPr>
        </p:nvSpPr>
        <p:spPr>
          <a:xfrm>
            <a:off x="457200" y="1504959"/>
            <a:ext cx="8305800" cy="4972041"/>
          </a:xfrm>
        </p:spPr>
        <p:txBody>
          <a:bodyPr/>
          <a:lstStyle/>
          <a:p>
            <a:pPr marL="457200" indent="-457200">
              <a:buFont typeface="Arial" panose="020B0604020202020204" pitchFamily="34" charset="0"/>
              <a:buChar char="•"/>
            </a:pPr>
            <a:r>
              <a:rPr lang="en-US" dirty="0" err="1"/>
              <a:t>Cmdlets</a:t>
            </a:r>
            <a:endParaRPr lang="en-US" dirty="0"/>
          </a:p>
          <a:p>
            <a:r>
              <a:rPr lang="en-US" sz="2400" dirty="0">
                <a:solidFill>
                  <a:schemeClr val="tx2">
                    <a:lumMod val="75000"/>
                  </a:schemeClr>
                </a:solidFill>
              </a:rPr>
              <a:t>	</a:t>
            </a:r>
            <a:r>
              <a:rPr lang="en-US" sz="2400" dirty="0">
                <a:solidFill>
                  <a:schemeClr val="tx2">
                    <a:lumMod val="75000"/>
                  </a:schemeClr>
                </a:solidFill>
                <a:latin typeface="Source Code Pro" panose="020B0509030403020204" pitchFamily="49" charset="0"/>
              </a:rPr>
              <a:t>PS C:\&gt; Get-Process</a:t>
            </a:r>
            <a:endParaRPr lang="en-US" sz="2400" dirty="0">
              <a:latin typeface="Source Code Pro" panose="020B0509030403020204" pitchFamily="49" charset="0"/>
            </a:endParaRPr>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 Scripts</a:t>
            </a:r>
          </a:p>
          <a:p>
            <a:r>
              <a:rPr lang="en-US" sz="2400" dirty="0">
                <a:solidFill>
                  <a:schemeClr val="tx2">
                    <a:lumMod val="75000"/>
                  </a:schemeClr>
                </a:solidFill>
                <a:latin typeface="Source Code Pro" panose="020B0509030403020204" pitchFamily="49" charset="0"/>
              </a:rPr>
              <a:t>	PS C:\&gt; myscript.ps1</a:t>
            </a:r>
            <a:endParaRPr lang="en-US" sz="2400" dirty="0">
              <a:latin typeface="Source Code Pro" panose="020B0509030403020204" pitchFamily="49" charset="0"/>
            </a:endParaRPr>
          </a:p>
          <a:p>
            <a:pPr>
              <a:lnSpc>
                <a:spcPct val="50000"/>
              </a:lnSpc>
            </a:pPr>
            <a:endParaRPr lang="en-US" dirty="0"/>
          </a:p>
          <a:p>
            <a:pPr marL="457200" indent="-457200">
              <a:buFont typeface="Arial" panose="020B0604020202020204" pitchFamily="34" charset="0"/>
              <a:buChar char="•"/>
            </a:pPr>
            <a:r>
              <a:rPr lang="en-US" dirty="0"/>
              <a:t>PowerShell Functions</a:t>
            </a:r>
          </a:p>
          <a:p>
            <a:r>
              <a:rPr lang="en-US" sz="2400" dirty="0">
                <a:solidFill>
                  <a:schemeClr val="tx2">
                    <a:lumMod val="75000"/>
                  </a:schemeClr>
                </a:solidFill>
                <a:latin typeface="Source Code Pro" panose="020B0509030403020204" pitchFamily="49" charset="0"/>
              </a:rPr>
              <a:t>	PS C:\&gt; </a:t>
            </a:r>
            <a:r>
              <a:rPr lang="en-US" sz="2400" dirty="0" err="1">
                <a:solidFill>
                  <a:schemeClr val="tx2">
                    <a:lumMod val="75000"/>
                  </a:schemeClr>
                </a:solidFill>
                <a:latin typeface="Source Code Pro" panose="020B0509030403020204" pitchFamily="49" charset="0"/>
              </a:rPr>
              <a:t>myfunction</a:t>
            </a:r>
            <a:endParaRPr lang="en-US" sz="2400" dirty="0"/>
          </a:p>
          <a:p>
            <a:pPr marL="457200" indent="-457200">
              <a:lnSpc>
                <a:spcPct val="50000"/>
              </a:lnSpc>
              <a:buFont typeface="Arial" panose="020B0604020202020204" pitchFamily="34" charset="0"/>
              <a:buChar char="•"/>
            </a:pPr>
            <a:endParaRPr lang="en-US" dirty="0"/>
          </a:p>
          <a:p>
            <a:pPr marL="457200" indent="-457200">
              <a:buFont typeface="Arial" panose="020B0604020202020204" pitchFamily="34" charset="0"/>
              <a:buChar char="•"/>
            </a:pPr>
            <a:r>
              <a:rPr lang="en-US" dirty="0"/>
              <a:t>Standalone Executables</a:t>
            </a:r>
          </a:p>
          <a:p>
            <a:r>
              <a:rPr lang="en-US" sz="2400" dirty="0">
                <a:solidFill>
                  <a:schemeClr val="tx2">
                    <a:lumMod val="75000"/>
                  </a:schemeClr>
                </a:solidFill>
                <a:latin typeface="Source Code Pro" panose="020B0509030403020204" pitchFamily="49" charset="0"/>
              </a:rPr>
              <a:t>	PS C:\&gt; myprogram.exe</a:t>
            </a:r>
            <a:endParaRPr lang="en-US" sz="2400" dirty="0">
              <a:latin typeface="Source Code Pro" panose="020B0509030403020204" pitchFamily="49" charset="0"/>
            </a:endParaRPr>
          </a:p>
          <a:p>
            <a:pPr marL="457200" indent="-457200">
              <a:buFont typeface="Arial" panose="020B0604020202020204" pitchFamily="34" charset="0"/>
              <a:buChar char="•"/>
            </a:pPr>
            <a:endParaRPr lang="en-US" sz="2400" dirty="0">
              <a:solidFill>
                <a:schemeClr val="tx2">
                  <a:lumMod val="75000"/>
                </a:schemeClr>
              </a:solidFill>
            </a:endParaRPr>
          </a:p>
        </p:txBody>
      </p:sp>
    </p:spTree>
    <p:extLst>
      <p:ext uri="{BB962C8B-B14F-4D97-AF65-F5344CB8AC3E}">
        <p14:creationId xmlns:p14="http://schemas.microsoft.com/office/powerpoint/2010/main" val="3742437498"/>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1372</TotalTime>
  <Words>493</Words>
  <Application>Microsoft Office PowerPoint</Application>
  <PresentationFormat>On-screen Show (4:3)</PresentationFormat>
  <Paragraphs>150</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Courier New</vt:lpstr>
      <vt:lpstr>Source Code Pro</vt:lpstr>
      <vt:lpstr>Wingdings</vt:lpstr>
      <vt:lpstr>Blue Segoe 4-3 template-template_April-17-2007</vt:lpstr>
      <vt:lpstr>White with Courier font for code slides</vt:lpstr>
      <vt:lpstr>Intro to PowerShell for the DBA</vt:lpstr>
      <vt:lpstr>What is PowerShell?</vt:lpstr>
      <vt:lpstr>Terminology</vt:lpstr>
      <vt:lpstr>Modules</vt:lpstr>
      <vt:lpstr>Cmdlets</vt:lpstr>
      <vt:lpstr>Variables</vt:lpstr>
      <vt:lpstr>Comparisons</vt:lpstr>
      <vt:lpstr>Conditionals</vt:lpstr>
      <vt:lpstr>Executable Commands</vt:lpstr>
      <vt:lpstr>Drives</vt:lpstr>
      <vt:lpstr>Management Methods</vt:lpstr>
      <vt:lpstr>SQLPS vs SqlServer</vt:lpstr>
      <vt:lpstr>Our Test Environment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Powershell for the DBA</dc:title>
  <dc:creator>Brown, Pete</dc:creator>
  <cp:keywords/>
  <cp:lastModifiedBy>Administrator@CHYKN.COM</cp:lastModifiedBy>
  <cp:revision>47</cp:revision>
  <dcterms:created xsi:type="dcterms:W3CDTF">2015-08-13T01:39:24Z</dcterms:created>
  <dcterms:modified xsi:type="dcterms:W3CDTF">2017-08-10T21:53:54Z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