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74" r:id="rId7"/>
    <p:sldId id="264" r:id="rId8"/>
    <p:sldId id="273" r:id="rId9"/>
    <p:sldId id="272" r:id="rId10"/>
    <p:sldId id="276" r:id="rId11"/>
    <p:sldId id="275" r:id="rId12"/>
    <p:sldId id="266" r:id="rId13"/>
    <p:sldId id="278" r:id="rId14"/>
    <p:sldId id="265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42D0B"/>
    <a:srgbClr val="76280B"/>
    <a:srgbClr val="FFFFFF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66" d="100"/>
          <a:sy n="66" d="100"/>
        </p:scale>
        <p:origin x="52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4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2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0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3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1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2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8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xmlns="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xmlns="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xmlns="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xmlns="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xmlns="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xmlns="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xmlns="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xmlns="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xmlns="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xmlns="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xmlns="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xmlns="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xmlns="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xmlns="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xmlns="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xmlns="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xmlns="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xmlns="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xmlns="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xmlns="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xmlns="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xmlns="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xmlns="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xmlns="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xmlns="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xmlns="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xmlns="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xmlns="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xmlns="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xmlns="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xmlns="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xmlns="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xmlns="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xmlns="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box.id/blog/white-box-testing-adalah/" TargetMode="External"/><Relationship Id="rId2" Type="http://schemas.openxmlformats.org/officeDocument/2006/relationships/hyperlink" Target="https://www.dicoding.com/blog/white-box-testi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aharja.ac.id/2020/10/19/white-box-testi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xmlns="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40001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anchor="ctr" anchorCtr="0"/>
          <a:lstStyle/>
          <a:p>
            <a:r>
              <a:rPr lang="en-US" dirty="0" smtClean="0"/>
              <a:t>White Box &amp; Unit Testing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0865" y="5134819"/>
            <a:ext cx="4085863" cy="11176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Ujang Yahya Yunus</a:t>
            </a:r>
          </a:p>
          <a:p>
            <a:r>
              <a:rPr lang="en-US" sz="2800" dirty="0" smtClean="0"/>
              <a:t>201011401154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3" y="2945054"/>
            <a:ext cx="1210557" cy="9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Langkah</a:t>
            </a:r>
            <a:r>
              <a:rPr lang="en-US" b="0" dirty="0"/>
              <a:t> </a:t>
            </a:r>
            <a:r>
              <a:rPr lang="en-US" b="0" dirty="0" smtClean="0"/>
              <a:t>pada </a:t>
            </a:r>
            <a:r>
              <a:rPr lang="en-US" b="0" dirty="0" err="1" smtClean="0"/>
              <a:t>pengujian</a:t>
            </a:r>
            <a:r>
              <a:rPr lang="en-US" b="0" dirty="0" smtClean="0"/>
              <a:t> white Box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2435" y="2176040"/>
            <a:ext cx="11219072" cy="445625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rgbClr val="0070C0"/>
                </a:solidFill>
              </a:rPr>
              <a:t>Mencari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>
                <a:solidFill>
                  <a:srgbClr val="0070C0"/>
                </a:solidFill>
              </a:rPr>
              <a:t>tahu</a:t>
            </a:r>
            <a:r>
              <a:rPr lang="en-US" sz="2100" dirty="0">
                <a:solidFill>
                  <a:srgbClr val="0070C0"/>
                </a:solidFill>
              </a:rPr>
              <a:t> program atau </a:t>
            </a:r>
            <a:r>
              <a:rPr lang="en-US" sz="2100" dirty="0" err="1">
                <a:solidFill>
                  <a:srgbClr val="0070C0"/>
                </a:solidFill>
              </a:rPr>
              <a:t>fitur</a:t>
            </a:r>
            <a:r>
              <a:rPr lang="en-US" sz="2100" dirty="0">
                <a:solidFill>
                  <a:srgbClr val="0070C0"/>
                </a:solidFill>
              </a:rPr>
              <a:t> yang </a:t>
            </a:r>
            <a:r>
              <a:rPr lang="en-US" sz="2100" dirty="0" err="1">
                <a:solidFill>
                  <a:srgbClr val="0070C0"/>
                </a:solidFill>
              </a:rPr>
              <a:t>ingin</a:t>
            </a:r>
            <a:r>
              <a:rPr lang="en-US" sz="2100" dirty="0">
                <a:solidFill>
                  <a:srgbClr val="0070C0"/>
                </a:solidFill>
              </a:rPr>
              <a:t> kamu </a:t>
            </a:r>
            <a:r>
              <a:rPr lang="en-US" sz="2100" dirty="0" err="1" smtClean="0">
                <a:solidFill>
                  <a:srgbClr val="0070C0"/>
                </a:solidFill>
              </a:rPr>
              <a:t>tes</a:t>
            </a:r>
            <a:endParaRPr lang="en-US" sz="2100" dirty="0" smtClean="0">
              <a:solidFill>
                <a:srgbClr val="0070C0"/>
              </a:solidFill>
            </a:endParaRPr>
          </a:p>
          <a:p>
            <a:endParaRPr lang="en-US" sz="21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rgbClr val="0070C0"/>
                </a:solidFill>
              </a:rPr>
              <a:t>Alur</a:t>
            </a:r>
            <a:r>
              <a:rPr lang="en-US" sz="2100" dirty="0">
                <a:solidFill>
                  <a:srgbClr val="0070C0"/>
                </a:solidFill>
              </a:rPr>
              <a:t> yang mungkin </a:t>
            </a:r>
            <a:r>
              <a:rPr lang="en-US" sz="2100" dirty="0" err="1">
                <a:solidFill>
                  <a:srgbClr val="0070C0"/>
                </a:solidFill>
              </a:rPr>
              <a:t>ada</a:t>
            </a:r>
            <a:r>
              <a:rPr lang="en-US" sz="2100" dirty="0">
                <a:solidFill>
                  <a:srgbClr val="0070C0"/>
                </a:solidFill>
              </a:rPr>
              <a:t> di dalam diagram </a:t>
            </a:r>
            <a:r>
              <a:rPr lang="en-US" sz="2100" dirty="0" err="1">
                <a:solidFill>
                  <a:srgbClr val="0070C0"/>
                </a:solidFill>
              </a:rPr>
              <a:t>alur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 smtClean="0">
                <a:solidFill>
                  <a:srgbClr val="0070C0"/>
                </a:solidFill>
              </a:rPr>
              <a:t>disiapkan</a:t>
            </a:r>
            <a:endParaRPr lang="en-US" sz="2100" dirty="0" smtClean="0">
              <a:solidFill>
                <a:srgbClr val="0070C0"/>
              </a:solidFill>
            </a:endParaRPr>
          </a:p>
          <a:p>
            <a:endParaRPr lang="en-US" sz="21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rgbClr val="0070C0"/>
                </a:solidFill>
              </a:rPr>
              <a:t>Mengidentifikasi</a:t>
            </a:r>
            <a:r>
              <a:rPr lang="en-US" sz="2100" dirty="0">
                <a:solidFill>
                  <a:srgbClr val="0070C0"/>
                </a:solidFill>
              </a:rPr>
              <a:t> semua </a:t>
            </a:r>
            <a:r>
              <a:rPr lang="en-US" sz="2100" dirty="0" err="1">
                <a:solidFill>
                  <a:srgbClr val="0070C0"/>
                </a:solidFill>
              </a:rPr>
              <a:t>jalur</a:t>
            </a:r>
            <a:r>
              <a:rPr lang="en-US" sz="2100" dirty="0">
                <a:solidFill>
                  <a:srgbClr val="0070C0"/>
                </a:solidFill>
              </a:rPr>
              <a:t> yang mungkin </a:t>
            </a:r>
            <a:r>
              <a:rPr lang="en-US" sz="2100" dirty="0" err="1">
                <a:solidFill>
                  <a:srgbClr val="0070C0"/>
                </a:solidFill>
              </a:rPr>
              <a:t>dari</a:t>
            </a:r>
            <a:r>
              <a:rPr lang="en-US" sz="2100" dirty="0">
                <a:solidFill>
                  <a:srgbClr val="0070C0"/>
                </a:solidFill>
              </a:rPr>
              <a:t> diagram </a:t>
            </a:r>
            <a:r>
              <a:rPr lang="en-US" sz="2100" dirty="0" err="1" smtClean="0">
                <a:solidFill>
                  <a:srgbClr val="0070C0"/>
                </a:solidFill>
              </a:rPr>
              <a:t>alur</a:t>
            </a:r>
            <a:endParaRPr lang="en-US" sz="2100" dirty="0" smtClean="0">
              <a:solidFill>
                <a:srgbClr val="0070C0"/>
              </a:solidFill>
            </a:endParaRPr>
          </a:p>
          <a:p>
            <a:endParaRPr lang="en-US" sz="21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rgbClr val="0070C0"/>
                </a:solidFill>
              </a:rPr>
              <a:t>Spesifikasi</a:t>
            </a:r>
            <a:r>
              <a:rPr lang="en-US" sz="2100" dirty="0">
                <a:solidFill>
                  <a:srgbClr val="0070C0"/>
                </a:solidFill>
              </a:rPr>
              <a:t> input </a:t>
            </a:r>
            <a:r>
              <a:rPr lang="en-US" sz="2100" dirty="0" err="1">
                <a:solidFill>
                  <a:srgbClr val="0070C0"/>
                </a:solidFill>
              </a:rPr>
              <a:t>dituliskan</a:t>
            </a:r>
            <a:r>
              <a:rPr lang="en-US" sz="2100" dirty="0">
                <a:solidFill>
                  <a:srgbClr val="0070C0"/>
                </a:solidFill>
              </a:rPr>
              <a:t>, </a:t>
            </a:r>
            <a:r>
              <a:rPr lang="en-US" sz="2100" dirty="0" err="1">
                <a:solidFill>
                  <a:srgbClr val="0070C0"/>
                </a:solidFill>
              </a:rPr>
              <a:t>kondisi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>
                <a:solidFill>
                  <a:srgbClr val="0070C0"/>
                </a:solidFill>
              </a:rPr>
              <a:t>pelaksanaan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>
                <a:solidFill>
                  <a:srgbClr val="0070C0"/>
                </a:solidFill>
              </a:rPr>
              <a:t>hingga</a:t>
            </a:r>
            <a:r>
              <a:rPr lang="en-US" sz="2100" dirty="0">
                <a:solidFill>
                  <a:srgbClr val="0070C0"/>
                </a:solidFill>
              </a:rPr>
              <a:t> hasil yang </a:t>
            </a:r>
            <a:r>
              <a:rPr lang="en-US" sz="2100" dirty="0" err="1">
                <a:solidFill>
                  <a:srgbClr val="0070C0"/>
                </a:solidFill>
              </a:rPr>
              <a:t>diharapkan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>
                <a:solidFill>
                  <a:srgbClr val="0070C0"/>
                </a:solidFill>
              </a:rPr>
              <a:t>dan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>
                <a:solidFill>
                  <a:srgbClr val="0070C0"/>
                </a:solidFill>
              </a:rPr>
              <a:t>prosedur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 err="1">
                <a:solidFill>
                  <a:srgbClr val="0070C0"/>
                </a:solidFill>
              </a:rPr>
              <a:t>pengujian</a:t>
            </a:r>
            <a:r>
              <a:rPr lang="en-US" sz="21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0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xmlns="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203656" y="764361"/>
            <a:ext cx="4382340" cy="11120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rgbClr val="0070C0"/>
                </a:solidFill>
              </a:rPr>
              <a:t>Kelebihan</a:t>
            </a:r>
            <a:endParaRPr lang="en-US" sz="5000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38354" y="764361"/>
            <a:ext cx="4382340" cy="11120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rgbClr val="0070C0"/>
                </a:solidFill>
              </a:rPr>
              <a:t>Kelebihan</a:t>
            </a:r>
            <a:endParaRPr lang="en-US" sz="5000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03656" y="2039506"/>
            <a:ext cx="4382340" cy="46969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70C0"/>
                </a:solidFill>
              </a:rPr>
              <a:t>Meningkatkan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ketelitian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dalam </a:t>
            </a:r>
            <a:r>
              <a:rPr lang="en-US" b="1" dirty="0" err="1" smtClean="0">
                <a:solidFill>
                  <a:srgbClr val="0070C0"/>
                </a:solidFill>
              </a:rPr>
              <a:t>mengimplementasikan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perangkat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lunak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70C0"/>
                </a:solidFill>
              </a:rPr>
              <a:t>Memudahkan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dalam </a:t>
            </a:r>
            <a:r>
              <a:rPr lang="en-US" b="1" dirty="0" err="1">
                <a:solidFill>
                  <a:srgbClr val="0070C0"/>
                </a:solidFill>
              </a:rPr>
              <a:t>menemukan</a:t>
            </a:r>
            <a:r>
              <a:rPr lang="en-US" b="1" dirty="0">
                <a:solidFill>
                  <a:srgbClr val="0070C0"/>
                </a:solidFill>
              </a:rPr>
              <a:t> kesalahan atau bug dalam </a:t>
            </a:r>
            <a:r>
              <a:rPr lang="en-US" b="1" dirty="0" err="1">
                <a:solidFill>
                  <a:srgbClr val="0070C0"/>
                </a:solidFill>
              </a:rPr>
              <a:t>perangkat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lunak</a:t>
            </a:r>
            <a:r>
              <a:rPr lang="en-US" b="1" dirty="0">
                <a:solidFill>
                  <a:srgbClr val="0070C0"/>
                </a:solidFill>
              </a:rPr>
              <a:t> yang sebelumnya tidak </a:t>
            </a:r>
            <a:r>
              <a:rPr lang="en-US" b="1" dirty="0" err="1">
                <a:solidFill>
                  <a:srgbClr val="0070C0"/>
                </a:solidFill>
              </a:rPr>
              <a:t>terlihat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70C0"/>
                </a:solidFill>
              </a:rPr>
              <a:t>Memudahkan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pengujian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karena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dilakukan</a:t>
            </a:r>
            <a:r>
              <a:rPr lang="en-US" b="1" dirty="0">
                <a:solidFill>
                  <a:srgbClr val="0070C0"/>
                </a:solidFill>
              </a:rPr>
              <a:t> secara </a:t>
            </a:r>
            <a:r>
              <a:rPr lang="en-US" b="1" dirty="0" err="1">
                <a:solidFill>
                  <a:srgbClr val="0070C0"/>
                </a:solidFill>
              </a:rPr>
              <a:t>menyeluruh</a:t>
            </a:r>
            <a:r>
              <a:rPr lang="en-US" b="1" dirty="0">
                <a:solidFill>
                  <a:srgbClr val="0070C0"/>
                </a:solidFill>
              </a:rPr>
              <a:t> sehingga </a:t>
            </a:r>
            <a:r>
              <a:rPr lang="en-US" b="1" dirty="0" err="1">
                <a:solidFill>
                  <a:srgbClr val="0070C0"/>
                </a:solidFill>
              </a:rPr>
              <a:t>memperkecil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kemungkinan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terjadinya</a:t>
            </a:r>
            <a:r>
              <a:rPr lang="en-US" b="1" dirty="0">
                <a:solidFill>
                  <a:srgbClr val="0070C0"/>
                </a:solidFill>
              </a:rPr>
              <a:t> error pada kode.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70C0"/>
                </a:solidFill>
              </a:rPr>
              <a:t>Meminimalisir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error atau bug </a:t>
            </a:r>
            <a:r>
              <a:rPr lang="en-US" b="1" dirty="0" err="1">
                <a:solidFill>
                  <a:srgbClr val="0070C0"/>
                </a:solidFill>
              </a:rPr>
              <a:t>karena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pengujian</a:t>
            </a:r>
            <a:r>
              <a:rPr lang="en-US" b="1" dirty="0">
                <a:solidFill>
                  <a:srgbClr val="0070C0"/>
                </a:solidFill>
              </a:rPr>
              <a:t> dapat </a:t>
            </a:r>
            <a:r>
              <a:rPr lang="en-US" b="1" dirty="0" err="1">
                <a:solidFill>
                  <a:srgbClr val="0070C0"/>
                </a:solidFill>
              </a:rPr>
              <a:t>dilakukan</a:t>
            </a:r>
            <a:r>
              <a:rPr lang="en-US" b="1" dirty="0">
                <a:solidFill>
                  <a:srgbClr val="0070C0"/>
                </a:solidFill>
              </a:rPr>
              <a:t> sebelum </a:t>
            </a:r>
            <a:r>
              <a:rPr lang="en-US" b="1" dirty="0" err="1">
                <a:solidFill>
                  <a:srgbClr val="0070C0"/>
                </a:solidFill>
              </a:rPr>
              <a:t>perangkat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lunak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diluncurkan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437342" y="2039506"/>
            <a:ext cx="4382340" cy="469696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70C0"/>
                </a:solidFill>
              </a:rPr>
              <a:t>Menyusahkan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karena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pengujian</a:t>
            </a:r>
            <a:r>
              <a:rPr lang="en-US" b="1" dirty="0">
                <a:solidFill>
                  <a:srgbClr val="0070C0"/>
                </a:solidFill>
              </a:rPr>
              <a:t> ini </a:t>
            </a:r>
            <a:r>
              <a:rPr lang="en-US" b="1" dirty="0" err="1">
                <a:solidFill>
                  <a:srgbClr val="0070C0"/>
                </a:solidFill>
              </a:rPr>
              <a:t>cukup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kompleks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70C0"/>
                </a:solidFill>
              </a:rPr>
              <a:t>Memerlukan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waktu kembali ketika </a:t>
            </a:r>
            <a:r>
              <a:rPr lang="en-US" b="1" dirty="0" err="1">
                <a:solidFill>
                  <a:srgbClr val="0070C0"/>
                </a:solidFill>
              </a:rPr>
              <a:t>menambahkan</a:t>
            </a:r>
            <a:r>
              <a:rPr lang="en-US" b="1" dirty="0">
                <a:solidFill>
                  <a:srgbClr val="0070C0"/>
                </a:solidFill>
              </a:rPr>
              <a:t> atau </a:t>
            </a:r>
            <a:r>
              <a:rPr lang="en-US" b="1" dirty="0" err="1">
                <a:solidFill>
                  <a:srgbClr val="0070C0"/>
                </a:solidFill>
              </a:rPr>
              <a:t>mengganti</a:t>
            </a:r>
            <a:r>
              <a:rPr lang="en-US" b="1" dirty="0">
                <a:solidFill>
                  <a:srgbClr val="0070C0"/>
                </a:solidFill>
              </a:rPr>
              <a:t> kode, </a:t>
            </a:r>
            <a:r>
              <a:rPr lang="en-US" b="1" dirty="0" err="1">
                <a:solidFill>
                  <a:srgbClr val="0070C0"/>
                </a:solidFill>
              </a:rPr>
              <a:t>karena</a:t>
            </a:r>
            <a:r>
              <a:rPr lang="en-US" b="1" dirty="0">
                <a:solidFill>
                  <a:srgbClr val="0070C0"/>
                </a:solidFill>
              </a:rPr>
              <a:t> kamu perlu </a:t>
            </a:r>
            <a:r>
              <a:rPr lang="en-US" b="1" dirty="0" err="1">
                <a:solidFill>
                  <a:srgbClr val="0070C0"/>
                </a:solidFill>
              </a:rPr>
              <a:t>menguji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keseluruhan</a:t>
            </a:r>
            <a:r>
              <a:rPr lang="en-US" b="1" dirty="0">
                <a:solidFill>
                  <a:srgbClr val="0070C0"/>
                </a:solidFill>
              </a:rPr>
              <a:t> kode kembali.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0070C0"/>
                </a:solidFill>
              </a:rPr>
              <a:t>Memakan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sumber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daya</a:t>
            </a:r>
            <a:r>
              <a:rPr lang="en-US" b="1" dirty="0">
                <a:solidFill>
                  <a:srgbClr val="0070C0"/>
                </a:solidFill>
              </a:rPr>
              <a:t> yang </a:t>
            </a:r>
            <a:r>
              <a:rPr lang="en-US" b="1" dirty="0" err="1">
                <a:solidFill>
                  <a:srgbClr val="0070C0"/>
                </a:solidFill>
              </a:rPr>
              <a:t>banyak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karena</a:t>
            </a:r>
            <a:r>
              <a:rPr lang="en-US" b="1" dirty="0">
                <a:solidFill>
                  <a:srgbClr val="0070C0"/>
                </a:solidFill>
              </a:rPr>
              <a:t> White-box testing </a:t>
            </a:r>
            <a:r>
              <a:rPr lang="en-US" b="1" dirty="0" err="1">
                <a:solidFill>
                  <a:srgbClr val="0070C0"/>
                </a:solidFill>
              </a:rPr>
              <a:t>termasuk</a:t>
            </a:r>
            <a:r>
              <a:rPr lang="en-US" b="1" dirty="0">
                <a:solidFill>
                  <a:srgbClr val="0070C0"/>
                </a:solidFill>
              </a:rPr>
              <a:t> ke dalam </a:t>
            </a:r>
            <a:r>
              <a:rPr lang="en-US" b="1" dirty="0" err="1">
                <a:solidFill>
                  <a:srgbClr val="0070C0"/>
                </a:solidFill>
              </a:rPr>
              <a:t>pengujian</a:t>
            </a:r>
            <a:r>
              <a:rPr lang="en-US" b="1" dirty="0">
                <a:solidFill>
                  <a:srgbClr val="0070C0"/>
                </a:solidFill>
              </a:rPr>
              <a:t> yang </a:t>
            </a:r>
            <a:r>
              <a:rPr lang="en-US" b="1" dirty="0" err="1">
                <a:solidFill>
                  <a:srgbClr val="0070C0"/>
                </a:solidFill>
              </a:rPr>
              <a:t>cukup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mahal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Implementasi</a:t>
            </a:r>
            <a:r>
              <a:rPr lang="en-US" b="0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2435" y="2176041"/>
            <a:ext cx="11219072" cy="84495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70C0"/>
                </a:solidFill>
              </a:rPr>
              <a:t>pengujian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dijalankan</a:t>
            </a:r>
            <a:r>
              <a:rPr lang="en-US" dirty="0">
                <a:solidFill>
                  <a:srgbClr val="0070C0"/>
                </a:solidFill>
              </a:rPr>
              <a:t> pada local environment </a:t>
            </a:r>
            <a:r>
              <a:rPr lang="en-US" dirty="0" smtClean="0">
                <a:solidFill>
                  <a:srgbClr val="0070C0"/>
                </a:solidFill>
              </a:rPr>
              <a:t>dengan </a:t>
            </a:r>
            <a:r>
              <a:rPr lang="en-US" dirty="0" err="1" smtClean="0">
                <a:solidFill>
                  <a:srgbClr val="0070C0"/>
                </a:solidFill>
              </a:rPr>
              <a:t>aplikasi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code editor visual studio code, terminal hyper,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studio 3T. Sehingga </a:t>
            </a:r>
            <a:r>
              <a:rPr lang="en-US" dirty="0" smtClean="0">
                <a:solidFill>
                  <a:srgbClr val="0070C0"/>
                </a:solidFill>
              </a:rPr>
              <a:t>tidak </a:t>
            </a:r>
            <a:r>
              <a:rPr lang="en-US" dirty="0" err="1" smtClean="0">
                <a:solidFill>
                  <a:srgbClr val="0070C0"/>
                </a:solidFill>
              </a:rPr>
              <a:t>mengganggu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aktivitas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website Room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5" y="3143145"/>
            <a:ext cx="3200400" cy="3221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351" y="3257267"/>
            <a:ext cx="3200400" cy="299335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824504" y="3689325"/>
            <a:ext cx="830178" cy="190098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643" y="3225136"/>
            <a:ext cx="3200400" cy="313960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992813" y="3701356"/>
            <a:ext cx="673768" cy="188895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Implementasi</a:t>
            </a:r>
            <a:r>
              <a:rPr lang="en-US" b="0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2435" y="2176041"/>
            <a:ext cx="11219072" cy="84495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70C0"/>
                </a:solidFill>
              </a:rPr>
              <a:t>pengujian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dijalankan</a:t>
            </a:r>
            <a:r>
              <a:rPr lang="en-US" dirty="0">
                <a:solidFill>
                  <a:srgbClr val="0070C0"/>
                </a:solidFill>
              </a:rPr>
              <a:t> pada local environment </a:t>
            </a:r>
            <a:r>
              <a:rPr lang="en-US" dirty="0" smtClean="0">
                <a:solidFill>
                  <a:srgbClr val="0070C0"/>
                </a:solidFill>
              </a:rPr>
              <a:t>dengan </a:t>
            </a:r>
            <a:r>
              <a:rPr lang="en-US" dirty="0" err="1" smtClean="0">
                <a:solidFill>
                  <a:srgbClr val="0070C0"/>
                </a:solidFill>
              </a:rPr>
              <a:t>aplikasi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code editor visual studio code, terminal hyper,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studio 3T. Sehingga </a:t>
            </a:r>
            <a:r>
              <a:rPr lang="en-US" dirty="0" smtClean="0">
                <a:solidFill>
                  <a:srgbClr val="0070C0"/>
                </a:solidFill>
              </a:rPr>
              <a:t>tidak </a:t>
            </a:r>
            <a:r>
              <a:rPr lang="en-US" dirty="0" err="1" smtClean="0">
                <a:solidFill>
                  <a:srgbClr val="0070C0"/>
                </a:solidFill>
              </a:rPr>
              <a:t>mengganggu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aktivitas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website Room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32435" y="3850459"/>
            <a:ext cx="4183944" cy="188895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Dan </a:t>
            </a:r>
            <a:r>
              <a:rPr lang="en-US" b="1" dirty="0" err="1" smtClean="0">
                <a:solidFill>
                  <a:srgbClr val="0070C0"/>
                </a:solidFill>
              </a:rPr>
              <a:t>Seyelah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dilakukan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pengecakan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maka</a:t>
            </a:r>
            <a:r>
              <a:rPr lang="en-US" b="1" dirty="0" smtClean="0">
                <a:solidFill>
                  <a:srgbClr val="0070C0"/>
                </a:solidFill>
              </a:rPr>
              <a:t> code program menjadi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79" y="3143145"/>
            <a:ext cx="3200400" cy="35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8735" y="387752"/>
            <a:ext cx="11273742" cy="647024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srgbClr val="FFC000"/>
                </a:solidFill>
              </a:rPr>
              <a:t>Sumber</a:t>
            </a:r>
            <a:r>
              <a:rPr lang="en-US" sz="6000" b="1" dirty="0" smtClean="0">
                <a:solidFill>
                  <a:srgbClr val="FFC000"/>
                </a:solidFill>
              </a:rPr>
              <a:t> </a:t>
            </a:r>
            <a:r>
              <a:rPr lang="en-US" sz="6000" b="1" dirty="0" err="1" smtClean="0">
                <a:solidFill>
                  <a:srgbClr val="FFC000"/>
                </a:solidFill>
              </a:rPr>
              <a:t>Referensi</a:t>
            </a:r>
            <a:r>
              <a:rPr lang="en-US" sz="6000" b="1" dirty="0" smtClean="0">
                <a:solidFill>
                  <a:srgbClr val="FFC000"/>
                </a:solidFill>
              </a:rPr>
              <a:t> :</a:t>
            </a:r>
          </a:p>
          <a:p>
            <a:pPr algn="ctr"/>
            <a:r>
              <a:rPr lang="en-US" sz="2500" b="1" dirty="0" smtClean="0">
                <a:solidFill>
                  <a:srgbClr val="FFC000"/>
                </a:solidFill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500" u="sng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2500" u="sng" dirty="0" smtClean="0">
                <a:solidFill>
                  <a:schemeClr val="bg1"/>
                </a:solidFill>
                <a:hlinkClick r:id="rId2"/>
              </a:rPr>
              <a:t>www.dicoding.com/blog/white-box-testing/</a:t>
            </a:r>
            <a:endParaRPr lang="en-US" sz="2500" dirty="0">
              <a:solidFill>
                <a:schemeClr val="bg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500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2500" u="sng" dirty="0">
                <a:solidFill>
                  <a:schemeClr val="bg1"/>
                </a:solidFill>
                <a:hlinkClick r:id="rId3"/>
              </a:rPr>
              <a:t>://itbox.id/blog/white-box-testing-adalah/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Jurnal </a:t>
            </a:r>
            <a:r>
              <a:rPr lang="en-US" sz="2500" dirty="0">
                <a:solidFill>
                  <a:schemeClr val="bg1"/>
                </a:solidFill>
              </a:rPr>
              <a:t>: PENGUJIAN WHITE BOX TESTING TERHADAP WEBSITE ROOM MENGGUNAKAN TEKNIK BASIS PATH </a:t>
            </a:r>
            <a:r>
              <a:rPr lang="en-US" sz="2500" dirty="0" err="1">
                <a:solidFill>
                  <a:schemeClr val="bg1"/>
                </a:solidFill>
              </a:rPr>
              <a:t>Oleh</a:t>
            </a:r>
            <a:r>
              <a:rPr lang="en-US" sz="2500" dirty="0">
                <a:solidFill>
                  <a:schemeClr val="bg1"/>
                </a:solidFill>
              </a:rPr>
              <a:t>: Judith Bryan L Sie1, </a:t>
            </a:r>
            <a:r>
              <a:rPr lang="en-US" sz="2500" dirty="0" err="1">
                <a:solidFill>
                  <a:schemeClr val="bg1"/>
                </a:solidFill>
              </a:rPr>
              <a:t>Izmy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Alwiah</a:t>
            </a:r>
            <a:r>
              <a:rPr lang="en-US" sz="2500" dirty="0">
                <a:solidFill>
                  <a:schemeClr val="bg1"/>
                </a:solidFill>
              </a:rPr>
              <a:t> Musdar2*, </a:t>
            </a:r>
            <a:r>
              <a:rPr lang="en-US" sz="2500" dirty="0" err="1">
                <a:solidFill>
                  <a:schemeClr val="bg1"/>
                </a:solidFill>
              </a:rPr>
              <a:t>Syamsul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</a:rPr>
              <a:t>Bahri</a:t>
            </a:r>
            <a:endParaRPr lang="en-US" sz="2500" dirty="0">
              <a:solidFill>
                <a:schemeClr val="bg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500" u="sng" dirty="0" smtClean="0">
                <a:solidFill>
                  <a:schemeClr val="bg1"/>
                </a:solidFill>
                <a:hlinkClick r:id="rId4"/>
              </a:rPr>
              <a:t>https://raharja.ac.id/2020/10/19/white-box-testing/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500" dirty="0" smtClean="0">
              <a:solidFill>
                <a:schemeClr val="bg1"/>
              </a:solidFill>
            </a:endParaRPr>
          </a:p>
          <a:p>
            <a:pPr algn="ctr"/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8735" y="387752"/>
            <a:ext cx="11273742" cy="64702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</a:rPr>
              <a:t>TERIMA KASIH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6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9959" y="2089651"/>
            <a:ext cx="11563539" cy="4595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36" y="2291787"/>
            <a:ext cx="9445370" cy="4393014"/>
          </a:xfrm>
        </p:spPr>
        <p:txBody>
          <a:bodyPr>
            <a:normAutofit fontScale="70000" lnSpcReduction="2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 err="1" smtClean="0">
                <a:solidFill>
                  <a:srgbClr val="0070C0"/>
                </a:solidFill>
              </a:rPr>
              <a:t>Pengujian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perangkat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lunak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merupakan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metode</a:t>
            </a:r>
            <a:r>
              <a:rPr lang="en-US" sz="2400" dirty="0">
                <a:solidFill>
                  <a:srgbClr val="0070C0"/>
                </a:solidFill>
              </a:rPr>
              <a:t> untuk </a:t>
            </a:r>
            <a:r>
              <a:rPr lang="en-US" sz="2400" dirty="0" err="1">
                <a:solidFill>
                  <a:srgbClr val="0070C0"/>
                </a:solidFill>
              </a:rPr>
              <a:t>melakukan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pengujian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apakah </a:t>
            </a:r>
            <a:r>
              <a:rPr lang="en-US" sz="2400" dirty="0" err="1">
                <a:solidFill>
                  <a:srgbClr val="0070C0"/>
                </a:solidFill>
              </a:rPr>
              <a:t>perangkat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lunak</a:t>
            </a:r>
            <a:r>
              <a:rPr lang="en-US" sz="2400" dirty="0">
                <a:solidFill>
                  <a:srgbClr val="0070C0"/>
                </a:solidFill>
              </a:rPr>
              <a:t> sudah </a:t>
            </a:r>
            <a:r>
              <a:rPr lang="en-US" sz="2400" dirty="0" err="1">
                <a:solidFill>
                  <a:srgbClr val="0070C0"/>
                </a:solidFill>
              </a:rPr>
              <a:t>memenuhi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kebutuhan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sesuai dengan yang </a:t>
            </a:r>
            <a:r>
              <a:rPr lang="en-US" sz="2400" dirty="0" err="1" smtClean="0">
                <a:solidFill>
                  <a:srgbClr val="0070C0"/>
                </a:solidFill>
              </a:rPr>
              <a:t>diharapkan</a:t>
            </a:r>
            <a:r>
              <a:rPr lang="en-US" sz="2400" dirty="0" smtClean="0">
                <a:solidFill>
                  <a:srgbClr val="0070C0"/>
                </a:solidFill>
              </a:rPr>
              <a:t>, selain itu </a:t>
            </a:r>
            <a:r>
              <a:rPr lang="en-US" sz="2400" dirty="0" err="1" smtClean="0">
                <a:solidFill>
                  <a:srgbClr val="0070C0"/>
                </a:solidFill>
              </a:rPr>
              <a:t>digunakan</a:t>
            </a:r>
            <a:r>
              <a:rPr lang="en-US" sz="2400" dirty="0" smtClean="0">
                <a:solidFill>
                  <a:srgbClr val="0070C0"/>
                </a:solidFill>
              </a:rPr>
              <a:t> untuk </a:t>
            </a:r>
            <a:r>
              <a:rPr lang="en-US" sz="2400" dirty="0" err="1">
                <a:solidFill>
                  <a:srgbClr val="0070C0"/>
                </a:solidFill>
              </a:rPr>
              <a:t>memeriksa</a:t>
            </a:r>
            <a:r>
              <a:rPr lang="en-US" sz="2400" dirty="0">
                <a:solidFill>
                  <a:srgbClr val="0070C0"/>
                </a:solidFill>
              </a:rPr>
              <a:t> apakah </a:t>
            </a:r>
            <a:r>
              <a:rPr lang="en-US" sz="2400" dirty="0" err="1">
                <a:solidFill>
                  <a:srgbClr val="0070C0"/>
                </a:solidFill>
              </a:rPr>
              <a:t>produk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perangkat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lunak</a:t>
            </a:r>
            <a:r>
              <a:rPr lang="en-US" sz="2400" dirty="0">
                <a:solidFill>
                  <a:srgbClr val="0070C0"/>
                </a:solidFill>
              </a:rPr>
              <a:t> bebas </a:t>
            </a:r>
            <a:r>
              <a:rPr lang="en-US" sz="2400" dirty="0" err="1">
                <a:solidFill>
                  <a:srgbClr val="0070C0"/>
                </a:solidFill>
              </a:rPr>
              <a:t>cacat</a:t>
            </a:r>
            <a:r>
              <a:rPr lang="en-US" sz="2400" dirty="0">
                <a:solidFill>
                  <a:srgbClr val="0070C0"/>
                </a:solidFill>
              </a:rPr>
              <a:t> atau error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70C0"/>
                </a:solidFill>
              </a:rPr>
              <a:t>Pengujian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perangkat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lunak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merupakan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serangkaian</a:t>
            </a:r>
            <a:r>
              <a:rPr lang="en-US" sz="2400" dirty="0">
                <a:solidFill>
                  <a:srgbClr val="0070C0"/>
                </a:solidFill>
              </a:rPr>
              <a:t> proses yang </a:t>
            </a:r>
            <a:r>
              <a:rPr lang="en-US" sz="2400" dirty="0" err="1">
                <a:solidFill>
                  <a:srgbClr val="0070C0"/>
                </a:solidFill>
              </a:rPr>
              <a:t>dirancang</a:t>
            </a:r>
            <a:r>
              <a:rPr lang="en-US" sz="2400" dirty="0">
                <a:solidFill>
                  <a:srgbClr val="0070C0"/>
                </a:solidFill>
              </a:rPr>
              <a:t> untuk </a:t>
            </a:r>
            <a:r>
              <a:rPr lang="en-US" sz="2400" dirty="0" err="1">
                <a:solidFill>
                  <a:srgbClr val="0070C0"/>
                </a:solidFill>
              </a:rPr>
              <a:t>memastikan</a:t>
            </a:r>
            <a:r>
              <a:rPr lang="en-US" sz="2400" dirty="0">
                <a:solidFill>
                  <a:srgbClr val="0070C0"/>
                </a:solidFill>
              </a:rPr>
              <a:t> kode program sudah </a:t>
            </a:r>
            <a:r>
              <a:rPr lang="en-US" sz="2400" dirty="0" err="1">
                <a:solidFill>
                  <a:srgbClr val="0070C0"/>
                </a:solidFill>
              </a:rPr>
              <a:t>melakukan</a:t>
            </a:r>
            <a:r>
              <a:rPr lang="en-US" sz="2400" dirty="0">
                <a:solidFill>
                  <a:srgbClr val="0070C0"/>
                </a:solidFill>
              </a:rPr>
              <a:t> sesuai dengan </a:t>
            </a:r>
            <a:r>
              <a:rPr lang="en-US" sz="2400" dirty="0" err="1">
                <a:solidFill>
                  <a:srgbClr val="0070C0"/>
                </a:solidFill>
              </a:rPr>
              <a:t>apa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telah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dirancang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Contoh </a:t>
            </a:r>
            <a:r>
              <a:rPr lang="en-US" sz="2400" dirty="0" err="1" smtClean="0">
                <a:solidFill>
                  <a:srgbClr val="0070C0"/>
                </a:solidFill>
              </a:rPr>
              <a:t>Pengujian</a:t>
            </a:r>
            <a:r>
              <a:rPr lang="en-US" sz="2400" dirty="0" smtClean="0">
                <a:solidFill>
                  <a:srgbClr val="0070C0"/>
                </a:solidFill>
              </a:rPr>
              <a:t> pada </a:t>
            </a:r>
            <a:r>
              <a:rPr lang="en-US" sz="2400" dirty="0" err="1" smtClean="0">
                <a:solidFill>
                  <a:srgbClr val="0070C0"/>
                </a:solidFill>
              </a:rPr>
              <a:t>perangkat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lunak</a:t>
            </a:r>
            <a:r>
              <a:rPr lang="en-US" sz="2400" dirty="0">
                <a:solidFill>
                  <a:srgbClr val="0070C0"/>
                </a:solidFill>
              </a:rPr>
              <a:t> seperti </a:t>
            </a:r>
            <a:r>
              <a:rPr lang="en-US" sz="2400" dirty="0" err="1">
                <a:solidFill>
                  <a:srgbClr val="0070C0"/>
                </a:solidFill>
              </a:rPr>
              <a:t>memeriksa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sistem</a:t>
            </a:r>
            <a:r>
              <a:rPr lang="en-US" sz="2400" dirty="0">
                <a:solidFill>
                  <a:srgbClr val="0070C0"/>
                </a:solidFill>
              </a:rPr>
              <a:t> agar </a:t>
            </a:r>
            <a:r>
              <a:rPr lang="en-US" sz="2400" dirty="0" err="1">
                <a:solidFill>
                  <a:srgbClr val="0070C0"/>
                </a:solidFill>
              </a:rPr>
              <a:t>memenuhi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kebutuhan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meningkatkan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kualitas</a:t>
            </a:r>
            <a:r>
              <a:rPr lang="en-US" sz="2400" dirty="0">
                <a:solidFill>
                  <a:srgbClr val="0070C0"/>
                </a:solidFill>
              </a:rPr>
              <a:t> software, error yang </a:t>
            </a:r>
            <a:r>
              <a:rPr lang="en-US" sz="2400" dirty="0" err="1">
                <a:solidFill>
                  <a:srgbClr val="0070C0"/>
                </a:solidFill>
              </a:rPr>
              <a:t>terjadi</a:t>
            </a:r>
            <a:r>
              <a:rPr lang="en-US" sz="2400" dirty="0">
                <a:solidFill>
                  <a:srgbClr val="0070C0"/>
                </a:solidFill>
              </a:rPr>
              <a:t> pada software </a:t>
            </a:r>
            <a:r>
              <a:rPr lang="en-US" sz="2400" dirty="0" err="1">
                <a:solidFill>
                  <a:srgbClr val="0070C0"/>
                </a:solidFill>
              </a:rPr>
              <a:t>dan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mengidentifikasi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kelemahan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Dalam </a:t>
            </a:r>
            <a:r>
              <a:rPr lang="en-US" sz="2400" dirty="0" err="1">
                <a:solidFill>
                  <a:srgbClr val="0070C0"/>
                </a:solidFill>
              </a:rPr>
              <a:t>melakukan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pengujian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perangkat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lunak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ada</a:t>
            </a:r>
            <a:r>
              <a:rPr lang="en-US" sz="2400" dirty="0">
                <a:solidFill>
                  <a:srgbClr val="0070C0"/>
                </a:solidFill>
              </a:rPr>
              <a:t> 2 </a:t>
            </a:r>
            <a:r>
              <a:rPr lang="en-US" sz="2400" dirty="0" err="1">
                <a:solidFill>
                  <a:srgbClr val="0070C0"/>
                </a:solidFill>
              </a:rPr>
              <a:t>metode</a:t>
            </a:r>
            <a:r>
              <a:rPr lang="en-US" sz="2400" dirty="0">
                <a:solidFill>
                  <a:srgbClr val="0070C0"/>
                </a:solidFill>
              </a:rPr>
              <a:t> yang biasanya </a:t>
            </a:r>
            <a:r>
              <a:rPr lang="en-US" sz="2400" dirty="0" err="1">
                <a:solidFill>
                  <a:srgbClr val="0070C0"/>
                </a:solidFill>
              </a:rPr>
              <a:t>digunakan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yaitu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lvl="0" algn="just"/>
            <a:r>
              <a:rPr lang="en-US" sz="2400" dirty="0">
                <a:solidFill>
                  <a:srgbClr val="0070C0"/>
                </a:solidFill>
              </a:rPr>
              <a:t>      1. white box </a:t>
            </a:r>
            <a:r>
              <a:rPr lang="en-US" sz="2400" dirty="0" err="1">
                <a:solidFill>
                  <a:srgbClr val="0070C0"/>
                </a:solidFill>
              </a:rPr>
              <a:t>dan</a:t>
            </a:r>
            <a:endParaRPr lang="en-US" sz="2400" dirty="0">
              <a:solidFill>
                <a:srgbClr val="0070C0"/>
              </a:solidFill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</a:rPr>
              <a:t>      2.  black box testing. 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70C0"/>
              </a:solidFill>
            </a:endParaRPr>
          </a:p>
          <a:p>
            <a:pPr marL="342900" lvl="0" indent="-3429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9959" y="2089651"/>
            <a:ext cx="11366770" cy="4595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35" y="2291787"/>
            <a:ext cx="9456946" cy="4393014"/>
          </a:xfrm>
        </p:spPr>
        <p:txBody>
          <a:bodyPr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</a:rPr>
              <a:t>Black box testing </a:t>
            </a:r>
            <a:r>
              <a:rPr lang="en-US" sz="1800" dirty="0" err="1">
                <a:solidFill>
                  <a:srgbClr val="0070C0"/>
                </a:solidFill>
              </a:rPr>
              <a:t>merupakan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metode</a:t>
            </a:r>
            <a:r>
              <a:rPr lang="en-US" sz="1800" dirty="0">
                <a:solidFill>
                  <a:srgbClr val="0070C0"/>
                </a:solidFill>
              </a:rPr>
              <a:t> yang </a:t>
            </a:r>
            <a:r>
              <a:rPr lang="en-US" sz="1800" dirty="0" err="1">
                <a:solidFill>
                  <a:srgbClr val="0070C0"/>
                </a:solidFill>
              </a:rPr>
              <a:t>menguji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fungsionalitas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suatu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perangkat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lunak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tanpa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pengetahuan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White </a:t>
            </a:r>
            <a:r>
              <a:rPr lang="en-US" sz="1800" dirty="0">
                <a:solidFill>
                  <a:srgbClr val="0070C0"/>
                </a:solidFill>
              </a:rPr>
              <a:t>box testing </a:t>
            </a:r>
            <a:r>
              <a:rPr lang="en-US" sz="1800" dirty="0" err="1">
                <a:solidFill>
                  <a:srgbClr val="0070C0"/>
                </a:solidFill>
              </a:rPr>
              <a:t>merupakan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metode</a:t>
            </a:r>
            <a:r>
              <a:rPr lang="en-US" sz="1800" dirty="0">
                <a:solidFill>
                  <a:srgbClr val="0070C0"/>
                </a:solidFill>
              </a:rPr>
              <a:t> yang </a:t>
            </a:r>
            <a:r>
              <a:rPr lang="en-US" sz="1800" dirty="0" err="1">
                <a:solidFill>
                  <a:srgbClr val="0070C0"/>
                </a:solidFill>
              </a:rPr>
              <a:t>menguji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struktur</a:t>
            </a:r>
            <a:r>
              <a:rPr lang="en-US" sz="1800" dirty="0">
                <a:solidFill>
                  <a:srgbClr val="0070C0"/>
                </a:solidFill>
              </a:rPr>
              <a:t> internal </a:t>
            </a:r>
            <a:r>
              <a:rPr lang="en-US" sz="1800" dirty="0" err="1">
                <a:solidFill>
                  <a:srgbClr val="0070C0"/>
                </a:solidFill>
              </a:rPr>
              <a:t>perangkat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lunak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rancangan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dan</a:t>
            </a:r>
            <a:r>
              <a:rPr lang="en-US" sz="1800" dirty="0">
                <a:solidFill>
                  <a:srgbClr val="0070C0"/>
                </a:solidFill>
              </a:rPr>
              <a:t> kode program </a:t>
            </a:r>
            <a:r>
              <a:rPr lang="en-US" sz="1800" dirty="0" err="1">
                <a:solidFill>
                  <a:srgbClr val="0070C0"/>
                </a:solidFill>
              </a:rPr>
              <a:t>perangkat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lunak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terkait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1700" dirty="0" smtClean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rgbClr val="0070C0"/>
                </a:solidFill>
              </a:rPr>
              <a:t>White </a:t>
            </a:r>
            <a:r>
              <a:rPr lang="en-US" sz="1700" dirty="0">
                <a:solidFill>
                  <a:srgbClr val="0070C0"/>
                </a:solidFill>
              </a:rPr>
              <a:t>Box dapat </a:t>
            </a:r>
            <a:r>
              <a:rPr lang="en-US" sz="1700" dirty="0" err="1">
                <a:solidFill>
                  <a:srgbClr val="0070C0"/>
                </a:solidFill>
              </a:rPr>
              <a:t>mengungkapkan</a:t>
            </a:r>
            <a:r>
              <a:rPr lang="en-US" sz="1700" dirty="0">
                <a:solidFill>
                  <a:srgbClr val="0070C0"/>
                </a:solidFill>
              </a:rPr>
              <a:t> kesalahan dalam </a:t>
            </a:r>
            <a:r>
              <a:rPr lang="en-US" sz="1700" dirty="0" err="1">
                <a:solidFill>
                  <a:srgbClr val="0070C0"/>
                </a:solidFill>
              </a:rPr>
              <a:t>implementasi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dari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sebuah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perangkat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lunak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Penguji</a:t>
            </a:r>
            <a:r>
              <a:rPr lang="en-US" sz="1700" dirty="0">
                <a:solidFill>
                  <a:srgbClr val="0070C0"/>
                </a:solidFill>
              </a:rPr>
              <a:t> yang </a:t>
            </a:r>
            <a:r>
              <a:rPr lang="en-US" sz="1700" dirty="0" err="1">
                <a:solidFill>
                  <a:srgbClr val="0070C0"/>
                </a:solidFill>
              </a:rPr>
              <a:t>menggunakan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metode</a:t>
            </a:r>
            <a:r>
              <a:rPr lang="en-US" sz="1700" dirty="0">
                <a:solidFill>
                  <a:srgbClr val="0070C0"/>
                </a:solidFill>
              </a:rPr>
              <a:t> white box dalam </a:t>
            </a:r>
            <a:r>
              <a:rPr lang="en-US" sz="1700" dirty="0" err="1">
                <a:solidFill>
                  <a:srgbClr val="0070C0"/>
                </a:solidFill>
              </a:rPr>
              <a:t>pengujian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perangkat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lunak</a:t>
            </a:r>
            <a:r>
              <a:rPr lang="en-US" sz="1700" dirty="0">
                <a:solidFill>
                  <a:srgbClr val="0070C0"/>
                </a:solidFill>
              </a:rPr>
              <a:t> harus </a:t>
            </a:r>
            <a:r>
              <a:rPr lang="en-US" sz="1700" dirty="0" err="1">
                <a:solidFill>
                  <a:srgbClr val="0070C0"/>
                </a:solidFill>
              </a:rPr>
              <a:t>memiliki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pengetahuan</a:t>
            </a:r>
            <a:r>
              <a:rPr lang="en-US" sz="1700" dirty="0">
                <a:solidFill>
                  <a:srgbClr val="0070C0"/>
                </a:solidFill>
              </a:rPr>
              <a:t> atau </a:t>
            </a:r>
            <a:r>
              <a:rPr lang="en-US" sz="1700" dirty="0" err="1">
                <a:solidFill>
                  <a:srgbClr val="0070C0"/>
                </a:solidFill>
              </a:rPr>
              <a:t>pemahaman</a:t>
            </a:r>
            <a:r>
              <a:rPr lang="en-US" sz="1700" dirty="0">
                <a:solidFill>
                  <a:srgbClr val="0070C0"/>
                </a:solidFill>
              </a:rPr>
              <a:t> penuh mengenai </a:t>
            </a:r>
            <a:r>
              <a:rPr lang="en-US" sz="1700" dirty="0" err="1">
                <a:solidFill>
                  <a:srgbClr val="0070C0"/>
                </a:solidFill>
              </a:rPr>
              <a:t>sumber</a:t>
            </a:r>
            <a:r>
              <a:rPr lang="en-US" sz="1700" dirty="0">
                <a:solidFill>
                  <a:srgbClr val="0070C0"/>
                </a:solidFill>
              </a:rPr>
              <a:t> kode </a:t>
            </a:r>
            <a:r>
              <a:rPr lang="en-US" sz="1700" dirty="0" err="1">
                <a:solidFill>
                  <a:srgbClr val="0070C0"/>
                </a:solidFill>
              </a:rPr>
              <a:t>perangkat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lunak</a:t>
            </a:r>
            <a:r>
              <a:rPr lang="en-US" sz="1700" dirty="0">
                <a:solidFill>
                  <a:srgbClr val="0070C0"/>
                </a:solidFill>
              </a:rPr>
              <a:t>. </a:t>
            </a:r>
            <a:endParaRPr lang="en-US" sz="1700" dirty="0" smtClean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700" dirty="0" err="1">
                <a:solidFill>
                  <a:srgbClr val="0070C0"/>
                </a:solidFill>
              </a:rPr>
              <a:t>Penguji</a:t>
            </a:r>
            <a:r>
              <a:rPr lang="en-US" sz="1700" dirty="0">
                <a:solidFill>
                  <a:srgbClr val="0070C0"/>
                </a:solidFill>
              </a:rPr>
              <a:t> yang </a:t>
            </a:r>
            <a:r>
              <a:rPr lang="en-US" sz="1700" dirty="0" err="1">
                <a:solidFill>
                  <a:srgbClr val="0070C0"/>
                </a:solidFill>
              </a:rPr>
              <a:t>menggunakan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metode</a:t>
            </a:r>
            <a:r>
              <a:rPr lang="en-US" sz="1700" dirty="0">
                <a:solidFill>
                  <a:srgbClr val="0070C0"/>
                </a:solidFill>
              </a:rPr>
              <a:t> white box dalam </a:t>
            </a:r>
            <a:r>
              <a:rPr lang="en-US" sz="1700" dirty="0" err="1">
                <a:solidFill>
                  <a:srgbClr val="0070C0"/>
                </a:solidFill>
              </a:rPr>
              <a:t>pengujian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perangkat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lunak</a:t>
            </a:r>
            <a:r>
              <a:rPr lang="en-US" sz="1700" dirty="0">
                <a:solidFill>
                  <a:srgbClr val="0070C0"/>
                </a:solidFill>
              </a:rPr>
              <a:t> harus </a:t>
            </a:r>
            <a:r>
              <a:rPr lang="en-US" sz="1700" dirty="0" err="1">
                <a:solidFill>
                  <a:srgbClr val="0070C0"/>
                </a:solidFill>
              </a:rPr>
              <a:t>memiliki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pengetahuan</a:t>
            </a:r>
            <a:r>
              <a:rPr lang="en-US" sz="1700" dirty="0">
                <a:solidFill>
                  <a:srgbClr val="0070C0"/>
                </a:solidFill>
              </a:rPr>
              <a:t> atau </a:t>
            </a:r>
            <a:r>
              <a:rPr lang="en-US" sz="1700" dirty="0" err="1">
                <a:solidFill>
                  <a:srgbClr val="0070C0"/>
                </a:solidFill>
              </a:rPr>
              <a:t>pemahaman</a:t>
            </a:r>
            <a:r>
              <a:rPr lang="en-US" sz="1700" dirty="0">
                <a:solidFill>
                  <a:srgbClr val="0070C0"/>
                </a:solidFill>
              </a:rPr>
              <a:t> penuh mengenai </a:t>
            </a:r>
            <a:r>
              <a:rPr lang="en-US" sz="1700" dirty="0" err="1">
                <a:solidFill>
                  <a:srgbClr val="0070C0"/>
                </a:solidFill>
              </a:rPr>
              <a:t>sumber</a:t>
            </a:r>
            <a:r>
              <a:rPr lang="en-US" sz="1700" dirty="0">
                <a:solidFill>
                  <a:srgbClr val="0070C0"/>
                </a:solidFill>
              </a:rPr>
              <a:t> kode </a:t>
            </a:r>
            <a:r>
              <a:rPr lang="en-US" sz="1700" dirty="0" err="1">
                <a:solidFill>
                  <a:srgbClr val="0070C0"/>
                </a:solidFill>
              </a:rPr>
              <a:t>perangkat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lunak</a:t>
            </a:r>
            <a:r>
              <a:rPr lang="en-US" sz="1700" dirty="0">
                <a:solidFill>
                  <a:srgbClr val="0070C0"/>
                </a:solidFill>
              </a:rPr>
              <a:t>. Dalam </a:t>
            </a:r>
            <a:r>
              <a:rPr lang="en-US" sz="1700" dirty="0" err="1">
                <a:solidFill>
                  <a:srgbClr val="0070C0"/>
                </a:solidFill>
              </a:rPr>
              <a:t>penelitian</a:t>
            </a:r>
            <a:r>
              <a:rPr lang="en-US" sz="1700" dirty="0">
                <a:solidFill>
                  <a:srgbClr val="0070C0"/>
                </a:solidFill>
              </a:rPr>
              <a:t> ini </a:t>
            </a:r>
            <a:r>
              <a:rPr lang="en-US" sz="1700" dirty="0" err="1">
                <a:solidFill>
                  <a:srgbClr val="0070C0"/>
                </a:solidFill>
              </a:rPr>
              <a:t>metode</a:t>
            </a:r>
            <a:r>
              <a:rPr lang="en-US" sz="1700" dirty="0">
                <a:solidFill>
                  <a:srgbClr val="0070C0"/>
                </a:solidFill>
              </a:rPr>
              <a:t> yang </a:t>
            </a:r>
            <a:r>
              <a:rPr lang="en-US" sz="1700" dirty="0" err="1">
                <a:solidFill>
                  <a:srgbClr val="0070C0"/>
                </a:solidFill>
              </a:rPr>
              <a:t>akan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digunakan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yaitu</a:t>
            </a:r>
            <a:r>
              <a:rPr lang="en-US" sz="1700" dirty="0">
                <a:solidFill>
                  <a:srgbClr val="0070C0"/>
                </a:solidFill>
              </a:rPr>
              <a:t> white box testing.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1700" dirty="0" smtClean="0">
              <a:solidFill>
                <a:srgbClr val="0070C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7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Siklus</a:t>
            </a:r>
            <a:r>
              <a:rPr lang="en-US" dirty="0" smtClean="0"/>
              <a:t> pada Software Testing </a:t>
            </a:r>
            <a:endParaRPr lang="en-US" dirty="0"/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xmlns="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xmlns="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691" y="2101492"/>
            <a:ext cx="10890959" cy="4756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v-SE" sz="1800" dirty="0">
                <a:solidFill>
                  <a:srgbClr val="0070C0"/>
                </a:solidFill>
              </a:rPr>
              <a:t>Analisis </a:t>
            </a:r>
            <a:r>
              <a:rPr lang="sv-SE" sz="1800" dirty="0" smtClean="0">
                <a:solidFill>
                  <a:srgbClr val="0070C0"/>
                </a:solidFill>
              </a:rPr>
              <a:t>kebutuhan 	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70C0"/>
                </a:solidFill>
              </a:rPr>
              <a:t> </a:t>
            </a:r>
            <a:r>
              <a:rPr lang="sv-SE" sz="1800" dirty="0" smtClean="0">
                <a:solidFill>
                  <a:srgbClr val="0070C0"/>
                </a:solidFill>
              </a:rPr>
              <a:t>       Melakukan </a:t>
            </a:r>
            <a:r>
              <a:rPr lang="sv-SE" sz="1800" dirty="0">
                <a:solidFill>
                  <a:srgbClr val="0070C0"/>
                </a:solidFill>
              </a:rPr>
              <a:t>analisa dari fase SDLC yang dilalui oleh </a:t>
            </a:r>
            <a:r>
              <a:rPr lang="sv-SE" sz="1800" dirty="0" smtClean="0">
                <a:solidFill>
                  <a:srgbClr val="0070C0"/>
                </a:solidFill>
              </a:rPr>
              <a:t>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70C0"/>
                </a:solidFill>
              </a:rPr>
              <a:t>Analisis </a:t>
            </a:r>
            <a:r>
              <a:rPr lang="en-US" sz="1800" dirty="0" err="1" smtClean="0">
                <a:solidFill>
                  <a:srgbClr val="0070C0"/>
                </a:solidFill>
              </a:rPr>
              <a:t>Desain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 </a:t>
            </a:r>
            <a:r>
              <a:rPr lang="en-US" sz="1800" dirty="0" err="1" smtClean="0">
                <a:solidFill>
                  <a:srgbClr val="0070C0"/>
                </a:solidFill>
              </a:rPr>
              <a:t>Merupakan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bentuk </a:t>
            </a:r>
            <a:r>
              <a:rPr lang="en-US" sz="1800" dirty="0" err="1">
                <a:solidFill>
                  <a:srgbClr val="0070C0"/>
                </a:solidFill>
              </a:rPr>
              <a:t>analisis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desain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dimana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melakukan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analisa</a:t>
            </a:r>
            <a:r>
              <a:rPr lang="en-US" sz="1800" dirty="0">
                <a:solidFill>
                  <a:srgbClr val="0070C0"/>
                </a:solidFill>
              </a:rPr>
              <a:t> bagian </a:t>
            </a:r>
            <a:r>
              <a:rPr lang="en-US" sz="1800" dirty="0" err="1">
                <a:solidFill>
                  <a:srgbClr val="0070C0"/>
                </a:solidFill>
              </a:rPr>
              <a:t>desain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dan</a:t>
            </a:r>
            <a:r>
              <a:rPr lang="en-US" sz="1800" dirty="0">
                <a:solidFill>
                  <a:srgbClr val="0070C0"/>
                </a:solidFill>
              </a:rPr>
              <a:t> parameter yang </a:t>
            </a:r>
            <a:r>
              <a:rPr lang="en-US" sz="1800" dirty="0" smtClean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 perlu </a:t>
            </a:r>
            <a:r>
              <a:rPr lang="en-US" sz="1800" dirty="0" err="1">
                <a:solidFill>
                  <a:srgbClr val="0070C0"/>
                </a:solidFill>
              </a:rPr>
              <a:t>dilakukan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70C0"/>
                </a:solidFill>
              </a:rPr>
              <a:t>Test </a:t>
            </a:r>
            <a:r>
              <a:rPr lang="en-US" sz="1800" dirty="0" err="1" smtClean="0">
                <a:solidFill>
                  <a:srgbClr val="0070C0"/>
                </a:solidFill>
              </a:rPr>
              <a:t>Desain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 </a:t>
            </a:r>
            <a:r>
              <a:rPr lang="en-US" sz="1800" dirty="0" err="1" smtClean="0">
                <a:solidFill>
                  <a:srgbClr val="0070C0"/>
                </a:solidFill>
              </a:rPr>
              <a:t>Menyempurnakan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strategi</a:t>
            </a:r>
            <a:r>
              <a:rPr lang="en-US" sz="1800" dirty="0">
                <a:solidFill>
                  <a:srgbClr val="0070C0"/>
                </a:solidFill>
              </a:rPr>
              <a:t> testing yang </a:t>
            </a:r>
            <a:r>
              <a:rPr lang="en-US" sz="1800" dirty="0" err="1">
                <a:solidFill>
                  <a:srgbClr val="0070C0"/>
                </a:solidFill>
              </a:rPr>
              <a:t>akan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dilakukan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70C0"/>
                </a:solidFill>
              </a:rPr>
              <a:t>Run test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 </a:t>
            </a:r>
            <a:r>
              <a:rPr lang="en-US" sz="1800" dirty="0" err="1" smtClean="0">
                <a:solidFill>
                  <a:srgbClr val="0070C0"/>
                </a:solidFill>
              </a:rPr>
              <a:t>Menjalankan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testing </a:t>
            </a:r>
            <a:r>
              <a:rPr lang="en-US" sz="1800" dirty="0" err="1">
                <a:solidFill>
                  <a:srgbClr val="0070C0"/>
                </a:solidFill>
              </a:rPr>
              <a:t>dan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mencari</a:t>
            </a:r>
            <a:r>
              <a:rPr lang="en-US" sz="1800" dirty="0">
                <a:solidFill>
                  <a:srgbClr val="0070C0"/>
                </a:solidFill>
              </a:rPr>
              <a:t> error, bug </a:t>
            </a:r>
            <a:r>
              <a:rPr lang="en-US" sz="1800" dirty="0" err="1">
                <a:solidFill>
                  <a:srgbClr val="0070C0"/>
                </a:solidFill>
              </a:rPr>
              <a:t>dan</a:t>
            </a:r>
            <a:r>
              <a:rPr lang="en-US" sz="1800" dirty="0">
                <a:solidFill>
                  <a:srgbClr val="0070C0"/>
                </a:solidFill>
              </a:rPr>
              <a:t> kesalahan yang </a:t>
            </a:r>
            <a:r>
              <a:rPr lang="en-US" sz="1800" dirty="0" err="1" smtClean="0">
                <a:solidFill>
                  <a:srgbClr val="0070C0"/>
                </a:solidFill>
              </a:rPr>
              <a:t>ada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0070C0"/>
                </a:solidFill>
              </a:rPr>
              <a:t>Report Test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 </a:t>
            </a:r>
            <a:r>
              <a:rPr lang="en-US" sz="1800" dirty="0" err="1" smtClean="0">
                <a:solidFill>
                  <a:srgbClr val="0070C0"/>
                </a:solidFill>
              </a:rPr>
              <a:t>Memberikan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report </a:t>
            </a:r>
            <a:r>
              <a:rPr lang="en-US" sz="1800" dirty="0" err="1">
                <a:solidFill>
                  <a:srgbClr val="0070C0"/>
                </a:solidFill>
              </a:rPr>
              <a:t>dari</a:t>
            </a:r>
            <a:r>
              <a:rPr lang="en-US" sz="1800" dirty="0">
                <a:solidFill>
                  <a:srgbClr val="0070C0"/>
                </a:solidFill>
              </a:rPr>
              <a:t> hasil testing </a:t>
            </a:r>
            <a:r>
              <a:rPr lang="en-US" sz="1800" dirty="0" err="1">
                <a:solidFill>
                  <a:srgbClr val="0070C0"/>
                </a:solidFill>
              </a:rPr>
              <a:t>kepada</a:t>
            </a:r>
            <a:r>
              <a:rPr lang="en-US" sz="1800" dirty="0">
                <a:solidFill>
                  <a:srgbClr val="0070C0"/>
                </a:solidFill>
              </a:rPr>
              <a:t> developer </a:t>
            </a:r>
            <a:r>
              <a:rPr lang="en-US" sz="1800" dirty="0" err="1">
                <a:solidFill>
                  <a:srgbClr val="0070C0"/>
                </a:solidFill>
              </a:rPr>
              <a:t>dan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memberikan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konklusi</a:t>
            </a:r>
            <a:r>
              <a:rPr lang="en-US" sz="1800" dirty="0">
                <a:solidFill>
                  <a:srgbClr val="0070C0"/>
                </a:solidFill>
              </a:rPr>
              <a:t> apakah software tersebut </a:t>
            </a:r>
            <a:r>
              <a:rPr lang="en-US" sz="1800" dirty="0" err="1">
                <a:solidFill>
                  <a:srgbClr val="0070C0"/>
                </a:solidFill>
              </a:rPr>
              <a:t>layak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digunakan</a:t>
            </a:r>
            <a:r>
              <a:rPr lang="en-US" sz="1800" dirty="0">
                <a:solidFill>
                  <a:srgbClr val="0070C0"/>
                </a:solidFill>
              </a:rPr>
              <a:t> atau tidak.</a:t>
            </a:r>
            <a:endParaRPr lang="en-US" sz="1800" dirty="0">
              <a:solidFill>
                <a:srgbClr val="0070C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011342" y="2145601"/>
            <a:ext cx="855663" cy="3683594"/>
            <a:chOff x="712787" y="2086166"/>
            <a:chExt cx="855663" cy="3683594"/>
          </a:xfrm>
        </p:grpSpPr>
        <p:grpSp>
          <p:nvGrpSpPr>
            <p:cNvPr id="25" name="Group 24" descr="thumbs up icon">
              <a:extLst>
                <a:ext uri="{FF2B5EF4-FFF2-40B4-BE49-F238E27FC236}">
                  <a16:creationId xmlns:a16="http://schemas.microsoft.com/office/drawing/2014/main" xmlns="" id="{2907416F-402F-41F1-9D31-BA7E1376D182}"/>
                </a:ext>
              </a:extLst>
            </p:cNvPr>
            <p:cNvGrpSpPr/>
            <p:nvPr/>
          </p:nvGrpSpPr>
          <p:grpSpPr>
            <a:xfrm>
              <a:off x="744537" y="2086166"/>
              <a:ext cx="823913" cy="823913"/>
              <a:chOff x="744537" y="2086166"/>
              <a:chExt cx="823913" cy="823913"/>
            </a:xfrm>
          </p:grpSpPr>
          <p:sp>
            <p:nvSpPr>
              <p:cNvPr id="42" name="Oval 68">
                <a:extLst>
                  <a:ext uri="{FF2B5EF4-FFF2-40B4-BE49-F238E27FC236}">
                    <a16:creationId xmlns:a16="http://schemas.microsoft.com/office/drawing/2014/main" xmlns="" id="{AC52CD19-1014-49F6-9EFC-0B3E037B4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37" y="2086166"/>
                <a:ext cx="823913" cy="823913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xmlns="" id="{DC748C5B-A010-42FE-94A3-C361519813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4536" y="2278488"/>
                <a:ext cx="358468" cy="351052"/>
              </a:xfrm>
              <a:custGeom>
                <a:avLst/>
                <a:gdLst>
                  <a:gd name="T0" fmla="*/ 358468 w 188"/>
                  <a:gd name="T1" fmla="*/ 181250 h 184"/>
                  <a:gd name="T2" fmla="*/ 257411 w 188"/>
                  <a:gd name="T3" fmla="*/ 135460 h 184"/>
                  <a:gd name="T4" fmla="*/ 257411 w 188"/>
                  <a:gd name="T5" fmla="*/ 125921 h 184"/>
                  <a:gd name="T6" fmla="*/ 286012 w 188"/>
                  <a:gd name="T7" fmla="*/ 70592 h 184"/>
                  <a:gd name="T8" fmla="*/ 263131 w 188"/>
                  <a:gd name="T9" fmla="*/ 5724 h 184"/>
                  <a:gd name="T10" fmla="*/ 226903 w 188"/>
                  <a:gd name="T11" fmla="*/ 34342 h 184"/>
                  <a:gd name="T12" fmla="*/ 179234 w 188"/>
                  <a:gd name="T13" fmla="*/ 104934 h 184"/>
                  <a:gd name="T14" fmla="*/ 133472 w 188"/>
                  <a:gd name="T15" fmla="*/ 175526 h 184"/>
                  <a:gd name="T16" fmla="*/ 97244 w 188"/>
                  <a:gd name="T17" fmla="*/ 160263 h 184"/>
                  <a:gd name="T18" fmla="*/ 0 w 188"/>
                  <a:gd name="T19" fmla="*/ 177434 h 184"/>
                  <a:gd name="T20" fmla="*/ 17161 w 188"/>
                  <a:gd name="T21" fmla="*/ 351052 h 184"/>
                  <a:gd name="T22" fmla="*/ 114405 w 188"/>
                  <a:gd name="T23" fmla="*/ 337697 h 184"/>
                  <a:gd name="T24" fmla="*/ 139192 w 188"/>
                  <a:gd name="T25" fmla="*/ 351052 h 184"/>
                  <a:gd name="T26" fmla="*/ 143006 w 188"/>
                  <a:gd name="T27" fmla="*/ 351052 h 184"/>
                  <a:gd name="T28" fmla="*/ 299359 w 188"/>
                  <a:gd name="T29" fmla="*/ 351052 h 184"/>
                  <a:gd name="T30" fmla="*/ 333680 w 188"/>
                  <a:gd name="T31" fmla="*/ 307171 h 184"/>
                  <a:gd name="T32" fmla="*/ 343214 w 188"/>
                  <a:gd name="T33" fmla="*/ 257565 h 184"/>
                  <a:gd name="T34" fmla="*/ 348934 w 188"/>
                  <a:gd name="T35" fmla="*/ 206052 h 184"/>
                  <a:gd name="T36" fmla="*/ 97244 w 188"/>
                  <a:gd name="T37" fmla="*/ 335789 h 184"/>
                  <a:gd name="T38" fmla="*/ 15254 w 188"/>
                  <a:gd name="T39" fmla="*/ 333881 h 184"/>
                  <a:gd name="T40" fmla="*/ 17161 w 188"/>
                  <a:gd name="T41" fmla="*/ 175526 h 184"/>
                  <a:gd name="T42" fmla="*/ 99151 w 188"/>
                  <a:gd name="T43" fmla="*/ 177434 h 184"/>
                  <a:gd name="T44" fmla="*/ 335587 w 188"/>
                  <a:gd name="T45" fmla="*/ 198421 h 184"/>
                  <a:gd name="T46" fmla="*/ 333680 w 188"/>
                  <a:gd name="T47" fmla="*/ 209868 h 184"/>
                  <a:gd name="T48" fmla="*/ 329867 w 188"/>
                  <a:gd name="T49" fmla="*/ 249934 h 184"/>
                  <a:gd name="T50" fmla="*/ 327960 w 188"/>
                  <a:gd name="T51" fmla="*/ 261381 h 184"/>
                  <a:gd name="T52" fmla="*/ 320333 w 188"/>
                  <a:gd name="T53" fmla="*/ 297631 h 184"/>
                  <a:gd name="T54" fmla="*/ 318426 w 188"/>
                  <a:gd name="T55" fmla="*/ 307171 h 184"/>
                  <a:gd name="T56" fmla="*/ 299359 w 188"/>
                  <a:gd name="T57" fmla="*/ 335789 h 184"/>
                  <a:gd name="T58" fmla="*/ 133472 w 188"/>
                  <a:gd name="T59" fmla="*/ 330065 h 184"/>
                  <a:gd name="T60" fmla="*/ 114405 w 188"/>
                  <a:gd name="T61" fmla="*/ 190789 h 184"/>
                  <a:gd name="T62" fmla="*/ 137286 w 188"/>
                  <a:gd name="T63" fmla="*/ 190789 h 184"/>
                  <a:gd name="T64" fmla="*/ 169700 w 188"/>
                  <a:gd name="T65" fmla="*/ 152631 h 184"/>
                  <a:gd name="T66" fmla="*/ 192581 w 188"/>
                  <a:gd name="T67" fmla="*/ 112566 h 184"/>
                  <a:gd name="T68" fmla="*/ 247877 w 188"/>
                  <a:gd name="T69" fmla="*/ 19079 h 184"/>
                  <a:gd name="T70" fmla="*/ 272664 w 188"/>
                  <a:gd name="T71" fmla="*/ 66776 h 184"/>
                  <a:gd name="T72" fmla="*/ 244063 w 188"/>
                  <a:gd name="T73" fmla="*/ 145000 h 184"/>
                  <a:gd name="T74" fmla="*/ 308893 w 188"/>
                  <a:gd name="T75" fmla="*/ 150723 h 184"/>
                  <a:gd name="T76" fmla="*/ 335587 w 188"/>
                  <a:gd name="T77" fmla="*/ 198421 h 18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88" h="184">
                    <a:moveTo>
                      <a:pt x="183" y="108"/>
                    </a:moveTo>
                    <a:cubicBezTo>
                      <a:pt x="185" y="105"/>
                      <a:pt x="188" y="101"/>
                      <a:pt x="188" y="95"/>
                    </a:cubicBezTo>
                    <a:cubicBezTo>
                      <a:pt x="188" y="78"/>
                      <a:pt x="172" y="72"/>
                      <a:pt x="163" y="71"/>
                    </a:cubicBezTo>
                    <a:cubicBezTo>
                      <a:pt x="135" y="71"/>
                      <a:pt x="135" y="71"/>
                      <a:pt x="135" y="71"/>
                    </a:cubicBezTo>
                    <a:cubicBezTo>
                      <a:pt x="135" y="71"/>
                      <a:pt x="135" y="71"/>
                      <a:pt x="135" y="71"/>
                    </a:cubicBezTo>
                    <a:cubicBezTo>
                      <a:pt x="133" y="69"/>
                      <a:pt x="135" y="66"/>
                      <a:pt x="135" y="66"/>
                    </a:cubicBezTo>
                    <a:cubicBezTo>
                      <a:pt x="135" y="66"/>
                      <a:pt x="135" y="66"/>
                      <a:pt x="135" y="66"/>
                    </a:cubicBezTo>
                    <a:cubicBezTo>
                      <a:pt x="136" y="66"/>
                      <a:pt x="144" y="55"/>
                      <a:pt x="150" y="37"/>
                    </a:cubicBezTo>
                    <a:cubicBezTo>
                      <a:pt x="157" y="18"/>
                      <a:pt x="140" y="4"/>
                      <a:pt x="139" y="3"/>
                    </a:cubicBezTo>
                    <a:cubicBezTo>
                      <a:pt x="138" y="3"/>
                      <a:pt x="138" y="3"/>
                      <a:pt x="138" y="3"/>
                    </a:cubicBezTo>
                    <a:cubicBezTo>
                      <a:pt x="138" y="3"/>
                      <a:pt x="132" y="0"/>
                      <a:pt x="126" y="4"/>
                    </a:cubicBezTo>
                    <a:cubicBezTo>
                      <a:pt x="122" y="6"/>
                      <a:pt x="119" y="11"/>
                      <a:pt x="119" y="18"/>
                    </a:cubicBezTo>
                    <a:cubicBezTo>
                      <a:pt x="117" y="34"/>
                      <a:pt x="103" y="48"/>
                      <a:pt x="97" y="53"/>
                    </a:cubicBezTo>
                    <a:cubicBezTo>
                      <a:pt x="96" y="54"/>
                      <a:pt x="95" y="54"/>
                      <a:pt x="94" y="55"/>
                    </a:cubicBezTo>
                    <a:cubicBezTo>
                      <a:pt x="90" y="59"/>
                      <a:pt x="85" y="69"/>
                      <a:pt x="82" y="76"/>
                    </a:cubicBezTo>
                    <a:cubicBezTo>
                      <a:pt x="79" y="81"/>
                      <a:pt x="73" y="89"/>
                      <a:pt x="70" y="92"/>
                    </a:cubicBezTo>
                    <a:cubicBezTo>
                      <a:pt x="67" y="92"/>
                      <a:pt x="63" y="92"/>
                      <a:pt x="60" y="92"/>
                    </a:cubicBezTo>
                    <a:cubicBezTo>
                      <a:pt x="59" y="88"/>
                      <a:pt x="55" y="84"/>
                      <a:pt x="51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8"/>
                      <a:pt x="0" y="93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0"/>
                      <a:pt x="4" y="184"/>
                      <a:pt x="9" y="184"/>
                    </a:cubicBezTo>
                    <a:cubicBezTo>
                      <a:pt x="51" y="184"/>
                      <a:pt x="51" y="184"/>
                      <a:pt x="51" y="184"/>
                    </a:cubicBezTo>
                    <a:cubicBezTo>
                      <a:pt x="56" y="184"/>
                      <a:pt x="59" y="181"/>
                      <a:pt x="60" y="177"/>
                    </a:cubicBezTo>
                    <a:cubicBezTo>
                      <a:pt x="62" y="177"/>
                      <a:pt x="63" y="175"/>
                      <a:pt x="64" y="175"/>
                    </a:cubicBezTo>
                    <a:cubicBezTo>
                      <a:pt x="65" y="177"/>
                      <a:pt x="67" y="181"/>
                      <a:pt x="73" y="184"/>
                    </a:cubicBezTo>
                    <a:cubicBezTo>
                      <a:pt x="74" y="184"/>
                      <a:pt x="74" y="184"/>
                      <a:pt x="74" y="184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5" y="184"/>
                      <a:pt x="103" y="184"/>
                      <a:pt x="129" y="184"/>
                    </a:cubicBezTo>
                    <a:cubicBezTo>
                      <a:pt x="142" y="184"/>
                      <a:pt x="153" y="184"/>
                      <a:pt x="157" y="184"/>
                    </a:cubicBezTo>
                    <a:cubicBezTo>
                      <a:pt x="165" y="184"/>
                      <a:pt x="170" y="180"/>
                      <a:pt x="172" y="177"/>
                    </a:cubicBezTo>
                    <a:cubicBezTo>
                      <a:pt x="176" y="172"/>
                      <a:pt x="176" y="165"/>
                      <a:pt x="175" y="161"/>
                    </a:cubicBezTo>
                    <a:cubicBezTo>
                      <a:pt x="181" y="156"/>
                      <a:pt x="181" y="147"/>
                      <a:pt x="181" y="143"/>
                    </a:cubicBezTo>
                    <a:cubicBezTo>
                      <a:pt x="182" y="140"/>
                      <a:pt x="181" y="138"/>
                      <a:pt x="180" y="135"/>
                    </a:cubicBezTo>
                    <a:cubicBezTo>
                      <a:pt x="183" y="133"/>
                      <a:pt x="186" y="127"/>
                      <a:pt x="186" y="120"/>
                    </a:cubicBezTo>
                    <a:cubicBezTo>
                      <a:pt x="187" y="115"/>
                      <a:pt x="185" y="110"/>
                      <a:pt x="183" y="108"/>
                    </a:cubicBezTo>
                    <a:close/>
                    <a:moveTo>
                      <a:pt x="52" y="175"/>
                    </a:moveTo>
                    <a:cubicBezTo>
                      <a:pt x="52" y="176"/>
                      <a:pt x="52" y="176"/>
                      <a:pt x="51" y="176"/>
                    </a:cubicBezTo>
                    <a:cubicBezTo>
                      <a:pt x="9" y="176"/>
                      <a:pt x="9" y="176"/>
                      <a:pt x="9" y="176"/>
                    </a:cubicBezTo>
                    <a:cubicBezTo>
                      <a:pt x="9" y="176"/>
                      <a:pt x="8" y="176"/>
                      <a:pt x="8" y="175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8" y="93"/>
                      <a:pt x="9" y="92"/>
                      <a:pt x="9" y="92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2" y="92"/>
                      <a:pt x="52" y="93"/>
                      <a:pt x="52" y="93"/>
                    </a:cubicBezTo>
                    <a:lnTo>
                      <a:pt x="52" y="175"/>
                    </a:lnTo>
                    <a:close/>
                    <a:moveTo>
                      <a:pt x="176" y="104"/>
                    </a:moveTo>
                    <a:cubicBezTo>
                      <a:pt x="172" y="107"/>
                      <a:pt x="172" y="107"/>
                      <a:pt x="172" y="107"/>
                    </a:cubicBezTo>
                    <a:cubicBezTo>
                      <a:pt x="175" y="110"/>
                      <a:pt x="175" y="110"/>
                      <a:pt x="175" y="110"/>
                    </a:cubicBezTo>
                    <a:cubicBezTo>
                      <a:pt x="176" y="111"/>
                      <a:pt x="179" y="114"/>
                      <a:pt x="178" y="120"/>
                    </a:cubicBezTo>
                    <a:cubicBezTo>
                      <a:pt x="178" y="127"/>
                      <a:pt x="173" y="131"/>
                      <a:pt x="173" y="131"/>
                    </a:cubicBezTo>
                    <a:cubicBezTo>
                      <a:pt x="167" y="133"/>
                      <a:pt x="167" y="133"/>
                      <a:pt x="167" y="133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72" y="138"/>
                      <a:pt x="174" y="140"/>
                      <a:pt x="173" y="144"/>
                    </a:cubicBezTo>
                    <a:cubicBezTo>
                      <a:pt x="173" y="147"/>
                      <a:pt x="172" y="154"/>
                      <a:pt x="168" y="156"/>
                    </a:cubicBezTo>
                    <a:cubicBezTo>
                      <a:pt x="164" y="158"/>
                      <a:pt x="164" y="158"/>
                      <a:pt x="164" y="158"/>
                    </a:cubicBezTo>
                    <a:cubicBezTo>
                      <a:pt x="167" y="161"/>
                      <a:pt x="167" y="161"/>
                      <a:pt x="167" y="161"/>
                    </a:cubicBezTo>
                    <a:cubicBezTo>
                      <a:pt x="168" y="163"/>
                      <a:pt x="168" y="169"/>
                      <a:pt x="165" y="173"/>
                    </a:cubicBezTo>
                    <a:cubicBezTo>
                      <a:pt x="164" y="175"/>
                      <a:pt x="161" y="176"/>
                      <a:pt x="157" y="176"/>
                    </a:cubicBezTo>
                    <a:cubicBezTo>
                      <a:pt x="144" y="176"/>
                      <a:pt x="84" y="176"/>
                      <a:pt x="76" y="176"/>
                    </a:cubicBezTo>
                    <a:cubicBezTo>
                      <a:pt x="73" y="175"/>
                      <a:pt x="71" y="174"/>
                      <a:pt x="70" y="173"/>
                    </a:cubicBezTo>
                    <a:cubicBezTo>
                      <a:pt x="69" y="172"/>
                      <a:pt x="67" y="167"/>
                      <a:pt x="60" y="167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64" y="100"/>
                      <a:pt x="71" y="100"/>
                      <a:pt x="71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4" y="99"/>
                      <a:pt x="85" y="88"/>
                      <a:pt x="89" y="80"/>
                    </a:cubicBezTo>
                    <a:cubicBezTo>
                      <a:pt x="93" y="72"/>
                      <a:pt x="96" y="63"/>
                      <a:pt x="100" y="61"/>
                    </a:cubicBezTo>
                    <a:cubicBezTo>
                      <a:pt x="100" y="60"/>
                      <a:pt x="101" y="60"/>
                      <a:pt x="101" y="59"/>
                    </a:cubicBezTo>
                    <a:cubicBezTo>
                      <a:pt x="108" y="54"/>
                      <a:pt x="124" y="38"/>
                      <a:pt x="127" y="19"/>
                    </a:cubicBezTo>
                    <a:cubicBezTo>
                      <a:pt x="127" y="14"/>
                      <a:pt x="128" y="12"/>
                      <a:pt x="130" y="10"/>
                    </a:cubicBezTo>
                    <a:cubicBezTo>
                      <a:pt x="132" y="9"/>
                      <a:pt x="134" y="10"/>
                      <a:pt x="135" y="10"/>
                    </a:cubicBezTo>
                    <a:cubicBezTo>
                      <a:pt x="137" y="12"/>
                      <a:pt x="147" y="22"/>
                      <a:pt x="143" y="35"/>
                    </a:cubicBezTo>
                    <a:cubicBezTo>
                      <a:pt x="137" y="51"/>
                      <a:pt x="129" y="61"/>
                      <a:pt x="129" y="61"/>
                    </a:cubicBezTo>
                    <a:cubicBezTo>
                      <a:pt x="127" y="64"/>
                      <a:pt x="124" y="70"/>
                      <a:pt x="128" y="76"/>
                    </a:cubicBezTo>
                    <a:cubicBezTo>
                      <a:pt x="130" y="79"/>
                      <a:pt x="133" y="79"/>
                      <a:pt x="135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63" y="79"/>
                      <a:pt x="180" y="81"/>
                      <a:pt x="180" y="95"/>
                    </a:cubicBezTo>
                    <a:cubicBezTo>
                      <a:pt x="180" y="101"/>
                      <a:pt x="176" y="104"/>
                      <a:pt x="176" y="10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8" name="Group 27" descr="clock icon">
              <a:extLst>
                <a:ext uri="{FF2B5EF4-FFF2-40B4-BE49-F238E27FC236}">
                  <a16:creationId xmlns:a16="http://schemas.microsoft.com/office/drawing/2014/main" xmlns="" id="{0C571394-90B9-4305-A010-F2F17F3BA7D1}"/>
                </a:ext>
              </a:extLst>
            </p:cNvPr>
            <p:cNvGrpSpPr/>
            <p:nvPr/>
          </p:nvGrpSpPr>
          <p:grpSpPr>
            <a:xfrm>
              <a:off x="744537" y="3036069"/>
              <a:ext cx="823913" cy="823912"/>
              <a:chOff x="744537" y="3036069"/>
              <a:chExt cx="823913" cy="823912"/>
            </a:xfrm>
          </p:grpSpPr>
          <p:sp>
            <p:nvSpPr>
              <p:cNvPr id="45" name="Oval 68">
                <a:extLst>
                  <a:ext uri="{FF2B5EF4-FFF2-40B4-BE49-F238E27FC236}">
                    <a16:creationId xmlns:a16="http://schemas.microsoft.com/office/drawing/2014/main" xmlns="" id="{2C8CF75B-4297-4F4C-BB5C-0BE87F16888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37" y="3036069"/>
                <a:ext cx="823913" cy="823912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grpSp>
            <p:nvGrpSpPr>
              <p:cNvPr id="46" name="Group 45" descr="Clock">
                <a:extLst>
                  <a:ext uri="{FF2B5EF4-FFF2-40B4-BE49-F238E27FC236}">
                    <a16:creationId xmlns:a16="http://schemas.microsoft.com/office/drawing/2014/main" xmlns="" id="{1C027AC2-76F8-4218-8C73-C8413E8B412B}"/>
                  </a:ext>
                </a:extLst>
              </p:cNvPr>
              <p:cNvGrpSpPr/>
              <p:nvPr/>
            </p:nvGrpSpPr>
            <p:grpSpPr bwMode="auto">
              <a:xfrm>
                <a:off x="982527" y="3270522"/>
                <a:ext cx="343634" cy="344872"/>
                <a:chOff x="9155465" y="4372601"/>
                <a:chExt cx="343634" cy="344872"/>
              </a:xfrm>
              <a:solidFill>
                <a:schemeClr val="tx1"/>
              </a:solidFill>
            </p:grpSpPr>
            <p:sp>
              <p:nvSpPr>
                <p:cNvPr id="47" name="Freeform 158">
                  <a:extLst>
                    <a:ext uri="{FF2B5EF4-FFF2-40B4-BE49-F238E27FC236}">
                      <a16:creationId xmlns:a16="http://schemas.microsoft.com/office/drawing/2014/main" xmlns="" id="{C75923E9-28C4-400A-99FC-AAC15C61ED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79198" y="4372601"/>
                  <a:ext cx="119901" cy="101360"/>
                </a:xfrm>
                <a:custGeom>
                  <a:avLst/>
                  <a:gdLst>
                    <a:gd name="T0" fmla="*/ 50 w 63"/>
                    <a:gd name="T1" fmla="*/ 53 h 53"/>
                    <a:gd name="T2" fmla="*/ 47 w 63"/>
                    <a:gd name="T3" fmla="*/ 49 h 53"/>
                    <a:gd name="T4" fmla="*/ 4 w 63"/>
                    <a:gd name="T5" fmla="*/ 15 h 53"/>
                    <a:gd name="T6" fmla="*/ 0 w 63"/>
                    <a:gd name="T7" fmla="*/ 14 h 53"/>
                    <a:gd name="T8" fmla="*/ 2 w 63"/>
                    <a:gd name="T9" fmla="*/ 10 h 53"/>
                    <a:gd name="T10" fmla="*/ 19 w 63"/>
                    <a:gd name="T11" fmla="*/ 0 h 53"/>
                    <a:gd name="T12" fmla="*/ 42 w 63"/>
                    <a:gd name="T13" fmla="*/ 11 h 53"/>
                    <a:gd name="T14" fmla="*/ 52 w 63"/>
                    <a:gd name="T15" fmla="*/ 50 h 53"/>
                    <a:gd name="T16" fmla="*/ 50 w 63"/>
                    <a:gd name="T17" fmla="*/ 53 h 53"/>
                    <a:gd name="T18" fmla="*/ 10 w 63"/>
                    <a:gd name="T19" fmla="*/ 11 h 53"/>
                    <a:gd name="T20" fmla="*/ 50 w 63"/>
                    <a:gd name="T21" fmla="*/ 42 h 53"/>
                    <a:gd name="T22" fmla="*/ 39 w 63"/>
                    <a:gd name="T23" fmla="*/ 16 h 53"/>
                    <a:gd name="T24" fmla="*/ 19 w 63"/>
                    <a:gd name="T25" fmla="*/ 6 h 53"/>
                    <a:gd name="T26" fmla="*/ 10 w 63"/>
                    <a:gd name="T27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53">
                      <a:moveTo>
                        <a:pt x="50" y="53"/>
                      </a:move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37" y="33"/>
                        <a:pt x="22" y="21"/>
                        <a:pt x="4" y="15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6" y="5"/>
                        <a:pt x="11" y="0"/>
                        <a:pt x="19" y="0"/>
                      </a:cubicBezTo>
                      <a:cubicBezTo>
                        <a:pt x="26" y="0"/>
                        <a:pt x="33" y="4"/>
                        <a:pt x="42" y="11"/>
                      </a:cubicBezTo>
                      <a:cubicBezTo>
                        <a:pt x="63" y="27"/>
                        <a:pt x="61" y="38"/>
                        <a:pt x="52" y="50"/>
                      </a:cubicBezTo>
                      <a:lnTo>
                        <a:pt x="50" y="53"/>
                      </a:lnTo>
                      <a:close/>
                      <a:moveTo>
                        <a:pt x="10" y="11"/>
                      </a:moveTo>
                      <a:cubicBezTo>
                        <a:pt x="26" y="17"/>
                        <a:pt x="40" y="28"/>
                        <a:pt x="50" y="42"/>
                      </a:cubicBezTo>
                      <a:cubicBezTo>
                        <a:pt x="54" y="36"/>
                        <a:pt x="55" y="29"/>
                        <a:pt x="39" y="16"/>
                      </a:cubicBezTo>
                      <a:cubicBezTo>
                        <a:pt x="30" y="9"/>
                        <a:pt x="24" y="6"/>
                        <a:pt x="19" y="6"/>
                      </a:cubicBezTo>
                      <a:cubicBezTo>
                        <a:pt x="16" y="6"/>
                        <a:pt x="13" y="8"/>
                        <a:pt x="10" y="11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8" name="Freeform 159">
                  <a:extLst>
                    <a:ext uri="{FF2B5EF4-FFF2-40B4-BE49-F238E27FC236}">
                      <a16:creationId xmlns:a16="http://schemas.microsoft.com/office/drawing/2014/main" xmlns="" id="{FEFFD0C9-5B02-425B-A466-52E458FDDD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55465" y="4372601"/>
                  <a:ext cx="119901" cy="101360"/>
                </a:xfrm>
                <a:custGeom>
                  <a:avLst/>
                  <a:gdLst>
                    <a:gd name="T0" fmla="*/ 13 w 63"/>
                    <a:gd name="T1" fmla="*/ 53 h 53"/>
                    <a:gd name="T2" fmla="*/ 10 w 63"/>
                    <a:gd name="T3" fmla="*/ 50 h 53"/>
                    <a:gd name="T4" fmla="*/ 20 w 63"/>
                    <a:gd name="T5" fmla="*/ 11 h 53"/>
                    <a:gd name="T6" fmla="*/ 44 w 63"/>
                    <a:gd name="T7" fmla="*/ 0 h 53"/>
                    <a:gd name="T8" fmla="*/ 60 w 63"/>
                    <a:gd name="T9" fmla="*/ 10 h 53"/>
                    <a:gd name="T10" fmla="*/ 63 w 63"/>
                    <a:gd name="T11" fmla="*/ 14 h 53"/>
                    <a:gd name="T12" fmla="*/ 59 w 63"/>
                    <a:gd name="T13" fmla="*/ 15 h 53"/>
                    <a:gd name="T14" fmla="*/ 15 w 63"/>
                    <a:gd name="T15" fmla="*/ 49 h 53"/>
                    <a:gd name="T16" fmla="*/ 13 w 63"/>
                    <a:gd name="T17" fmla="*/ 53 h 53"/>
                    <a:gd name="T18" fmla="*/ 44 w 63"/>
                    <a:gd name="T19" fmla="*/ 6 h 53"/>
                    <a:gd name="T20" fmla="*/ 24 w 63"/>
                    <a:gd name="T21" fmla="*/ 16 h 53"/>
                    <a:gd name="T22" fmla="*/ 13 w 63"/>
                    <a:gd name="T23" fmla="*/ 42 h 53"/>
                    <a:gd name="T24" fmla="*/ 53 w 63"/>
                    <a:gd name="T25" fmla="*/ 11 h 53"/>
                    <a:gd name="T26" fmla="*/ 44 w 63"/>
                    <a:gd name="T27" fmla="*/ 6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53">
                      <a:moveTo>
                        <a:pt x="13" y="53"/>
                      </a:moveTo>
                      <a:cubicBezTo>
                        <a:pt x="10" y="50"/>
                        <a:pt x="10" y="50"/>
                        <a:pt x="10" y="50"/>
                      </a:cubicBezTo>
                      <a:cubicBezTo>
                        <a:pt x="2" y="38"/>
                        <a:pt x="0" y="27"/>
                        <a:pt x="20" y="11"/>
                      </a:cubicBezTo>
                      <a:cubicBezTo>
                        <a:pt x="30" y="4"/>
                        <a:pt x="37" y="0"/>
                        <a:pt x="44" y="0"/>
                      </a:cubicBezTo>
                      <a:cubicBezTo>
                        <a:pt x="51" y="0"/>
                        <a:pt x="56" y="5"/>
                        <a:pt x="60" y="10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1" y="21"/>
                        <a:pt x="26" y="33"/>
                        <a:pt x="15" y="49"/>
                      </a:cubicBezTo>
                      <a:lnTo>
                        <a:pt x="13" y="53"/>
                      </a:lnTo>
                      <a:close/>
                      <a:moveTo>
                        <a:pt x="44" y="6"/>
                      </a:moveTo>
                      <a:cubicBezTo>
                        <a:pt x="39" y="6"/>
                        <a:pt x="32" y="9"/>
                        <a:pt x="24" y="16"/>
                      </a:cubicBezTo>
                      <a:cubicBezTo>
                        <a:pt x="8" y="29"/>
                        <a:pt x="9" y="36"/>
                        <a:pt x="13" y="42"/>
                      </a:cubicBezTo>
                      <a:cubicBezTo>
                        <a:pt x="23" y="28"/>
                        <a:pt x="37" y="17"/>
                        <a:pt x="53" y="11"/>
                      </a:cubicBezTo>
                      <a:cubicBezTo>
                        <a:pt x="50" y="8"/>
                        <a:pt x="47" y="6"/>
                        <a:pt x="44" y="6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49" name="Freeform 160">
                  <a:extLst>
                    <a:ext uri="{FF2B5EF4-FFF2-40B4-BE49-F238E27FC236}">
                      <a16:creationId xmlns:a16="http://schemas.microsoft.com/office/drawing/2014/main" xmlns="" id="{6473D043-28E1-435C-A0EB-1B87812C5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6256" y="4671737"/>
                  <a:ext cx="43263" cy="44500"/>
                </a:xfrm>
                <a:custGeom>
                  <a:avLst/>
                  <a:gdLst>
                    <a:gd name="T0" fmla="*/ 6 w 35"/>
                    <a:gd name="T1" fmla="*/ 36 h 36"/>
                    <a:gd name="T2" fmla="*/ 0 w 35"/>
                    <a:gd name="T3" fmla="*/ 30 h 36"/>
                    <a:gd name="T4" fmla="*/ 29 w 35"/>
                    <a:gd name="T5" fmla="*/ 0 h 36"/>
                    <a:gd name="T6" fmla="*/ 35 w 35"/>
                    <a:gd name="T7" fmla="*/ 8 h 36"/>
                    <a:gd name="T8" fmla="*/ 6 w 35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6">
                      <a:moveTo>
                        <a:pt x="6" y="36"/>
                      </a:moveTo>
                      <a:lnTo>
                        <a:pt x="0" y="30"/>
                      </a:lnTo>
                      <a:lnTo>
                        <a:pt x="29" y="0"/>
                      </a:lnTo>
                      <a:lnTo>
                        <a:pt x="35" y="8"/>
                      </a:lnTo>
                      <a:lnTo>
                        <a:pt x="6" y="36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0" name="Freeform 161">
                  <a:extLst>
                    <a:ext uri="{FF2B5EF4-FFF2-40B4-BE49-F238E27FC236}">
                      <a16:creationId xmlns:a16="http://schemas.microsoft.com/office/drawing/2014/main" xmlns="" id="{75DE641E-F64A-4A42-8BDF-F61276A87F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3809" y="4671737"/>
                  <a:ext cx="45736" cy="45736"/>
                </a:xfrm>
                <a:custGeom>
                  <a:avLst/>
                  <a:gdLst>
                    <a:gd name="T0" fmla="*/ 29 w 37"/>
                    <a:gd name="T1" fmla="*/ 37 h 37"/>
                    <a:gd name="T2" fmla="*/ 0 w 37"/>
                    <a:gd name="T3" fmla="*/ 8 h 37"/>
                    <a:gd name="T4" fmla="*/ 6 w 37"/>
                    <a:gd name="T5" fmla="*/ 0 h 37"/>
                    <a:gd name="T6" fmla="*/ 37 w 37"/>
                    <a:gd name="T7" fmla="*/ 31 h 37"/>
                    <a:gd name="T8" fmla="*/ 29 w 37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37">
                      <a:moveTo>
                        <a:pt x="29" y="37"/>
                      </a:moveTo>
                      <a:lnTo>
                        <a:pt x="0" y="8"/>
                      </a:lnTo>
                      <a:lnTo>
                        <a:pt x="6" y="0"/>
                      </a:lnTo>
                      <a:lnTo>
                        <a:pt x="37" y="31"/>
                      </a:lnTo>
                      <a:lnTo>
                        <a:pt x="29" y="3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1" name="Freeform 162">
                  <a:extLst>
                    <a:ext uri="{FF2B5EF4-FFF2-40B4-BE49-F238E27FC236}">
                      <a16:creationId xmlns:a16="http://schemas.microsoft.com/office/drawing/2014/main" xmlns="" id="{893761D4-3EB3-4B41-9D51-60FFF3ABA1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67826" y="4397323"/>
                  <a:ext cx="320149" cy="320149"/>
                </a:xfrm>
                <a:custGeom>
                  <a:avLst/>
                  <a:gdLst>
                    <a:gd name="T0" fmla="*/ 84 w 168"/>
                    <a:gd name="T1" fmla="*/ 168 h 168"/>
                    <a:gd name="T2" fmla="*/ 0 w 168"/>
                    <a:gd name="T3" fmla="*/ 84 h 168"/>
                    <a:gd name="T4" fmla="*/ 84 w 168"/>
                    <a:gd name="T5" fmla="*/ 0 h 168"/>
                    <a:gd name="T6" fmla="*/ 168 w 168"/>
                    <a:gd name="T7" fmla="*/ 84 h 168"/>
                    <a:gd name="T8" fmla="*/ 84 w 168"/>
                    <a:gd name="T9" fmla="*/ 168 h 168"/>
                    <a:gd name="T10" fmla="*/ 84 w 168"/>
                    <a:gd name="T11" fmla="*/ 6 h 168"/>
                    <a:gd name="T12" fmla="*/ 6 w 168"/>
                    <a:gd name="T13" fmla="*/ 84 h 168"/>
                    <a:gd name="T14" fmla="*/ 84 w 168"/>
                    <a:gd name="T15" fmla="*/ 162 h 168"/>
                    <a:gd name="T16" fmla="*/ 162 w 168"/>
                    <a:gd name="T17" fmla="*/ 84 h 168"/>
                    <a:gd name="T18" fmla="*/ 84 w 168"/>
                    <a:gd name="T19" fmla="*/ 6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8" h="168">
                      <a:moveTo>
                        <a:pt x="84" y="168"/>
                      </a:moveTo>
                      <a:cubicBezTo>
                        <a:pt x="38" y="168"/>
                        <a:pt x="0" y="131"/>
                        <a:pt x="0" y="84"/>
                      </a:cubicBezTo>
                      <a:cubicBezTo>
                        <a:pt x="0" y="38"/>
                        <a:pt x="38" y="0"/>
                        <a:pt x="84" y="0"/>
                      </a:cubicBezTo>
                      <a:cubicBezTo>
                        <a:pt x="130" y="0"/>
                        <a:pt x="168" y="38"/>
                        <a:pt x="168" y="84"/>
                      </a:cubicBezTo>
                      <a:cubicBezTo>
                        <a:pt x="168" y="131"/>
                        <a:pt x="130" y="168"/>
                        <a:pt x="84" y="168"/>
                      </a:cubicBezTo>
                      <a:close/>
                      <a:moveTo>
                        <a:pt x="84" y="6"/>
                      </a:moveTo>
                      <a:cubicBezTo>
                        <a:pt x="41" y="6"/>
                        <a:pt x="6" y="41"/>
                        <a:pt x="6" y="84"/>
                      </a:cubicBezTo>
                      <a:cubicBezTo>
                        <a:pt x="6" y="127"/>
                        <a:pt x="41" y="162"/>
                        <a:pt x="84" y="162"/>
                      </a:cubicBezTo>
                      <a:cubicBezTo>
                        <a:pt x="127" y="162"/>
                        <a:pt x="162" y="127"/>
                        <a:pt x="162" y="84"/>
                      </a:cubicBezTo>
                      <a:cubicBezTo>
                        <a:pt x="162" y="41"/>
                        <a:pt x="127" y="6"/>
                        <a:pt x="84" y="6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2" name="Freeform 163">
                  <a:extLst>
                    <a:ext uri="{FF2B5EF4-FFF2-40B4-BE49-F238E27FC236}">
                      <a16:creationId xmlns:a16="http://schemas.microsoft.com/office/drawing/2014/main" xmlns="" id="{6D7BA2D0-32F1-40AE-BCF7-0031E808F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34575" y="4446767"/>
                  <a:ext cx="100124" cy="126082"/>
                </a:xfrm>
                <a:custGeom>
                  <a:avLst/>
                  <a:gdLst>
                    <a:gd name="T0" fmla="*/ 81 w 81"/>
                    <a:gd name="T1" fmla="*/ 102 h 102"/>
                    <a:gd name="T2" fmla="*/ 0 w 81"/>
                    <a:gd name="T3" fmla="*/ 102 h 102"/>
                    <a:gd name="T4" fmla="*/ 0 w 81"/>
                    <a:gd name="T5" fmla="*/ 93 h 102"/>
                    <a:gd name="T6" fmla="*/ 72 w 81"/>
                    <a:gd name="T7" fmla="*/ 93 h 102"/>
                    <a:gd name="T8" fmla="*/ 72 w 81"/>
                    <a:gd name="T9" fmla="*/ 0 h 102"/>
                    <a:gd name="T10" fmla="*/ 81 w 81"/>
                    <a:gd name="T11" fmla="*/ 0 h 102"/>
                    <a:gd name="T12" fmla="*/ 81 w 81"/>
                    <a:gd name="T13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02">
                      <a:moveTo>
                        <a:pt x="81" y="102"/>
                      </a:moveTo>
                      <a:lnTo>
                        <a:pt x="0" y="102"/>
                      </a:lnTo>
                      <a:lnTo>
                        <a:pt x="0" y="93"/>
                      </a:lnTo>
                      <a:lnTo>
                        <a:pt x="72" y="93"/>
                      </a:lnTo>
                      <a:lnTo>
                        <a:pt x="72" y="0"/>
                      </a:lnTo>
                      <a:lnTo>
                        <a:pt x="81" y="0"/>
                      </a:lnTo>
                      <a:lnTo>
                        <a:pt x="81" y="102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31" name="Group 30" descr="search icon">
              <a:extLst>
                <a:ext uri="{FF2B5EF4-FFF2-40B4-BE49-F238E27FC236}">
                  <a16:creationId xmlns:a16="http://schemas.microsoft.com/office/drawing/2014/main" xmlns="" id="{C5F28D29-D0F3-4DAC-898B-07FE8DA57557}"/>
                </a:ext>
              </a:extLst>
            </p:cNvPr>
            <p:cNvGrpSpPr/>
            <p:nvPr/>
          </p:nvGrpSpPr>
          <p:grpSpPr>
            <a:xfrm>
              <a:off x="744537" y="3975887"/>
              <a:ext cx="823913" cy="823912"/>
              <a:chOff x="744537" y="3975887"/>
              <a:chExt cx="823913" cy="823912"/>
            </a:xfrm>
          </p:grpSpPr>
          <p:sp>
            <p:nvSpPr>
              <p:cNvPr id="54" name="Oval 68">
                <a:extLst>
                  <a:ext uri="{FF2B5EF4-FFF2-40B4-BE49-F238E27FC236}">
                    <a16:creationId xmlns:a16="http://schemas.microsoft.com/office/drawing/2014/main" xmlns="" id="{33B80E49-94B9-44A5-A4BD-A0094115A8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37" y="3975887"/>
                <a:ext cx="823913" cy="823912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 w="57150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55" name="Group 54" descr="Unlock">
                <a:extLst>
                  <a:ext uri="{FF2B5EF4-FFF2-40B4-BE49-F238E27FC236}">
                    <a16:creationId xmlns:a16="http://schemas.microsoft.com/office/drawing/2014/main" xmlns="" id="{B8F32770-F420-458B-B3DB-2F0E99DD574F}"/>
                  </a:ext>
                </a:extLst>
              </p:cNvPr>
              <p:cNvGrpSpPr/>
              <p:nvPr/>
            </p:nvGrpSpPr>
            <p:grpSpPr bwMode="auto">
              <a:xfrm>
                <a:off x="993177" y="4210484"/>
                <a:ext cx="360941" cy="337455"/>
                <a:chOff x="6955211" y="4365185"/>
                <a:chExt cx="360941" cy="337455"/>
              </a:xfrm>
              <a:solidFill>
                <a:schemeClr val="tx1"/>
              </a:solidFill>
            </p:grpSpPr>
            <p:sp>
              <p:nvSpPr>
                <p:cNvPr id="56" name="Freeform 188">
                  <a:extLst>
                    <a:ext uri="{FF2B5EF4-FFF2-40B4-BE49-F238E27FC236}">
                      <a16:creationId xmlns:a16="http://schemas.microsoft.com/office/drawing/2014/main" xmlns="" id="{8076EF42-2725-44C4-9A27-D75D71B8F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5211" y="4365185"/>
                  <a:ext cx="337455" cy="337455"/>
                </a:xfrm>
                <a:custGeom>
                  <a:avLst/>
                  <a:gdLst>
                    <a:gd name="T0" fmla="*/ 88 w 177"/>
                    <a:gd name="T1" fmla="*/ 177 h 177"/>
                    <a:gd name="T2" fmla="*/ 26 w 177"/>
                    <a:gd name="T3" fmla="*/ 151 h 177"/>
                    <a:gd name="T4" fmla="*/ 0 w 177"/>
                    <a:gd name="T5" fmla="*/ 89 h 177"/>
                    <a:gd name="T6" fmla="*/ 26 w 177"/>
                    <a:gd name="T7" fmla="*/ 27 h 177"/>
                    <a:gd name="T8" fmla="*/ 88 w 177"/>
                    <a:gd name="T9" fmla="*/ 0 h 177"/>
                    <a:gd name="T10" fmla="*/ 88 w 177"/>
                    <a:gd name="T11" fmla="*/ 0 h 177"/>
                    <a:gd name="T12" fmla="*/ 177 w 177"/>
                    <a:gd name="T13" fmla="*/ 88 h 177"/>
                    <a:gd name="T14" fmla="*/ 171 w 177"/>
                    <a:gd name="T15" fmla="*/ 88 h 177"/>
                    <a:gd name="T16" fmla="*/ 88 w 177"/>
                    <a:gd name="T17" fmla="*/ 6 h 177"/>
                    <a:gd name="T18" fmla="*/ 88 w 177"/>
                    <a:gd name="T19" fmla="*/ 6 h 177"/>
                    <a:gd name="T20" fmla="*/ 30 w 177"/>
                    <a:gd name="T21" fmla="*/ 31 h 177"/>
                    <a:gd name="T22" fmla="*/ 6 w 177"/>
                    <a:gd name="T23" fmla="*/ 89 h 177"/>
                    <a:gd name="T24" fmla="*/ 31 w 177"/>
                    <a:gd name="T25" fmla="*/ 147 h 177"/>
                    <a:gd name="T26" fmla="*/ 88 w 177"/>
                    <a:gd name="T27" fmla="*/ 171 h 177"/>
                    <a:gd name="T28" fmla="*/ 89 w 177"/>
                    <a:gd name="T29" fmla="*/ 171 h 177"/>
                    <a:gd name="T30" fmla="*/ 155 w 177"/>
                    <a:gd name="T31" fmla="*/ 136 h 177"/>
                    <a:gd name="T32" fmla="*/ 160 w 177"/>
                    <a:gd name="T33" fmla="*/ 140 h 177"/>
                    <a:gd name="T34" fmla="*/ 89 w 177"/>
                    <a:gd name="T35" fmla="*/ 177 h 177"/>
                    <a:gd name="T36" fmla="*/ 88 w 177"/>
                    <a:gd name="T37" fmla="*/ 177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7" h="177">
                      <a:moveTo>
                        <a:pt x="88" y="177"/>
                      </a:moveTo>
                      <a:cubicBezTo>
                        <a:pt x="65" y="177"/>
                        <a:pt x="43" y="168"/>
                        <a:pt x="26" y="151"/>
                      </a:cubicBezTo>
                      <a:cubicBezTo>
                        <a:pt x="10" y="135"/>
                        <a:pt x="0" y="113"/>
                        <a:pt x="0" y="89"/>
                      </a:cubicBezTo>
                      <a:cubicBezTo>
                        <a:pt x="0" y="66"/>
                        <a:pt x="9" y="43"/>
                        <a:pt x="26" y="27"/>
                      </a:cubicBezTo>
                      <a:cubicBezTo>
                        <a:pt x="42" y="10"/>
                        <a:pt x="64" y="1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137" y="0"/>
                        <a:pt x="176" y="40"/>
                        <a:pt x="177" y="88"/>
                      </a:cubicBezTo>
                      <a:cubicBezTo>
                        <a:pt x="171" y="88"/>
                        <a:pt x="171" y="88"/>
                        <a:pt x="171" y="88"/>
                      </a:cubicBezTo>
                      <a:cubicBezTo>
                        <a:pt x="170" y="43"/>
                        <a:pt x="133" y="6"/>
                        <a:pt x="88" y="6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66" y="7"/>
                        <a:pt x="45" y="15"/>
                        <a:pt x="30" y="31"/>
                      </a:cubicBezTo>
                      <a:cubicBezTo>
                        <a:pt x="14" y="46"/>
                        <a:pt x="6" y="67"/>
                        <a:pt x="6" y="89"/>
                      </a:cubicBezTo>
                      <a:cubicBezTo>
                        <a:pt x="6" y="111"/>
                        <a:pt x="15" y="132"/>
                        <a:pt x="31" y="147"/>
                      </a:cubicBezTo>
                      <a:cubicBezTo>
                        <a:pt x="46" y="162"/>
                        <a:pt x="67" y="171"/>
                        <a:pt x="88" y="171"/>
                      </a:cubicBezTo>
                      <a:cubicBezTo>
                        <a:pt x="88" y="171"/>
                        <a:pt x="89" y="171"/>
                        <a:pt x="89" y="171"/>
                      </a:cubicBezTo>
                      <a:cubicBezTo>
                        <a:pt x="115" y="171"/>
                        <a:pt x="140" y="158"/>
                        <a:pt x="155" y="136"/>
                      </a:cubicBezTo>
                      <a:cubicBezTo>
                        <a:pt x="160" y="140"/>
                        <a:pt x="160" y="140"/>
                        <a:pt x="160" y="140"/>
                      </a:cubicBezTo>
                      <a:cubicBezTo>
                        <a:pt x="144" y="163"/>
                        <a:pt x="117" y="177"/>
                        <a:pt x="89" y="177"/>
                      </a:cubicBezTo>
                      <a:cubicBezTo>
                        <a:pt x="89" y="177"/>
                        <a:pt x="89" y="177"/>
                        <a:pt x="88" y="1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7" name="Freeform 189">
                  <a:extLst>
                    <a:ext uri="{FF2B5EF4-FFF2-40B4-BE49-F238E27FC236}">
                      <a16:creationId xmlns:a16="http://schemas.microsoft.com/office/drawing/2014/main" xmlns="" id="{863AA144-B903-4860-8562-D39B36E85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41986" y="4491267"/>
                  <a:ext cx="74166" cy="66749"/>
                </a:xfrm>
                <a:custGeom>
                  <a:avLst/>
                  <a:gdLst>
                    <a:gd name="T0" fmla="*/ 0 w 60"/>
                    <a:gd name="T1" fmla="*/ 0 h 54"/>
                    <a:gd name="T2" fmla="*/ 31 w 60"/>
                    <a:gd name="T3" fmla="*/ 54 h 54"/>
                    <a:gd name="T4" fmla="*/ 60 w 60"/>
                    <a:gd name="T5" fmla="*/ 0 h 54"/>
                    <a:gd name="T6" fmla="*/ 0 w 60"/>
                    <a:gd name="T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54">
                      <a:moveTo>
                        <a:pt x="0" y="0"/>
                      </a:moveTo>
                      <a:lnTo>
                        <a:pt x="31" y="54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8" name="Freeform 190">
                  <a:extLst>
                    <a:ext uri="{FF2B5EF4-FFF2-40B4-BE49-F238E27FC236}">
                      <a16:creationId xmlns:a16="http://schemas.microsoft.com/office/drawing/2014/main" xmlns="" id="{AAEE0046-41AB-419B-B2B6-6DF3CEF0E6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77585" y="4452947"/>
                  <a:ext cx="91471" cy="76638"/>
                </a:xfrm>
                <a:custGeom>
                  <a:avLst/>
                  <a:gdLst>
                    <a:gd name="T0" fmla="*/ 1 w 48"/>
                    <a:gd name="T1" fmla="*/ 40 h 40"/>
                    <a:gd name="T2" fmla="*/ 0 w 48"/>
                    <a:gd name="T3" fmla="*/ 24 h 40"/>
                    <a:gd name="T4" fmla="*/ 24 w 48"/>
                    <a:gd name="T5" fmla="*/ 0 h 40"/>
                    <a:gd name="T6" fmla="*/ 48 w 48"/>
                    <a:gd name="T7" fmla="*/ 23 h 40"/>
                    <a:gd name="T8" fmla="*/ 48 w 48"/>
                    <a:gd name="T9" fmla="*/ 40 h 40"/>
                    <a:gd name="T10" fmla="*/ 1 w 48"/>
                    <a:gd name="T11" fmla="*/ 40 h 40"/>
                    <a:gd name="T12" fmla="*/ 24 w 48"/>
                    <a:gd name="T13" fmla="*/ 6 h 40"/>
                    <a:gd name="T14" fmla="*/ 6 w 48"/>
                    <a:gd name="T15" fmla="*/ 24 h 40"/>
                    <a:gd name="T16" fmla="*/ 7 w 48"/>
                    <a:gd name="T17" fmla="*/ 34 h 40"/>
                    <a:gd name="T18" fmla="*/ 42 w 48"/>
                    <a:gd name="T19" fmla="*/ 34 h 40"/>
                    <a:gd name="T20" fmla="*/ 42 w 48"/>
                    <a:gd name="T21" fmla="*/ 23 h 40"/>
                    <a:gd name="T22" fmla="*/ 24 w 48"/>
                    <a:gd name="T23" fmla="*/ 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8" h="40">
                      <a:moveTo>
                        <a:pt x="1" y="40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37" y="0"/>
                        <a:pt x="48" y="10"/>
                        <a:pt x="48" y="23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lnTo>
                        <a:pt x="1" y="40"/>
                      </a:lnTo>
                      <a:close/>
                      <a:moveTo>
                        <a:pt x="24" y="6"/>
                      </a:moveTo>
                      <a:cubicBezTo>
                        <a:pt x="14" y="6"/>
                        <a:pt x="6" y="14"/>
                        <a:pt x="6" y="2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42" y="14"/>
                        <a:pt x="34" y="6"/>
                        <a:pt x="24" y="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9" name="Freeform 191">
                  <a:extLst>
                    <a:ext uri="{FF2B5EF4-FFF2-40B4-BE49-F238E27FC236}">
                      <a16:creationId xmlns:a16="http://schemas.microsoft.com/office/drawing/2014/main" xmlns="" id="{A2CBED4E-8F3F-4F26-A152-681AEC9D0F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59043" y="4517225"/>
                  <a:ext cx="131026" cy="100124"/>
                </a:xfrm>
                <a:custGeom>
                  <a:avLst/>
                  <a:gdLst>
                    <a:gd name="T0" fmla="*/ 5 w 69"/>
                    <a:gd name="T1" fmla="*/ 52 h 52"/>
                    <a:gd name="T2" fmla="*/ 5 w 69"/>
                    <a:gd name="T3" fmla="*/ 52 h 52"/>
                    <a:gd name="T4" fmla="*/ 1 w 69"/>
                    <a:gd name="T5" fmla="*/ 47 h 52"/>
                    <a:gd name="T6" fmla="*/ 0 w 69"/>
                    <a:gd name="T7" fmla="*/ 4 h 52"/>
                    <a:gd name="T8" fmla="*/ 5 w 69"/>
                    <a:gd name="T9" fmla="*/ 0 h 52"/>
                    <a:gd name="T10" fmla="*/ 64 w 69"/>
                    <a:gd name="T11" fmla="*/ 0 h 52"/>
                    <a:gd name="T12" fmla="*/ 68 w 69"/>
                    <a:gd name="T13" fmla="*/ 4 h 52"/>
                    <a:gd name="T14" fmla="*/ 69 w 69"/>
                    <a:gd name="T15" fmla="*/ 47 h 52"/>
                    <a:gd name="T16" fmla="*/ 67 w 69"/>
                    <a:gd name="T17" fmla="*/ 50 h 52"/>
                    <a:gd name="T18" fmla="*/ 64 w 69"/>
                    <a:gd name="T19" fmla="*/ 51 h 52"/>
                    <a:gd name="T20" fmla="*/ 5 w 69"/>
                    <a:gd name="T21" fmla="*/ 52 h 52"/>
                    <a:gd name="T22" fmla="*/ 6 w 69"/>
                    <a:gd name="T23" fmla="*/ 6 h 52"/>
                    <a:gd name="T24" fmla="*/ 7 w 69"/>
                    <a:gd name="T25" fmla="*/ 46 h 52"/>
                    <a:gd name="T26" fmla="*/ 62 w 69"/>
                    <a:gd name="T27" fmla="*/ 45 h 52"/>
                    <a:gd name="T28" fmla="*/ 62 w 69"/>
                    <a:gd name="T29" fmla="*/ 6 h 52"/>
                    <a:gd name="T30" fmla="*/ 6 w 69"/>
                    <a:gd name="T31" fmla="*/ 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9" h="52">
                      <a:moveTo>
                        <a:pt x="5" y="52"/>
                      </a:move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3" y="52"/>
                        <a:pt x="1" y="50"/>
                        <a:pt x="1" y="47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6" y="0"/>
                        <a:pt x="68" y="2"/>
                        <a:pt x="68" y="4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8"/>
                        <a:pt x="68" y="49"/>
                        <a:pt x="67" y="50"/>
                      </a:cubicBezTo>
                      <a:cubicBezTo>
                        <a:pt x="66" y="51"/>
                        <a:pt x="65" y="51"/>
                        <a:pt x="64" y="51"/>
                      </a:cubicBezTo>
                      <a:lnTo>
                        <a:pt x="5" y="52"/>
                      </a:lnTo>
                      <a:close/>
                      <a:moveTo>
                        <a:pt x="6" y="6"/>
                      </a:moveTo>
                      <a:cubicBezTo>
                        <a:pt x="7" y="46"/>
                        <a:pt x="7" y="46"/>
                        <a:pt x="7" y="46"/>
                      </a:cubicBezTo>
                      <a:cubicBezTo>
                        <a:pt x="62" y="45"/>
                        <a:pt x="62" y="45"/>
                        <a:pt x="62" y="45"/>
                      </a:cubicBezTo>
                      <a:cubicBezTo>
                        <a:pt x="62" y="6"/>
                        <a:pt x="62" y="6"/>
                        <a:pt x="62" y="6"/>
                      </a:cubicBez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32" name="Group 31" descr="tools icon">
              <a:extLst>
                <a:ext uri="{FF2B5EF4-FFF2-40B4-BE49-F238E27FC236}">
                  <a16:creationId xmlns:a16="http://schemas.microsoft.com/office/drawing/2014/main" xmlns="" id="{414B2C39-D63F-4B23-93E4-C6CB8A1A931B}"/>
                </a:ext>
              </a:extLst>
            </p:cNvPr>
            <p:cNvGrpSpPr/>
            <p:nvPr/>
          </p:nvGrpSpPr>
          <p:grpSpPr>
            <a:xfrm>
              <a:off x="712787" y="4945848"/>
              <a:ext cx="823913" cy="823912"/>
              <a:chOff x="712787" y="4945848"/>
              <a:chExt cx="823913" cy="823912"/>
            </a:xfrm>
          </p:grpSpPr>
          <p:sp>
            <p:nvSpPr>
              <p:cNvPr id="61" name="Oval 68">
                <a:extLst>
                  <a:ext uri="{FF2B5EF4-FFF2-40B4-BE49-F238E27FC236}">
                    <a16:creationId xmlns:a16="http://schemas.microsoft.com/office/drawing/2014/main" xmlns="" id="{5A6D6A35-6EA5-47A3-BA38-66294A59DC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" y="4945848"/>
                <a:ext cx="823913" cy="823912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 w="57150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62" name="Group 61" descr="Mechanics">
                <a:extLst>
                  <a:ext uri="{FF2B5EF4-FFF2-40B4-BE49-F238E27FC236}">
                    <a16:creationId xmlns:a16="http://schemas.microsoft.com/office/drawing/2014/main" xmlns="" id="{12D9414F-F708-4FC6-9001-3B87C1156DFE}"/>
                  </a:ext>
                </a:extLst>
              </p:cNvPr>
              <p:cNvGrpSpPr/>
              <p:nvPr/>
            </p:nvGrpSpPr>
            <p:grpSpPr bwMode="auto">
              <a:xfrm>
                <a:off x="925095" y="5165730"/>
                <a:ext cx="396000" cy="396000"/>
                <a:chOff x="5508977" y="3649484"/>
                <a:chExt cx="331274" cy="323857"/>
              </a:xfrm>
              <a:solidFill>
                <a:schemeClr val="tx1"/>
              </a:solidFill>
            </p:grpSpPr>
            <p:sp>
              <p:nvSpPr>
                <p:cNvPr id="63" name="Freeform 129">
                  <a:extLst>
                    <a:ext uri="{FF2B5EF4-FFF2-40B4-BE49-F238E27FC236}">
                      <a16:creationId xmlns:a16="http://schemas.microsoft.com/office/drawing/2014/main" xmlns="" id="{0DBAC07A-2E12-4423-A7AC-B5AAE8B2C0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78322" y="3828718"/>
                  <a:ext cx="161929" cy="144623"/>
                </a:xfrm>
                <a:custGeom>
                  <a:avLst/>
                  <a:gdLst>
                    <a:gd name="T0" fmla="*/ 60 w 85"/>
                    <a:gd name="T1" fmla="*/ 76 h 76"/>
                    <a:gd name="T2" fmla="*/ 60 w 85"/>
                    <a:gd name="T3" fmla="*/ 76 h 76"/>
                    <a:gd name="T4" fmla="*/ 52 w 85"/>
                    <a:gd name="T5" fmla="*/ 73 h 76"/>
                    <a:gd name="T6" fmla="*/ 0 w 85"/>
                    <a:gd name="T7" fmla="*/ 22 h 76"/>
                    <a:gd name="T8" fmla="*/ 13 w 85"/>
                    <a:gd name="T9" fmla="*/ 9 h 76"/>
                    <a:gd name="T10" fmla="*/ 30 w 85"/>
                    <a:gd name="T11" fmla="*/ 1 h 76"/>
                    <a:gd name="T12" fmla="*/ 33 w 85"/>
                    <a:gd name="T13" fmla="*/ 0 h 76"/>
                    <a:gd name="T14" fmla="*/ 79 w 85"/>
                    <a:gd name="T15" fmla="*/ 46 h 76"/>
                    <a:gd name="T16" fmla="*/ 74 w 85"/>
                    <a:gd name="T17" fmla="*/ 69 h 76"/>
                    <a:gd name="T18" fmla="*/ 60 w 85"/>
                    <a:gd name="T19" fmla="*/ 76 h 76"/>
                    <a:gd name="T20" fmla="*/ 58 w 85"/>
                    <a:gd name="T21" fmla="*/ 68 h 76"/>
                    <a:gd name="T22" fmla="*/ 60 w 85"/>
                    <a:gd name="T23" fmla="*/ 68 h 76"/>
                    <a:gd name="T24" fmla="*/ 68 w 85"/>
                    <a:gd name="T25" fmla="*/ 63 h 76"/>
                    <a:gd name="T26" fmla="*/ 73 w 85"/>
                    <a:gd name="T27" fmla="*/ 52 h 76"/>
                    <a:gd name="T28" fmla="*/ 30 w 85"/>
                    <a:gd name="T29" fmla="*/ 9 h 76"/>
                    <a:gd name="T30" fmla="*/ 18 w 85"/>
                    <a:gd name="T31" fmla="*/ 14 h 76"/>
                    <a:gd name="T32" fmla="*/ 11 w 85"/>
                    <a:gd name="T33" fmla="*/ 21 h 76"/>
                    <a:gd name="T34" fmla="*/ 58 w 85"/>
                    <a:gd name="T35" fmla="*/ 68 h 76"/>
                    <a:gd name="T36" fmla="*/ 58 w 85"/>
                    <a:gd name="T37" fmla="*/ 6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5" h="76">
                      <a:moveTo>
                        <a:pt x="60" y="76"/>
                      </a:moveTo>
                      <a:cubicBezTo>
                        <a:pt x="60" y="76"/>
                        <a:pt x="60" y="76"/>
                        <a:pt x="60" y="76"/>
                      </a:cubicBezTo>
                      <a:cubicBezTo>
                        <a:pt x="55" y="76"/>
                        <a:pt x="52" y="74"/>
                        <a:pt x="52" y="73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8"/>
                        <a:pt x="17" y="5"/>
                        <a:pt x="30" y="1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79" y="46"/>
                        <a:pt x="79" y="46"/>
                        <a:pt x="79" y="46"/>
                      </a:cubicBezTo>
                      <a:cubicBezTo>
                        <a:pt x="82" y="49"/>
                        <a:pt x="85" y="58"/>
                        <a:pt x="74" y="69"/>
                      </a:cubicBezTo>
                      <a:cubicBezTo>
                        <a:pt x="69" y="74"/>
                        <a:pt x="64" y="76"/>
                        <a:pt x="60" y="76"/>
                      </a:cubicBezTo>
                      <a:close/>
                      <a:moveTo>
                        <a:pt x="58" y="68"/>
                      </a:moveTo>
                      <a:cubicBezTo>
                        <a:pt x="58" y="68"/>
                        <a:pt x="58" y="68"/>
                        <a:pt x="60" y="68"/>
                      </a:cubicBezTo>
                      <a:cubicBezTo>
                        <a:pt x="62" y="68"/>
                        <a:pt x="65" y="66"/>
                        <a:pt x="68" y="63"/>
                      </a:cubicBezTo>
                      <a:cubicBezTo>
                        <a:pt x="76" y="56"/>
                        <a:pt x="73" y="52"/>
                        <a:pt x="73" y="52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21" y="12"/>
                        <a:pt x="19" y="14"/>
                        <a:pt x="18" y="14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64" name="Freeform 130">
                  <a:extLst>
                    <a:ext uri="{FF2B5EF4-FFF2-40B4-BE49-F238E27FC236}">
                      <a16:creationId xmlns:a16="http://schemas.microsoft.com/office/drawing/2014/main" xmlns="" id="{99532D95-86F9-4992-A22A-F8F67CF908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08977" y="3649484"/>
                  <a:ext cx="154512" cy="153276"/>
                </a:xfrm>
                <a:custGeom>
                  <a:avLst/>
                  <a:gdLst>
                    <a:gd name="T0" fmla="*/ 65 w 81"/>
                    <a:gd name="T1" fmla="*/ 80 h 80"/>
                    <a:gd name="T2" fmla="*/ 32 w 81"/>
                    <a:gd name="T3" fmla="*/ 47 h 80"/>
                    <a:gd name="T4" fmla="*/ 18 w 81"/>
                    <a:gd name="T5" fmla="*/ 41 h 80"/>
                    <a:gd name="T6" fmla="*/ 0 w 81"/>
                    <a:gd name="T7" fmla="*/ 15 h 80"/>
                    <a:gd name="T8" fmla="*/ 15 w 81"/>
                    <a:gd name="T9" fmla="*/ 0 h 80"/>
                    <a:gd name="T10" fmla="*/ 42 w 81"/>
                    <a:gd name="T11" fmla="*/ 17 h 80"/>
                    <a:gd name="T12" fmla="*/ 48 w 81"/>
                    <a:gd name="T13" fmla="*/ 31 h 80"/>
                    <a:gd name="T14" fmla="*/ 81 w 81"/>
                    <a:gd name="T15" fmla="*/ 64 h 80"/>
                    <a:gd name="T16" fmla="*/ 79 w 81"/>
                    <a:gd name="T17" fmla="*/ 67 h 80"/>
                    <a:gd name="T18" fmla="*/ 74 w 81"/>
                    <a:gd name="T19" fmla="*/ 72 h 80"/>
                    <a:gd name="T20" fmla="*/ 74 w 81"/>
                    <a:gd name="T21" fmla="*/ 73 h 80"/>
                    <a:gd name="T22" fmla="*/ 65 w 81"/>
                    <a:gd name="T23" fmla="*/ 80 h 80"/>
                    <a:gd name="T24" fmla="*/ 23 w 81"/>
                    <a:gd name="T25" fmla="*/ 35 h 80"/>
                    <a:gd name="T26" fmla="*/ 36 w 81"/>
                    <a:gd name="T27" fmla="*/ 41 h 80"/>
                    <a:gd name="T28" fmla="*/ 65 w 81"/>
                    <a:gd name="T29" fmla="*/ 70 h 80"/>
                    <a:gd name="T30" fmla="*/ 69 w 81"/>
                    <a:gd name="T31" fmla="*/ 66 h 80"/>
                    <a:gd name="T32" fmla="*/ 70 w 81"/>
                    <a:gd name="T33" fmla="*/ 65 h 80"/>
                    <a:gd name="T34" fmla="*/ 41 w 81"/>
                    <a:gd name="T35" fmla="*/ 36 h 80"/>
                    <a:gd name="T36" fmla="*/ 35 w 81"/>
                    <a:gd name="T37" fmla="*/ 22 h 80"/>
                    <a:gd name="T38" fmla="*/ 16 w 81"/>
                    <a:gd name="T39" fmla="*/ 10 h 80"/>
                    <a:gd name="T40" fmla="*/ 11 w 81"/>
                    <a:gd name="T41" fmla="*/ 16 h 80"/>
                    <a:gd name="T42" fmla="*/ 23 w 81"/>
                    <a:gd name="T43" fmla="*/ 3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1" h="80">
                      <a:moveTo>
                        <a:pt x="65" y="80"/>
                      </a:moveTo>
                      <a:cubicBezTo>
                        <a:pt x="32" y="47"/>
                        <a:pt x="32" y="47"/>
                        <a:pt x="32" y="47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81" y="64"/>
                        <a:pt x="81" y="64"/>
                        <a:pt x="81" y="64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7" y="69"/>
                        <a:pt x="76" y="71"/>
                        <a:pt x="74" y="72"/>
                      </a:cubicBezTo>
                      <a:cubicBezTo>
                        <a:pt x="74" y="73"/>
                        <a:pt x="74" y="73"/>
                        <a:pt x="74" y="73"/>
                      </a:cubicBezTo>
                      <a:lnTo>
                        <a:pt x="65" y="80"/>
                      </a:lnTo>
                      <a:close/>
                      <a:moveTo>
                        <a:pt x="23" y="35"/>
                      </a:moveTo>
                      <a:cubicBezTo>
                        <a:pt x="36" y="41"/>
                        <a:pt x="36" y="41"/>
                        <a:pt x="36" y="41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6"/>
                        <a:pt x="70" y="65"/>
                        <a:pt x="70" y="65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35" y="22"/>
                        <a:pt x="35" y="22"/>
                        <a:pt x="35" y="22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lnTo>
                        <a:pt x="23" y="3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65" name="Freeform 131">
                  <a:extLst>
                    <a:ext uri="{FF2B5EF4-FFF2-40B4-BE49-F238E27FC236}">
                      <a16:creationId xmlns:a16="http://schemas.microsoft.com/office/drawing/2014/main" xmlns="" id="{A4304E6A-0009-4C19-BB19-7A189DFFD0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3921" y="3670498"/>
                  <a:ext cx="302844" cy="286775"/>
                </a:xfrm>
                <a:custGeom>
                  <a:avLst/>
                  <a:gdLst>
                    <a:gd name="T0" fmla="*/ 127 w 159"/>
                    <a:gd name="T1" fmla="*/ 4 h 150"/>
                    <a:gd name="T2" fmla="*/ 140 w 159"/>
                    <a:gd name="T3" fmla="*/ 6 h 150"/>
                    <a:gd name="T4" fmla="*/ 123 w 159"/>
                    <a:gd name="T5" fmla="*/ 13 h 150"/>
                    <a:gd name="T6" fmla="*/ 121 w 159"/>
                    <a:gd name="T7" fmla="*/ 14 h 150"/>
                    <a:gd name="T8" fmla="*/ 121 w 159"/>
                    <a:gd name="T9" fmla="*/ 16 h 150"/>
                    <a:gd name="T10" fmla="*/ 120 w 159"/>
                    <a:gd name="T11" fmla="*/ 23 h 150"/>
                    <a:gd name="T12" fmla="*/ 120 w 159"/>
                    <a:gd name="T13" fmla="*/ 24 h 150"/>
                    <a:gd name="T14" fmla="*/ 120 w 159"/>
                    <a:gd name="T15" fmla="*/ 25 h 150"/>
                    <a:gd name="T16" fmla="*/ 126 w 159"/>
                    <a:gd name="T17" fmla="*/ 39 h 150"/>
                    <a:gd name="T18" fmla="*/ 128 w 159"/>
                    <a:gd name="T19" fmla="*/ 43 h 150"/>
                    <a:gd name="T20" fmla="*/ 131 w 159"/>
                    <a:gd name="T21" fmla="*/ 41 h 150"/>
                    <a:gd name="T22" fmla="*/ 152 w 159"/>
                    <a:gd name="T23" fmla="*/ 32 h 150"/>
                    <a:gd name="T24" fmla="*/ 135 w 159"/>
                    <a:gd name="T25" fmla="*/ 50 h 150"/>
                    <a:gd name="T26" fmla="*/ 132 w 159"/>
                    <a:gd name="T27" fmla="*/ 52 h 150"/>
                    <a:gd name="T28" fmla="*/ 133 w 159"/>
                    <a:gd name="T29" fmla="*/ 56 h 150"/>
                    <a:gd name="T30" fmla="*/ 138 w 159"/>
                    <a:gd name="T31" fmla="*/ 68 h 150"/>
                    <a:gd name="T32" fmla="*/ 90 w 159"/>
                    <a:gd name="T33" fmla="*/ 83 h 150"/>
                    <a:gd name="T34" fmla="*/ 33 w 159"/>
                    <a:gd name="T35" fmla="*/ 142 h 150"/>
                    <a:gd name="T36" fmla="*/ 23 w 159"/>
                    <a:gd name="T37" fmla="*/ 146 h 150"/>
                    <a:gd name="T38" fmla="*/ 15 w 159"/>
                    <a:gd name="T39" fmla="*/ 142 h 150"/>
                    <a:gd name="T40" fmla="*/ 15 w 159"/>
                    <a:gd name="T41" fmla="*/ 123 h 150"/>
                    <a:gd name="T42" fmla="*/ 80 w 159"/>
                    <a:gd name="T43" fmla="*/ 71 h 150"/>
                    <a:gd name="T44" fmla="*/ 80 w 159"/>
                    <a:gd name="T45" fmla="*/ 71 h 150"/>
                    <a:gd name="T46" fmla="*/ 80 w 159"/>
                    <a:gd name="T47" fmla="*/ 70 h 150"/>
                    <a:gd name="T48" fmla="*/ 102 w 159"/>
                    <a:gd name="T49" fmla="*/ 23 h 150"/>
                    <a:gd name="T50" fmla="*/ 104 w 159"/>
                    <a:gd name="T51" fmla="*/ 15 h 150"/>
                    <a:gd name="T52" fmla="*/ 121 w 159"/>
                    <a:gd name="T53" fmla="*/ 4 h 150"/>
                    <a:gd name="T54" fmla="*/ 122 w 159"/>
                    <a:gd name="T55" fmla="*/ 4 h 150"/>
                    <a:gd name="T56" fmla="*/ 127 w 159"/>
                    <a:gd name="T57" fmla="*/ 4 h 150"/>
                    <a:gd name="T58" fmla="*/ 127 w 159"/>
                    <a:gd name="T59" fmla="*/ 4 h 150"/>
                    <a:gd name="T60" fmla="*/ 24 w 159"/>
                    <a:gd name="T61" fmla="*/ 142 h 150"/>
                    <a:gd name="T62" fmla="*/ 31 w 159"/>
                    <a:gd name="T63" fmla="*/ 139 h 150"/>
                    <a:gd name="T64" fmla="*/ 31 w 159"/>
                    <a:gd name="T65" fmla="*/ 125 h 150"/>
                    <a:gd name="T66" fmla="*/ 24 w 159"/>
                    <a:gd name="T67" fmla="*/ 122 h 150"/>
                    <a:gd name="T68" fmla="*/ 17 w 159"/>
                    <a:gd name="T69" fmla="*/ 125 h 150"/>
                    <a:gd name="T70" fmla="*/ 17 w 159"/>
                    <a:gd name="T71" fmla="*/ 139 h 150"/>
                    <a:gd name="T72" fmla="*/ 24 w 159"/>
                    <a:gd name="T73" fmla="*/ 142 h 150"/>
                    <a:gd name="T74" fmla="*/ 127 w 159"/>
                    <a:gd name="T75" fmla="*/ 0 h 150"/>
                    <a:gd name="T76" fmla="*/ 121 w 159"/>
                    <a:gd name="T77" fmla="*/ 0 h 150"/>
                    <a:gd name="T78" fmla="*/ 100 w 159"/>
                    <a:gd name="T79" fmla="*/ 13 h 150"/>
                    <a:gd name="T80" fmla="*/ 77 w 159"/>
                    <a:gd name="T81" fmla="*/ 68 h 150"/>
                    <a:gd name="T82" fmla="*/ 12 w 159"/>
                    <a:gd name="T83" fmla="*/ 120 h 150"/>
                    <a:gd name="T84" fmla="*/ 12 w 159"/>
                    <a:gd name="T85" fmla="*/ 145 h 150"/>
                    <a:gd name="T86" fmla="*/ 23 w 159"/>
                    <a:gd name="T87" fmla="*/ 150 h 150"/>
                    <a:gd name="T88" fmla="*/ 36 w 159"/>
                    <a:gd name="T89" fmla="*/ 145 h 150"/>
                    <a:gd name="T90" fmla="*/ 93 w 159"/>
                    <a:gd name="T91" fmla="*/ 85 h 150"/>
                    <a:gd name="T92" fmla="*/ 144 w 159"/>
                    <a:gd name="T93" fmla="*/ 71 h 150"/>
                    <a:gd name="T94" fmla="*/ 137 w 159"/>
                    <a:gd name="T95" fmla="*/ 54 h 150"/>
                    <a:gd name="T96" fmla="*/ 159 w 159"/>
                    <a:gd name="T97" fmla="*/ 25 h 150"/>
                    <a:gd name="T98" fmla="*/ 130 w 159"/>
                    <a:gd name="T99" fmla="*/ 37 h 150"/>
                    <a:gd name="T100" fmla="*/ 124 w 159"/>
                    <a:gd name="T101" fmla="*/ 24 h 150"/>
                    <a:gd name="T102" fmla="*/ 125 w 159"/>
                    <a:gd name="T103" fmla="*/ 17 h 150"/>
                    <a:gd name="T104" fmla="*/ 149 w 159"/>
                    <a:gd name="T105" fmla="*/ 6 h 150"/>
                    <a:gd name="T106" fmla="*/ 127 w 159"/>
                    <a:gd name="T107" fmla="*/ 0 h 150"/>
                    <a:gd name="T108" fmla="*/ 24 w 159"/>
                    <a:gd name="T109" fmla="*/ 138 h 150"/>
                    <a:gd name="T110" fmla="*/ 20 w 159"/>
                    <a:gd name="T111" fmla="*/ 136 h 150"/>
                    <a:gd name="T112" fmla="*/ 20 w 159"/>
                    <a:gd name="T113" fmla="*/ 128 h 150"/>
                    <a:gd name="T114" fmla="*/ 24 w 159"/>
                    <a:gd name="T115" fmla="*/ 126 h 150"/>
                    <a:gd name="T116" fmla="*/ 29 w 159"/>
                    <a:gd name="T117" fmla="*/ 128 h 150"/>
                    <a:gd name="T118" fmla="*/ 29 w 159"/>
                    <a:gd name="T119" fmla="*/ 136 h 150"/>
                    <a:gd name="T120" fmla="*/ 24 w 159"/>
                    <a:gd name="T121" fmla="*/ 138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9" h="150">
                      <a:moveTo>
                        <a:pt x="127" y="4"/>
                      </a:moveTo>
                      <a:cubicBezTo>
                        <a:pt x="132" y="4"/>
                        <a:pt x="136" y="5"/>
                        <a:pt x="140" y="6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1" y="14"/>
                        <a:pt x="121" y="14"/>
                        <a:pt x="121" y="14"/>
                      </a:cubicBezTo>
                      <a:cubicBezTo>
                        <a:pt x="121" y="16"/>
                        <a:pt x="121" y="16"/>
                        <a:pt x="121" y="16"/>
                      </a:cubicBezTo>
                      <a:cubicBezTo>
                        <a:pt x="120" y="23"/>
                        <a:pt x="120" y="23"/>
                        <a:pt x="120" y="23"/>
                      </a:cubicBezTo>
                      <a:cubicBezTo>
                        <a:pt x="120" y="24"/>
                        <a:pt x="120" y="24"/>
                        <a:pt x="120" y="24"/>
                      </a:cubicBezTo>
                      <a:cubicBezTo>
                        <a:pt x="120" y="25"/>
                        <a:pt x="120" y="25"/>
                        <a:pt x="120" y="25"/>
                      </a:cubicBezTo>
                      <a:cubicBezTo>
                        <a:pt x="126" y="39"/>
                        <a:pt x="126" y="39"/>
                        <a:pt x="126" y="39"/>
                      </a:cubicBezTo>
                      <a:cubicBezTo>
                        <a:pt x="128" y="43"/>
                        <a:pt x="128" y="43"/>
                        <a:pt x="128" y="43"/>
                      </a:cubicBezTo>
                      <a:cubicBezTo>
                        <a:pt x="131" y="41"/>
                        <a:pt x="131" y="41"/>
                        <a:pt x="131" y="41"/>
                      </a:cubicBezTo>
                      <a:cubicBezTo>
                        <a:pt x="152" y="32"/>
                        <a:pt x="152" y="32"/>
                        <a:pt x="152" y="32"/>
                      </a:cubicBezTo>
                      <a:cubicBezTo>
                        <a:pt x="148" y="38"/>
                        <a:pt x="143" y="46"/>
                        <a:pt x="135" y="50"/>
                      </a:cubicBezTo>
                      <a:cubicBezTo>
                        <a:pt x="132" y="52"/>
                        <a:pt x="132" y="52"/>
                        <a:pt x="132" y="52"/>
                      </a:cubicBezTo>
                      <a:cubicBezTo>
                        <a:pt x="133" y="56"/>
                        <a:pt x="133" y="56"/>
                        <a:pt x="133" y="56"/>
                      </a:cubicBezTo>
                      <a:cubicBezTo>
                        <a:pt x="138" y="68"/>
                        <a:pt x="138" y="68"/>
                        <a:pt x="138" y="68"/>
                      </a:cubicBezTo>
                      <a:cubicBezTo>
                        <a:pt x="126" y="69"/>
                        <a:pt x="98" y="74"/>
                        <a:pt x="90" y="83"/>
                      </a:cubicBezTo>
                      <a:cubicBezTo>
                        <a:pt x="33" y="142"/>
                        <a:pt x="33" y="142"/>
                        <a:pt x="33" y="142"/>
                      </a:cubicBezTo>
                      <a:cubicBezTo>
                        <a:pt x="33" y="142"/>
                        <a:pt x="28" y="146"/>
                        <a:pt x="23" y="146"/>
                      </a:cubicBezTo>
                      <a:cubicBezTo>
                        <a:pt x="20" y="146"/>
                        <a:pt x="17" y="144"/>
                        <a:pt x="15" y="142"/>
                      </a:cubicBezTo>
                      <a:cubicBezTo>
                        <a:pt x="7" y="134"/>
                        <a:pt x="13" y="125"/>
                        <a:pt x="15" y="123"/>
                      </a:cubicBezTo>
                      <a:cubicBezTo>
                        <a:pt x="80" y="71"/>
                        <a:pt x="80" y="71"/>
                        <a:pt x="80" y="71"/>
                      </a:cubicBezTo>
                      <a:cubicBezTo>
                        <a:pt x="80" y="71"/>
                        <a:pt x="80" y="71"/>
                        <a:pt x="80" y="71"/>
                      </a:cubicBezTo>
                      <a:cubicBezTo>
                        <a:pt x="80" y="70"/>
                        <a:pt x="80" y="70"/>
                        <a:pt x="80" y="70"/>
                      </a:cubicBezTo>
                      <a:cubicBezTo>
                        <a:pt x="93" y="58"/>
                        <a:pt x="98" y="36"/>
                        <a:pt x="102" y="23"/>
                      </a:cubicBezTo>
                      <a:cubicBezTo>
                        <a:pt x="103" y="19"/>
                        <a:pt x="103" y="17"/>
                        <a:pt x="104" y="15"/>
                      </a:cubicBezTo>
                      <a:cubicBezTo>
                        <a:pt x="106" y="7"/>
                        <a:pt x="107" y="7"/>
                        <a:pt x="121" y="4"/>
                      </a:cubicBezTo>
                      <a:cubicBezTo>
                        <a:pt x="122" y="4"/>
                        <a:pt x="122" y="4"/>
                        <a:pt x="122" y="4"/>
                      </a:cubicBezTo>
                      <a:cubicBezTo>
                        <a:pt x="124" y="4"/>
                        <a:pt x="125" y="4"/>
                        <a:pt x="127" y="4"/>
                      </a:cubicBezTo>
                      <a:cubicBezTo>
                        <a:pt x="127" y="4"/>
                        <a:pt x="127" y="4"/>
                        <a:pt x="127" y="4"/>
                      </a:cubicBezTo>
                      <a:moveTo>
                        <a:pt x="24" y="142"/>
                      </a:moveTo>
                      <a:cubicBezTo>
                        <a:pt x="27" y="142"/>
                        <a:pt x="30" y="141"/>
                        <a:pt x="31" y="139"/>
                      </a:cubicBezTo>
                      <a:cubicBezTo>
                        <a:pt x="35" y="135"/>
                        <a:pt x="35" y="129"/>
                        <a:pt x="31" y="125"/>
                      </a:cubicBezTo>
                      <a:cubicBezTo>
                        <a:pt x="30" y="123"/>
                        <a:pt x="27" y="122"/>
                        <a:pt x="24" y="122"/>
                      </a:cubicBezTo>
                      <a:cubicBezTo>
                        <a:pt x="22" y="122"/>
                        <a:pt x="19" y="123"/>
                        <a:pt x="17" y="125"/>
                      </a:cubicBezTo>
                      <a:cubicBezTo>
                        <a:pt x="13" y="129"/>
                        <a:pt x="13" y="135"/>
                        <a:pt x="17" y="139"/>
                      </a:cubicBezTo>
                      <a:cubicBezTo>
                        <a:pt x="19" y="141"/>
                        <a:pt x="22" y="142"/>
                        <a:pt x="24" y="142"/>
                      </a:cubicBezTo>
                      <a:moveTo>
                        <a:pt x="127" y="0"/>
                      </a:moveTo>
                      <a:cubicBezTo>
                        <a:pt x="125" y="0"/>
                        <a:pt x="123" y="0"/>
                        <a:pt x="121" y="0"/>
                      </a:cubicBezTo>
                      <a:cubicBezTo>
                        <a:pt x="106" y="3"/>
                        <a:pt x="103" y="4"/>
                        <a:pt x="100" y="13"/>
                      </a:cubicBezTo>
                      <a:cubicBezTo>
                        <a:pt x="97" y="23"/>
                        <a:pt x="93" y="53"/>
                        <a:pt x="77" y="68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12" y="120"/>
                        <a:pt x="0" y="133"/>
                        <a:pt x="12" y="145"/>
                      </a:cubicBezTo>
                      <a:cubicBezTo>
                        <a:pt x="16" y="148"/>
                        <a:pt x="20" y="150"/>
                        <a:pt x="23" y="150"/>
                      </a:cubicBezTo>
                      <a:cubicBezTo>
                        <a:pt x="30" y="150"/>
                        <a:pt x="36" y="145"/>
                        <a:pt x="36" y="145"/>
                      </a:cubicBezTo>
                      <a:cubicBezTo>
                        <a:pt x="93" y="85"/>
                        <a:pt x="93" y="85"/>
                        <a:pt x="93" y="85"/>
                      </a:cubicBezTo>
                      <a:cubicBezTo>
                        <a:pt x="102" y="76"/>
                        <a:pt x="144" y="71"/>
                        <a:pt x="144" y="71"/>
                      </a:cubicBezTo>
                      <a:cubicBezTo>
                        <a:pt x="137" y="54"/>
                        <a:pt x="137" y="54"/>
                        <a:pt x="137" y="54"/>
                      </a:cubicBezTo>
                      <a:cubicBezTo>
                        <a:pt x="153" y="46"/>
                        <a:pt x="159" y="25"/>
                        <a:pt x="159" y="25"/>
                      </a:cubicBezTo>
                      <a:cubicBezTo>
                        <a:pt x="130" y="37"/>
                        <a:pt x="130" y="37"/>
                        <a:pt x="130" y="37"/>
                      </a:cubicBezTo>
                      <a:cubicBezTo>
                        <a:pt x="124" y="24"/>
                        <a:pt x="124" y="24"/>
                        <a:pt x="124" y="24"/>
                      </a:cubicBezTo>
                      <a:cubicBezTo>
                        <a:pt x="125" y="17"/>
                        <a:pt x="125" y="17"/>
                        <a:pt x="125" y="17"/>
                      </a:cubicBezTo>
                      <a:cubicBezTo>
                        <a:pt x="149" y="6"/>
                        <a:pt x="149" y="6"/>
                        <a:pt x="149" y="6"/>
                      </a:cubicBezTo>
                      <a:cubicBezTo>
                        <a:pt x="149" y="6"/>
                        <a:pt x="139" y="0"/>
                        <a:pt x="127" y="0"/>
                      </a:cubicBezTo>
                      <a:close/>
                      <a:moveTo>
                        <a:pt x="24" y="138"/>
                      </a:moveTo>
                      <a:cubicBezTo>
                        <a:pt x="23" y="138"/>
                        <a:pt x="21" y="138"/>
                        <a:pt x="20" y="136"/>
                      </a:cubicBezTo>
                      <a:cubicBezTo>
                        <a:pt x="17" y="134"/>
                        <a:pt x="17" y="130"/>
                        <a:pt x="20" y="128"/>
                      </a:cubicBezTo>
                      <a:cubicBezTo>
                        <a:pt x="21" y="127"/>
                        <a:pt x="23" y="126"/>
                        <a:pt x="24" y="126"/>
                      </a:cubicBezTo>
                      <a:cubicBezTo>
                        <a:pt x="26" y="126"/>
                        <a:pt x="27" y="127"/>
                        <a:pt x="29" y="128"/>
                      </a:cubicBezTo>
                      <a:cubicBezTo>
                        <a:pt x="31" y="130"/>
                        <a:pt x="31" y="134"/>
                        <a:pt x="29" y="136"/>
                      </a:cubicBezTo>
                      <a:cubicBezTo>
                        <a:pt x="27" y="138"/>
                        <a:pt x="26" y="138"/>
                        <a:pt x="24" y="138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41653"/>
            <a:ext cx="9613861" cy="1080938"/>
          </a:xfrm>
        </p:spPr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 ?</a:t>
            </a:r>
            <a:endParaRPr lang="en-US" dirty="0"/>
          </a:p>
        </p:txBody>
      </p:sp>
      <p:grpSp>
        <p:nvGrpSpPr>
          <p:cNvPr id="7" name="Group 6" descr="Process Graphic">
            <a:extLst>
              <a:ext uri="{FF2B5EF4-FFF2-40B4-BE49-F238E27FC236}">
                <a16:creationId xmlns:a16="http://schemas.microsoft.com/office/drawing/2014/main" xmlns="" id="{F9ADA81D-4CDA-4EE1-9CD8-D4A3F8136A10}"/>
              </a:ext>
            </a:extLst>
          </p:cNvPr>
          <p:cNvGrpSpPr/>
          <p:nvPr/>
        </p:nvGrpSpPr>
        <p:grpSpPr>
          <a:xfrm>
            <a:off x="3076496" y="2713094"/>
            <a:ext cx="5863260" cy="3027564"/>
            <a:chOff x="3942468" y="975214"/>
            <a:chExt cx="4199233" cy="3027564"/>
          </a:xfrm>
        </p:grpSpPr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xmlns="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20" y="1043377"/>
              <a:ext cx="1218086" cy="282489"/>
              <a:chOff x="1848067" y="2697524"/>
              <a:chExt cx="2896315" cy="3233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B321B9D2-93F8-4A1E-B0F6-22CA692D2380}"/>
                  </a:ext>
                </a:extLst>
              </p:cNvPr>
              <p:cNvCxnSpPr>
                <a:stCxn id="52" idx="1"/>
              </p:cNvCxnSpPr>
              <p:nvPr/>
            </p:nvCxnSpPr>
            <p:spPr>
              <a:xfrm flipH="1" flipV="1">
                <a:off x="3660363" y="2697527"/>
                <a:ext cx="1084019" cy="3233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xmlns="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625742"/>
              <a:ext cx="1338135" cy="253183"/>
              <a:chOff x="2185142" y="5077593"/>
              <a:chExt cx="2909342" cy="233461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77205079-344A-4B09-8E4B-81258C4108CE}"/>
                  </a:ext>
                </a:extLst>
              </p:cNvPr>
              <p:cNvCxnSpPr>
                <a:stCxn id="52" idx="3"/>
              </p:cNvCxnSpPr>
              <p:nvPr/>
            </p:nvCxnSpPr>
            <p:spPr>
              <a:xfrm flipH="1">
                <a:off x="3800622" y="5077593"/>
                <a:ext cx="1293862" cy="23346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4">
              <a:extLst>
                <a:ext uri="{FF2B5EF4-FFF2-40B4-BE49-F238E27FC236}">
                  <a16:creationId xmlns:a16="http://schemas.microsoft.com/office/drawing/2014/main" xmlns="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2728" y="1150673"/>
              <a:ext cx="1058973" cy="175185"/>
              <a:chOff x="7159721" y="2680842"/>
              <a:chExt cx="2246440" cy="21538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E30FCF4-384F-4BCE-8A64-252581213005}"/>
                  </a:ext>
                </a:extLst>
              </p:cNvPr>
              <p:cNvCxnSpPr>
                <a:stCxn id="52" idx="7"/>
              </p:cNvCxnSpPr>
              <p:nvPr/>
            </p:nvCxnSpPr>
            <p:spPr>
              <a:xfrm flipV="1">
                <a:off x="7159721" y="2680846"/>
                <a:ext cx="866652" cy="21538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2"/>
                <a:ext cx="1379792" cy="82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47">
              <a:extLst>
                <a:ext uri="{FF2B5EF4-FFF2-40B4-BE49-F238E27FC236}">
                  <a16:creationId xmlns:a16="http://schemas.microsoft.com/office/drawing/2014/main" xmlns="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0">
              <a:extLst>
                <a:ext uri="{FF2B5EF4-FFF2-40B4-BE49-F238E27FC236}">
                  <a16:creationId xmlns:a16="http://schemas.microsoft.com/office/drawing/2014/main" xmlns="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67667" y="975214"/>
              <a:ext cx="3028914" cy="3027564"/>
              <a:chOff x="2291" y="883"/>
              <a:chExt cx="3017" cy="3017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xmlns="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xmlns="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xmlns="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xmlns="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52" name="Oval 51"/>
          <p:cNvSpPr/>
          <p:nvPr/>
        </p:nvSpPr>
        <p:spPr>
          <a:xfrm>
            <a:off x="4591806" y="2587434"/>
            <a:ext cx="3426106" cy="3252486"/>
          </a:xfrm>
          <a:prstGeom prst="ellipse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18">
            <a:extLst>
              <a:ext uri="{FF2B5EF4-FFF2-40B4-BE49-F238E27FC236}">
                <a16:creationId xmlns:a16="http://schemas.microsoft.com/office/drawing/2014/main" xmlns="" id="{AD95C724-BDAC-427A-AE27-42444A23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29" y="2406935"/>
            <a:ext cx="2369572" cy="76193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rgbClr val="0070C0"/>
                </a:solidFill>
              </a:rPr>
              <a:t>Basis path </a:t>
            </a:r>
            <a:r>
              <a:rPr lang="en-US" sz="2000" b="1" dirty="0" smtClean="0">
                <a:solidFill>
                  <a:srgbClr val="0070C0"/>
                </a:solidFill>
              </a:rPr>
              <a:t>testing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398E55C6-1C13-4113-9F6C-E45A6B5BDFBF}"/>
              </a:ext>
            </a:extLst>
          </p:cNvPr>
          <p:cNvCxnSpPr>
            <a:stCxn id="52" idx="2"/>
          </p:cNvCxnSpPr>
          <p:nvPr/>
        </p:nvCxnSpPr>
        <p:spPr bwMode="auto">
          <a:xfrm flipH="1" flipV="1">
            <a:off x="3225628" y="4195172"/>
            <a:ext cx="1366178" cy="1850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398E55C6-1C13-4113-9F6C-E45A6B5BDFBF}"/>
              </a:ext>
            </a:extLst>
          </p:cNvPr>
          <p:cNvCxnSpPr>
            <a:stCxn id="52" idx="6"/>
          </p:cNvCxnSpPr>
          <p:nvPr/>
        </p:nvCxnSpPr>
        <p:spPr bwMode="auto">
          <a:xfrm flipV="1">
            <a:off x="8017912" y="4211055"/>
            <a:ext cx="879228" cy="262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18">
            <a:extLst>
              <a:ext uri="{FF2B5EF4-FFF2-40B4-BE49-F238E27FC236}">
                <a16:creationId xmlns:a16="http://schemas.microsoft.com/office/drawing/2014/main" xmlns="" id="{AD95C724-BDAC-427A-AE27-42444A23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24" y="3814207"/>
            <a:ext cx="2369572" cy="76193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Branch Coverage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xmlns="" id="{AD95C724-BDAC-427A-AE27-42444A23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23" y="5235822"/>
            <a:ext cx="2369572" cy="76193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Condition Coverage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xmlns="" id="{AD95C724-BDAC-427A-AE27-42444A23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185" y="2507603"/>
            <a:ext cx="2369572" cy="76193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Loop Testing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xmlns="" id="{AD95C724-BDAC-427A-AE27-42444A23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185" y="3830090"/>
            <a:ext cx="2369572" cy="76193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Multiple </a:t>
            </a:r>
            <a:r>
              <a:rPr lang="en-US" sz="2000" b="1" dirty="0">
                <a:solidFill>
                  <a:srgbClr val="0070C0"/>
                </a:solidFill>
              </a:rPr>
              <a:t>condition coverage 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xmlns="" id="{AD95C724-BDAC-427A-AE27-42444A23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503" y="5272110"/>
            <a:ext cx="2369572" cy="76193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Statement </a:t>
            </a:r>
            <a:r>
              <a:rPr lang="en-US" sz="2000" b="1" dirty="0">
                <a:solidFill>
                  <a:srgbClr val="0070C0"/>
                </a:solidFill>
              </a:rPr>
              <a:t>coverage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41653"/>
            <a:ext cx="9613861" cy="1080938"/>
          </a:xfrm>
        </p:spPr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 ?</a:t>
            </a:r>
            <a:endParaRPr lang="en-US" dirty="0"/>
          </a:p>
        </p:txBody>
      </p:sp>
      <p:grpSp>
        <p:nvGrpSpPr>
          <p:cNvPr id="7" name="Group 6" descr="Process Graphic">
            <a:extLst>
              <a:ext uri="{FF2B5EF4-FFF2-40B4-BE49-F238E27FC236}">
                <a16:creationId xmlns:a16="http://schemas.microsoft.com/office/drawing/2014/main" xmlns="" id="{F9ADA81D-4CDA-4EE1-9CD8-D4A3F8136A10}"/>
              </a:ext>
            </a:extLst>
          </p:cNvPr>
          <p:cNvGrpSpPr/>
          <p:nvPr/>
        </p:nvGrpSpPr>
        <p:grpSpPr>
          <a:xfrm>
            <a:off x="1106370" y="2741967"/>
            <a:ext cx="6888451" cy="3334281"/>
            <a:chOff x="2094265" y="975215"/>
            <a:chExt cx="5502317" cy="3334281"/>
          </a:xfrm>
        </p:grpSpPr>
        <p:grpSp>
          <p:nvGrpSpPr>
            <p:cNvPr id="12" name="Group 50">
              <a:extLst>
                <a:ext uri="{FF2B5EF4-FFF2-40B4-BE49-F238E27FC236}">
                  <a16:creationId xmlns:a16="http://schemas.microsoft.com/office/drawing/2014/main" xmlns="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67667" y="975215"/>
              <a:ext cx="3028915" cy="3027565"/>
              <a:chOff x="2291" y="883"/>
              <a:chExt cx="3017" cy="3017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xmlns="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xmlns="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xmlns="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xmlns="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xmlns="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3648" y="3416944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endParaRPr lang="en-US" altLang="en-US" sz="2400" dirty="0">
                <a:latin typeface="+mj-lt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xmlns="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65" y="3480416"/>
              <a:ext cx="1726078" cy="82908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85371" y="2528471"/>
            <a:ext cx="5235175" cy="4069367"/>
            <a:chOff x="405179" y="2381351"/>
            <a:chExt cx="5235175" cy="4069367"/>
          </a:xfrm>
        </p:grpSpPr>
        <p:sp>
          <p:nvSpPr>
            <p:cNvPr id="3" name="Rectangle 2"/>
            <p:cNvSpPr/>
            <p:nvPr/>
          </p:nvSpPr>
          <p:spPr>
            <a:xfrm>
              <a:off x="1021521" y="2723669"/>
              <a:ext cx="4618833" cy="3727049"/>
            </a:xfrm>
            <a:prstGeom prst="rect">
              <a:avLst/>
            </a:prstGeom>
            <a:ln/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 smtClean="0">
                  <a:solidFill>
                    <a:srgbClr val="0070C0"/>
                  </a:solidFill>
                </a:rPr>
                <a:t>Branch Coverage </a:t>
              </a:r>
              <a:r>
                <a:rPr lang="en-US" dirty="0" err="1" smtClean="0">
                  <a:solidFill>
                    <a:srgbClr val="0070C0"/>
                  </a:solidFill>
                </a:rPr>
                <a:t>merupakan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pengujian</a:t>
              </a:r>
              <a:r>
                <a:rPr lang="en-US" dirty="0">
                  <a:solidFill>
                    <a:srgbClr val="0070C0"/>
                  </a:solidFill>
                </a:rPr>
                <a:t> yang </a:t>
              </a:r>
              <a:r>
                <a:rPr lang="en-US" dirty="0" err="1">
                  <a:solidFill>
                    <a:srgbClr val="0070C0"/>
                  </a:solidFill>
                </a:rPr>
                <a:t>didesain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dirancang</a:t>
              </a:r>
              <a:r>
                <a:rPr lang="en-US" dirty="0">
                  <a:solidFill>
                    <a:srgbClr val="0070C0"/>
                  </a:solidFill>
                </a:rPr>
                <a:t> agar setiap branch code </a:t>
              </a:r>
              <a:r>
                <a:rPr lang="en-US" dirty="0" err="1">
                  <a:solidFill>
                    <a:srgbClr val="0070C0"/>
                  </a:solidFill>
                </a:rPr>
                <a:t>diuji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setidaknya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satu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</a:rPr>
                <a:t>kali. </a:t>
              </a: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05179" y="2381351"/>
              <a:ext cx="4761049" cy="723275"/>
              <a:chOff x="405179" y="2094173"/>
              <a:chExt cx="4761049" cy="1113106"/>
            </a:xfrm>
          </p:grpSpPr>
          <p:sp>
            <p:nvSpPr>
              <p:cNvPr id="53" name="TextBox 18">
                <a:extLst>
                  <a:ext uri="{FF2B5EF4-FFF2-40B4-BE49-F238E27FC236}">
                    <a16:creationId xmlns:a16="http://schemas.microsoft.com/office/drawing/2014/main" xmlns="" id="{AD95C724-BDAC-427A-AE27-42444A23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79" y="2142792"/>
                <a:ext cx="4761049" cy="843124"/>
              </a:xfrm>
              <a:prstGeom prst="roundRect">
                <a:avLst>
                  <a:gd name="adj" fmla="val 16667"/>
                </a:avLst>
              </a:prstGeom>
              <a:solidFill>
                <a:srgbClr val="76280B">
                  <a:alpha val="20000"/>
                </a:srgb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4728FD8-DB26-4B9A-A0E8-101DC63B04FE}"/>
                  </a:ext>
                </a:extLst>
              </p:cNvPr>
              <p:cNvSpPr txBox="1"/>
              <p:nvPr/>
            </p:nvSpPr>
            <p:spPr>
              <a:xfrm>
                <a:off x="502882" y="2094173"/>
                <a:ext cx="3529292" cy="111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500" b="1" dirty="0" smtClean="0">
                    <a:solidFill>
                      <a:srgbClr val="0070C0"/>
                    </a:solidFill>
                  </a:rPr>
                  <a:t>Branch Coverage</a:t>
                </a:r>
                <a:endParaRPr lang="en-US" sz="2500" b="1" dirty="0">
                  <a:solidFill>
                    <a:srgbClr val="0070C0"/>
                  </a:solidFill>
                </a:endParaRPr>
              </a:p>
              <a:p>
                <a:pPr algn="ctr">
                  <a:defRPr/>
                </a:pPr>
                <a:endParaRPr lang="en-US" sz="1600" b="1" dirty="0">
                  <a:latin typeface="+mj-lt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3601" y="2554241"/>
            <a:ext cx="5309153" cy="4048877"/>
            <a:chOff x="331201" y="2401841"/>
            <a:chExt cx="5309153" cy="4048877"/>
          </a:xfrm>
        </p:grpSpPr>
        <p:sp>
          <p:nvSpPr>
            <p:cNvPr id="56" name="Rectangle 55"/>
            <p:cNvSpPr/>
            <p:nvPr/>
          </p:nvSpPr>
          <p:spPr>
            <a:xfrm>
              <a:off x="1021521" y="2723669"/>
              <a:ext cx="4618833" cy="3727049"/>
            </a:xfrm>
            <a:prstGeom prst="rect">
              <a:avLst/>
            </a:prstGeom>
            <a:ln/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 smtClean="0">
                  <a:solidFill>
                    <a:srgbClr val="0070C0"/>
                  </a:solidFill>
                </a:rPr>
                <a:t>Basis Path Testing </a:t>
              </a:r>
              <a:r>
                <a:rPr lang="en-US" dirty="0" err="1" smtClean="0">
                  <a:solidFill>
                    <a:srgbClr val="0070C0"/>
                  </a:solidFill>
                </a:rPr>
                <a:t>merupakan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 smtClean="0">
                  <a:solidFill>
                    <a:srgbClr val="0070C0"/>
                  </a:solidFill>
                </a:rPr>
                <a:t>Metode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yang </a:t>
              </a:r>
              <a:r>
                <a:rPr lang="en-US" dirty="0" err="1">
                  <a:solidFill>
                    <a:srgbClr val="0070C0"/>
                  </a:solidFill>
                </a:rPr>
                <a:t>memungkinkan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perancang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tast</a:t>
              </a:r>
              <a:r>
                <a:rPr lang="en-US" dirty="0">
                  <a:solidFill>
                    <a:srgbClr val="0070C0"/>
                  </a:solidFill>
                </a:rPr>
                <a:t> case untuk </a:t>
              </a:r>
              <a:r>
                <a:rPr lang="en-US" dirty="0" err="1">
                  <a:solidFill>
                    <a:srgbClr val="0070C0"/>
                  </a:solidFill>
                </a:rPr>
                <a:t>membuat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pengukuran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kompleksitas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logika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dari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rancangan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prosedural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dan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menggunakan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pengukuran</a:t>
              </a:r>
              <a:r>
                <a:rPr lang="en-US" dirty="0">
                  <a:solidFill>
                    <a:srgbClr val="0070C0"/>
                  </a:solidFill>
                </a:rPr>
                <a:t> untuk </a:t>
              </a:r>
              <a:r>
                <a:rPr lang="en-US" dirty="0" err="1">
                  <a:solidFill>
                    <a:srgbClr val="0070C0"/>
                  </a:solidFill>
                </a:rPr>
                <a:t>mendefinisikan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himpunan</a:t>
              </a:r>
              <a:r>
                <a:rPr lang="en-US" dirty="0">
                  <a:solidFill>
                    <a:srgbClr val="0070C0"/>
                  </a:solidFill>
                </a:rPr>
                <a:t> basis </a:t>
              </a:r>
              <a:r>
                <a:rPr lang="en-US" dirty="0" err="1">
                  <a:solidFill>
                    <a:srgbClr val="0070C0"/>
                  </a:solidFill>
                </a:rPr>
                <a:t>dari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jalur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eksekusi</a:t>
              </a:r>
              <a:r>
                <a:rPr lang="en-US" dirty="0" smtClean="0">
                  <a:solidFill>
                    <a:srgbClr val="0070C0"/>
                  </a:solidFill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 err="1" smtClean="0">
                  <a:solidFill>
                    <a:srgbClr val="0070C0"/>
                  </a:solidFill>
                </a:rPr>
                <a:t>Teknik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bertujuan</a:t>
              </a:r>
              <a:r>
                <a:rPr lang="en-US" dirty="0">
                  <a:solidFill>
                    <a:srgbClr val="0070C0"/>
                  </a:solidFill>
                </a:rPr>
                <a:t> untuk </a:t>
              </a:r>
              <a:r>
                <a:rPr lang="en-US" dirty="0" err="1">
                  <a:solidFill>
                    <a:srgbClr val="0070C0"/>
                  </a:solidFill>
                </a:rPr>
                <a:t>mengukur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kompleksitas</a:t>
              </a:r>
              <a:r>
                <a:rPr lang="en-US" dirty="0">
                  <a:solidFill>
                    <a:srgbClr val="0070C0"/>
                  </a:solidFill>
                </a:rPr>
                <a:t> kode program </a:t>
              </a:r>
              <a:r>
                <a:rPr lang="en-US" dirty="0" err="1">
                  <a:solidFill>
                    <a:srgbClr val="0070C0"/>
                  </a:solidFill>
                </a:rPr>
                <a:t>dan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mendefinisikan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alur</a:t>
              </a:r>
              <a:r>
                <a:rPr lang="en-US" dirty="0">
                  <a:solidFill>
                    <a:srgbClr val="0070C0"/>
                  </a:solidFill>
                </a:rPr>
                <a:t> yang </a:t>
              </a:r>
              <a:r>
                <a:rPr lang="en-US" dirty="0" err="1">
                  <a:solidFill>
                    <a:srgbClr val="0070C0"/>
                  </a:solidFill>
                </a:rPr>
                <a:t>dieksekusi</a:t>
              </a:r>
              <a:r>
                <a:rPr lang="en-US" dirty="0">
                  <a:solidFill>
                    <a:srgbClr val="0070C0"/>
                  </a:solidFill>
                </a:rPr>
                <a:t>.</a:t>
              </a:r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31201" y="2401841"/>
              <a:ext cx="5025948" cy="723275"/>
              <a:chOff x="331201" y="2125708"/>
              <a:chExt cx="5025948" cy="1113106"/>
            </a:xfrm>
          </p:grpSpPr>
          <p:sp>
            <p:nvSpPr>
              <p:cNvPr id="58" name="TextBox 18">
                <a:extLst>
                  <a:ext uri="{FF2B5EF4-FFF2-40B4-BE49-F238E27FC236}">
                    <a16:creationId xmlns:a16="http://schemas.microsoft.com/office/drawing/2014/main" xmlns="" id="{AD95C724-BDAC-427A-AE27-42444A23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969" y="2125708"/>
                <a:ext cx="4820180" cy="843124"/>
              </a:xfrm>
              <a:prstGeom prst="roundRect">
                <a:avLst>
                  <a:gd name="adj" fmla="val 16667"/>
                </a:avLst>
              </a:prstGeom>
              <a:solidFill>
                <a:srgbClr val="76280B">
                  <a:alpha val="20000"/>
                </a:srgb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14728FD8-DB26-4B9A-A0E8-101DC63B04FE}"/>
                  </a:ext>
                </a:extLst>
              </p:cNvPr>
              <p:cNvSpPr txBox="1"/>
              <p:nvPr/>
            </p:nvSpPr>
            <p:spPr>
              <a:xfrm>
                <a:off x="331201" y="2125708"/>
                <a:ext cx="3740331" cy="111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500" b="1" dirty="0" smtClean="0">
                    <a:solidFill>
                      <a:srgbClr val="0070C0"/>
                    </a:solidFill>
                  </a:rPr>
                  <a:t>Basis Path Testing</a:t>
                </a:r>
                <a:endParaRPr lang="en-US" sz="2500" b="1" dirty="0">
                  <a:solidFill>
                    <a:srgbClr val="0070C0"/>
                  </a:solidFill>
                </a:endParaRPr>
              </a:p>
              <a:p>
                <a:pPr algn="ctr">
                  <a:defRPr/>
                </a:pPr>
                <a:endParaRPr lang="en-US" sz="1600" b="1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1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41653"/>
            <a:ext cx="9613861" cy="1080938"/>
          </a:xfrm>
        </p:spPr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 ?</a:t>
            </a:r>
            <a:endParaRPr lang="en-US" dirty="0"/>
          </a:p>
        </p:txBody>
      </p:sp>
      <p:grpSp>
        <p:nvGrpSpPr>
          <p:cNvPr id="7" name="Group 6" descr="Process Graphic">
            <a:extLst>
              <a:ext uri="{FF2B5EF4-FFF2-40B4-BE49-F238E27FC236}">
                <a16:creationId xmlns:a16="http://schemas.microsoft.com/office/drawing/2014/main" xmlns="" id="{F9ADA81D-4CDA-4EE1-9CD8-D4A3F8136A10}"/>
              </a:ext>
            </a:extLst>
          </p:cNvPr>
          <p:cNvGrpSpPr/>
          <p:nvPr/>
        </p:nvGrpSpPr>
        <p:grpSpPr>
          <a:xfrm>
            <a:off x="1106370" y="2741967"/>
            <a:ext cx="6888451" cy="3334281"/>
            <a:chOff x="2094265" y="975215"/>
            <a:chExt cx="5502317" cy="3334281"/>
          </a:xfrm>
        </p:grpSpPr>
        <p:grpSp>
          <p:nvGrpSpPr>
            <p:cNvPr id="12" name="Group 50">
              <a:extLst>
                <a:ext uri="{FF2B5EF4-FFF2-40B4-BE49-F238E27FC236}">
                  <a16:creationId xmlns:a16="http://schemas.microsoft.com/office/drawing/2014/main" xmlns="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67667" y="975215"/>
              <a:ext cx="3028915" cy="3027565"/>
              <a:chOff x="2291" y="883"/>
              <a:chExt cx="3017" cy="3017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xmlns="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xmlns="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xmlns="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xmlns="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xmlns="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3648" y="3416944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endParaRPr lang="en-US" altLang="en-US" sz="2400" dirty="0">
                <a:latin typeface="+mj-lt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xmlns="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65" y="3480416"/>
              <a:ext cx="1726078" cy="82908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85371" y="2528471"/>
            <a:ext cx="5235175" cy="4069367"/>
            <a:chOff x="405179" y="2381351"/>
            <a:chExt cx="5235175" cy="4069367"/>
          </a:xfrm>
        </p:grpSpPr>
        <p:sp>
          <p:nvSpPr>
            <p:cNvPr id="3" name="Rectangle 2"/>
            <p:cNvSpPr/>
            <p:nvPr/>
          </p:nvSpPr>
          <p:spPr>
            <a:xfrm>
              <a:off x="1021521" y="2723669"/>
              <a:ext cx="4618833" cy="3727049"/>
            </a:xfrm>
            <a:prstGeom prst="rect">
              <a:avLst/>
            </a:prstGeom>
            <a:ln/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0070C0"/>
                  </a:solidFill>
                </a:rPr>
                <a:t>Loop Testing </a:t>
              </a:r>
              <a:r>
                <a:rPr lang="en-US" dirty="0" err="1">
                  <a:solidFill>
                    <a:srgbClr val="0070C0"/>
                  </a:solidFill>
                </a:rPr>
                <a:t>merupakan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pengujian</a:t>
              </a:r>
              <a:r>
                <a:rPr lang="en-US" dirty="0">
                  <a:solidFill>
                    <a:srgbClr val="0070C0"/>
                  </a:solidFill>
                </a:rPr>
                <a:t> ini yang </a:t>
              </a:r>
              <a:r>
                <a:rPr lang="en-US" dirty="0" err="1">
                  <a:solidFill>
                    <a:srgbClr val="0070C0"/>
                  </a:solidFill>
                </a:rPr>
                <a:t>wajib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dilakukan</a:t>
              </a:r>
              <a:r>
                <a:rPr lang="en-US" dirty="0">
                  <a:solidFill>
                    <a:srgbClr val="0070C0"/>
                  </a:solidFill>
                </a:rPr>
                <a:t> untuk </a:t>
              </a:r>
              <a:r>
                <a:rPr lang="en-US" dirty="0" err="1">
                  <a:solidFill>
                    <a:srgbClr val="0070C0"/>
                  </a:solidFill>
                </a:rPr>
                <a:t>menguji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berbagai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perulangan</a:t>
              </a:r>
              <a:r>
                <a:rPr lang="en-US" dirty="0">
                  <a:solidFill>
                    <a:srgbClr val="0070C0"/>
                  </a:solidFill>
                </a:rPr>
                <a:t>/looping yang </a:t>
              </a:r>
              <a:r>
                <a:rPr lang="en-US" dirty="0" err="1">
                  <a:solidFill>
                    <a:srgbClr val="0070C0"/>
                  </a:solidFill>
                </a:rPr>
                <a:t>ada</a:t>
              </a:r>
              <a:r>
                <a:rPr lang="en-US" dirty="0">
                  <a:solidFill>
                    <a:srgbClr val="0070C0"/>
                  </a:solidFill>
                </a:rPr>
                <a:t> dalam program, seperti do-while, for, </a:t>
              </a:r>
              <a:r>
                <a:rPr lang="en-US" dirty="0" err="1">
                  <a:solidFill>
                    <a:srgbClr val="0070C0"/>
                  </a:solidFill>
                </a:rPr>
                <a:t>dan</a:t>
              </a:r>
              <a:r>
                <a:rPr lang="en-US" dirty="0">
                  <a:solidFill>
                    <a:srgbClr val="0070C0"/>
                  </a:solidFill>
                </a:rPr>
                <a:t> while. 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 err="1">
                  <a:solidFill>
                    <a:srgbClr val="0070C0"/>
                  </a:solidFill>
                </a:rPr>
                <a:t>Tujuan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dari</a:t>
              </a:r>
              <a:r>
                <a:rPr lang="en-US" dirty="0">
                  <a:solidFill>
                    <a:srgbClr val="0070C0"/>
                  </a:solidFill>
                </a:rPr>
                <a:t> loop testing </a:t>
              </a:r>
              <a:r>
                <a:rPr lang="en-US" dirty="0" err="1">
                  <a:solidFill>
                    <a:srgbClr val="0070C0"/>
                  </a:solidFill>
                </a:rPr>
                <a:t>adalah</a:t>
              </a:r>
              <a:r>
                <a:rPr lang="en-US" dirty="0">
                  <a:solidFill>
                    <a:srgbClr val="0070C0"/>
                  </a:solidFill>
                </a:rPr>
                <a:t> untuk </a:t>
              </a:r>
              <a:r>
                <a:rPr lang="en-US" dirty="0" err="1">
                  <a:solidFill>
                    <a:srgbClr val="0070C0"/>
                  </a:solidFill>
                </a:rPr>
                <a:t>memeriksa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kondisi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dari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perulangan</a:t>
              </a:r>
              <a:r>
                <a:rPr lang="en-US" dirty="0">
                  <a:solidFill>
                    <a:srgbClr val="0070C0"/>
                  </a:solidFill>
                </a:rPr>
                <a:t>, apakah sudah </a:t>
              </a:r>
              <a:r>
                <a:rPr lang="en-US" dirty="0" err="1">
                  <a:solidFill>
                    <a:srgbClr val="0070C0"/>
                  </a:solidFill>
                </a:rPr>
                <a:t>berjalan</a:t>
              </a:r>
              <a:r>
                <a:rPr lang="en-US" dirty="0">
                  <a:solidFill>
                    <a:srgbClr val="0070C0"/>
                  </a:solidFill>
                </a:rPr>
                <a:t> dengan </a:t>
              </a:r>
              <a:r>
                <a:rPr lang="en-US" dirty="0" err="1">
                  <a:solidFill>
                    <a:srgbClr val="0070C0"/>
                  </a:solidFill>
                </a:rPr>
                <a:t>benar</a:t>
              </a:r>
              <a:r>
                <a:rPr lang="en-US" dirty="0">
                  <a:solidFill>
                    <a:srgbClr val="0070C0"/>
                  </a:solidFill>
                </a:rPr>
                <a:t> atau </a:t>
              </a:r>
              <a:r>
                <a:rPr lang="en-US" dirty="0" smtClean="0">
                  <a:solidFill>
                    <a:srgbClr val="0070C0"/>
                  </a:solidFill>
                </a:rPr>
                <a:t>tidak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05179" y="2381351"/>
              <a:ext cx="4761049" cy="723275"/>
              <a:chOff x="405179" y="2094173"/>
              <a:chExt cx="4761049" cy="1113106"/>
            </a:xfrm>
          </p:grpSpPr>
          <p:sp>
            <p:nvSpPr>
              <p:cNvPr id="53" name="TextBox 18">
                <a:extLst>
                  <a:ext uri="{FF2B5EF4-FFF2-40B4-BE49-F238E27FC236}">
                    <a16:creationId xmlns:a16="http://schemas.microsoft.com/office/drawing/2014/main" xmlns="" id="{AD95C724-BDAC-427A-AE27-42444A23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79" y="2142792"/>
                <a:ext cx="4761049" cy="843124"/>
              </a:xfrm>
              <a:prstGeom prst="roundRect">
                <a:avLst>
                  <a:gd name="adj" fmla="val 16667"/>
                </a:avLst>
              </a:prstGeom>
              <a:solidFill>
                <a:srgbClr val="76280B">
                  <a:alpha val="20000"/>
                </a:srgb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4728FD8-DB26-4B9A-A0E8-101DC63B04FE}"/>
                  </a:ext>
                </a:extLst>
              </p:cNvPr>
              <p:cNvSpPr txBox="1"/>
              <p:nvPr/>
            </p:nvSpPr>
            <p:spPr>
              <a:xfrm>
                <a:off x="502882" y="2094173"/>
                <a:ext cx="3529292" cy="111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500" b="1" dirty="0" smtClean="0">
                    <a:solidFill>
                      <a:srgbClr val="0070C0"/>
                    </a:solidFill>
                  </a:rPr>
                  <a:t>Loop Testing</a:t>
                </a:r>
                <a:endParaRPr lang="en-US" sz="2500" b="1" dirty="0">
                  <a:solidFill>
                    <a:srgbClr val="0070C0"/>
                  </a:solidFill>
                </a:endParaRPr>
              </a:p>
              <a:p>
                <a:pPr algn="ctr">
                  <a:defRPr/>
                </a:pPr>
                <a:endParaRPr lang="en-US" sz="1600" b="1" dirty="0">
                  <a:latin typeface="+mj-lt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89369" y="2554241"/>
            <a:ext cx="5103385" cy="4048877"/>
            <a:chOff x="536969" y="2401841"/>
            <a:chExt cx="5103385" cy="4048877"/>
          </a:xfrm>
        </p:grpSpPr>
        <p:sp>
          <p:nvSpPr>
            <p:cNvPr id="56" name="Rectangle 55"/>
            <p:cNvSpPr/>
            <p:nvPr/>
          </p:nvSpPr>
          <p:spPr>
            <a:xfrm>
              <a:off x="1021521" y="2723669"/>
              <a:ext cx="4618833" cy="3727049"/>
            </a:xfrm>
            <a:prstGeom prst="rect">
              <a:avLst/>
            </a:prstGeom>
            <a:ln/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 err="1" smtClean="0">
                  <a:solidFill>
                    <a:srgbClr val="0070C0"/>
                  </a:solidFill>
                </a:rPr>
                <a:t>Tujuannya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untuk </a:t>
              </a:r>
              <a:r>
                <a:rPr lang="en-US" dirty="0" err="1">
                  <a:solidFill>
                    <a:srgbClr val="0070C0"/>
                  </a:solidFill>
                </a:rPr>
                <a:t>menguji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seluruh</a:t>
              </a:r>
              <a:r>
                <a:rPr lang="en-US" dirty="0">
                  <a:solidFill>
                    <a:srgbClr val="0070C0"/>
                  </a:solidFill>
                </a:rPr>
                <a:t> kode agar </a:t>
              </a:r>
              <a:r>
                <a:rPr lang="en-US" dirty="0" err="1">
                  <a:solidFill>
                    <a:srgbClr val="0070C0"/>
                  </a:solidFill>
                </a:rPr>
                <a:t>menghasilkan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nilai</a:t>
              </a:r>
              <a:r>
                <a:rPr lang="en-US" dirty="0">
                  <a:solidFill>
                    <a:srgbClr val="0070C0"/>
                  </a:solidFill>
                </a:rPr>
                <a:t> TRUE atau FALSE. Dengan begitu, tester dapat </a:t>
              </a:r>
              <a:r>
                <a:rPr lang="en-US" dirty="0" err="1">
                  <a:solidFill>
                    <a:srgbClr val="0070C0"/>
                  </a:solidFill>
                </a:rPr>
                <a:t>memastikan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perangkat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lunak</a:t>
              </a:r>
              <a:r>
                <a:rPr lang="en-US" dirty="0">
                  <a:solidFill>
                    <a:srgbClr val="0070C0"/>
                  </a:solidFill>
                </a:rPr>
                <a:t> dapat bekerja </a:t>
              </a:r>
              <a:r>
                <a:rPr lang="en-US" dirty="0" err="1">
                  <a:solidFill>
                    <a:srgbClr val="0070C0"/>
                  </a:solidFill>
                </a:rPr>
                <a:t>dan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mengeluarkan</a:t>
              </a:r>
              <a:r>
                <a:rPr lang="en-US" dirty="0">
                  <a:solidFill>
                    <a:srgbClr val="0070C0"/>
                  </a:solidFill>
                </a:rPr>
                <a:t> output sesuai dengan input </a:t>
              </a:r>
              <a:r>
                <a:rPr lang="en-US" dirty="0" err="1">
                  <a:solidFill>
                    <a:srgbClr val="0070C0"/>
                  </a:solidFill>
                </a:rPr>
                <a:t>dari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pengguna</a:t>
              </a:r>
              <a:r>
                <a:rPr lang="en-US" dirty="0" smtClean="0">
                  <a:solidFill>
                    <a:srgbClr val="0070C0"/>
                  </a:solidFill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6969" y="2401841"/>
              <a:ext cx="4820180" cy="723275"/>
              <a:chOff x="536969" y="2125708"/>
              <a:chExt cx="4820180" cy="1113106"/>
            </a:xfrm>
          </p:grpSpPr>
          <p:sp>
            <p:nvSpPr>
              <p:cNvPr id="58" name="TextBox 18">
                <a:extLst>
                  <a:ext uri="{FF2B5EF4-FFF2-40B4-BE49-F238E27FC236}">
                    <a16:creationId xmlns:a16="http://schemas.microsoft.com/office/drawing/2014/main" xmlns="" id="{AD95C724-BDAC-427A-AE27-42444A23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969" y="2125708"/>
                <a:ext cx="4820180" cy="843124"/>
              </a:xfrm>
              <a:prstGeom prst="roundRect">
                <a:avLst>
                  <a:gd name="adj" fmla="val 16667"/>
                </a:avLst>
              </a:prstGeom>
              <a:solidFill>
                <a:srgbClr val="76280B">
                  <a:alpha val="20000"/>
                </a:srgb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14728FD8-DB26-4B9A-A0E8-101DC63B04FE}"/>
                  </a:ext>
                </a:extLst>
              </p:cNvPr>
              <p:cNvSpPr txBox="1"/>
              <p:nvPr/>
            </p:nvSpPr>
            <p:spPr>
              <a:xfrm>
                <a:off x="750425" y="2125708"/>
                <a:ext cx="3321107" cy="111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500" b="1" dirty="0" smtClean="0">
                    <a:solidFill>
                      <a:srgbClr val="0070C0"/>
                    </a:solidFill>
                  </a:rPr>
                  <a:t>Condition Coverage</a:t>
                </a:r>
                <a:endParaRPr lang="en-US" sz="2500" b="1" dirty="0">
                  <a:solidFill>
                    <a:srgbClr val="0070C0"/>
                  </a:solidFill>
                </a:endParaRPr>
              </a:p>
              <a:p>
                <a:pPr algn="ctr">
                  <a:defRPr/>
                </a:pPr>
                <a:endParaRPr lang="en-US" sz="1600" b="1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22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41653"/>
            <a:ext cx="9613861" cy="1080938"/>
          </a:xfrm>
        </p:spPr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 ?</a:t>
            </a:r>
            <a:endParaRPr lang="en-US" dirty="0"/>
          </a:p>
        </p:txBody>
      </p:sp>
      <p:grpSp>
        <p:nvGrpSpPr>
          <p:cNvPr id="7" name="Group 6" descr="Process Graphic">
            <a:extLst>
              <a:ext uri="{FF2B5EF4-FFF2-40B4-BE49-F238E27FC236}">
                <a16:creationId xmlns:a16="http://schemas.microsoft.com/office/drawing/2014/main" xmlns="" id="{F9ADA81D-4CDA-4EE1-9CD8-D4A3F8136A10}"/>
              </a:ext>
            </a:extLst>
          </p:cNvPr>
          <p:cNvGrpSpPr/>
          <p:nvPr/>
        </p:nvGrpSpPr>
        <p:grpSpPr>
          <a:xfrm>
            <a:off x="1106370" y="2741967"/>
            <a:ext cx="6888451" cy="3334281"/>
            <a:chOff x="2094265" y="975215"/>
            <a:chExt cx="5502317" cy="3334281"/>
          </a:xfrm>
        </p:grpSpPr>
        <p:grpSp>
          <p:nvGrpSpPr>
            <p:cNvPr id="12" name="Group 50">
              <a:extLst>
                <a:ext uri="{FF2B5EF4-FFF2-40B4-BE49-F238E27FC236}">
                  <a16:creationId xmlns:a16="http://schemas.microsoft.com/office/drawing/2014/main" xmlns="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67667" y="975215"/>
              <a:ext cx="3028915" cy="3027565"/>
              <a:chOff x="2291" y="883"/>
              <a:chExt cx="3017" cy="3017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xmlns="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xmlns="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xmlns="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xmlns="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xmlns="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3648" y="3416944"/>
              <a:ext cx="184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endParaRPr lang="en-US" altLang="en-US" sz="2400" dirty="0">
                <a:latin typeface="+mj-lt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xmlns="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65" y="3480416"/>
              <a:ext cx="1726078" cy="82908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85371" y="2528471"/>
            <a:ext cx="5235175" cy="4069367"/>
            <a:chOff x="405179" y="2381351"/>
            <a:chExt cx="5235175" cy="4069367"/>
          </a:xfrm>
        </p:grpSpPr>
        <p:sp>
          <p:nvSpPr>
            <p:cNvPr id="3" name="Rectangle 2"/>
            <p:cNvSpPr/>
            <p:nvPr/>
          </p:nvSpPr>
          <p:spPr>
            <a:xfrm>
              <a:off x="1021521" y="2723669"/>
              <a:ext cx="4618833" cy="3727049"/>
            </a:xfrm>
            <a:prstGeom prst="rect">
              <a:avLst/>
            </a:prstGeom>
            <a:ln/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 err="1">
                  <a:solidFill>
                    <a:srgbClr val="0070C0"/>
                  </a:solidFill>
                </a:rPr>
                <a:t>Teknik</a:t>
              </a:r>
              <a:r>
                <a:rPr lang="en-US" dirty="0">
                  <a:solidFill>
                    <a:srgbClr val="0070C0"/>
                  </a:solidFill>
                </a:rPr>
                <a:t> ini </a:t>
              </a:r>
              <a:r>
                <a:rPr lang="en-US" dirty="0" err="1">
                  <a:solidFill>
                    <a:srgbClr val="0070C0"/>
                  </a:solidFill>
                </a:rPr>
                <a:t>dilakukan</a:t>
              </a:r>
              <a:r>
                <a:rPr lang="en-US" dirty="0">
                  <a:solidFill>
                    <a:srgbClr val="0070C0"/>
                  </a:solidFill>
                </a:rPr>
                <a:t> minimal </a:t>
              </a:r>
              <a:r>
                <a:rPr lang="en-US" dirty="0" err="1">
                  <a:solidFill>
                    <a:srgbClr val="0070C0"/>
                  </a:solidFill>
                </a:rPr>
                <a:t>satu</a:t>
              </a:r>
              <a:r>
                <a:rPr lang="en-US" dirty="0">
                  <a:solidFill>
                    <a:srgbClr val="0070C0"/>
                  </a:solidFill>
                </a:rPr>
                <a:t> kali untuk </a:t>
              </a:r>
              <a:r>
                <a:rPr lang="en-US" dirty="0" err="1">
                  <a:solidFill>
                    <a:srgbClr val="0070C0"/>
                  </a:solidFill>
                </a:rPr>
                <a:t>menguji</a:t>
              </a:r>
              <a:r>
                <a:rPr lang="en-US" dirty="0">
                  <a:solidFill>
                    <a:srgbClr val="0070C0"/>
                  </a:solidFill>
                </a:rPr>
                <a:t> setiap statement dalam </a:t>
              </a:r>
              <a:r>
                <a:rPr lang="en-US" dirty="0" err="1">
                  <a:solidFill>
                    <a:srgbClr val="0070C0"/>
                  </a:solidFill>
                </a:rPr>
                <a:t>perangkat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lunak</a:t>
              </a:r>
              <a:r>
                <a:rPr lang="en-US" dirty="0">
                  <a:solidFill>
                    <a:srgbClr val="0070C0"/>
                  </a:solidFill>
                </a:rPr>
                <a:t>. Dengan </a:t>
              </a:r>
              <a:r>
                <a:rPr lang="en-US" dirty="0" err="1">
                  <a:solidFill>
                    <a:srgbClr val="0070C0"/>
                  </a:solidFill>
                </a:rPr>
                <a:t>pengujian</a:t>
              </a:r>
              <a:r>
                <a:rPr lang="en-US" dirty="0">
                  <a:solidFill>
                    <a:srgbClr val="0070C0"/>
                  </a:solidFill>
                </a:rPr>
                <a:t> ini, kamu dapat </a:t>
              </a:r>
              <a:r>
                <a:rPr lang="en-US" dirty="0" err="1">
                  <a:solidFill>
                    <a:srgbClr val="0070C0"/>
                  </a:solidFill>
                </a:rPr>
                <a:t>mengetahui</a:t>
              </a:r>
              <a:r>
                <a:rPr lang="en-US" dirty="0">
                  <a:solidFill>
                    <a:srgbClr val="0070C0"/>
                  </a:solidFill>
                </a:rPr>
                <a:t> kode-kode yang error sehingga dapat segera </a:t>
              </a:r>
              <a:r>
                <a:rPr lang="en-US" dirty="0" err="1">
                  <a:solidFill>
                    <a:srgbClr val="0070C0"/>
                  </a:solidFill>
                </a:rPr>
                <a:t>memperbaikinya</a:t>
              </a:r>
              <a:r>
                <a:rPr lang="en-US" dirty="0" smtClean="0">
                  <a:solidFill>
                    <a:srgbClr val="0070C0"/>
                  </a:solidFill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05179" y="2381351"/>
              <a:ext cx="4761049" cy="723275"/>
              <a:chOff x="405179" y="2094173"/>
              <a:chExt cx="4761049" cy="1113106"/>
            </a:xfrm>
          </p:grpSpPr>
          <p:sp>
            <p:nvSpPr>
              <p:cNvPr id="53" name="TextBox 18">
                <a:extLst>
                  <a:ext uri="{FF2B5EF4-FFF2-40B4-BE49-F238E27FC236}">
                    <a16:creationId xmlns:a16="http://schemas.microsoft.com/office/drawing/2014/main" xmlns="" id="{AD95C724-BDAC-427A-AE27-42444A23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79" y="2142792"/>
                <a:ext cx="4761049" cy="843124"/>
              </a:xfrm>
              <a:prstGeom prst="roundRect">
                <a:avLst>
                  <a:gd name="adj" fmla="val 16667"/>
                </a:avLst>
              </a:prstGeom>
              <a:solidFill>
                <a:srgbClr val="76280B">
                  <a:alpha val="20000"/>
                </a:srgb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4728FD8-DB26-4B9A-A0E8-101DC63B04FE}"/>
                  </a:ext>
                </a:extLst>
              </p:cNvPr>
              <p:cNvSpPr txBox="1"/>
              <p:nvPr/>
            </p:nvSpPr>
            <p:spPr>
              <a:xfrm>
                <a:off x="502882" y="2094173"/>
                <a:ext cx="3529292" cy="111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500" b="1" dirty="0" smtClean="0">
                    <a:solidFill>
                      <a:srgbClr val="0070C0"/>
                    </a:solidFill>
                  </a:rPr>
                  <a:t>Statement Coverage</a:t>
                </a:r>
                <a:endParaRPr lang="en-US" sz="2500" b="1" dirty="0">
                  <a:solidFill>
                    <a:srgbClr val="0070C0"/>
                  </a:solidFill>
                </a:endParaRPr>
              </a:p>
              <a:p>
                <a:pPr algn="ctr">
                  <a:defRPr/>
                </a:pPr>
                <a:endParaRPr lang="en-US" sz="1600" b="1" dirty="0">
                  <a:latin typeface="+mj-lt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89369" y="2554241"/>
            <a:ext cx="5103385" cy="4048877"/>
            <a:chOff x="536969" y="2401841"/>
            <a:chExt cx="5103385" cy="4048877"/>
          </a:xfrm>
        </p:grpSpPr>
        <p:sp>
          <p:nvSpPr>
            <p:cNvPr id="56" name="Rectangle 55"/>
            <p:cNvSpPr/>
            <p:nvPr/>
          </p:nvSpPr>
          <p:spPr>
            <a:xfrm>
              <a:off x="1021521" y="2723669"/>
              <a:ext cx="4618833" cy="3727049"/>
            </a:xfrm>
            <a:prstGeom prst="rect">
              <a:avLst/>
            </a:prstGeom>
            <a:ln/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 err="1">
                  <a:solidFill>
                    <a:srgbClr val="0070C0"/>
                  </a:solidFill>
                </a:rPr>
                <a:t>Teknik</a:t>
              </a:r>
              <a:r>
                <a:rPr lang="en-US" dirty="0">
                  <a:solidFill>
                    <a:srgbClr val="0070C0"/>
                  </a:solidFill>
                </a:rPr>
                <a:t> ini </a:t>
              </a:r>
              <a:r>
                <a:rPr lang="en-US" dirty="0" err="1">
                  <a:solidFill>
                    <a:srgbClr val="0070C0"/>
                  </a:solidFill>
                </a:rPr>
                <a:t>dilakukan</a:t>
              </a:r>
              <a:r>
                <a:rPr lang="en-US" dirty="0">
                  <a:solidFill>
                    <a:srgbClr val="0070C0"/>
                  </a:solidFill>
                </a:rPr>
                <a:t> untuk </a:t>
              </a:r>
              <a:r>
                <a:rPr lang="en-US" dirty="0" err="1">
                  <a:solidFill>
                    <a:srgbClr val="0070C0"/>
                  </a:solidFill>
                </a:rPr>
                <a:t>menguji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seluruh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kombinasi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dari</a:t>
              </a:r>
              <a:r>
                <a:rPr lang="en-US" dirty="0">
                  <a:solidFill>
                    <a:srgbClr val="0070C0"/>
                  </a:solidFill>
                </a:rPr>
                <a:t> kode yang mungkin </a:t>
              </a:r>
              <a:r>
                <a:rPr lang="en-US" dirty="0" err="1">
                  <a:solidFill>
                    <a:srgbClr val="0070C0"/>
                  </a:solidFill>
                </a:rPr>
                <a:t>digunakan</a:t>
              </a:r>
              <a:r>
                <a:rPr lang="en-US" dirty="0">
                  <a:solidFill>
                    <a:srgbClr val="0070C0"/>
                  </a:solidFill>
                </a:rPr>
                <a:t> dalam </a:t>
              </a:r>
              <a:r>
                <a:rPr lang="en-US" dirty="0" err="1">
                  <a:solidFill>
                    <a:srgbClr val="0070C0"/>
                  </a:solidFill>
                </a:rPr>
                <a:t>berbagai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kondisi</a:t>
              </a:r>
              <a:r>
                <a:rPr lang="en-US" dirty="0">
                  <a:solidFill>
                    <a:srgbClr val="0070C0"/>
                  </a:solidFill>
                </a:rPr>
                <a:t>. </a:t>
              </a:r>
              <a:r>
                <a:rPr lang="en-US" dirty="0" err="1">
                  <a:solidFill>
                    <a:srgbClr val="0070C0"/>
                  </a:solidFill>
                </a:rPr>
                <a:t>Seluruh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kombinasi</a:t>
              </a:r>
              <a:r>
                <a:rPr lang="en-US" dirty="0">
                  <a:solidFill>
                    <a:srgbClr val="0070C0"/>
                  </a:solidFill>
                </a:rPr>
                <a:t> harus </a:t>
              </a:r>
              <a:r>
                <a:rPr lang="en-US" dirty="0" err="1">
                  <a:solidFill>
                    <a:srgbClr val="0070C0"/>
                  </a:solidFill>
                </a:rPr>
                <a:t>diuji</a:t>
              </a:r>
              <a:r>
                <a:rPr lang="en-US" dirty="0">
                  <a:solidFill>
                    <a:srgbClr val="0070C0"/>
                  </a:solidFill>
                </a:rPr>
                <a:t> minimal </a:t>
              </a:r>
              <a:r>
                <a:rPr lang="en-US" dirty="0" err="1">
                  <a:solidFill>
                    <a:srgbClr val="0070C0"/>
                  </a:solidFill>
                </a:rPr>
                <a:t>satu</a:t>
              </a:r>
              <a:r>
                <a:rPr lang="en-US" dirty="0">
                  <a:solidFill>
                    <a:srgbClr val="0070C0"/>
                  </a:solidFill>
                </a:rPr>
                <a:t> kali, </a:t>
              </a:r>
              <a:r>
                <a:rPr lang="en-US" dirty="0" err="1">
                  <a:solidFill>
                    <a:srgbClr val="0070C0"/>
                  </a:solidFill>
                </a:rPr>
                <a:t>tujuannya</a:t>
              </a:r>
              <a:r>
                <a:rPr lang="en-US" dirty="0">
                  <a:solidFill>
                    <a:srgbClr val="0070C0"/>
                  </a:solidFill>
                </a:rPr>
                <a:t> untuk </a:t>
              </a:r>
              <a:r>
                <a:rPr lang="en-US" dirty="0" err="1">
                  <a:solidFill>
                    <a:srgbClr val="0070C0"/>
                  </a:solidFill>
                </a:rPr>
                <a:t>memastikan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perangkat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err="1">
                  <a:solidFill>
                    <a:srgbClr val="0070C0"/>
                  </a:solidFill>
                </a:rPr>
                <a:t>lunak</a:t>
              </a:r>
              <a:r>
                <a:rPr lang="en-US" dirty="0">
                  <a:solidFill>
                    <a:srgbClr val="0070C0"/>
                  </a:solidFill>
                </a:rPr>
                <a:t> agar </a:t>
              </a:r>
              <a:r>
                <a:rPr lang="en-US" dirty="0" err="1">
                  <a:solidFill>
                    <a:srgbClr val="0070C0"/>
                  </a:solidFill>
                </a:rPr>
                <a:t>berjalan</a:t>
              </a:r>
              <a:r>
                <a:rPr lang="en-US" dirty="0">
                  <a:solidFill>
                    <a:srgbClr val="0070C0"/>
                  </a:solidFill>
                </a:rPr>
                <a:t> dengan baik</a:t>
              </a:r>
              <a:r>
                <a:rPr lang="en-US" dirty="0" smtClean="0">
                  <a:solidFill>
                    <a:srgbClr val="0070C0"/>
                  </a:solidFill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6969" y="2401841"/>
              <a:ext cx="4820180" cy="723275"/>
              <a:chOff x="536969" y="2125708"/>
              <a:chExt cx="4820180" cy="1113106"/>
            </a:xfrm>
          </p:grpSpPr>
          <p:sp>
            <p:nvSpPr>
              <p:cNvPr id="58" name="TextBox 18">
                <a:extLst>
                  <a:ext uri="{FF2B5EF4-FFF2-40B4-BE49-F238E27FC236}">
                    <a16:creationId xmlns:a16="http://schemas.microsoft.com/office/drawing/2014/main" xmlns="" id="{AD95C724-BDAC-427A-AE27-42444A23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969" y="2125708"/>
                <a:ext cx="4820180" cy="843124"/>
              </a:xfrm>
              <a:prstGeom prst="roundRect">
                <a:avLst>
                  <a:gd name="adj" fmla="val 16667"/>
                </a:avLst>
              </a:prstGeom>
              <a:solidFill>
                <a:srgbClr val="76280B">
                  <a:alpha val="20000"/>
                </a:srgb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14728FD8-DB26-4B9A-A0E8-101DC63B04FE}"/>
                  </a:ext>
                </a:extLst>
              </p:cNvPr>
              <p:cNvSpPr txBox="1"/>
              <p:nvPr/>
            </p:nvSpPr>
            <p:spPr>
              <a:xfrm>
                <a:off x="669403" y="2125708"/>
                <a:ext cx="4687746" cy="111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500" b="1" dirty="0" smtClean="0">
                    <a:solidFill>
                      <a:srgbClr val="0070C0"/>
                    </a:solidFill>
                  </a:rPr>
                  <a:t>Multi Condition Coverage</a:t>
                </a:r>
                <a:endParaRPr lang="en-US" sz="2500" b="1" dirty="0">
                  <a:solidFill>
                    <a:srgbClr val="0070C0"/>
                  </a:solidFill>
                </a:endParaRPr>
              </a:p>
              <a:p>
                <a:pPr algn="ctr">
                  <a:defRPr/>
                </a:pPr>
                <a:endParaRPr lang="en-US" sz="1600" b="1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62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xmlns="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</a:t>
            </a:r>
            <a:r>
              <a:rPr lang="en-US" b="0" dirty="0" err="1" smtClean="0"/>
              <a:t>engujian</a:t>
            </a:r>
            <a:r>
              <a:rPr lang="en-US" b="0" dirty="0" smtClean="0"/>
              <a:t> </a:t>
            </a:r>
            <a:r>
              <a:rPr lang="en-US" b="0" dirty="0"/>
              <a:t>white box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smtClean="0"/>
              <a:t>untuk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2435" y="2176040"/>
            <a:ext cx="11219072" cy="445625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70C0"/>
                </a:solidFill>
              </a:rPr>
              <a:t>Keputusan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bersifat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logis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digunakan</a:t>
            </a:r>
            <a:r>
              <a:rPr lang="en-US" sz="2000" dirty="0">
                <a:solidFill>
                  <a:srgbClr val="0070C0"/>
                </a:solidFill>
              </a:rPr>
              <a:t> pada </a:t>
            </a:r>
            <a:r>
              <a:rPr lang="en-US" sz="2000" dirty="0" err="1">
                <a:solidFill>
                  <a:srgbClr val="0070C0"/>
                </a:solidFill>
              </a:rPr>
              <a:t>kondisi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benar</a:t>
            </a:r>
            <a:r>
              <a:rPr lang="en-US" sz="2000" dirty="0">
                <a:solidFill>
                  <a:srgbClr val="0070C0"/>
                </a:solidFill>
              </a:rPr>
              <a:t> atau </a:t>
            </a:r>
            <a:r>
              <a:rPr lang="en-US" sz="2000" dirty="0" err="1" smtClean="0">
                <a:solidFill>
                  <a:srgbClr val="0070C0"/>
                </a:solidFill>
              </a:rPr>
              <a:t>salah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70C0"/>
                </a:solidFill>
              </a:rPr>
              <a:t>Membuat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memberikan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jaminan</a:t>
            </a:r>
            <a:r>
              <a:rPr lang="en-US" sz="2000" dirty="0">
                <a:solidFill>
                  <a:srgbClr val="0070C0"/>
                </a:solidFill>
              </a:rPr>
              <a:t> bahwa </a:t>
            </a:r>
            <a:r>
              <a:rPr lang="en-US" sz="2000" dirty="0" err="1">
                <a:solidFill>
                  <a:srgbClr val="0070C0"/>
                </a:solidFill>
              </a:rPr>
              <a:t>seluruh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jalur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independen</a:t>
            </a:r>
            <a:r>
              <a:rPr lang="en-US" sz="2000" dirty="0">
                <a:solidFill>
                  <a:srgbClr val="0070C0"/>
                </a:solidFill>
              </a:rPr>
              <a:t> hanya </a:t>
            </a:r>
            <a:r>
              <a:rPr lang="en-US" sz="2000" dirty="0" err="1">
                <a:solidFill>
                  <a:srgbClr val="0070C0"/>
                </a:solidFill>
              </a:rPr>
              <a:t>menggunakan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modul</a:t>
            </a:r>
            <a:r>
              <a:rPr lang="en-US" sz="2000" dirty="0">
                <a:solidFill>
                  <a:srgbClr val="0070C0"/>
                </a:solidFill>
              </a:rPr>
              <a:t> minimal </a:t>
            </a:r>
            <a:r>
              <a:rPr lang="en-US" sz="2000" dirty="0" err="1">
                <a:solidFill>
                  <a:srgbClr val="0070C0"/>
                </a:solidFill>
              </a:rPr>
              <a:t>satu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kali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70C0"/>
                </a:solidFill>
              </a:rPr>
              <a:t>Syarat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dilakukan</a:t>
            </a:r>
            <a:r>
              <a:rPr lang="en-US" sz="2000" dirty="0">
                <a:solidFill>
                  <a:srgbClr val="0070C0"/>
                </a:solidFill>
              </a:rPr>
              <a:t> dalam </a:t>
            </a:r>
            <a:r>
              <a:rPr lang="en-US" sz="2000" dirty="0" err="1">
                <a:solidFill>
                  <a:srgbClr val="0070C0"/>
                </a:solidFill>
              </a:rPr>
              <a:t>menjalankan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strategi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pengujian</a:t>
            </a:r>
            <a:r>
              <a:rPr lang="en-US" sz="2000" dirty="0">
                <a:solidFill>
                  <a:srgbClr val="0070C0"/>
                </a:solidFill>
              </a:rPr>
              <a:t> white </a:t>
            </a:r>
            <a:r>
              <a:rPr lang="en-US" sz="2000" dirty="0" smtClean="0">
                <a:solidFill>
                  <a:srgbClr val="0070C0"/>
                </a:solidFill>
              </a:rPr>
              <a:t>box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70C0"/>
                </a:solidFill>
              </a:rPr>
              <a:t>Mengeksekusi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seluruh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pengulangan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ada</a:t>
            </a:r>
            <a:r>
              <a:rPr lang="en-US" sz="2000" dirty="0">
                <a:solidFill>
                  <a:srgbClr val="0070C0"/>
                </a:solidFill>
              </a:rPr>
              <a:t> ke </a:t>
            </a:r>
            <a:r>
              <a:rPr lang="en-US" sz="2000" dirty="0" err="1">
                <a:solidFill>
                  <a:srgbClr val="0070C0"/>
                </a:solidFill>
              </a:rPr>
              <a:t>batas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operasional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nilai</a:t>
            </a:r>
            <a:r>
              <a:rPr lang="en-US" sz="2000" dirty="0">
                <a:solidFill>
                  <a:srgbClr val="0070C0"/>
                </a:solidFill>
              </a:rPr>
              <a:t> di setiap </a:t>
            </a:r>
            <a:r>
              <a:rPr lang="en-US" sz="2000" dirty="0" err="1">
                <a:solidFill>
                  <a:srgbClr val="0070C0"/>
                </a:solidFill>
              </a:rPr>
              <a:t>kondisi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maupun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situasi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70C0"/>
                </a:solidFill>
              </a:rPr>
              <a:t>Membuat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membangun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kasus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digunakan</a:t>
            </a:r>
            <a:r>
              <a:rPr lang="en-US" sz="2000" dirty="0">
                <a:solidFill>
                  <a:srgbClr val="0070C0"/>
                </a:solidFill>
              </a:rPr>
              <a:t> pada </a:t>
            </a:r>
            <a:r>
              <a:rPr lang="en-US" sz="2000" dirty="0" err="1">
                <a:solidFill>
                  <a:srgbClr val="0070C0"/>
                </a:solidFill>
              </a:rPr>
              <a:t>tahap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pengujian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70C0"/>
                </a:solidFill>
              </a:rPr>
              <a:t>Mendefinisikan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seluruh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alur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logika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ada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70C0"/>
                </a:solidFill>
              </a:rPr>
              <a:t>Pengujian</a:t>
            </a:r>
            <a:r>
              <a:rPr lang="en-US" sz="2000" dirty="0">
                <a:solidFill>
                  <a:srgbClr val="0070C0"/>
                </a:solidFill>
              </a:rPr>
              <a:t> yang </a:t>
            </a:r>
            <a:r>
              <a:rPr lang="en-US" sz="2000" dirty="0" err="1">
                <a:solidFill>
                  <a:srgbClr val="0070C0"/>
                </a:solidFill>
              </a:rPr>
              <a:t>dilaksanakan</a:t>
            </a:r>
            <a:r>
              <a:rPr lang="en-US" sz="2000" dirty="0">
                <a:solidFill>
                  <a:srgbClr val="0070C0"/>
                </a:solidFill>
              </a:rPr>
              <a:t> harus </a:t>
            </a:r>
            <a:r>
              <a:rPr lang="en-US" sz="2000" dirty="0" err="1">
                <a:solidFill>
                  <a:srgbClr val="0070C0"/>
                </a:solidFill>
              </a:rPr>
              <a:t>menyeluruh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Hasil </a:t>
            </a:r>
            <a:r>
              <a:rPr lang="en-US" sz="2000" dirty="0" err="1">
                <a:solidFill>
                  <a:srgbClr val="0070C0"/>
                </a:solidFill>
              </a:rPr>
              <a:t>pengujian</a:t>
            </a:r>
            <a:r>
              <a:rPr lang="en-US" sz="2000" dirty="0">
                <a:solidFill>
                  <a:srgbClr val="0070C0"/>
                </a:solidFill>
              </a:rPr>
              <a:t> yang sudah </a:t>
            </a:r>
            <a:r>
              <a:rPr lang="en-US" sz="2000" dirty="0" err="1">
                <a:solidFill>
                  <a:srgbClr val="0070C0"/>
                </a:solidFill>
              </a:rPr>
              <a:t>didapatkan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dievaluasi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kembali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1924</Words>
  <Application>Microsoft Office PowerPoint</Application>
  <PresentationFormat>Widescreen</PresentationFormat>
  <Paragraphs>209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Lato Black</vt:lpstr>
      <vt:lpstr>Open Sans Light</vt:lpstr>
      <vt:lpstr>Segoe UI</vt:lpstr>
      <vt:lpstr>Trebuchet MS</vt:lpstr>
      <vt:lpstr>Wingdings</vt:lpstr>
      <vt:lpstr>Berlin</vt:lpstr>
      <vt:lpstr>White Box &amp; Unit Testing </vt:lpstr>
      <vt:lpstr>Pendahuluan ?</vt:lpstr>
      <vt:lpstr>Pendahuluan ?</vt:lpstr>
      <vt:lpstr>Siklus pada Software Testing </vt:lpstr>
      <vt:lpstr>Teknik Pengujian White Box ?</vt:lpstr>
      <vt:lpstr>Teknik Pengujian White Box ?</vt:lpstr>
      <vt:lpstr>Teknik Pengujian White Box ?</vt:lpstr>
      <vt:lpstr>Teknik Pengujian White Box ?</vt:lpstr>
      <vt:lpstr>Pengujian white box digunakan untuk ?</vt:lpstr>
      <vt:lpstr>Langkah pada pengujian white Box ?</vt:lpstr>
      <vt:lpstr>PowerPoint Presentation</vt:lpstr>
      <vt:lpstr>Implementasi ?</vt:lpstr>
      <vt:lpstr>Implementasi ?</vt:lpstr>
      <vt:lpstr>TERIMA KASIH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2023-11-03T15:03:51Z</dcterms:created>
  <dcterms:modified xsi:type="dcterms:W3CDTF">2023-11-03T17:31:38Z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