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57" r:id="rId4"/>
    <p:sldId id="275" r:id="rId5"/>
    <p:sldId id="278" r:id="rId6"/>
    <p:sldId id="288" r:id="rId7"/>
    <p:sldId id="286" r:id="rId8"/>
    <p:sldId id="287" r:id="rId9"/>
    <p:sldId id="290" r:id="rId10"/>
    <p:sldId id="291" r:id="rId11"/>
    <p:sldId id="292" r:id="rId12"/>
    <p:sldId id="293" r:id="rId13"/>
    <p:sldId id="28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2" y="2880361"/>
            <a:ext cx="6400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166199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166199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166199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4857750"/>
            <a:ext cx="9142730" cy="285750"/>
          </a:xfrm>
          <a:custGeom>
            <a:avLst/>
            <a:gdLst/>
            <a:ahLst/>
            <a:cxnLst/>
            <a:rect l="l" t="t" r="r" b="b"/>
            <a:pathLst>
              <a:path w="9142730" h="285750">
                <a:moveTo>
                  <a:pt x="0" y="285749"/>
                </a:moveTo>
                <a:lnTo>
                  <a:pt x="9142353" y="285749"/>
                </a:lnTo>
                <a:lnTo>
                  <a:pt x="9142353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83" y="4857750"/>
            <a:ext cx="9142730" cy="285750"/>
          </a:xfrm>
          <a:custGeom>
            <a:avLst/>
            <a:gdLst/>
            <a:ahLst/>
            <a:cxnLst/>
            <a:rect l="l" t="t" r="r" b="b"/>
            <a:pathLst>
              <a:path w="9142730" h="285750">
                <a:moveTo>
                  <a:pt x="0" y="285749"/>
                </a:moveTo>
                <a:lnTo>
                  <a:pt x="9142353" y="285749"/>
                </a:lnTo>
                <a:lnTo>
                  <a:pt x="9142353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ln w="2556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50" y="1157182"/>
            <a:ext cx="80965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0162" y="4876137"/>
            <a:ext cx="3556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161925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Database Connection with Python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42875" y="4875609"/>
            <a:ext cx="3869054" cy="214629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6284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d.</a:t>
            </a:r>
            <a:endParaRPr lang="en-US" spc="-5" dirty="0"/>
          </a:p>
        </p:txBody>
      </p:sp>
      <p:sp>
        <p:nvSpPr>
          <p:cNvPr id="7" name="object 2"/>
          <p:cNvSpPr/>
          <p:nvPr/>
        </p:nvSpPr>
        <p:spPr>
          <a:xfrm>
            <a:off x="6834255" y="129847"/>
            <a:ext cx="2143125" cy="59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CRUD Operation - Select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00965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Use </a:t>
            </a:r>
            <a:r>
              <a:rPr lang="en-US" dirty="0" err="1" smtClean="0"/>
              <a:t>fetchone</a:t>
            </a:r>
            <a:r>
              <a:rPr lang="en-US" dirty="0" smtClean="0"/>
              <a:t>() to retrieve single row and </a:t>
            </a:r>
            <a:r>
              <a:rPr lang="en-US" dirty="0" err="1" smtClean="0"/>
              <a:t>fetchall</a:t>
            </a:r>
            <a:r>
              <a:rPr lang="en-US" dirty="0" smtClean="0"/>
              <a:t>() to retrieve all the rows.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Query returns in the form of List.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Cursor object works as an </a:t>
            </a:r>
            <a:r>
              <a:rPr lang="en-US" dirty="0" err="1" smtClean="0"/>
              <a:t>iterator</a:t>
            </a:r>
            <a:r>
              <a:rPr lang="en-US" dirty="0" smtClean="0"/>
              <a:t> and invoke </a:t>
            </a:r>
            <a:r>
              <a:rPr lang="en-US" dirty="0" err="1" smtClean="0"/>
              <a:t>fetchall</a:t>
            </a:r>
            <a:r>
              <a:rPr lang="en-US" dirty="0" smtClean="0"/>
              <a:t>() automatically.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with WHERE clause: use“?”placeholder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CRUD Operation -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00965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Update process is same like Insert operation:</a:t>
            </a:r>
          </a:p>
          <a:p>
            <a:r>
              <a:rPr lang="en-US" dirty="0" smtClean="0"/>
              <a:t># Update record with name equal to John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cur.execute</a:t>
            </a:r>
            <a:r>
              <a:rPr lang="en-US" dirty="0" smtClean="0"/>
              <a:t>('''UPDATE </a:t>
            </a:r>
            <a:r>
              <a:rPr lang="en-US" dirty="0" err="1" smtClean="0"/>
              <a:t>custsSET</a:t>
            </a:r>
            <a:r>
              <a:rPr lang="en-US" dirty="0" smtClean="0"/>
              <a:t> course = ? WHERE name = ? ''',(‘Cassandra’, ‘John’)):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Don’t forget to Commit to save the changes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db.commit</a:t>
            </a:r>
            <a:r>
              <a:rPr lang="en-US" dirty="0" smtClean="0"/>
              <a:t>()    # Commit the changes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Uncommitted transactions can be rolled back: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db.rollback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Python Academy – www.pythonacademy.in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CRUD Operation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00965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DELETE process is similar to UPDATE.</a:t>
            </a:r>
          </a:p>
          <a:p>
            <a:r>
              <a:rPr lang="en-US" dirty="0" smtClean="0"/>
              <a:t># Delete record with name equal to John</a:t>
            </a:r>
          </a:p>
          <a:p>
            <a:r>
              <a:rPr lang="en-US" dirty="0" smtClean="0"/>
              <a:t>John = 2</a:t>
            </a:r>
          </a:p>
          <a:p>
            <a:r>
              <a:rPr lang="en-US" dirty="0" err="1" smtClean="0"/>
              <a:t>cur.execute</a:t>
            </a:r>
            <a:r>
              <a:rPr lang="en-US" dirty="0" smtClean="0"/>
              <a:t>('''DELETE FROM </a:t>
            </a:r>
            <a:r>
              <a:rPr lang="en-US" dirty="0" err="1" smtClean="0"/>
              <a:t>custsWHERE</a:t>
            </a:r>
            <a:r>
              <a:rPr lang="en-US" dirty="0" smtClean="0"/>
              <a:t> name = ? ''', (‘John’,)):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COMMIT and ROLLBACK operation is similar.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we close the connection using </a:t>
            </a:r>
            <a:r>
              <a:rPr lang="en-US" dirty="0" err="1" smtClean="0"/>
              <a:t>db.close</a:t>
            </a:r>
            <a:r>
              <a:rPr lang="en-US" dirty="0" smtClean="0"/>
              <a:t>() or the connection to the file is lost (maybe the program finishes unexpectedly), not committed changes will be lost.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Python Academy – www.pythonacademy.in</a:t>
            </a:r>
            <a:endParaRPr lang="en-US" spc="-5" dirty="0"/>
          </a:p>
        </p:txBody>
      </p:sp>
      <p:sp>
        <p:nvSpPr>
          <p:cNvPr id="8" name="Rectangle 7"/>
          <p:cNvSpPr/>
          <p:nvPr/>
        </p:nvSpPr>
        <p:spPr>
          <a:xfrm>
            <a:off x="3900342" y="2387084"/>
            <a:ext cx="134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db.commit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CRUD Operation - Drop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00965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Drop Table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&gt;&gt;&gt;  cursor = </a:t>
            </a:r>
            <a:r>
              <a:rPr lang="en-US" dirty="0" err="1" smtClean="0"/>
              <a:t>db.cursor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 </a:t>
            </a:r>
            <a:r>
              <a:rPr lang="en-US" dirty="0" err="1" smtClean="0"/>
              <a:t>cursor.execute</a:t>
            </a:r>
            <a:r>
              <a:rPr lang="en-US" dirty="0" smtClean="0"/>
              <a:t>('''DROP TABLE </a:t>
            </a:r>
            <a:r>
              <a:rPr lang="en-US" dirty="0" err="1" smtClean="0"/>
              <a:t>custs</a:t>
            </a:r>
            <a:r>
              <a:rPr lang="en-US" dirty="0" smtClean="0"/>
              <a:t>''')</a:t>
            </a:r>
          </a:p>
          <a:p>
            <a:r>
              <a:rPr lang="en-US" dirty="0" smtClean="0"/>
              <a:t>&gt;&gt;&gt;  </a:t>
            </a:r>
            <a:r>
              <a:rPr lang="en-US" dirty="0" err="1" smtClean="0"/>
              <a:t>db.commit</a:t>
            </a:r>
            <a:r>
              <a:rPr lang="en-US" dirty="0" smtClean="0"/>
              <a:t>()</a:t>
            </a:r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4800600" cy="819149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42900" y="1047750"/>
            <a:ext cx="8267700" cy="384720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kern="1200" dirty="0" smtClean="0"/>
              <a:t>Implement Database using </a:t>
            </a:r>
            <a:r>
              <a:rPr lang="en-US" sz="2800" kern="1200" dirty="0" err="1" smtClean="0"/>
              <a:t>SQLite</a:t>
            </a:r>
            <a:endParaRPr lang="en-US" sz="2800" kern="1200" dirty="0" smtClean="0"/>
          </a:p>
          <a:p>
            <a:pPr algn="l" rtl="0">
              <a:buFont typeface="Arial" pitchFamily="34" charset="0"/>
              <a:buChar char="•"/>
            </a:pPr>
            <a:endParaRPr lang="en-US" sz="2800" kern="12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800" kern="1200" dirty="0" smtClean="0"/>
              <a:t> Perform CRUD operations on </a:t>
            </a:r>
            <a:r>
              <a:rPr lang="en-US" sz="2800" kern="1200" dirty="0" err="1" smtClean="0"/>
              <a:t>SQLite</a:t>
            </a:r>
            <a:r>
              <a:rPr lang="en-US" sz="2800" kern="1200" dirty="0" smtClean="0"/>
              <a:t> database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kern="1200" dirty="0" smtClean="0"/>
              <a:t> Create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kern="1200" dirty="0" smtClean="0"/>
              <a:t> Read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kern="1200" dirty="0" smtClean="0"/>
              <a:t> Update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kern="1200" dirty="0" smtClean="0"/>
              <a:t> Delete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object 4"/>
          <p:cNvSpPr/>
          <p:nvPr/>
        </p:nvSpPr>
        <p:spPr>
          <a:xfrm>
            <a:off x="142875" y="4875609"/>
            <a:ext cx="3869054" cy="214629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0569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d.</a:t>
            </a:r>
            <a:endParaRPr lang="en-US" spc="-5" dirty="0"/>
          </a:p>
        </p:txBody>
      </p:sp>
      <p:sp>
        <p:nvSpPr>
          <p:cNvPr id="8" name="object 2"/>
          <p:cNvSpPr/>
          <p:nvPr/>
        </p:nvSpPr>
        <p:spPr>
          <a:xfrm>
            <a:off x="6834255" y="129847"/>
            <a:ext cx="2143125" cy="59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Relational Database API Specification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85725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To access a database, Python needs a database module.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Python database modules that conform to the Python Database API (DB-API) specification can be used to   access relational databases from Python.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Python Database API supports a wide range of database servers:</a:t>
            </a:r>
          </a:p>
          <a:p>
            <a:r>
              <a:rPr lang="en-US" dirty="0" smtClean="0"/>
              <a:t>»</a:t>
            </a:r>
            <a:r>
              <a:rPr lang="en-US" dirty="0" err="1" smtClean="0"/>
              <a:t>GadFly</a:t>
            </a:r>
            <a:r>
              <a:rPr lang="en-US" dirty="0" smtClean="0"/>
              <a:t>                »</a:t>
            </a:r>
            <a:r>
              <a:rPr lang="en-US" dirty="0" err="1" smtClean="0"/>
              <a:t>SQLite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»</a:t>
            </a:r>
            <a:r>
              <a:rPr lang="en-US" dirty="0" err="1" smtClean="0"/>
              <a:t>mSQL</a:t>
            </a:r>
            <a:r>
              <a:rPr lang="en-US" dirty="0" smtClean="0"/>
              <a:t>                  »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»</a:t>
            </a:r>
            <a:r>
              <a:rPr lang="en-US" dirty="0" err="1" smtClean="0"/>
              <a:t>PostgreSQL</a:t>
            </a:r>
            <a:r>
              <a:rPr lang="en-US" dirty="0" smtClean="0"/>
              <a:t>        »Microsoft SQL Server 2000</a:t>
            </a:r>
          </a:p>
          <a:p>
            <a:r>
              <a:rPr lang="en-US" dirty="0" smtClean="0"/>
              <a:t>»Informix             »</a:t>
            </a:r>
            <a:r>
              <a:rPr lang="en-US" dirty="0" err="1" smtClean="0"/>
              <a:t>Interbase</a:t>
            </a:r>
            <a:endParaRPr lang="en-US" dirty="0" smtClean="0"/>
          </a:p>
          <a:p>
            <a:r>
              <a:rPr lang="en-US" dirty="0" smtClean="0"/>
              <a:t>»Oracle                »</a:t>
            </a:r>
            <a:r>
              <a:rPr lang="en-US" dirty="0" err="1" smtClean="0"/>
              <a:t>Sybas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d.</a:t>
            </a:r>
            <a:endParaRPr lang="en-US" spc="-5" dirty="0"/>
          </a:p>
        </p:txBody>
      </p:sp>
      <p:sp>
        <p:nvSpPr>
          <p:cNvPr id="8" name="object 2"/>
          <p:cNvSpPr/>
          <p:nvPr/>
        </p:nvSpPr>
        <p:spPr>
          <a:xfrm>
            <a:off x="6834255" y="129847"/>
            <a:ext cx="2143125" cy="59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350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Common Things Across DBs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4295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Connections</a:t>
            </a:r>
          </a:p>
          <a:p>
            <a:r>
              <a:rPr lang="en-US" dirty="0" smtClean="0"/>
              <a:t>      »Every database module provides a module-level function connect(parameter).</a:t>
            </a:r>
          </a:p>
          <a:p>
            <a:r>
              <a:rPr lang="en-US" dirty="0" smtClean="0"/>
              <a:t>      »The exact parameters depend on the database.</a:t>
            </a:r>
          </a:p>
          <a:p>
            <a:r>
              <a:rPr lang="en-US" dirty="0" smtClean="0"/>
              <a:t>      »Example:</a:t>
            </a:r>
          </a:p>
          <a:p>
            <a:r>
              <a:rPr lang="en-US" dirty="0" err="1" smtClean="0"/>
              <a:t>conn</a:t>
            </a:r>
            <a:r>
              <a:rPr lang="en-US" dirty="0" smtClean="0"/>
              <a:t> = connect(</a:t>
            </a:r>
            <a:r>
              <a:rPr lang="en-US" dirty="0" err="1" smtClean="0"/>
              <a:t>dsn</a:t>
            </a:r>
            <a:r>
              <a:rPr lang="en-US" dirty="0" smtClean="0"/>
              <a:t>="</a:t>
            </a:r>
            <a:r>
              <a:rPr lang="en-US" dirty="0" err="1" smtClean="0"/>
              <a:t>hostname:DBNAME",user</a:t>
            </a:r>
            <a:r>
              <a:rPr lang="en-US" dirty="0" smtClean="0"/>
              <a:t>=“</a:t>
            </a:r>
            <a:r>
              <a:rPr lang="en-US" dirty="0" err="1" smtClean="0"/>
              <a:t>akelkar",password</a:t>
            </a:r>
            <a:r>
              <a:rPr lang="en-US" dirty="0" smtClean="0"/>
              <a:t>=“Passwd12")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successful, a connection object ( here </a:t>
            </a:r>
            <a:r>
              <a:rPr lang="en-US" dirty="0" err="1" smtClean="0"/>
              <a:t>conn</a:t>
            </a:r>
            <a:r>
              <a:rPr lang="en-US" dirty="0" smtClean="0"/>
              <a:t> ) is returned.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Following methods can be called using the connection object:</a:t>
            </a:r>
          </a:p>
          <a:p>
            <a:r>
              <a:rPr lang="en-US" dirty="0" smtClean="0"/>
              <a:t>      »</a:t>
            </a:r>
            <a:r>
              <a:rPr lang="en-US" dirty="0" err="1" smtClean="0"/>
              <a:t>c.close</a:t>
            </a:r>
            <a:r>
              <a:rPr lang="en-US" dirty="0" smtClean="0"/>
              <a:t>(): Closes the connection to the server.</a:t>
            </a:r>
          </a:p>
          <a:p>
            <a:r>
              <a:rPr lang="en-US" dirty="0" smtClean="0"/>
              <a:t>      »</a:t>
            </a:r>
            <a:r>
              <a:rPr lang="en-US" dirty="0" err="1" smtClean="0"/>
              <a:t>c.commit</a:t>
            </a:r>
            <a:r>
              <a:rPr lang="en-US" dirty="0" smtClean="0"/>
              <a:t>(): Commits all pending transactions to the database.</a:t>
            </a:r>
          </a:p>
          <a:p>
            <a:r>
              <a:rPr lang="en-US" dirty="0" smtClean="0"/>
              <a:t>      »</a:t>
            </a:r>
            <a:r>
              <a:rPr lang="en-US" dirty="0" err="1" smtClean="0"/>
              <a:t>c.rollback</a:t>
            </a:r>
            <a:r>
              <a:rPr lang="en-US" dirty="0" smtClean="0"/>
              <a:t>(): Rolls back the database to the start of any pending transactions.</a:t>
            </a:r>
          </a:p>
          <a:p>
            <a:r>
              <a:rPr lang="en-US" dirty="0" smtClean="0"/>
              <a:t>      »</a:t>
            </a:r>
            <a:r>
              <a:rPr lang="en-US" dirty="0" err="1" smtClean="0"/>
              <a:t>c.cursor</a:t>
            </a:r>
            <a:r>
              <a:rPr lang="en-US" dirty="0" smtClean="0"/>
              <a:t>(): Creates a new Cursor object that uses the connection. A cursor is an object that you can use to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d.</a:t>
            </a:r>
          </a:p>
          <a:p>
            <a:pPr marL="12700">
              <a:lnSpc>
                <a:spcPct val="100000"/>
              </a:lnSpc>
            </a:pPr>
            <a:r>
              <a:rPr lang="en-US" spc="-5" dirty="0" smtClean="0"/>
              <a:t>.</a:t>
            </a:r>
            <a:endParaRPr lang="en-US" spc="-5" dirty="0"/>
          </a:p>
        </p:txBody>
      </p:sp>
      <p:sp>
        <p:nvSpPr>
          <p:cNvPr id="8" name="object 2"/>
          <p:cNvSpPr/>
          <p:nvPr/>
        </p:nvSpPr>
        <p:spPr>
          <a:xfrm>
            <a:off x="6834255" y="129847"/>
            <a:ext cx="2143125" cy="59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More on Cursor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7625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 instance “cur” of a Cursor has a number of standard methods and attributes:</a:t>
            </a:r>
          </a:p>
          <a:p>
            <a:r>
              <a:rPr lang="en-US" dirty="0" smtClean="0"/>
              <a:t>» </a:t>
            </a:r>
            <a:r>
              <a:rPr lang="en-US" dirty="0" err="1" smtClean="0"/>
              <a:t>cur.close</a:t>
            </a:r>
            <a:r>
              <a:rPr lang="en-US" dirty="0" smtClean="0"/>
              <a:t>(): Closes the cursor, preventing any further operations on it.</a:t>
            </a:r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US" dirty="0" err="1" smtClean="0"/>
              <a:t>cur.execute</a:t>
            </a:r>
            <a:r>
              <a:rPr lang="en-US" dirty="0" smtClean="0"/>
              <a:t>(query [, parameters]):Executes a query or command query on the database.</a:t>
            </a:r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US" dirty="0" err="1" smtClean="0"/>
              <a:t>cur.fetchone</a:t>
            </a:r>
            <a:r>
              <a:rPr lang="en-US" dirty="0" smtClean="0"/>
              <a:t>(): Returns the next row of the result set produced by execute().</a:t>
            </a:r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US" dirty="0" err="1" smtClean="0"/>
              <a:t>cur.fetchmany</a:t>
            </a:r>
            <a:r>
              <a:rPr lang="en-US" dirty="0" smtClean="0"/>
              <a:t>([size]): Returns a sequence of result rows (e.g., a list of </a:t>
            </a:r>
            <a:r>
              <a:rPr lang="en-US" dirty="0" err="1" smtClean="0"/>
              <a:t>tuples</a:t>
            </a:r>
            <a:r>
              <a:rPr lang="en-US" dirty="0" smtClean="0"/>
              <a:t>). size is the number of rows to return.</a:t>
            </a:r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US" dirty="0" err="1" smtClean="0"/>
              <a:t>cur.fetchall</a:t>
            </a:r>
            <a:r>
              <a:rPr lang="en-US" dirty="0" smtClean="0"/>
              <a:t>(): Returns a sequence of all remaining result rows (e.g., a list of </a:t>
            </a:r>
            <a:r>
              <a:rPr lang="en-US" dirty="0" err="1" smtClean="0"/>
              <a:t>tuples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US" dirty="0" err="1" smtClean="0"/>
              <a:t>cur.rowcount</a:t>
            </a:r>
            <a:r>
              <a:rPr lang="en-US" dirty="0" smtClean="0"/>
              <a:t>: The number of rows in the last result produced by one of the execute*() methods.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d.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SQLite</a:t>
            </a:r>
            <a:r>
              <a:rPr lang="en-US" sz="3200" dirty="0" smtClean="0"/>
              <a:t> 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3345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It is not required to install this module separately as it is being shipped by default along with Python version 2.5.x onwards.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SQLite3 is an easy to use database engine.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is very fast and lightweight, and the entire database is stored in a single disk file.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Python Standard Library includes a module called "sqlite3" intended to work with this database.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module is a SQL interface compliant with the DB-API 2.0 specification.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d.</a:t>
            </a:r>
            <a:endParaRPr lang="en-US" spc="-5" dirty="0"/>
          </a:p>
        </p:txBody>
      </p:sp>
      <p:sp>
        <p:nvSpPr>
          <p:cNvPr id="8" name="object 2"/>
          <p:cNvSpPr/>
          <p:nvPr/>
        </p:nvSpPr>
        <p:spPr>
          <a:xfrm>
            <a:off x="6834255" y="129847"/>
            <a:ext cx="2143125" cy="59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SQLite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896183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Using Python's </a:t>
            </a:r>
            <a:r>
              <a:rPr lang="en-US" dirty="0" err="1" smtClean="0"/>
              <a:t>SQLite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» import sqlite3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Connecting </a:t>
            </a:r>
            <a:r>
              <a:rPr lang="en-US" dirty="0" err="1" smtClean="0"/>
              <a:t>SQLite</a:t>
            </a:r>
            <a:r>
              <a:rPr lang="en-US" dirty="0" smtClean="0"/>
              <a:t> to the Database</a:t>
            </a:r>
          </a:p>
          <a:p>
            <a:r>
              <a:rPr lang="it-IT" dirty="0" smtClean="0"/>
              <a:t>» # Create a database in RAM</a:t>
            </a:r>
          </a:p>
          <a:p>
            <a:r>
              <a:rPr lang="en-US" dirty="0" smtClean="0"/>
              <a:t>» db= sqlite3.connect(':memory:')</a:t>
            </a:r>
          </a:p>
          <a:p>
            <a:r>
              <a:rPr lang="en-US" dirty="0" smtClean="0"/>
              <a:t>» # Creates or opens a file called </a:t>
            </a:r>
            <a:r>
              <a:rPr lang="en-US" dirty="0" err="1" smtClean="0"/>
              <a:t>mydb</a:t>
            </a:r>
            <a:r>
              <a:rPr lang="en-US" dirty="0" smtClean="0"/>
              <a:t> with a SQLite3 DB</a:t>
            </a:r>
          </a:p>
          <a:p>
            <a:r>
              <a:rPr lang="en-US" dirty="0" smtClean="0"/>
              <a:t>» db= sqlite3.connect(‘</a:t>
            </a:r>
            <a:r>
              <a:rPr lang="en-US" dirty="0" err="1" smtClean="0"/>
              <a:t>Intellipaat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close the connection</a:t>
            </a:r>
          </a:p>
          <a:p>
            <a:r>
              <a:rPr lang="en-US" dirty="0" smtClean="0"/>
              <a:t>»  </a:t>
            </a:r>
            <a:r>
              <a:rPr lang="en-US" dirty="0" err="1" smtClean="0"/>
              <a:t>db.close</a:t>
            </a:r>
            <a:r>
              <a:rPr lang="en-US" dirty="0" smtClean="0"/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</a:t>
            </a:r>
            <a:endParaRPr lang="en-US" spc="-5" dirty="0"/>
          </a:p>
        </p:txBody>
      </p:sp>
      <p:sp>
        <p:nvSpPr>
          <p:cNvPr id="8" name="object 2"/>
          <p:cNvSpPr/>
          <p:nvPr/>
        </p:nvSpPr>
        <p:spPr>
          <a:xfrm>
            <a:off x="6834255" y="129847"/>
            <a:ext cx="2143125" cy="59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CRUD Operation-Create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00965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Get cursor object first and pass the SQL statements for any DB operation.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» Create Table</a:t>
            </a:r>
          </a:p>
          <a:p>
            <a:endParaRPr lang="en-US" dirty="0" smtClean="0"/>
          </a:p>
          <a:p>
            <a:r>
              <a:rPr lang="en-US" dirty="0" smtClean="0"/>
              <a:t># Get a cursor object </a:t>
            </a:r>
          </a:p>
          <a:p>
            <a:r>
              <a:rPr lang="en-US" dirty="0" smtClean="0"/>
              <a:t>cur = </a:t>
            </a:r>
            <a:r>
              <a:rPr lang="en-US" dirty="0" err="1" smtClean="0"/>
              <a:t>db.cursor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cur.execute</a:t>
            </a:r>
            <a:r>
              <a:rPr lang="en-US" dirty="0" smtClean="0"/>
              <a:t>(''‘CREATE TABLE </a:t>
            </a:r>
            <a:r>
              <a:rPr lang="en-US" dirty="0" err="1" smtClean="0"/>
              <a:t>custs</a:t>
            </a:r>
            <a:r>
              <a:rPr lang="en-US" dirty="0" smtClean="0"/>
              <a:t>(id INTEGER PRIMARY KEY, name TEXT, phone TEXT, email TEXT unique, password TEXT)''')</a:t>
            </a:r>
          </a:p>
          <a:p>
            <a:endParaRPr lang="en-US" dirty="0" smtClean="0"/>
          </a:p>
          <a:p>
            <a:r>
              <a:rPr lang="en-US" dirty="0" err="1" smtClean="0"/>
              <a:t>db.commit</a:t>
            </a:r>
            <a:r>
              <a:rPr lang="en-US" dirty="0" smtClean="0"/>
              <a:t>()</a:t>
            </a:r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CRUD Operation - Insert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00965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Inserting data into Database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python variables to be used , it is recommended to use </a:t>
            </a:r>
            <a:r>
              <a:rPr lang="en-US" b="1" dirty="0" smtClean="0"/>
              <a:t>‘?’placeholder.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Values can be passed as </a:t>
            </a:r>
            <a:r>
              <a:rPr lang="en-US" dirty="0" err="1" smtClean="0"/>
              <a:t>tuple</a:t>
            </a:r>
            <a:r>
              <a:rPr lang="en-US" dirty="0" smtClean="0"/>
              <a:t> or dictionary.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Passing dictionary using “:</a:t>
            </a:r>
            <a:r>
              <a:rPr lang="en-US" dirty="0" err="1" smtClean="0"/>
              <a:t>keyname</a:t>
            </a:r>
            <a:r>
              <a:rPr lang="en-US" dirty="0" smtClean="0"/>
              <a:t>“ placeholder.</a:t>
            </a:r>
          </a:p>
          <a:p>
            <a:r>
              <a:rPr lang="en-US" dirty="0" smtClean="0"/>
              <a:t>» </a:t>
            </a:r>
            <a:r>
              <a:rPr lang="en-US" dirty="0" err="1" smtClean="0"/>
              <a:t>cur.execute</a:t>
            </a:r>
            <a:r>
              <a:rPr lang="en-US" dirty="0" smtClean="0"/>
              <a:t>('''INSERT INTO </a:t>
            </a:r>
            <a:r>
              <a:rPr lang="en-US" dirty="0" err="1" smtClean="0"/>
              <a:t>custs</a:t>
            </a:r>
            <a:r>
              <a:rPr lang="en-US" dirty="0" smtClean="0"/>
              <a:t>(name, course)VALUES(:</a:t>
            </a:r>
            <a:r>
              <a:rPr lang="en-US" dirty="0" err="1" smtClean="0"/>
              <a:t>name,:course</a:t>
            </a:r>
            <a:r>
              <a:rPr lang="en-US" dirty="0" smtClean="0"/>
              <a:t>)''',</a:t>
            </a:r>
          </a:p>
          <a:p>
            <a:r>
              <a:rPr lang="en-US" dirty="0" smtClean="0"/>
              <a:t> {'</a:t>
            </a:r>
            <a:r>
              <a:rPr lang="en-US" dirty="0" err="1" smtClean="0"/>
              <a:t>name':’Tom</a:t>
            </a:r>
            <a:r>
              <a:rPr lang="en-US" dirty="0" smtClean="0"/>
              <a:t>’, ‘course’ :’Python’})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several users to be inserted –Use “</a:t>
            </a:r>
            <a:r>
              <a:rPr lang="en-US" dirty="0" err="1" smtClean="0"/>
              <a:t>executemany</a:t>
            </a:r>
            <a:r>
              <a:rPr lang="en-US" dirty="0" smtClean="0"/>
              <a:t>” with a list of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0162" y="4876136"/>
            <a:ext cx="7742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err="1" smtClean="0"/>
              <a:t>I</a:t>
            </a:r>
            <a:r>
              <a:rPr lang="en-US" spc="-10" dirty="0" err="1" smtClean="0"/>
              <a:t>n</a:t>
            </a:r>
            <a:r>
              <a:rPr lang="en-US" spc="-40" dirty="0" err="1" smtClean="0"/>
              <a:t>t</a:t>
            </a:r>
            <a:r>
              <a:rPr lang="en-US" dirty="0" err="1" smtClean="0"/>
              <a:t>el</a:t>
            </a:r>
            <a:r>
              <a:rPr lang="en-US" spc="-10" dirty="0" err="1" smtClean="0"/>
              <a:t>l</a:t>
            </a:r>
            <a:r>
              <a:rPr lang="en-US" spc="-5" dirty="0" err="1" smtClean="0"/>
              <a:t>ipaa</a:t>
            </a:r>
            <a:r>
              <a:rPr lang="en-US" dirty="0" err="1" smtClean="0"/>
              <a:t>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Soft</a:t>
            </a:r>
            <a:r>
              <a:rPr lang="en-US" spc="-25" dirty="0" smtClean="0"/>
              <a:t>w</a:t>
            </a:r>
            <a:r>
              <a:rPr lang="en-US" spc="-10" dirty="0" smtClean="0"/>
              <a:t>a</a:t>
            </a:r>
            <a:r>
              <a:rPr lang="en-US" spc="-40" dirty="0" smtClean="0"/>
              <a:t>r</a:t>
            </a:r>
            <a:r>
              <a:rPr lang="en-US" spc="-10" dirty="0" smtClean="0"/>
              <a:t>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S</a:t>
            </a:r>
            <a:r>
              <a:rPr lang="en-US" spc="-5" dirty="0" smtClean="0"/>
              <a:t>o</a:t>
            </a:r>
            <a:r>
              <a:rPr lang="en-US" spc="-10" dirty="0" smtClean="0"/>
              <a:t>l</a:t>
            </a:r>
            <a:r>
              <a:rPr lang="en-US" spc="-5" dirty="0" smtClean="0"/>
              <a:t>ution</a:t>
            </a:r>
            <a:r>
              <a:rPr lang="en-US" dirty="0" smtClean="0"/>
              <a:t>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/>
              <a:t>P</a:t>
            </a:r>
            <a:r>
              <a:rPr lang="en-US" dirty="0" smtClean="0"/>
              <a:t>vt.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40" dirty="0" smtClean="0"/>
              <a:t>Lt</a:t>
            </a:r>
            <a:r>
              <a:rPr lang="en-US" spc="-5" dirty="0" smtClean="0"/>
              <a:t>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 Day 3 - EC2 - De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AWS Day 3 - EC2 - Demo</Template>
  <TotalTime>1086</TotalTime>
  <Words>954</Words>
  <Application>Microsoft Office PowerPoint</Application>
  <PresentationFormat>On-screen Show (16:9)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AWS Day 3 - EC2 - Demo</vt:lpstr>
      <vt:lpstr>Slide 1</vt:lpstr>
      <vt:lpstr> Course 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V11</dc:creator>
  <cp:lastModifiedBy>akelkar</cp:lastModifiedBy>
  <cp:revision>229</cp:revision>
  <dcterms:created xsi:type="dcterms:W3CDTF">2006-08-16T00:00:00Z</dcterms:created>
  <dcterms:modified xsi:type="dcterms:W3CDTF">2017-11-19T17:47:50Z</dcterms:modified>
</cp:coreProperties>
</file>