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355" r:id="rId4"/>
    <p:sldId id="276" r:id="rId5"/>
    <p:sldId id="277" r:id="rId6"/>
    <p:sldId id="278" r:id="rId7"/>
    <p:sldId id="279" r:id="rId8"/>
    <p:sldId id="280" r:id="rId9"/>
    <p:sldId id="281" r:id="rId10"/>
    <p:sldId id="282" r:id="rId11"/>
    <p:sldId id="284" r:id="rId12"/>
    <p:sldId id="285" r:id="rId13"/>
    <p:sldId id="286" r:id="rId14"/>
    <p:sldId id="287" r:id="rId15"/>
    <p:sldId id="288" r:id="rId16"/>
    <p:sldId id="289" r:id="rId17"/>
    <p:sldId id="290" r:id="rId18"/>
    <p:sldId id="292" r:id="rId19"/>
    <p:sldId id="293" r:id="rId20"/>
    <p:sldId id="294" r:id="rId21"/>
    <p:sldId id="295" r:id="rId22"/>
    <p:sldId id="296" r:id="rId23"/>
    <p:sldId id="298" r:id="rId24"/>
    <p:sldId id="299" r:id="rId25"/>
    <p:sldId id="300" r:id="rId26"/>
    <p:sldId id="301" r:id="rId27"/>
    <p:sldId id="304" r:id="rId28"/>
    <p:sldId id="356" r:id="rId29"/>
    <p:sldId id="357" r:id="rId30"/>
    <p:sldId id="35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7" r:id="rId49"/>
    <p:sldId id="328" r:id="rId50"/>
    <p:sldId id="329" r:id="rId51"/>
    <p:sldId id="341" r:id="rId52"/>
    <p:sldId id="342" r:id="rId53"/>
    <p:sldId id="344" r:id="rId54"/>
    <p:sldId id="346" r:id="rId55"/>
    <p:sldId id="353" r:id="rId56"/>
    <p:sldId id="35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CFB4B-2FE6-4A99-A496-7FDB0F749036}" type="datetimeFigureOut">
              <a:rPr lang="en-US" smtClean="0"/>
              <a:t>8/26/2017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F4D58-C9C9-48E5-B0CB-16F672032D2A}" type="slidenum">
              <a:rPr lang="en-US" smtClean="0"/>
              <a:t>‹#›</a:t>
            </a:fld>
            <a:endParaRPr lang="en-US"/>
          </a:p>
        </p:txBody>
      </p:sp>
    </p:spTree>
    <p:extLst>
      <p:ext uri="{BB962C8B-B14F-4D97-AF65-F5344CB8AC3E}">
        <p14:creationId xmlns:p14="http://schemas.microsoft.com/office/powerpoint/2010/main" val="258877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65A8D-D746-48A2-AC27-91B37CCD1A0E}" type="slidenum">
              <a:rPr lang="en-US" smtClean="0"/>
              <a:t>5</a:t>
            </a:fld>
            <a:endParaRPr lang="en-US"/>
          </a:p>
        </p:txBody>
      </p:sp>
    </p:spTree>
    <p:extLst>
      <p:ext uri="{BB962C8B-B14F-4D97-AF65-F5344CB8AC3E}">
        <p14:creationId xmlns:p14="http://schemas.microsoft.com/office/powerpoint/2010/main" val="252901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65A8D-D746-48A2-AC27-91B37CCD1A0E}" type="slidenum">
              <a:rPr lang="en-US" smtClean="0"/>
              <a:t>7</a:t>
            </a:fld>
            <a:endParaRPr lang="en-US"/>
          </a:p>
        </p:txBody>
      </p:sp>
    </p:spTree>
    <p:extLst>
      <p:ext uri="{BB962C8B-B14F-4D97-AF65-F5344CB8AC3E}">
        <p14:creationId xmlns:p14="http://schemas.microsoft.com/office/powerpoint/2010/main" val="417230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65A8D-D746-48A2-AC27-91B37CCD1A0E}" type="slidenum">
              <a:rPr lang="en-US" smtClean="0"/>
              <a:t>17</a:t>
            </a:fld>
            <a:endParaRPr lang="en-US"/>
          </a:p>
        </p:txBody>
      </p:sp>
    </p:spTree>
    <p:extLst>
      <p:ext uri="{BB962C8B-B14F-4D97-AF65-F5344CB8AC3E}">
        <p14:creationId xmlns:p14="http://schemas.microsoft.com/office/powerpoint/2010/main" val="1752950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65A8D-D746-48A2-AC27-91B37CCD1A0E}" type="slidenum">
              <a:rPr lang="en-US" smtClean="0"/>
              <a:t>18</a:t>
            </a:fld>
            <a:endParaRPr lang="en-US"/>
          </a:p>
        </p:txBody>
      </p:sp>
    </p:spTree>
    <p:extLst>
      <p:ext uri="{BB962C8B-B14F-4D97-AF65-F5344CB8AC3E}">
        <p14:creationId xmlns:p14="http://schemas.microsoft.com/office/powerpoint/2010/main" val="20234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65A8D-D746-48A2-AC27-91B37CCD1A0E}" type="slidenum">
              <a:rPr lang="en-US" smtClean="0"/>
              <a:t>21</a:t>
            </a:fld>
            <a:endParaRPr lang="en-US"/>
          </a:p>
        </p:txBody>
      </p:sp>
    </p:spTree>
    <p:extLst>
      <p:ext uri="{BB962C8B-B14F-4D97-AF65-F5344CB8AC3E}">
        <p14:creationId xmlns:p14="http://schemas.microsoft.com/office/powerpoint/2010/main" val="227316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65A8D-D746-48A2-AC27-91B37CCD1A0E}" type="slidenum">
              <a:rPr lang="en-US" smtClean="0"/>
              <a:t>22</a:t>
            </a:fld>
            <a:endParaRPr lang="en-US"/>
          </a:p>
        </p:txBody>
      </p:sp>
    </p:spTree>
    <p:extLst>
      <p:ext uri="{BB962C8B-B14F-4D97-AF65-F5344CB8AC3E}">
        <p14:creationId xmlns:p14="http://schemas.microsoft.com/office/powerpoint/2010/main" val="62784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65A8D-D746-48A2-AC27-91B37CCD1A0E}" type="slidenum">
              <a:rPr lang="en-US" smtClean="0"/>
              <a:t>23</a:t>
            </a:fld>
            <a:endParaRPr lang="en-US"/>
          </a:p>
        </p:txBody>
      </p:sp>
    </p:spTree>
    <p:extLst>
      <p:ext uri="{BB962C8B-B14F-4D97-AF65-F5344CB8AC3E}">
        <p14:creationId xmlns:p14="http://schemas.microsoft.com/office/powerpoint/2010/main" val="5674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65A8D-D746-48A2-AC27-91B37CCD1A0E}" type="slidenum">
              <a:rPr lang="en-US" smtClean="0"/>
              <a:t>51</a:t>
            </a:fld>
            <a:endParaRPr lang="en-US"/>
          </a:p>
        </p:txBody>
      </p:sp>
    </p:spTree>
    <p:extLst>
      <p:ext uri="{BB962C8B-B14F-4D97-AF65-F5344CB8AC3E}">
        <p14:creationId xmlns:p14="http://schemas.microsoft.com/office/powerpoint/2010/main" val="1393911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65A8D-D746-48A2-AC27-91B37CCD1A0E}" type="slidenum">
              <a:rPr lang="en-US" smtClean="0"/>
              <a:t>52</a:t>
            </a:fld>
            <a:endParaRPr lang="en-US"/>
          </a:p>
        </p:txBody>
      </p:sp>
    </p:spTree>
    <p:extLst>
      <p:ext uri="{BB962C8B-B14F-4D97-AF65-F5344CB8AC3E}">
        <p14:creationId xmlns:p14="http://schemas.microsoft.com/office/powerpoint/2010/main" val="369885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1C75-80A7-44B4-B103-F2CC4797F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212DB2-9E42-4F02-92E4-ED1B20FA4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C2F99D-AAE0-4FD0-95BE-8800ED6EC527}"/>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5" name="Footer Placeholder 4">
            <a:extLst>
              <a:ext uri="{FF2B5EF4-FFF2-40B4-BE49-F238E27FC236}">
                <a16:creationId xmlns:a16="http://schemas.microsoft.com/office/drawing/2014/main" id="{32F226F7-716D-4407-B4CA-1082A7ADB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302FE-7ED8-4791-A2E3-1CFA95E2F37D}"/>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428854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DDF-9D7C-4872-BF21-7F111FC91D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2C782-8D06-4F44-9A91-9967F4A09F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157F1-4A4F-4FBB-B327-A921B85E7968}"/>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5" name="Footer Placeholder 4">
            <a:extLst>
              <a:ext uri="{FF2B5EF4-FFF2-40B4-BE49-F238E27FC236}">
                <a16:creationId xmlns:a16="http://schemas.microsoft.com/office/drawing/2014/main" id="{1897FD37-1157-4EE9-9D10-9A7051C26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6D996-3EC6-47BF-8002-70AE4F1626E4}"/>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1996378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FD7B9-72B3-4504-8211-9847F9F2CA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2E4D8C-3EEA-4BE3-8A02-EB4CF69A73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8C961-D323-4037-9A5E-C58D20EC7712}"/>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5" name="Footer Placeholder 4">
            <a:extLst>
              <a:ext uri="{FF2B5EF4-FFF2-40B4-BE49-F238E27FC236}">
                <a16:creationId xmlns:a16="http://schemas.microsoft.com/office/drawing/2014/main" id="{936EAF3A-0276-4380-B9A0-CCA8321C6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A77E3-701B-42E2-AC2F-0A53D661C0E2}"/>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222084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4180-D610-468C-9025-6E54A3059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F8301-4FAC-44A4-9EF2-20209DBF00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F217F-4F2A-44A4-98F9-15C40D698C69}"/>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5" name="Footer Placeholder 4">
            <a:extLst>
              <a:ext uri="{FF2B5EF4-FFF2-40B4-BE49-F238E27FC236}">
                <a16:creationId xmlns:a16="http://schemas.microsoft.com/office/drawing/2014/main" id="{204D8FA2-15AD-4B7F-A250-7AF02299C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BCC8F-7F2A-4EFA-B621-48AADB363773}"/>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797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51E3-5484-4D64-AB04-02197B9CB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901DB-FC02-43B1-8B98-68333B2BD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9767BC-5B27-412B-9FDF-6919CB6A2EF9}"/>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5" name="Footer Placeholder 4">
            <a:extLst>
              <a:ext uri="{FF2B5EF4-FFF2-40B4-BE49-F238E27FC236}">
                <a16:creationId xmlns:a16="http://schemas.microsoft.com/office/drawing/2014/main" id="{DA21966A-CF36-4EA9-B9B4-08ED13A58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5F551-1778-4F04-B803-9E281DA50669}"/>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24038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68B3-1BB0-40C3-A330-CD3795C11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041300-4749-469D-9F40-D3AC1F80F7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CEB32-9E02-4777-9A31-3D90FE8F34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E7A18B-F77F-4223-BE1C-47EB9CCE1C91}"/>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6" name="Footer Placeholder 5">
            <a:extLst>
              <a:ext uri="{FF2B5EF4-FFF2-40B4-BE49-F238E27FC236}">
                <a16:creationId xmlns:a16="http://schemas.microsoft.com/office/drawing/2014/main" id="{42CA1836-DF20-49C0-9DF6-AAFCE7D62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B1750-D588-4800-BE5C-A8A81AF1E2AA}"/>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20570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B17B-B2BC-4BBF-BE6D-0D265B8579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6106D0-F721-424B-B5F7-30C621822F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C29E97-3AF7-4C12-BAF8-5B6B4D2B34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A3D3E0-D117-4BFD-A0FD-7F7690B73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900BA1-56F3-4BA8-8411-F661664086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AC4AD5-29A9-4EFB-90F7-E9F45ECD8A41}"/>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8" name="Footer Placeholder 7">
            <a:extLst>
              <a:ext uri="{FF2B5EF4-FFF2-40B4-BE49-F238E27FC236}">
                <a16:creationId xmlns:a16="http://schemas.microsoft.com/office/drawing/2014/main" id="{64A21FC7-BA29-4092-A90F-23C41D756F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470282-8915-4821-91E2-CCF33FA30970}"/>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36834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B3FA-9559-48D7-BA8D-523C588AC2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265945-9783-41D4-B8ED-A274D769A17A}"/>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4" name="Footer Placeholder 3">
            <a:extLst>
              <a:ext uri="{FF2B5EF4-FFF2-40B4-BE49-F238E27FC236}">
                <a16:creationId xmlns:a16="http://schemas.microsoft.com/office/drawing/2014/main" id="{31A86679-3CEB-4821-8C01-25D7F4761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3FD574-C6B3-4774-86B0-ACEBB3440610}"/>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32155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0C59E-3906-4668-A8E5-C4CA8192BAC4}"/>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3" name="Footer Placeholder 2">
            <a:extLst>
              <a:ext uri="{FF2B5EF4-FFF2-40B4-BE49-F238E27FC236}">
                <a16:creationId xmlns:a16="http://schemas.microsoft.com/office/drawing/2014/main" id="{7AC0B653-35F1-45B6-8C2E-25E78678B3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354E95-9383-4DFA-B2A7-61C2BA9CEC00}"/>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2408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F946-BFBE-4352-A2D5-F7D064B9B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075145-E004-474E-965A-B40BBBD11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AE58B-BB17-46C8-89D0-7DF5D7C6B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E18B5-FFF5-42C2-A301-1230B0D163DE}"/>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6" name="Footer Placeholder 5">
            <a:extLst>
              <a:ext uri="{FF2B5EF4-FFF2-40B4-BE49-F238E27FC236}">
                <a16:creationId xmlns:a16="http://schemas.microsoft.com/office/drawing/2014/main" id="{1009CC50-86F1-42A6-98C1-B1DF27A54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6581F-1CC1-40A5-B87A-2FA79537F394}"/>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21811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460B-27A2-48CA-9B89-BE04DFF1C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6A227E-8ACD-451B-B14B-EBC66DC9F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7FF913-DBEA-4B00-9A2C-76BB30C30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11EA94-03BB-426F-AB9E-D9ECC87F2AA0}"/>
              </a:ext>
            </a:extLst>
          </p:cNvPr>
          <p:cNvSpPr>
            <a:spLocks noGrp="1"/>
          </p:cNvSpPr>
          <p:nvPr>
            <p:ph type="dt" sz="half" idx="10"/>
          </p:nvPr>
        </p:nvSpPr>
        <p:spPr/>
        <p:txBody>
          <a:bodyPr/>
          <a:lstStyle/>
          <a:p>
            <a:fld id="{78FAC440-4774-4632-BF53-FC01AEB4686F}" type="datetimeFigureOut">
              <a:rPr lang="en-US" smtClean="0"/>
              <a:t>8/26/2017</a:t>
            </a:fld>
            <a:endParaRPr lang="en-US"/>
          </a:p>
        </p:txBody>
      </p:sp>
      <p:sp>
        <p:nvSpPr>
          <p:cNvPr id="6" name="Footer Placeholder 5">
            <a:extLst>
              <a:ext uri="{FF2B5EF4-FFF2-40B4-BE49-F238E27FC236}">
                <a16:creationId xmlns:a16="http://schemas.microsoft.com/office/drawing/2014/main" id="{BE47B6F5-B232-4B51-94B3-B74E85082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D60BB-C87A-4323-A0F0-8A09847C4281}"/>
              </a:ext>
            </a:extLst>
          </p:cNvPr>
          <p:cNvSpPr>
            <a:spLocks noGrp="1"/>
          </p:cNvSpPr>
          <p:nvPr>
            <p:ph type="sldNum" sz="quarter" idx="12"/>
          </p:nvPr>
        </p:nvSpPr>
        <p:spPr/>
        <p:txBody>
          <a:bodyPr/>
          <a:lstStyle/>
          <a:p>
            <a:fld id="{252DFC7F-711B-43A6-B1BC-BA4B7416E249}" type="slidenum">
              <a:rPr lang="en-US" smtClean="0"/>
              <a:t>‹#›</a:t>
            </a:fld>
            <a:endParaRPr lang="en-US"/>
          </a:p>
        </p:txBody>
      </p:sp>
    </p:spTree>
    <p:extLst>
      <p:ext uri="{BB962C8B-B14F-4D97-AF65-F5344CB8AC3E}">
        <p14:creationId xmlns:p14="http://schemas.microsoft.com/office/powerpoint/2010/main" val="248083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CE777-98A4-4121-B5A1-E7B4F85B2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45D09B-B651-4435-B81A-606E2A1C1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498A7-A964-4579-91B8-F42CAC71FF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AC440-4774-4632-BF53-FC01AEB4686F}" type="datetimeFigureOut">
              <a:rPr lang="en-US" smtClean="0"/>
              <a:t>8/26/2017</a:t>
            </a:fld>
            <a:endParaRPr lang="en-US"/>
          </a:p>
        </p:txBody>
      </p:sp>
      <p:sp>
        <p:nvSpPr>
          <p:cNvPr id="5" name="Footer Placeholder 4">
            <a:extLst>
              <a:ext uri="{FF2B5EF4-FFF2-40B4-BE49-F238E27FC236}">
                <a16:creationId xmlns:a16="http://schemas.microsoft.com/office/drawing/2014/main" id="{DBC0BB21-EDB2-4140-B591-646302535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FD7A6-94C5-436F-8AD6-FD0B4C315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DFC7F-711B-43A6-B1BC-BA4B7416E249}" type="slidenum">
              <a:rPr lang="en-US" smtClean="0"/>
              <a:t>‹#›</a:t>
            </a:fld>
            <a:endParaRPr lang="en-US"/>
          </a:p>
        </p:txBody>
      </p:sp>
    </p:spTree>
    <p:extLst>
      <p:ext uri="{BB962C8B-B14F-4D97-AF65-F5344CB8AC3E}">
        <p14:creationId xmlns:p14="http://schemas.microsoft.com/office/powerpoint/2010/main" val="723167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rdocumentation.or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hyperlink" Target="https://archive.ics.uci.edu/ml/datasets/Wine"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www.kaggle.com/c/bike-sharing-demand/forums/t/11525/tutorial-0-433-score-with-randomforest-in-r" TargetMode="External"/><Relationship Id="rId7" Type="http://schemas.openxmlformats.org/officeDocument/2006/relationships/hyperlink" Target="http://blog.revolutionanalytics.com/2014/01/a-first-look-at-rxdforest.html" TargetMode="External"/><Relationship Id="rId2" Type="http://schemas.openxmlformats.org/officeDocument/2006/relationships/hyperlink" Target="https://www.stat.berkeley.edu/~breiman/RandomForests/cc_home.htm" TargetMode="External"/><Relationship Id="rId1" Type="http://schemas.openxmlformats.org/officeDocument/2006/relationships/slideLayout" Target="../slideLayouts/slideLayout1.xml"/><Relationship Id="rId6" Type="http://schemas.openxmlformats.org/officeDocument/2006/relationships/hyperlink" Target="http://scikit-learn.org/stable/modules/ensemble.html" TargetMode="External"/><Relationship Id="rId5" Type="http://schemas.openxmlformats.org/officeDocument/2006/relationships/hyperlink" Target="http://www.r-bloggers.com/a-brief-tour-of-the-trees-and-forests/" TargetMode="External"/><Relationship Id="rId4" Type="http://schemas.openxmlformats.org/officeDocument/2006/relationships/hyperlink" Target="https://www.kaggle.com/c/titanic/details/getting-started-with-random-forests"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web.stanford.edu/~hastie/local.ftp/Springer/OLD/ESLII_print4.pdf" TargetMode="External"/><Relationship Id="rId3" Type="http://schemas.openxmlformats.org/officeDocument/2006/relationships/hyperlink" Target="http://www.jstatsoft.org/v36/i11/paper" TargetMode="External"/><Relationship Id="rId7" Type="http://schemas.openxmlformats.org/officeDocument/2006/relationships/hyperlink" Target="http://scikit-learn.org/stable/tutorial/machine_learning_map/" TargetMode="External"/><Relationship Id="rId2" Type="http://schemas.openxmlformats.org/officeDocument/2006/relationships/hyperlink" Target="http://spark.apache.org/mllib/" TargetMode="External"/><Relationship Id="rId1" Type="http://schemas.openxmlformats.org/officeDocument/2006/relationships/slideLayout" Target="../slideLayouts/slideLayout1.xml"/><Relationship Id="rId6" Type="http://schemas.openxmlformats.org/officeDocument/2006/relationships/hyperlink" Target="http://www.quora.com/What-are-the-advantages-of-different-classification-algorithms" TargetMode="External"/><Relationship Id="rId5" Type="http://schemas.openxmlformats.org/officeDocument/2006/relationships/hyperlink" Target="http://caret.r-forge.r-project.org/" TargetMode="External"/><Relationship Id="rId4" Type="http://schemas.openxmlformats.org/officeDocument/2006/relationships/hyperlink" Target="https://cran.r-project.org/web/packages/varSelRF/varSelRF.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EB38-DDB3-426C-B678-4EB0363021F2}"/>
              </a:ext>
            </a:extLst>
          </p:cNvPr>
          <p:cNvSpPr>
            <a:spLocks noGrp="1"/>
          </p:cNvSpPr>
          <p:nvPr>
            <p:ph type="ctrTitle"/>
          </p:nvPr>
        </p:nvSpPr>
        <p:spPr>
          <a:xfrm>
            <a:off x="1095983" y="227419"/>
            <a:ext cx="9144000" cy="511883"/>
          </a:xfrm>
        </p:spPr>
        <p:txBody>
          <a:bodyPr>
            <a:noAutofit/>
          </a:bodyPr>
          <a:lstStyle/>
          <a:p>
            <a:r>
              <a:rPr lang="en-US" sz="3600" dirty="0">
                <a:latin typeface="Times New Roman" panose="02020603050405020304" pitchFamily="18" charset="0"/>
                <a:cs typeface="Times New Roman" panose="02020603050405020304" pitchFamily="18" charset="0"/>
              </a:rPr>
              <a:t>F-Test in Linear Regression</a:t>
            </a:r>
          </a:p>
        </p:txBody>
      </p:sp>
      <p:sp>
        <p:nvSpPr>
          <p:cNvPr id="3" name="Subtitle 2">
            <a:extLst>
              <a:ext uri="{FF2B5EF4-FFF2-40B4-BE49-F238E27FC236}">
                <a16:creationId xmlns:a16="http://schemas.microsoft.com/office/drawing/2014/main" id="{C6D458F6-4857-40D2-B3B3-C298BF3968A6}"/>
              </a:ext>
            </a:extLst>
          </p:cNvPr>
          <p:cNvSpPr>
            <a:spLocks noGrp="1"/>
          </p:cNvSpPr>
          <p:nvPr>
            <p:ph type="subTitle" idx="1"/>
          </p:nvPr>
        </p:nvSpPr>
        <p:spPr>
          <a:xfrm>
            <a:off x="369651" y="1209034"/>
            <a:ext cx="11352179" cy="1655762"/>
          </a:xfrm>
        </p:spPr>
        <p:txBody>
          <a:bodyPr>
            <a:norm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value is the ratio of the mean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sum of squares divided by the mean error sum of squares. Its value will range from zero to an arbitrarily large number. The value of </a:t>
            </a:r>
            <a:r>
              <a:rPr lang="en-US" dirty="0" err="1">
                <a:latin typeface="Times New Roman" panose="02020603050405020304" pitchFamily="18" charset="0"/>
                <a:cs typeface="Times New Roman" panose="02020603050405020304" pitchFamily="18" charset="0"/>
              </a:rPr>
              <a:t>Prob</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is the probability that the null hypothesis for the full model is true (i.e., that all of the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coefficients are zero).</a:t>
            </a:r>
          </a:p>
        </p:txBody>
      </p:sp>
      <p:sp>
        <p:nvSpPr>
          <p:cNvPr id="4" name="TextBox 3">
            <a:extLst>
              <a:ext uri="{FF2B5EF4-FFF2-40B4-BE49-F238E27FC236}">
                <a16:creationId xmlns:a16="http://schemas.microsoft.com/office/drawing/2014/main" id="{97E94E45-CEA6-476E-9967-3B9C2C37BB2C}"/>
              </a:ext>
            </a:extLst>
          </p:cNvPr>
          <p:cNvSpPr txBox="1"/>
          <p:nvPr/>
        </p:nvSpPr>
        <p:spPr>
          <a:xfrm>
            <a:off x="768485" y="3910519"/>
            <a:ext cx="94714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Link: http://facweb.cs.depaul.edu/sjost/csc423/documents/f-test-reg.htm</a:t>
            </a:r>
          </a:p>
        </p:txBody>
      </p:sp>
    </p:spTree>
    <p:extLst>
      <p:ext uri="{BB962C8B-B14F-4D97-AF65-F5344CB8AC3E}">
        <p14:creationId xmlns:p14="http://schemas.microsoft.com/office/powerpoint/2010/main" val="1841490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4000" dirty="0">
                <a:latin typeface="Times New Roman" panose="02020603050405020304" pitchFamily="18" charset="0"/>
                <a:cs typeface="Times New Roman" panose="02020603050405020304" pitchFamily="18" charset="0"/>
              </a:rPr>
              <a:t>Calculating Information Gain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1143001"/>
                <a:ext cx="8229600" cy="4983163"/>
              </a:xfrm>
            </p:spPr>
            <p:txBody>
              <a:bodyPr>
                <a:normAutofit/>
              </a:bodyPr>
              <a:lstStyle/>
              <a:p>
                <a:r>
                  <a:rPr lang="en-US" sz="2000" dirty="0">
                    <a:latin typeface="Times New Roman" panose="02020603050405020304" pitchFamily="18" charset="0"/>
                    <a:cs typeface="Times New Roman" panose="02020603050405020304" pitchFamily="18" charset="0"/>
                  </a:rPr>
                  <a:t>(Weighted) Average Entropy of Children= </a:t>
                </a:r>
                <a14:m>
                  <m:oMath xmlns:m="http://schemas.openxmlformats.org/officeDocument/2006/math">
                    <m:f>
                      <m:fPr>
                        <m:ctrlPr>
                          <a:rPr lang="en-US" sz="2000" i="1">
                            <a:latin typeface="Cambria Math" panose="02040503050406030204" pitchFamily="18" charset="0"/>
                          </a:rPr>
                        </m:ctrlPr>
                      </m:fPr>
                      <m:num>
                        <m:r>
                          <a:rPr lang="en-US" sz="2000" i="1">
                            <a:latin typeface="Cambria Math"/>
                          </a:rPr>
                          <m:t>17</m:t>
                        </m:r>
                      </m:num>
                      <m:den>
                        <m:r>
                          <a:rPr lang="en-US" sz="2000" i="1">
                            <a:latin typeface="Cambria Math"/>
                          </a:rPr>
                          <m:t>30</m:t>
                        </m:r>
                      </m:den>
                    </m:f>
                  </m:oMath>
                </a14:m>
                <a:r>
                  <a:rPr lang="en-US" sz="2000" dirty="0">
                    <a:latin typeface="Times New Roman" panose="02020603050405020304" pitchFamily="18" charset="0"/>
                    <a:cs typeface="Times New Roman" panose="02020603050405020304" pitchFamily="18" charset="0"/>
                  </a:rPr>
                  <a:t> *(0.787)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13</m:t>
                        </m:r>
                      </m:num>
                      <m:den>
                        <m:r>
                          <a:rPr lang="en-US" sz="2000" i="1">
                            <a:latin typeface="Cambria Math"/>
                          </a:rPr>
                          <m:t>30</m:t>
                        </m:r>
                      </m:den>
                    </m:f>
                  </m:oMath>
                </a14:m>
                <a:r>
                  <a:rPr lang="en-US" sz="2000" dirty="0">
                    <a:latin typeface="Times New Roman" panose="02020603050405020304" pitchFamily="18" charset="0"/>
                    <a:cs typeface="Times New Roman" panose="02020603050405020304" pitchFamily="18" charset="0"/>
                  </a:rPr>
                  <a:t> *(0.391) = 0.615</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Information Gain= 0.996 -0.615 = 0.38 for this split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1143001"/>
                <a:ext cx="8229600" cy="4983163"/>
              </a:xfrm>
              <a:blipFill>
                <a:blip r:embed="rId2"/>
                <a:stretch>
                  <a:fillRect l="-667" t="-2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1216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15962"/>
          </a:xfrm>
        </p:spPr>
        <p:txBody>
          <a:bodyPr>
            <a:normAutofit/>
          </a:bodyPr>
          <a:lstStyle/>
          <a:p>
            <a:r>
              <a:rPr lang="en-US" sz="4000" dirty="0">
                <a:latin typeface="Times New Roman" panose="02020603050405020304" pitchFamily="18" charset="0"/>
                <a:cs typeface="Times New Roman" panose="02020603050405020304" pitchFamily="18" charset="0"/>
              </a:rPr>
              <a:t>When to Play Golf?</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1676400"/>
            <a:ext cx="7391400" cy="3429000"/>
          </a:xfrm>
          <a:prstGeom prst="rect">
            <a:avLst/>
          </a:prstGeom>
        </p:spPr>
      </p:pic>
    </p:spTree>
    <p:extLst>
      <p:ext uri="{BB962C8B-B14F-4D97-AF65-F5344CB8AC3E}">
        <p14:creationId xmlns:p14="http://schemas.microsoft.com/office/powerpoint/2010/main" val="385035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57400" y="233872"/>
            <a:ext cx="830897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Entropy and Information Gain in our current example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349" y="1402903"/>
            <a:ext cx="2210793" cy="1881392"/>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284295"/>
            <a:ext cx="378598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40134" y="1402903"/>
            <a:ext cx="5334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Entropy using the frequency table of one attribute:</a:t>
            </a:r>
          </a:p>
        </p:txBody>
      </p:sp>
      <mc:AlternateContent xmlns:mc="http://schemas.openxmlformats.org/markup-compatibility/2006" xmlns:a14="http://schemas.microsoft.com/office/drawing/2010/main">
        <mc:Choice Requires="a14">
          <p:sp>
            <p:nvSpPr>
              <p:cNvPr id="10" name="TextBox 9"/>
              <p:cNvSpPr txBox="1"/>
              <p:nvPr/>
            </p:nvSpPr>
            <p:spPr>
              <a:xfrm>
                <a:off x="5029200" y="1892610"/>
                <a:ext cx="3467100" cy="90197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Probability(yes)= </a:t>
                </a:r>
                <a14:m>
                  <m:oMath xmlns:m="http://schemas.openxmlformats.org/officeDocument/2006/math">
                    <m:f>
                      <m:fPr>
                        <m:ctrlPr>
                          <a:rPr lang="en-US" i="1">
                            <a:latin typeface="Cambria Math" panose="02040503050406030204" pitchFamily="18" charset="0"/>
                          </a:rPr>
                        </m:ctrlPr>
                      </m:fPr>
                      <m:num>
                        <m:r>
                          <a:rPr lang="en-US" i="1">
                            <a:latin typeface="Cambria Math"/>
                          </a:rPr>
                          <m:t>9</m:t>
                        </m:r>
                      </m:num>
                      <m:den>
                        <m:r>
                          <a:rPr lang="en-US" i="1">
                            <a:latin typeface="Cambria Math"/>
                          </a:rPr>
                          <m:t>9+5</m:t>
                        </m:r>
                      </m:den>
                    </m:f>
                  </m:oMath>
                </a14:m>
                <a:r>
                  <a:rPr lang="en-US" dirty="0">
                    <a:latin typeface="Times New Roman" panose="02020603050405020304" pitchFamily="18" charset="0"/>
                    <a:cs typeface="Times New Roman" panose="02020603050405020304" pitchFamily="18" charset="0"/>
                  </a:rPr>
                  <a:t> = 0.64</a:t>
                </a:r>
              </a:p>
              <a:p>
                <a:r>
                  <a:rPr lang="en-US" dirty="0">
                    <a:latin typeface="Times New Roman" panose="02020603050405020304" pitchFamily="18" charset="0"/>
                    <a:cs typeface="Times New Roman" panose="02020603050405020304" pitchFamily="18" charset="0"/>
                  </a:rPr>
                  <a:t>Probability (No)= </a:t>
                </a:r>
                <a14:m>
                  <m:oMath xmlns:m="http://schemas.openxmlformats.org/officeDocument/2006/math">
                    <m:f>
                      <m:fPr>
                        <m:ctrlPr>
                          <a:rPr lang="en-US" i="1">
                            <a:latin typeface="Cambria Math" panose="02040503050406030204" pitchFamily="18" charset="0"/>
                          </a:rPr>
                        </m:ctrlPr>
                      </m:fPr>
                      <m:num>
                        <m:r>
                          <a:rPr lang="en-US" i="1">
                            <a:latin typeface="Cambria Math"/>
                          </a:rPr>
                          <m:t>5</m:t>
                        </m:r>
                      </m:num>
                      <m:den>
                        <m:r>
                          <a:rPr lang="en-US" i="1">
                            <a:latin typeface="Cambria Math"/>
                          </a:rPr>
                          <m:t>9+5</m:t>
                        </m:r>
                      </m:den>
                    </m:f>
                  </m:oMath>
                </a14:m>
                <a:r>
                  <a:rPr lang="en-US" dirty="0">
                    <a:latin typeface="Times New Roman" panose="02020603050405020304" pitchFamily="18" charset="0"/>
                    <a:cs typeface="Times New Roman" panose="02020603050405020304" pitchFamily="18" charset="0"/>
                  </a:rPr>
                  <a:t> =0.36</a:t>
                </a:r>
              </a:p>
            </p:txBody>
          </p:sp>
        </mc:Choice>
        <mc:Fallback xmlns="">
          <p:sp>
            <p:nvSpPr>
              <p:cNvPr id="10" name="TextBox 9"/>
              <p:cNvSpPr txBox="1">
                <a:spLocks noRot="1" noChangeAspect="1" noMove="1" noResize="1" noEditPoints="1" noAdjustHandles="1" noChangeArrowheads="1" noChangeShapeType="1" noTextEdit="1"/>
              </p:cNvSpPr>
              <p:nvPr/>
            </p:nvSpPr>
            <p:spPr>
              <a:xfrm>
                <a:off x="5029200" y="1892610"/>
                <a:ext cx="3467100" cy="901978"/>
              </a:xfrm>
              <a:prstGeom prst="rect">
                <a:avLst/>
              </a:prstGeom>
              <a:blipFill>
                <a:blip r:embed="rId4"/>
                <a:stretch>
                  <a:fillRect l="-1406" b="-67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8459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maitreyi.mandal.DIR\Desktop\ACN_KR\de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5410200" cy="4038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08516" y="649070"/>
            <a:ext cx="8230883"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 Entropy using the frequency table of two attributes (Outlook and Decision to Play Golf):</a:t>
            </a:r>
          </a:p>
        </p:txBody>
      </p:sp>
      <p:sp>
        <p:nvSpPr>
          <p:cNvPr id="2" name="TextBox 1"/>
          <p:cNvSpPr txBox="1"/>
          <p:nvPr/>
        </p:nvSpPr>
        <p:spPr>
          <a:xfrm>
            <a:off x="6553200" y="2438400"/>
            <a:ext cx="3810000" cy="1369606"/>
          </a:xfrm>
          <a:prstGeom prst="rect">
            <a:avLst/>
          </a:prstGeom>
          <a:noFill/>
          <a:ln>
            <a:solidFill>
              <a:schemeClr val="tx1"/>
            </a:solidFill>
          </a:ln>
        </p:spPr>
        <p:txBody>
          <a:bodyPr wrap="square" rtlCol="0">
            <a:spAutoFit/>
          </a:bodyPr>
          <a:lstStyle/>
          <a:p>
            <a:endParaRPr lang="en-US" sz="1100" dirty="0"/>
          </a:p>
          <a:p>
            <a:r>
              <a:rPr lang="en-US" sz="1200" dirty="0">
                <a:latin typeface="Times New Roman" panose="02020603050405020304" pitchFamily="18" charset="0"/>
                <a:cs typeface="Times New Roman" panose="02020603050405020304" pitchFamily="18" charset="0"/>
              </a:rPr>
              <a:t>If Outlook=Sunny, then out of 5 days, golf is played on 3 days. So the associated Entropy(play golf, Outlook=Sunny)=(5/14)*0.971.</a:t>
            </a:r>
          </a:p>
          <a:p>
            <a:r>
              <a:rPr lang="en-US" sz="1200" dirty="0">
                <a:latin typeface="Times New Roman" panose="02020603050405020304" pitchFamily="18" charset="0"/>
                <a:cs typeface="Times New Roman" panose="02020603050405020304" pitchFamily="18" charset="0"/>
              </a:rPr>
              <a:t>Similarly, if Outlook= Over cast or Outlook=Rainy, we can compute entropies as shown below.</a:t>
            </a:r>
          </a:p>
          <a:p>
            <a:endParaRPr lang="en-US" sz="12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nvPr>
        </p:nvGraphicFramePr>
        <p:xfrm>
          <a:off x="1905000" y="5257800"/>
          <a:ext cx="8001000" cy="1280160"/>
        </p:xfrm>
        <a:graphic>
          <a:graphicData uri="http://schemas.openxmlformats.org/drawingml/2006/table">
            <a:tbl>
              <a:tblPr/>
              <a:tblGrid>
                <a:gridCol w="8001000">
                  <a:extLst>
                    <a:ext uri="{9D8B030D-6E8A-4147-A177-3AD203B41FA5}">
                      <a16:colId xmlns:a16="http://schemas.microsoft.com/office/drawing/2014/main" val="20000"/>
                    </a:ext>
                  </a:extLst>
                </a:gridCol>
              </a:tblGrid>
              <a:tr h="200025">
                <a:tc>
                  <a:txBody>
                    <a:bodyPr/>
                    <a:lstStyle/>
                    <a:p>
                      <a:r>
                        <a:rPr lang="en-US" b="1" dirty="0">
                          <a:latin typeface="Times New Roman" panose="02020603050405020304" pitchFamily="18" charset="0"/>
                          <a:cs typeface="Times New Roman" panose="02020603050405020304" pitchFamily="18" charset="0"/>
                        </a:rPr>
                        <a:t>Information Gain</a:t>
                      </a:r>
                      <a:endParaRPr lang="en-US"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0"/>
                  </a:ext>
                </a:extLst>
              </a:tr>
              <a:tr h="200025">
                <a:tc>
                  <a:txBody>
                    <a:bodyPr/>
                    <a:lstStyle/>
                    <a:p>
                      <a:r>
                        <a:rPr lang="en-US" dirty="0">
                          <a:latin typeface="Times New Roman" panose="02020603050405020304" pitchFamily="18" charset="0"/>
                          <a:cs typeface="Times New Roman" panose="02020603050405020304" pitchFamily="18" charset="0"/>
                        </a:rPr>
                        <a:t>The information gain is based on the </a:t>
                      </a:r>
                      <a:r>
                        <a:rPr lang="en-US" b="1" i="1" dirty="0">
                          <a:solidFill>
                            <a:schemeClr val="accent5"/>
                          </a:solidFill>
                          <a:latin typeface="Times New Roman" panose="02020603050405020304" pitchFamily="18" charset="0"/>
                          <a:cs typeface="Times New Roman" panose="02020603050405020304" pitchFamily="18" charset="0"/>
                        </a:rPr>
                        <a:t>decrease in entropy</a:t>
                      </a:r>
                      <a:r>
                        <a:rPr lang="en-US" dirty="0">
                          <a:latin typeface="Times New Roman" panose="02020603050405020304" pitchFamily="18" charset="0"/>
                          <a:cs typeface="Times New Roman" panose="02020603050405020304" pitchFamily="18" charset="0"/>
                        </a:rPr>
                        <a:t> after a dataset is split on an attribute. Constructing a decision tree is all about finding attribute that returns the highest information gain (i.e., the most homogeneous branches).</a:t>
                      </a: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09697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4214" y="565666"/>
            <a:ext cx="3859583"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Calculate entropy of the target </a:t>
            </a:r>
          </a:p>
        </p:txBody>
      </p:sp>
      <p:sp>
        <p:nvSpPr>
          <p:cNvPr id="7" name="Rectangle 6"/>
          <p:cNvSpPr/>
          <p:nvPr/>
        </p:nvSpPr>
        <p:spPr>
          <a:xfrm>
            <a:off x="2236416" y="955964"/>
            <a:ext cx="693420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Entropy (Play Golf) = Entropy (5,9) =Entropy(0.36,0.64)</a:t>
            </a:r>
          </a:p>
          <a:p>
            <a:r>
              <a:rPr lang="en-US" dirty="0">
                <a:latin typeface="Times New Roman" panose="02020603050405020304" pitchFamily="18" charset="0"/>
                <a:cs typeface="Times New Roman" panose="02020603050405020304" pitchFamily="18" charset="0"/>
              </a:rPr>
              <a:t>= - (0.36*log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0.36)-(0.64*log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0.64)</a:t>
            </a:r>
          </a:p>
          <a:p>
            <a:r>
              <a:rPr lang="en-US" dirty="0">
                <a:latin typeface="Times New Roman" panose="02020603050405020304" pitchFamily="18" charset="0"/>
                <a:cs typeface="Times New Roman" panose="02020603050405020304" pitchFamily="18" charset="0"/>
              </a:rPr>
              <a:t>=0.94</a:t>
            </a:r>
          </a:p>
        </p:txBody>
      </p:sp>
      <p:sp>
        <p:nvSpPr>
          <p:cNvPr id="8" name="Rectangle 7"/>
          <p:cNvSpPr/>
          <p:nvPr/>
        </p:nvSpPr>
        <p:spPr>
          <a:xfrm>
            <a:off x="1956408" y="1879295"/>
            <a:ext cx="8279184" cy="1200329"/>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The dataset is then split on the different attributes. The entropy for each branch is calculated. Then it is added proportionally, to get total entropy for the split. The resulting entropy is subtracted from the entropy before the split. The result is the </a:t>
            </a:r>
            <a:r>
              <a:rPr lang="en-US" b="1" i="1" dirty="0">
                <a:latin typeface="Times New Roman" panose="02020603050405020304" pitchFamily="18" charset="0"/>
                <a:cs typeface="Times New Roman" panose="02020603050405020304" pitchFamily="18" charset="0"/>
              </a:rPr>
              <a:t>Information Gain,</a:t>
            </a:r>
            <a:r>
              <a:rPr lang="en-US" dirty="0">
                <a:latin typeface="Times New Roman" panose="02020603050405020304" pitchFamily="18" charset="0"/>
                <a:cs typeface="Times New Roman" panose="02020603050405020304" pitchFamily="18" charset="0"/>
              </a:rPr>
              <a:t> or decrease in entropy.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578" y="3257730"/>
            <a:ext cx="4417423" cy="3295471"/>
          </a:xfrm>
          <a:prstGeom prst="rect">
            <a:avLst/>
          </a:prstGeom>
          <a:solidFill>
            <a:schemeClr val="accent1"/>
          </a:solidFill>
          <a:ln>
            <a:noFill/>
          </a:ln>
          <a:extLst/>
        </p:spPr>
      </p:pic>
      <p:pic>
        <p:nvPicPr>
          <p:cNvPr id="3077" name="Picture 5" descr="http://www.saedsayad.com/images/Entropy_g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799" y="3666309"/>
            <a:ext cx="3914775" cy="152400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2211379" y="3257730"/>
            <a:ext cx="379421" cy="34181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86300" y="3257729"/>
            <a:ext cx="292825" cy="341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36416" y="5112659"/>
            <a:ext cx="354384" cy="37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86300" y="5105401"/>
            <a:ext cx="29282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36375" y="3290501"/>
            <a:ext cx="128450" cy="276999"/>
          </a:xfrm>
          <a:prstGeom prst="rect">
            <a:avLst/>
          </a:prstGeom>
          <a:solidFill>
            <a:schemeClr val="accent1"/>
          </a:solidFill>
        </p:spPr>
        <p:txBody>
          <a:bodyPr wrap="square" rtlCol="0">
            <a:spAutoFit/>
          </a:bodyPr>
          <a:lstStyle/>
          <a:p>
            <a:r>
              <a:rPr lang="en-US" sz="1200" dirty="0"/>
              <a:t>2</a:t>
            </a:r>
          </a:p>
        </p:txBody>
      </p:sp>
      <p:sp>
        <p:nvSpPr>
          <p:cNvPr id="2" name="TextBox 1"/>
          <p:cNvSpPr txBox="1"/>
          <p:nvPr/>
        </p:nvSpPr>
        <p:spPr>
          <a:xfrm>
            <a:off x="2293023" y="5117069"/>
            <a:ext cx="128450" cy="369332"/>
          </a:xfrm>
          <a:prstGeom prst="rect">
            <a:avLst/>
          </a:prstGeom>
          <a:noFill/>
        </p:spPr>
        <p:txBody>
          <a:bodyPr wrap="square" rtlCol="0">
            <a:spAutoFit/>
          </a:bodyPr>
          <a:lstStyle/>
          <a:p>
            <a:r>
              <a:rPr lang="en-US" dirty="0"/>
              <a:t>3</a:t>
            </a:r>
          </a:p>
        </p:txBody>
      </p:sp>
      <p:sp>
        <p:nvSpPr>
          <p:cNvPr id="5" name="TextBox 4"/>
          <p:cNvSpPr txBox="1"/>
          <p:nvPr/>
        </p:nvSpPr>
        <p:spPr>
          <a:xfrm>
            <a:off x="4679226" y="5105401"/>
            <a:ext cx="242749" cy="369332"/>
          </a:xfrm>
          <a:prstGeom prst="rect">
            <a:avLst/>
          </a:prstGeom>
          <a:noFill/>
        </p:spPr>
        <p:txBody>
          <a:bodyPr wrap="square" rtlCol="0">
            <a:spAutoFit/>
          </a:bodyPr>
          <a:lstStyle/>
          <a:p>
            <a:r>
              <a:rPr lang="en-US" dirty="0"/>
              <a:t>4</a:t>
            </a:r>
          </a:p>
        </p:txBody>
      </p:sp>
      <p:sp>
        <p:nvSpPr>
          <p:cNvPr id="6" name="TextBox 5"/>
          <p:cNvSpPr txBox="1"/>
          <p:nvPr/>
        </p:nvSpPr>
        <p:spPr>
          <a:xfrm>
            <a:off x="2293023" y="3290501"/>
            <a:ext cx="297777" cy="307777"/>
          </a:xfrm>
          <a:prstGeom prst="rect">
            <a:avLst/>
          </a:prstGeom>
          <a:noFill/>
        </p:spPr>
        <p:txBody>
          <a:bodyPr wrap="square" rtlCol="0">
            <a:spAutoFit/>
          </a:bodyPr>
          <a:lstStyle/>
          <a:p>
            <a:r>
              <a:rPr lang="en-US" sz="1400" dirty="0"/>
              <a:t>1</a:t>
            </a:r>
          </a:p>
        </p:txBody>
      </p:sp>
      <p:sp>
        <p:nvSpPr>
          <p:cNvPr id="9" name="TextBox 8"/>
          <p:cNvSpPr txBox="1"/>
          <p:nvPr/>
        </p:nvSpPr>
        <p:spPr>
          <a:xfrm>
            <a:off x="6705598" y="5179816"/>
            <a:ext cx="381000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described, we can split the data in 4 ways based on 4 different attributes (Outlook, Temperature, Humidity and Wind) that we have here.</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9481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1255" y="882134"/>
            <a:ext cx="7772400" cy="369332"/>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Choose attribute with the largest information gain as the decision node. </a:t>
            </a:r>
          </a:p>
        </p:txBody>
      </p:sp>
      <p:pic>
        <p:nvPicPr>
          <p:cNvPr id="4098" name="Picture 2" descr="http://www.saedsayad.com/images/Entropy_attribute_b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2" y="1447800"/>
            <a:ext cx="2667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071255" y="3449782"/>
            <a:ext cx="5715000" cy="369332"/>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Step 4a</a:t>
            </a:r>
            <a:r>
              <a:rPr lang="en-US" dirty="0">
                <a:latin typeface="Times New Roman" panose="02020603050405020304" pitchFamily="18" charset="0"/>
                <a:cs typeface="Times New Roman" panose="02020603050405020304" pitchFamily="18" charset="0"/>
              </a:rPr>
              <a:t>: A branch with entropy of 0 is a leaf node.</a:t>
            </a:r>
          </a:p>
        </p:txBody>
      </p:sp>
      <p:pic>
        <p:nvPicPr>
          <p:cNvPr id="4100" name="Picture 4" descr="http://www.saedsayad.com/images/Entropy_overca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255" y="4114801"/>
            <a:ext cx="5067300" cy="2295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52216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724993"/>
            <a:ext cx="7086600" cy="369332"/>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Step 4b</a:t>
            </a:r>
            <a:r>
              <a:rPr lang="en-US" dirty="0">
                <a:latin typeface="Times New Roman" panose="02020603050405020304" pitchFamily="18" charset="0"/>
                <a:cs typeface="Times New Roman" panose="02020603050405020304" pitchFamily="18" charset="0"/>
              </a:rPr>
              <a:t>: A branch with entropy more than 0 needs further splitting</a:t>
            </a:r>
          </a:p>
        </p:txBody>
      </p:sp>
      <p:pic>
        <p:nvPicPr>
          <p:cNvPr id="5122" name="Picture 2" descr="http://www.saedsayad.com/images/Entropy_Sun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28801"/>
            <a:ext cx="4838700"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057400" y="5181601"/>
            <a:ext cx="8382000" cy="646331"/>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The algorithm is run recursively on the non-leaf branches, until all data is classified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9869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17183" y="228601"/>
            <a:ext cx="8261169"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Decision Tree to Decision Rules</a:t>
            </a:r>
          </a:p>
        </p:txBody>
      </p:sp>
      <p:sp>
        <p:nvSpPr>
          <p:cNvPr id="2" name="Rectangle 1"/>
          <p:cNvSpPr/>
          <p:nvPr/>
        </p:nvSpPr>
        <p:spPr>
          <a:xfrm>
            <a:off x="1890254" y="1371600"/>
            <a:ext cx="3890060" cy="286232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R1= </a:t>
            </a:r>
            <a:r>
              <a:rPr lang="en-US" b="1" dirty="0">
                <a:solidFill>
                  <a:schemeClr val="accent5"/>
                </a:solidFill>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 (Outlook=Sunny) and (Windy=False) </a:t>
            </a:r>
            <a:r>
              <a:rPr lang="en-US" b="1" dirty="0">
                <a:solidFill>
                  <a:schemeClr val="accent5"/>
                </a:solidFill>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 Play=Yes;</a:t>
            </a:r>
          </a:p>
          <a:p>
            <a:r>
              <a:rPr lang="en-US" dirty="0">
                <a:latin typeface="Times New Roman" panose="02020603050405020304" pitchFamily="18" charset="0"/>
                <a:cs typeface="Times New Roman" panose="02020603050405020304" pitchFamily="18" charset="0"/>
              </a:rPr>
              <a:t>R2= </a:t>
            </a:r>
            <a:r>
              <a:rPr lang="en-US" b="1" dirty="0">
                <a:solidFill>
                  <a:schemeClr val="accent5"/>
                </a:solidFill>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 (Outlook=Sunny) and (Windy=True) </a:t>
            </a:r>
            <a:r>
              <a:rPr lang="en-US" b="1" dirty="0">
                <a:solidFill>
                  <a:schemeClr val="accent5"/>
                </a:solidFill>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Play=No;</a:t>
            </a:r>
          </a:p>
          <a:p>
            <a:r>
              <a:rPr lang="en-US" dirty="0">
                <a:latin typeface="Times New Roman" panose="02020603050405020304" pitchFamily="18" charset="0"/>
                <a:cs typeface="Times New Roman" panose="02020603050405020304" pitchFamily="18" charset="0"/>
              </a:rPr>
              <a:t>R3= </a:t>
            </a:r>
            <a:r>
              <a:rPr lang="en-US" b="1" dirty="0">
                <a:solidFill>
                  <a:schemeClr val="accent5"/>
                </a:solidFill>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 (Outlook=Overcast) </a:t>
            </a:r>
            <a:r>
              <a:rPr lang="en-US" b="1" dirty="0">
                <a:solidFill>
                  <a:schemeClr val="accent5"/>
                </a:solidFill>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Play=Yes;</a:t>
            </a:r>
          </a:p>
          <a:p>
            <a:r>
              <a:rPr lang="en-US" dirty="0">
                <a:latin typeface="Times New Roman" panose="02020603050405020304" pitchFamily="18" charset="0"/>
                <a:cs typeface="Times New Roman" panose="02020603050405020304" pitchFamily="18" charset="0"/>
              </a:rPr>
              <a:t>R4= </a:t>
            </a:r>
            <a:r>
              <a:rPr lang="en-US" b="1" dirty="0">
                <a:solidFill>
                  <a:schemeClr val="accent5"/>
                </a:solidFill>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 (Outlook=Rainy) and (Humidity=High) </a:t>
            </a:r>
            <a:r>
              <a:rPr lang="en-US" b="1" dirty="0">
                <a:solidFill>
                  <a:schemeClr val="accent5"/>
                </a:solidFill>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Play=No;</a:t>
            </a:r>
          </a:p>
          <a:p>
            <a:r>
              <a:rPr lang="en-US" dirty="0">
                <a:latin typeface="Times New Roman" panose="02020603050405020304" pitchFamily="18" charset="0"/>
                <a:cs typeface="Times New Roman" panose="02020603050405020304" pitchFamily="18" charset="0"/>
              </a:rPr>
              <a:t>R5= </a:t>
            </a:r>
            <a:r>
              <a:rPr lang="en-US" b="1" dirty="0">
                <a:solidFill>
                  <a:schemeClr val="accent5"/>
                </a:solidFill>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(Outlook=Sunny) and (Humidity=Normal) </a:t>
            </a:r>
            <a:r>
              <a:rPr lang="en-US" b="1" dirty="0">
                <a:solidFill>
                  <a:schemeClr val="accent5"/>
                </a:solidFill>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 Play=Yes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00200"/>
            <a:ext cx="27241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Brace 2"/>
          <p:cNvSpPr/>
          <p:nvPr/>
        </p:nvSpPr>
        <p:spPr>
          <a:xfrm>
            <a:off x="5181600" y="1371600"/>
            <a:ext cx="990600" cy="28623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92D050"/>
              </a:solidFill>
            </a:endParaRPr>
          </a:p>
        </p:txBody>
      </p:sp>
      <p:sp>
        <p:nvSpPr>
          <p:cNvPr id="6" name="Right Arrow 5"/>
          <p:cNvSpPr/>
          <p:nvPr/>
        </p:nvSpPr>
        <p:spPr>
          <a:xfrm rot="10800000">
            <a:off x="6324600" y="2713111"/>
            <a:ext cx="381000" cy="135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1" y="4495801"/>
            <a:ext cx="8333508"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decision tree can easily be transformed to a set of rules by mapping from the root node to the leaf nodes one by one.</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2459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6663" y="158569"/>
            <a:ext cx="80772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Decision Tree for Regression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7" y="1209020"/>
            <a:ext cx="6791325" cy="3362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46663" y="5288838"/>
            <a:ext cx="79248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decision node (e.g., Outlook) has two or more branches (e.g., Sunny, Overcast and Rainy), each representing values for the attribute tested. Leaf node (e.g., Hours Played) represents a decision on the numerical target. </a:t>
            </a:r>
          </a:p>
        </p:txBody>
      </p:sp>
      <p:cxnSp>
        <p:nvCxnSpPr>
          <p:cNvPr id="10" name="Straight Arrow Connector 9"/>
          <p:cNvCxnSpPr/>
          <p:nvPr/>
        </p:nvCxnSpPr>
        <p:spPr>
          <a:xfrm flipV="1">
            <a:off x="6705600" y="4267200"/>
            <a:ext cx="0" cy="304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4572000"/>
            <a:ext cx="403860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Note the difference from classification example, here decision nodes are numeric values instead of classes</a:t>
            </a:r>
          </a:p>
        </p:txBody>
      </p:sp>
    </p:spTree>
    <p:extLst>
      <p:ext uri="{BB962C8B-B14F-4D97-AF65-F5344CB8AC3E}">
        <p14:creationId xmlns:p14="http://schemas.microsoft.com/office/powerpoint/2010/main" val="340371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229600" cy="4983163"/>
          </a:xfrm>
        </p:spPr>
        <p:txBody>
          <a:bodyPr/>
          <a:lstStyle/>
          <a:p>
            <a:pPr marL="0" indent="0">
              <a:buNone/>
            </a:pPr>
            <a:r>
              <a:rPr lang="en-US" dirty="0">
                <a:latin typeface="Times New Roman" panose="02020603050405020304" pitchFamily="18" charset="0"/>
                <a:cs typeface="Times New Roman" panose="02020603050405020304" pitchFamily="18" charset="0"/>
              </a:rPr>
              <a:t>The core algorithm for building decision trees called </a:t>
            </a:r>
            <a:r>
              <a:rPr lang="en-US" b="1" dirty="0">
                <a:latin typeface="Times New Roman" panose="02020603050405020304" pitchFamily="18" charset="0"/>
                <a:cs typeface="Times New Roman" panose="02020603050405020304" pitchFamily="18" charset="0"/>
              </a:rPr>
              <a:t>ID3</a:t>
            </a:r>
            <a:r>
              <a:rPr lang="en-US" dirty="0">
                <a:latin typeface="Times New Roman" panose="02020603050405020304" pitchFamily="18" charset="0"/>
                <a:cs typeface="Times New Roman" panose="02020603050405020304" pitchFamily="18" charset="0"/>
              </a:rPr>
              <a:t> by J. R. Quinlan which employs a top-down, greedy search through the space of possible branches with no backtracking. The ID3 algorithm can be used to construct a decision tree for regression by replacing Information Gain with </a:t>
            </a:r>
            <a:r>
              <a:rPr lang="en-US" i="1" dirty="0">
                <a:latin typeface="Times New Roman" panose="02020603050405020304" pitchFamily="18" charset="0"/>
                <a:cs typeface="Times New Roman" panose="02020603050405020304" pitchFamily="18" charset="0"/>
              </a:rPr>
              <a:t>Standard Deviation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Reduction</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2057400" y="152400"/>
            <a:ext cx="80772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Decision Tree for Regression</a:t>
            </a:r>
          </a:p>
        </p:txBody>
      </p:sp>
    </p:spTree>
    <p:extLst>
      <p:ext uri="{BB962C8B-B14F-4D97-AF65-F5344CB8AC3E}">
        <p14:creationId xmlns:p14="http://schemas.microsoft.com/office/powerpoint/2010/main" val="182198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41B7-F7ED-498C-8157-233B5CE9F094}"/>
              </a:ext>
            </a:extLst>
          </p:cNvPr>
          <p:cNvSpPr>
            <a:spLocks noGrp="1"/>
          </p:cNvSpPr>
          <p:nvPr>
            <p:ph type="title"/>
          </p:nvPr>
        </p:nvSpPr>
        <p:spPr>
          <a:xfrm>
            <a:off x="838200" y="238665"/>
            <a:ext cx="10515600" cy="948109"/>
          </a:xfrm>
        </p:spPr>
        <p:txBody>
          <a:bodyPr/>
          <a:lstStyle/>
          <a:p>
            <a:r>
              <a:rPr lang="en-US" dirty="0">
                <a:latin typeface="Times New Roman" panose="02020603050405020304" pitchFamily="18" charset="0"/>
                <a:cs typeface="Times New Roman" panose="02020603050405020304" pitchFamily="18" charset="0"/>
              </a:rPr>
              <a:t>Interaction Term in Linear Regression</a:t>
            </a:r>
          </a:p>
        </p:txBody>
      </p:sp>
      <p:sp>
        <p:nvSpPr>
          <p:cNvPr id="3" name="Content Placeholder 2">
            <a:extLst>
              <a:ext uri="{FF2B5EF4-FFF2-40B4-BE49-F238E27FC236}">
                <a16:creationId xmlns:a16="http://schemas.microsoft.com/office/drawing/2014/main" id="{7A4CC6D8-D1A1-424B-8226-06B4BC03E51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Source: http://www.polsci.ucsb.edu/faculty/glasgow/ps15/dvint.pdf</a:t>
            </a:r>
          </a:p>
        </p:txBody>
      </p:sp>
    </p:spTree>
    <p:extLst>
      <p:ext uri="{BB962C8B-B14F-4D97-AF65-F5344CB8AC3E}">
        <p14:creationId xmlns:p14="http://schemas.microsoft.com/office/powerpoint/2010/main" val="401788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500" y="869240"/>
            <a:ext cx="8229600" cy="4983163"/>
          </a:xfrm>
        </p:spPr>
        <p:txBody>
          <a:bodyPr/>
          <a:lstStyle/>
          <a:p>
            <a:pPr marL="0" indent="0">
              <a:buNone/>
            </a:pPr>
            <a:r>
              <a:rPr lang="en-US" sz="2000" dirty="0">
                <a:latin typeface="Times New Roman" panose="02020603050405020304" pitchFamily="18" charset="0"/>
                <a:cs typeface="Times New Roman" panose="02020603050405020304" pitchFamily="18" charset="0"/>
              </a:rPr>
              <a:t>1. Standard deviation for </a:t>
            </a:r>
            <a:r>
              <a:rPr lang="en-US" sz="2000" b="1" dirty="0">
                <a:latin typeface="Times New Roman" panose="02020603050405020304" pitchFamily="18" charset="0"/>
                <a:cs typeface="Times New Roman" panose="02020603050405020304" pitchFamily="18" charset="0"/>
              </a:rPr>
              <a:t>one</a:t>
            </a:r>
            <a:r>
              <a:rPr lang="en-US" sz="2000" dirty="0">
                <a:latin typeface="Times New Roman" panose="02020603050405020304" pitchFamily="18" charset="0"/>
                <a:cs typeface="Times New Roman" panose="02020603050405020304" pitchFamily="18" charset="0"/>
              </a:rPr>
              <a:t> attribute:</a:t>
            </a:r>
          </a:p>
          <a:p>
            <a:pPr marL="0" indent="0">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7" name="TextBox 6"/>
          <p:cNvSpPr txBox="1"/>
          <p:nvPr/>
        </p:nvSpPr>
        <p:spPr>
          <a:xfrm>
            <a:off x="2057400" y="40105"/>
            <a:ext cx="80772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Decision Tree for Regression</a:t>
            </a:r>
          </a:p>
        </p:txBody>
      </p:sp>
      <p:pic>
        <p:nvPicPr>
          <p:cNvPr id="1026" name="Picture 2" descr="C:\Users\maitreyi.mandal.DIR\Desktop\ACN_KR\Decision_tree_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676401"/>
            <a:ext cx="3429479" cy="28007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72200" y="865056"/>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Standard deviation for </a:t>
            </a:r>
            <a:r>
              <a:rPr lang="en-US" b="1" dirty="0">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attributes:</a:t>
            </a:r>
          </a:p>
          <a:p>
            <a:endParaRPr lang="en-US" dirty="0"/>
          </a:p>
        </p:txBody>
      </p:sp>
      <p:pic>
        <p:nvPicPr>
          <p:cNvPr id="1027" name="Picture 3" descr="C:\Users\maitreyi.mandal.DIR\Desktop\ACN_KR\Decision_tree_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1444134"/>
            <a:ext cx="4638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57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379" y="246801"/>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Decision Tree for Regression: The Algorithm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3" name="TextBox 2"/>
          <p:cNvSpPr txBox="1"/>
          <p:nvPr/>
        </p:nvSpPr>
        <p:spPr>
          <a:xfrm>
            <a:off x="2049380" y="1008802"/>
            <a:ext cx="804703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goal here is to reduce </a:t>
            </a:r>
            <a:r>
              <a:rPr lang="en-US" b="1" dirty="0">
                <a:latin typeface="Times New Roman" panose="02020603050405020304" pitchFamily="18" charset="0"/>
                <a:cs typeface="Times New Roman" panose="02020603050405020304" pitchFamily="18" charset="0"/>
              </a:rPr>
              <a:t>standard deviation</a:t>
            </a:r>
            <a:r>
              <a:rPr lang="en-US" dirty="0">
                <a:latin typeface="Times New Roman" panose="02020603050405020304" pitchFamily="18" charset="0"/>
                <a:cs typeface="Times New Roman" panose="02020603050405020304" pitchFamily="18" charset="0"/>
              </a:rPr>
              <a:t>. Remember, in classification, our aim was to reduce entropy at the decision node.</a:t>
            </a:r>
          </a:p>
        </p:txBody>
      </p:sp>
      <p:sp>
        <p:nvSpPr>
          <p:cNvPr id="5" name="TextBox 4"/>
          <p:cNvSpPr txBox="1"/>
          <p:nvPr/>
        </p:nvSpPr>
        <p:spPr>
          <a:xfrm>
            <a:off x="2049379" y="1905000"/>
            <a:ext cx="804703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aim is to find attribute that returns the highest standard deviation reduction (i.e., the most homogeneous branches). So the algorithm runs much like what we have seen in classification case.</a:t>
            </a:r>
          </a:p>
        </p:txBody>
      </p:sp>
      <p:sp>
        <p:nvSpPr>
          <p:cNvPr id="7" name="TextBox 6"/>
          <p:cNvSpPr txBox="1"/>
          <p:nvPr/>
        </p:nvSpPr>
        <p:spPr>
          <a:xfrm>
            <a:off x="2163762" y="3034597"/>
            <a:ext cx="705643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1: The standard deviation of the target is calculated. Here, standard deviation (Hours Played)=9.32.</a:t>
            </a:r>
          </a:p>
          <a:p>
            <a:r>
              <a:rPr lang="en-US" dirty="0">
                <a:latin typeface="Times New Roman" panose="02020603050405020304" pitchFamily="18" charset="0"/>
                <a:cs typeface="Times New Roman" panose="02020603050405020304" pitchFamily="18" charset="0"/>
              </a:rPr>
              <a:t>Step 2: The standard deviation of the target is calculated.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160" y="4085095"/>
            <a:ext cx="19240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5" descr="http://www.saedsayad.com/images/Decision_tree_r5.png"/>
          <p:cNvSpPr>
            <a:spLocks noChangeAspect="1" noChangeArrowheads="1"/>
          </p:cNvSpPr>
          <p:nvPr/>
        </p:nvSpPr>
        <p:spPr bwMode="auto">
          <a:xfrm>
            <a:off x="15240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451" y="4085095"/>
            <a:ext cx="39624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096590" y="5424309"/>
            <a:ext cx="823613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3: The attribute with the largest standard deviation reduction is chosen for the decision node.  The highest reduction is achieved by splitting data by outlook as shown above.</a:t>
            </a:r>
          </a:p>
        </p:txBody>
      </p:sp>
    </p:spTree>
    <p:extLst>
      <p:ext uri="{BB962C8B-B14F-4D97-AF65-F5344CB8AC3E}">
        <p14:creationId xmlns:p14="http://schemas.microsoft.com/office/powerpoint/2010/main" val="322032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Box 4"/>
          <p:cNvSpPr txBox="1"/>
          <p:nvPr/>
        </p:nvSpPr>
        <p:spPr>
          <a:xfrm>
            <a:off x="2042000" y="311399"/>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Decision Tree for Regression: The Algorithm</a:t>
            </a:r>
          </a:p>
        </p:txBody>
      </p:sp>
      <p:sp>
        <p:nvSpPr>
          <p:cNvPr id="8" name="Rectangle 7"/>
          <p:cNvSpPr/>
          <p:nvPr/>
        </p:nvSpPr>
        <p:spPr>
          <a:xfrm>
            <a:off x="2316401" y="1457140"/>
            <a:ext cx="7528401" cy="2169825"/>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Step 4: Dataset is divided based on the values of the selected attribute. A branch with  standard deviation more than 0 needs further splitting.  Usually we provide with some </a:t>
            </a:r>
            <a:r>
              <a:rPr lang="en-US" b="1" dirty="0">
                <a:latin typeface="Times New Roman" panose="02020603050405020304" pitchFamily="18" charset="0"/>
                <a:cs typeface="Times New Roman" panose="02020603050405020304" pitchFamily="18" charset="0"/>
              </a:rPr>
              <a:t>stopping criteria </a:t>
            </a:r>
            <a:r>
              <a:rPr lang="en-US" dirty="0">
                <a:latin typeface="Times New Roman" panose="02020603050405020304" pitchFamily="18" charset="0"/>
                <a:cs typeface="Times New Roman" panose="02020603050405020304" pitchFamily="18" charset="0"/>
              </a:rPr>
              <a:t>i.e. stop growing the tree if standard deviation for the branch becomes smaller than a certain fraction of overall standard deviation of the data set or too few instances remain in the branch.</a:t>
            </a:r>
          </a:p>
        </p:txBody>
      </p:sp>
      <p:graphicFrame>
        <p:nvGraphicFramePr>
          <p:cNvPr id="10" name="Table 9"/>
          <p:cNvGraphicFramePr>
            <a:graphicFrameLocks noGrp="1"/>
          </p:cNvGraphicFramePr>
          <p:nvPr>
            <p:extLst/>
          </p:nvPr>
        </p:nvGraphicFramePr>
        <p:xfrm>
          <a:off x="2352977" y="3810000"/>
          <a:ext cx="8141447" cy="1554480"/>
        </p:xfrm>
        <a:graphic>
          <a:graphicData uri="http://schemas.openxmlformats.org/drawingml/2006/table">
            <a:tbl>
              <a:tblPr/>
              <a:tblGrid>
                <a:gridCol w="8141447">
                  <a:extLst>
                    <a:ext uri="{9D8B030D-6E8A-4147-A177-3AD203B41FA5}">
                      <a16:colId xmlns:a16="http://schemas.microsoft.com/office/drawing/2014/main" val="20000"/>
                    </a:ext>
                  </a:extLst>
                </a:gridCol>
              </a:tblGrid>
              <a:tr h="129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process is run recursively on the non-leaf branches, until all data is processed. When the number of instances is more than one at a leaf node we calculate the </a:t>
                      </a:r>
                      <a:r>
                        <a:rPr lang="en-US" i="1" dirty="0">
                          <a:latin typeface="Times New Roman" panose="02020603050405020304" pitchFamily="18" charset="0"/>
                          <a:cs typeface="Times New Roman" panose="02020603050405020304" pitchFamily="18" charset="0"/>
                        </a:rPr>
                        <a:t>average</a:t>
                      </a:r>
                      <a:r>
                        <a:rPr lang="en-US" dirty="0">
                          <a:latin typeface="Times New Roman" panose="02020603050405020304" pitchFamily="18" charset="0"/>
                          <a:cs typeface="Times New Roman" panose="02020603050405020304" pitchFamily="18" charset="0"/>
                        </a:rPr>
                        <a:t> as the final value for the target.</a:t>
                      </a:r>
                    </a:p>
                    <a:p>
                      <a:endParaRPr lang="en-US"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0"/>
                  </a:ext>
                </a:extLst>
              </a:tr>
              <a:tr h="200025">
                <a:tc>
                  <a:txBody>
                    <a:bodyPr/>
                    <a:lstStyle/>
                    <a:p>
                      <a:endParaRPr lang="en-US"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736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3" name="TextBox 2"/>
          <p:cNvSpPr txBox="1"/>
          <p:nvPr/>
        </p:nvSpPr>
        <p:spPr>
          <a:xfrm>
            <a:off x="2209800" y="206696"/>
            <a:ext cx="77724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Important Decision Tree Algorithms</a:t>
            </a:r>
          </a:p>
        </p:txBody>
      </p:sp>
      <p:sp>
        <p:nvSpPr>
          <p:cNvPr id="5" name="Rectangle 4"/>
          <p:cNvSpPr/>
          <p:nvPr/>
        </p:nvSpPr>
        <p:spPr>
          <a:xfrm>
            <a:off x="2229395" y="1262113"/>
            <a:ext cx="7772399" cy="923330"/>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ID3</a:t>
            </a:r>
            <a:r>
              <a:rPr lang="en-US" dirty="0">
                <a:latin typeface="Times New Roman" panose="02020603050405020304" pitchFamily="18" charset="0"/>
                <a:cs typeface="Times New Roman" panose="02020603050405020304" pitchFamily="18" charset="0"/>
              </a:rPr>
              <a:t>, or Iternative Dichotomizer, was the first  of three Decision Tree implementations developed by Ross Quinlan (Quinlan, J. R. 1986.  Induction of Decision Trees. Mach. Learn. 1, 1 (Mar. 1986), 81-106.)</a:t>
            </a:r>
          </a:p>
        </p:txBody>
      </p:sp>
      <p:sp>
        <p:nvSpPr>
          <p:cNvPr id="8" name="TextBox 7"/>
          <p:cNvSpPr txBox="1"/>
          <p:nvPr/>
        </p:nvSpPr>
        <p:spPr>
          <a:xfrm>
            <a:off x="2229394" y="2362200"/>
            <a:ext cx="8001000" cy="1477328"/>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C4.5</a:t>
            </a:r>
            <a:r>
              <a:rPr lang="en-US" dirty="0">
                <a:latin typeface="Times New Roman" panose="02020603050405020304" pitchFamily="18" charset="0"/>
                <a:cs typeface="Times New Roman" panose="02020603050405020304" pitchFamily="18" charset="0"/>
              </a:rPr>
              <a:t>, Quinlan's next iteration. The new features (versus ID3) are: (i) accepts both continuous and discrete features; (ii) handles incomplete data points; (iii) solves over-fitting problem by (very clever) bottom-up technique usually known as "pruning"; and (iv) different weights can be applied the features that comprise the training data. </a:t>
            </a:r>
          </a:p>
        </p:txBody>
      </p:sp>
      <p:sp>
        <p:nvSpPr>
          <p:cNvPr id="9" name="TextBox 8"/>
          <p:cNvSpPr txBox="1"/>
          <p:nvPr/>
        </p:nvSpPr>
        <p:spPr>
          <a:xfrm>
            <a:off x="2229394" y="3962401"/>
            <a:ext cx="7905206" cy="1200329"/>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CART</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Classification And Regression Trees</a:t>
            </a:r>
            <a:r>
              <a:rPr lang="en-US" dirty="0">
                <a:latin typeface="Times New Roman" panose="02020603050405020304" pitchFamily="18" charset="0"/>
                <a:cs typeface="Times New Roman" panose="02020603050405020304" pitchFamily="18" charset="0"/>
              </a:rPr>
              <a:t> : the CART implementation is very similar to C4.5; the one difference is that CART constructs the tree based on a numerical splitting criterion recursively applied to the data, whereas C4.5 includes the intermediate step of constructing *rule set*s.</a:t>
            </a:r>
          </a:p>
        </p:txBody>
      </p:sp>
      <p:sp>
        <p:nvSpPr>
          <p:cNvPr id="10" name="TextBox 9"/>
          <p:cNvSpPr txBox="1"/>
          <p:nvPr/>
        </p:nvSpPr>
        <p:spPr>
          <a:xfrm>
            <a:off x="2057400" y="5410201"/>
            <a:ext cx="8305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Useful R Packages to run decision tree: CART, rpart, party, tree. You can find documentation of these packages at: </a:t>
            </a:r>
            <a:r>
              <a:rPr lang="en-US" dirty="0">
                <a:latin typeface="Times New Roman" panose="02020603050405020304" pitchFamily="18" charset="0"/>
                <a:cs typeface="Times New Roman" panose="02020603050405020304" pitchFamily="18" charset="0"/>
                <a:hlinkClick r:id="rId3"/>
              </a:rPr>
              <a:t>www.rdocumentation.org</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740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46514" y="2593701"/>
            <a:ext cx="80772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Disadvantages of Single Decision Tree</a:t>
            </a:r>
          </a:p>
        </p:txBody>
      </p:sp>
      <p:sp>
        <p:nvSpPr>
          <p:cNvPr id="10" name="Rectangle 9"/>
          <p:cNvSpPr/>
          <p:nvPr/>
        </p:nvSpPr>
        <p:spPr>
          <a:xfrm>
            <a:off x="2057401" y="3147537"/>
            <a:ext cx="8508373" cy="1200329"/>
          </a:xfrm>
          <a:prstGeom prst="rect">
            <a:avLst/>
          </a:prstGeom>
        </p:spPr>
        <p:txBody>
          <a:bodyPr wrap="square">
            <a:spAutoFit/>
          </a:bodyPr>
          <a:lstStyle/>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Low Prediction Accuracy</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High Variance</a:t>
            </a:r>
          </a:p>
          <a:p>
            <a:endParaRPr lang="en-US" dirty="0"/>
          </a:p>
          <a:p>
            <a:r>
              <a:rPr lang="en-US" dirty="0">
                <a:latin typeface="Times New Roman" panose="02020603050405020304" pitchFamily="18" charset="0"/>
                <a:cs typeface="Times New Roman" panose="02020603050405020304" pitchFamily="18" charset="0"/>
              </a:rPr>
              <a:t>So the rise of </a:t>
            </a:r>
            <a:r>
              <a:rPr lang="en-US" b="1" dirty="0">
                <a:latin typeface="Times New Roman" panose="02020603050405020304" pitchFamily="18" charset="0"/>
                <a:cs typeface="Times New Roman" panose="02020603050405020304" pitchFamily="18" charset="0"/>
              </a:rPr>
              <a:t>“Ensemble” </a:t>
            </a:r>
            <a:r>
              <a:rPr lang="en-US" dirty="0">
                <a:latin typeface="Times New Roman" panose="02020603050405020304" pitchFamily="18" charset="0"/>
                <a:cs typeface="Times New Roman" panose="02020603050405020304" pitchFamily="18" charset="0"/>
              </a:rPr>
              <a:t>methods to keep the advantages while increasing accuracy</a:t>
            </a:r>
          </a:p>
        </p:txBody>
      </p:sp>
      <p:sp>
        <p:nvSpPr>
          <p:cNvPr id="2" name="TextBox 1"/>
          <p:cNvSpPr txBox="1"/>
          <p:nvPr/>
        </p:nvSpPr>
        <p:spPr>
          <a:xfrm>
            <a:off x="1931027" y="816821"/>
            <a:ext cx="79248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Advantages of Single Decision Tree</a:t>
            </a:r>
          </a:p>
        </p:txBody>
      </p:sp>
      <p:sp>
        <p:nvSpPr>
          <p:cNvPr id="3" name="TextBox 2"/>
          <p:cNvSpPr txBox="1"/>
          <p:nvPr/>
        </p:nvSpPr>
        <p:spPr>
          <a:xfrm>
            <a:off x="2057400" y="1371601"/>
            <a:ext cx="762000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Handles “Mixed” type of data</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Robust to outliers in input space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Computational Scalability (Large N)</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Interpretability (White Box)</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4067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685800"/>
            <a:ext cx="8153400" cy="369332"/>
          </a:xfrm>
          <a:prstGeom prst="rect">
            <a:avLst/>
          </a:prstGeom>
          <a:noFill/>
        </p:spPr>
        <p:txBody>
          <a:bodyPr wrap="square" rtlCol="0">
            <a:spAutoFit/>
          </a:bodyPr>
          <a:lstStyle/>
          <a:p>
            <a:endParaRPr lang="en-US" dirty="0"/>
          </a:p>
        </p:txBody>
      </p:sp>
      <p:sp>
        <p:nvSpPr>
          <p:cNvPr id="6" name="TextBox 5"/>
          <p:cNvSpPr txBox="1"/>
          <p:nvPr/>
        </p:nvSpPr>
        <p:spPr>
          <a:xfrm>
            <a:off x="2168236" y="319355"/>
            <a:ext cx="7924800"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Introduction to Machine Learning Ensembles</a:t>
            </a:r>
          </a:p>
        </p:txBody>
      </p:sp>
      <p:sp>
        <p:nvSpPr>
          <p:cNvPr id="7" name="Rectangle 6"/>
          <p:cNvSpPr/>
          <p:nvPr/>
        </p:nvSpPr>
        <p:spPr>
          <a:xfrm>
            <a:off x="2705100" y="3581401"/>
            <a:ext cx="7010400" cy="2554545"/>
          </a:xfrm>
          <a:prstGeom prst="rect">
            <a:avLst/>
          </a:prstGeom>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Popular Ensemble methods are: Bagging, Boosting &amp; Random Forest. </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the basic decision making process remains the same by using Entropy and Information gain for classification purpose.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Minimization of Error Variance for Regression Purpose</a:t>
            </a:r>
          </a:p>
        </p:txBody>
      </p:sp>
      <p:sp>
        <p:nvSpPr>
          <p:cNvPr id="2" name="TextBox 1"/>
          <p:cNvSpPr txBox="1"/>
          <p:nvPr/>
        </p:nvSpPr>
        <p:spPr>
          <a:xfrm>
            <a:off x="2739736" y="1790527"/>
            <a:ext cx="6781800"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order to increase predictive power, instead of using a single decision tree or learning one model, a collection of decision trees or several models are  used and final result/decision is done by aggregating them. which is known as “Ensemble Method” in Machine Learning.</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94824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5526" y="381000"/>
            <a:ext cx="80772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Random Forest : At a Glance</a:t>
            </a:r>
          </a:p>
        </p:txBody>
      </p:sp>
      <p:sp>
        <p:nvSpPr>
          <p:cNvPr id="6" name="Content Placeholder 2"/>
          <p:cNvSpPr txBox="1">
            <a:spLocks/>
          </p:cNvSpPr>
          <p:nvPr/>
        </p:nvSpPr>
        <p:spPr>
          <a:xfrm>
            <a:off x="1981200" y="144780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Collection of Unpruned decision trees</a:t>
            </a:r>
          </a:p>
          <a:p>
            <a:pPr marL="342900" indent="-342900" algn="l">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Consists of a rule to combine the outcomes of the decision</a:t>
            </a:r>
          </a:p>
          <a:p>
            <a:pPr marL="342900" indent="-342900" algn="l">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Goal is to improve prediction accuracy</a:t>
            </a:r>
          </a:p>
          <a:p>
            <a:pPr marL="342900" indent="-342900" algn="l">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Randomness is introduced in two ways:</a:t>
            </a:r>
          </a:p>
          <a:p>
            <a:pPr marL="342900" indent="-342900" algn="l">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Bootstrapping or Sampling with replacement: each tree is built on bootstrap sample of training data</a:t>
            </a:r>
          </a:p>
          <a:p>
            <a:pPr marL="342900" indent="-342900" algn="l">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Random Selection of Predictor variables used for splitting</a:t>
            </a:r>
          </a:p>
          <a:p>
            <a:pPr marL="457200" indent="-457200">
              <a:lnSpc>
                <a:spcPct val="150000"/>
              </a:lnSpc>
              <a:buFont typeface="Wingdings" panose="05000000000000000000" pitchFamily="2" charset="2"/>
              <a:buChar char="Ø"/>
            </a:pPr>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492619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800" y="803048"/>
            <a:ext cx="80010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 Forest: First randomization through bagging</a:t>
            </a:r>
          </a:p>
        </p:txBody>
      </p:sp>
      <p:sp>
        <p:nvSpPr>
          <p:cNvPr id="13" name="Rectangle 12"/>
          <p:cNvSpPr/>
          <p:nvPr/>
        </p:nvSpPr>
        <p:spPr>
          <a:xfrm>
            <a:off x="1905001" y="1524001"/>
            <a:ext cx="8458199" cy="470898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Random forest: first randomization through </a:t>
            </a:r>
            <a:r>
              <a:rPr lang="en-US" sz="2000" b="1" dirty="0">
                <a:latin typeface="Times New Roman" panose="02020603050405020304" pitchFamily="18" charset="0"/>
                <a:cs typeface="Times New Roman" panose="02020603050405020304" pitchFamily="18" charset="0"/>
              </a:rPr>
              <a:t>bagging</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Bagging = bootstrap aggregation </a:t>
            </a:r>
            <a:r>
              <a:rPr lang="en-US" sz="2000" i="1" dirty="0">
                <a:latin typeface="Times New Roman" panose="02020603050405020304" pitchFamily="18" charset="0"/>
                <a:cs typeface="Times New Roman" panose="02020603050405020304" pitchFamily="18" charset="0"/>
              </a:rPr>
              <a:t>(Breiman 1996)</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Bootstrap sample = create new training sets by random sampling the</a:t>
            </a:r>
          </a:p>
          <a:p>
            <a:pPr>
              <a:lnSpc>
                <a:spcPct val="150000"/>
              </a:lnSpc>
            </a:pPr>
            <a:r>
              <a:rPr lang="en-US" sz="2000" dirty="0">
                <a:latin typeface="Times New Roman" panose="02020603050405020304" pitchFamily="18" charset="0"/>
                <a:cs typeface="Times New Roman" panose="02020603050405020304" pitchFamily="18" charset="0"/>
              </a:rPr>
              <a:t>given one N′≤N times with replacement</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Bootstrap aggregation … parallel combination of learners,</a:t>
            </a:r>
          </a:p>
          <a:p>
            <a:pPr>
              <a:lnSpc>
                <a:spcPct val="150000"/>
              </a:lnSpc>
            </a:pPr>
            <a:r>
              <a:rPr lang="en-US" sz="2000" dirty="0">
                <a:latin typeface="Times New Roman" panose="02020603050405020304" pitchFamily="18" charset="0"/>
                <a:cs typeface="Times New Roman" panose="02020603050405020304" pitchFamily="18" charset="0"/>
              </a:rPr>
              <a:t>independently trained on distinct bootstrap samples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 prediction is the mean prediction (regression) or class with</a:t>
            </a:r>
          </a:p>
          <a:p>
            <a:pPr>
              <a:lnSpc>
                <a:spcPct val="150000"/>
              </a:lnSpc>
            </a:pPr>
            <a:r>
              <a:rPr lang="en-US" sz="2000" dirty="0">
                <a:latin typeface="Times New Roman" panose="02020603050405020304" pitchFamily="18" charset="0"/>
                <a:cs typeface="Times New Roman" panose="02020603050405020304" pitchFamily="18" charset="0"/>
              </a:rPr>
              <a:t>maximum votes (classification).</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squared error loss, bagging alone decreases test error by</a:t>
            </a:r>
          </a:p>
          <a:p>
            <a:pPr>
              <a:lnSpc>
                <a:spcPct val="150000"/>
              </a:lnSpc>
            </a:pPr>
            <a:r>
              <a:rPr lang="en-US" sz="2000" dirty="0">
                <a:latin typeface="Times New Roman" panose="02020603050405020304" pitchFamily="18" charset="0"/>
                <a:cs typeface="Times New Roman" panose="02020603050405020304" pitchFamily="18" charset="0"/>
              </a:rPr>
              <a:t>lowering prediction variance, while leaving bias unchanged.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685023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685800"/>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Bias-Variance Trade-Off</a:t>
            </a:r>
          </a:p>
        </p:txBody>
      </p:sp>
      <p:sp>
        <p:nvSpPr>
          <p:cNvPr id="3" name="Rectangle 2"/>
          <p:cNvSpPr/>
          <p:nvPr/>
        </p:nvSpPr>
        <p:spPr>
          <a:xfrm>
            <a:off x="1875971" y="1524001"/>
            <a:ext cx="8382000" cy="332398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Typically one wants to choose a model that both accurately captures the regularities in its training data (</a:t>
            </a:r>
            <a:r>
              <a:rPr lang="en-US" sz="2000" b="1" dirty="0">
                <a:solidFill>
                  <a:srgbClr val="0070C0"/>
                </a:solidFill>
                <a:latin typeface="Times New Roman" panose="02020603050405020304" pitchFamily="18" charset="0"/>
                <a:cs typeface="Times New Roman" panose="02020603050405020304" pitchFamily="18" charset="0"/>
              </a:rPr>
              <a:t>Low Bias</a:t>
            </a:r>
            <a:r>
              <a:rPr lang="en-US" sz="2000" dirty="0">
                <a:latin typeface="Times New Roman" panose="02020603050405020304" pitchFamily="18" charset="0"/>
                <a:cs typeface="Times New Roman" panose="02020603050405020304" pitchFamily="18" charset="0"/>
              </a:rPr>
              <a:t>), but also generalizes well to unseen data (</a:t>
            </a:r>
            <a:r>
              <a:rPr lang="en-US" sz="2000" b="1" dirty="0">
                <a:solidFill>
                  <a:srgbClr val="0070C0"/>
                </a:solidFill>
                <a:latin typeface="Times New Roman" panose="02020603050405020304" pitchFamily="18" charset="0"/>
                <a:cs typeface="Times New Roman" panose="02020603050405020304" pitchFamily="18" charset="0"/>
              </a:rPr>
              <a:t>Low Variance</a:t>
            </a:r>
            <a:r>
              <a:rPr lang="en-US" sz="2000" dirty="0">
                <a:latin typeface="Times New Roman" panose="02020603050405020304" pitchFamily="18" charset="0"/>
                <a:cs typeface="Times New Roman" panose="02020603050405020304" pitchFamily="18" charset="0"/>
              </a:rPr>
              <a:t>). Unfortunately, it is typically impossible to do both simultaneously. Usually, a low bias (e.g. fitting a polynomial regression instead of linear regression) will lead to high variance in new data i.e. it will not generalize it well. This is known as Bias-Variance Trade-off in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737658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765405"/>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Bias-Variance Tradeoff</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186" y="1524000"/>
            <a:ext cx="7391400" cy="4140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67000" y="5867400"/>
            <a:ext cx="67056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Hastie, Tibshirani, Friedman “Elements of Statistical Learning” 2001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46189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A7ED-BCE1-41AA-A3E2-4894C01FDAE0}"/>
              </a:ext>
            </a:extLst>
          </p:cNvPr>
          <p:cNvSpPr>
            <a:spLocks noGrp="1"/>
          </p:cNvSpPr>
          <p:nvPr>
            <p:ph type="title"/>
          </p:nvPr>
        </p:nvSpPr>
        <p:spPr>
          <a:xfrm>
            <a:off x="408562" y="238667"/>
            <a:ext cx="10515600" cy="549274"/>
          </a:xfrm>
        </p:spPr>
        <p:txBody>
          <a:bodyPr>
            <a:normAutofit/>
          </a:bodyPr>
          <a:lstStyle/>
          <a:p>
            <a:r>
              <a:rPr lang="en-US" sz="3200" dirty="0">
                <a:latin typeface="Times New Roman" panose="02020603050405020304" pitchFamily="18" charset="0"/>
                <a:cs typeface="Times New Roman" panose="02020603050405020304" pitchFamily="18" charset="0"/>
              </a:rPr>
              <a:t>Factor Analysis (FA)</a:t>
            </a:r>
          </a:p>
        </p:txBody>
      </p:sp>
      <p:sp>
        <p:nvSpPr>
          <p:cNvPr id="3" name="Content Placeholder 2">
            <a:extLst>
              <a:ext uri="{FF2B5EF4-FFF2-40B4-BE49-F238E27FC236}">
                <a16:creationId xmlns:a16="http://schemas.microsoft.com/office/drawing/2014/main" id="{18B995F8-2AB8-402D-9CAE-04455B1D0978}"/>
              </a:ext>
            </a:extLst>
          </p:cNvPr>
          <p:cNvSpPr>
            <a:spLocks noGrp="1"/>
          </p:cNvSpPr>
          <p:nvPr>
            <p:ph idx="1"/>
          </p:nvPr>
        </p:nvSpPr>
        <p:spPr>
          <a:xfrm>
            <a:off x="330741" y="920953"/>
            <a:ext cx="11420272" cy="1520690"/>
          </a:xfrm>
        </p:spPr>
        <p:txBody>
          <a:bodyPr/>
          <a:lstStyle/>
          <a:p>
            <a:r>
              <a:rPr lang="en-US" sz="1600" b="1" dirty="0">
                <a:latin typeface="Times New Roman" panose="02020603050405020304" pitchFamily="18" charset="0"/>
                <a:cs typeface="Times New Roman" panose="02020603050405020304" pitchFamily="18" charset="0"/>
              </a:rPr>
              <a:t>Why use factor analysis?</a:t>
            </a:r>
          </a:p>
          <a:p>
            <a:r>
              <a:rPr lang="en-US" sz="1600" dirty="0">
                <a:latin typeface="Times New Roman" panose="02020603050405020304" pitchFamily="18" charset="0"/>
                <a:cs typeface="Times New Roman" panose="02020603050405020304" pitchFamily="18" charset="0"/>
              </a:rPr>
              <a:t>Factor analysis is a useful tool for investigating variable relationships for complex concepts such as socioeconomic status, dietary patterns, or psychological scales.</a:t>
            </a:r>
          </a:p>
          <a:p>
            <a:r>
              <a:rPr lang="en-US" sz="1600" dirty="0">
                <a:latin typeface="Times New Roman" panose="02020603050405020304" pitchFamily="18" charset="0"/>
                <a:cs typeface="Times New Roman" panose="02020603050405020304" pitchFamily="18" charset="0"/>
              </a:rPr>
              <a:t>It allows researchers to investigate concepts that are not easily measured directly by collapsing a large number of variables into a few interpretable underlying factors.</a:t>
            </a:r>
          </a:p>
          <a:p>
            <a:endParaRPr lang="en-US" dirty="0"/>
          </a:p>
        </p:txBody>
      </p:sp>
      <p:sp>
        <p:nvSpPr>
          <p:cNvPr id="4" name="TextBox 3">
            <a:extLst>
              <a:ext uri="{FF2B5EF4-FFF2-40B4-BE49-F238E27FC236}">
                <a16:creationId xmlns:a16="http://schemas.microsoft.com/office/drawing/2014/main" id="{3942D210-522B-4839-9C1E-FE9AD06E8881}"/>
              </a:ext>
            </a:extLst>
          </p:cNvPr>
          <p:cNvSpPr txBox="1"/>
          <p:nvPr/>
        </p:nvSpPr>
        <p:spPr>
          <a:xfrm>
            <a:off x="408562" y="2574655"/>
            <a:ext cx="11517549" cy="160043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What is a factor?</a:t>
            </a:r>
          </a:p>
          <a:p>
            <a:r>
              <a:rPr lang="en-US" sz="1600" dirty="0">
                <a:latin typeface="Times New Roman" panose="02020603050405020304" pitchFamily="18" charset="0"/>
                <a:cs typeface="Times New Roman" panose="02020603050405020304" pitchFamily="18" charset="0"/>
              </a:rPr>
              <a:t>The key concept of factor analysis is that multiple observed variables have similar patterns of responses because they are all associated with a latent (i.e. not directly measured) variable.</a:t>
            </a:r>
          </a:p>
          <a:p>
            <a:r>
              <a:rPr lang="en-US" sz="1600" dirty="0">
                <a:latin typeface="Times New Roman" panose="02020603050405020304" pitchFamily="18" charset="0"/>
                <a:cs typeface="Times New Roman" panose="02020603050405020304" pitchFamily="18" charset="0"/>
              </a:rPr>
              <a:t>For example, people may respond similarly to questions about income, education, and occupation, which are all associated with the latent variable socioeconomic status.</a:t>
            </a:r>
          </a:p>
          <a:p>
            <a:endParaRPr lang="en-US" dirty="0"/>
          </a:p>
        </p:txBody>
      </p:sp>
      <p:graphicFrame>
        <p:nvGraphicFramePr>
          <p:cNvPr id="6" name="Table 5">
            <a:extLst>
              <a:ext uri="{FF2B5EF4-FFF2-40B4-BE49-F238E27FC236}">
                <a16:creationId xmlns:a16="http://schemas.microsoft.com/office/drawing/2014/main" id="{7EF9B854-280B-4EC8-87AE-44B50511088F}"/>
              </a:ext>
            </a:extLst>
          </p:cNvPr>
          <p:cNvGraphicFramePr>
            <a:graphicFrameLocks noGrp="1"/>
          </p:cNvGraphicFramePr>
          <p:nvPr>
            <p:extLst>
              <p:ext uri="{D42A27DB-BD31-4B8C-83A1-F6EECF244321}">
                <p14:modId xmlns:p14="http://schemas.microsoft.com/office/powerpoint/2010/main" val="2538293942"/>
              </p:ext>
            </p:extLst>
          </p:nvPr>
        </p:nvGraphicFramePr>
        <p:xfrm>
          <a:off x="496354" y="3949603"/>
          <a:ext cx="9989820" cy="1950720"/>
        </p:xfrm>
        <a:graphic>
          <a:graphicData uri="http://schemas.openxmlformats.org/drawingml/2006/table">
            <a:tbl>
              <a:tblPr/>
              <a:tblGrid>
                <a:gridCol w="4036291">
                  <a:extLst>
                    <a:ext uri="{9D8B030D-6E8A-4147-A177-3AD203B41FA5}">
                      <a16:colId xmlns:a16="http://schemas.microsoft.com/office/drawing/2014/main" val="1267815982"/>
                    </a:ext>
                  </a:extLst>
                </a:gridCol>
                <a:gridCol w="3027218">
                  <a:extLst>
                    <a:ext uri="{9D8B030D-6E8A-4147-A177-3AD203B41FA5}">
                      <a16:colId xmlns:a16="http://schemas.microsoft.com/office/drawing/2014/main" val="2105993337"/>
                    </a:ext>
                  </a:extLst>
                </a:gridCol>
                <a:gridCol w="2926311">
                  <a:extLst>
                    <a:ext uri="{9D8B030D-6E8A-4147-A177-3AD203B41FA5}">
                      <a16:colId xmlns:a16="http://schemas.microsoft.com/office/drawing/2014/main" val="2743355935"/>
                    </a:ext>
                  </a:extLst>
                </a:gridCol>
              </a:tblGrid>
              <a:tr h="0">
                <a:tc>
                  <a:txBody>
                    <a:bodyPr/>
                    <a:lstStyle/>
                    <a:p>
                      <a:r>
                        <a:rPr lang="en-US" sz="1600" b="1" dirty="0">
                          <a:solidFill>
                            <a:srgbClr val="3366FF"/>
                          </a:solidFill>
                          <a:effectLst/>
                          <a:latin typeface="Times New Roman" panose="02020603050405020304" pitchFamily="18" charset="0"/>
                          <a:cs typeface="Times New Roman" panose="02020603050405020304" pitchFamily="18" charset="0"/>
                        </a:rPr>
                        <a:t>Variables</a:t>
                      </a:r>
                      <a:endParaRPr lang="en-US" sz="1600" dirty="0">
                        <a:latin typeface="Times New Roman" panose="02020603050405020304" pitchFamily="18" charset="0"/>
                        <a:cs typeface="Times New Roman" panose="02020603050405020304" pitchFamily="18" charset="0"/>
                      </a:endParaRPr>
                    </a:p>
                  </a:txBody>
                  <a:tcPr marL="0" marR="0" marT="0" marB="0">
                    <a:lnL>
                      <a:noFill/>
                    </a:lnL>
                    <a:lnR>
                      <a:noFill/>
                    </a:lnR>
                    <a:lnT>
                      <a:noFill/>
                    </a:lnT>
                    <a:lnB>
                      <a:noFill/>
                    </a:lnB>
                  </a:tcPr>
                </a:tc>
                <a:tc>
                  <a:txBody>
                    <a:bodyPr/>
                    <a:lstStyle/>
                    <a:p>
                      <a:r>
                        <a:rPr lang="en-US" sz="1600" b="1">
                          <a:solidFill>
                            <a:srgbClr val="3366FF"/>
                          </a:solidFill>
                          <a:effectLst/>
                          <a:latin typeface="Times New Roman" panose="02020603050405020304" pitchFamily="18" charset="0"/>
                          <a:cs typeface="Times New Roman" panose="02020603050405020304" pitchFamily="18" charset="0"/>
                        </a:rPr>
                        <a:t>Factor 1</a:t>
                      </a:r>
                      <a:endParaRPr lang="en-US" sz="1600">
                        <a:latin typeface="Times New Roman" panose="02020603050405020304" pitchFamily="18" charset="0"/>
                        <a:cs typeface="Times New Roman" panose="02020603050405020304" pitchFamily="18" charset="0"/>
                      </a:endParaRPr>
                    </a:p>
                  </a:txBody>
                  <a:tcPr marL="0" marR="0" marT="0" marB="0">
                    <a:lnL>
                      <a:noFill/>
                    </a:lnL>
                    <a:lnR>
                      <a:noFill/>
                    </a:lnR>
                    <a:lnT>
                      <a:noFill/>
                    </a:lnT>
                    <a:lnB>
                      <a:noFill/>
                    </a:lnB>
                  </a:tcPr>
                </a:tc>
                <a:tc>
                  <a:txBody>
                    <a:bodyPr/>
                    <a:lstStyle/>
                    <a:p>
                      <a:r>
                        <a:rPr lang="en-US" sz="1600" b="1">
                          <a:solidFill>
                            <a:srgbClr val="3366FF"/>
                          </a:solidFill>
                          <a:effectLst/>
                          <a:latin typeface="Times New Roman" panose="02020603050405020304" pitchFamily="18" charset="0"/>
                          <a:cs typeface="Times New Roman" panose="02020603050405020304" pitchFamily="18" charset="0"/>
                        </a:rPr>
                        <a:t>Factor 2</a:t>
                      </a:r>
                      <a:endParaRPr lang="en-US" sz="1600">
                        <a:latin typeface="Times New Roman" panose="02020603050405020304" pitchFamily="18"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365991656"/>
                  </a:ext>
                </a:extLst>
              </a:tr>
              <a:tr h="0">
                <a:tc>
                  <a:txBody>
                    <a:bodyPr/>
                    <a:lstStyle/>
                    <a:p>
                      <a:r>
                        <a:rPr lang="en-US" sz="1600" dirty="0">
                          <a:latin typeface="Times New Roman" panose="02020603050405020304" pitchFamily="18" charset="0"/>
                          <a:cs typeface="Times New Roman" panose="02020603050405020304" pitchFamily="18" charset="0"/>
                        </a:rPr>
                        <a:t>Income</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0.65</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0.11</a:t>
                      </a:r>
                    </a:p>
                  </a:txBody>
                  <a:tcPr marL="0" marR="0" marT="0" marB="0">
                    <a:lnL>
                      <a:noFill/>
                    </a:lnL>
                    <a:lnR>
                      <a:noFill/>
                    </a:lnR>
                    <a:lnT>
                      <a:noFill/>
                    </a:lnT>
                    <a:lnB>
                      <a:noFill/>
                    </a:lnB>
                  </a:tcPr>
                </a:tc>
                <a:extLst>
                  <a:ext uri="{0D108BD9-81ED-4DB2-BD59-A6C34878D82A}">
                    <a16:rowId xmlns:a16="http://schemas.microsoft.com/office/drawing/2014/main" val="3525167873"/>
                  </a:ext>
                </a:extLst>
              </a:tr>
              <a:tr h="0">
                <a:tc>
                  <a:txBody>
                    <a:bodyPr/>
                    <a:lstStyle/>
                    <a:p>
                      <a:r>
                        <a:rPr lang="en-US" sz="1600">
                          <a:latin typeface="Times New Roman" panose="02020603050405020304" pitchFamily="18" charset="0"/>
                          <a:cs typeface="Times New Roman" panose="02020603050405020304" pitchFamily="18" charset="0"/>
                        </a:rPr>
                        <a:t>Education</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0.59</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0.25</a:t>
                      </a:r>
                    </a:p>
                  </a:txBody>
                  <a:tcPr marL="0" marR="0" marT="0" marB="0">
                    <a:lnL>
                      <a:noFill/>
                    </a:lnL>
                    <a:lnR>
                      <a:noFill/>
                    </a:lnR>
                    <a:lnT>
                      <a:noFill/>
                    </a:lnT>
                    <a:lnB>
                      <a:noFill/>
                    </a:lnB>
                  </a:tcPr>
                </a:tc>
                <a:extLst>
                  <a:ext uri="{0D108BD9-81ED-4DB2-BD59-A6C34878D82A}">
                    <a16:rowId xmlns:a16="http://schemas.microsoft.com/office/drawing/2014/main" val="2185105304"/>
                  </a:ext>
                </a:extLst>
              </a:tr>
              <a:tr h="0">
                <a:tc>
                  <a:txBody>
                    <a:bodyPr/>
                    <a:lstStyle/>
                    <a:p>
                      <a:r>
                        <a:rPr lang="en-US" sz="1600">
                          <a:latin typeface="Times New Roman" panose="02020603050405020304" pitchFamily="18" charset="0"/>
                          <a:cs typeface="Times New Roman" panose="02020603050405020304" pitchFamily="18" charset="0"/>
                        </a:rPr>
                        <a:t>Occupation</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0.48</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0.19</a:t>
                      </a:r>
                    </a:p>
                  </a:txBody>
                  <a:tcPr marL="0" marR="0" marT="0" marB="0">
                    <a:lnL>
                      <a:noFill/>
                    </a:lnL>
                    <a:lnR>
                      <a:noFill/>
                    </a:lnR>
                    <a:lnT>
                      <a:noFill/>
                    </a:lnT>
                    <a:lnB>
                      <a:noFill/>
                    </a:lnB>
                  </a:tcPr>
                </a:tc>
                <a:extLst>
                  <a:ext uri="{0D108BD9-81ED-4DB2-BD59-A6C34878D82A}">
                    <a16:rowId xmlns:a16="http://schemas.microsoft.com/office/drawing/2014/main" val="1612422238"/>
                  </a:ext>
                </a:extLst>
              </a:tr>
              <a:tr h="0">
                <a:tc>
                  <a:txBody>
                    <a:bodyPr/>
                    <a:lstStyle/>
                    <a:p>
                      <a:r>
                        <a:rPr lang="en-US" sz="1600" dirty="0">
                          <a:latin typeface="Times New Roman" panose="02020603050405020304" pitchFamily="18" charset="0"/>
                          <a:cs typeface="Times New Roman" panose="02020603050405020304" pitchFamily="18" charset="0"/>
                        </a:rPr>
                        <a:t>House value</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0.38</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0.60</a:t>
                      </a:r>
                    </a:p>
                  </a:txBody>
                  <a:tcPr marL="0" marR="0" marT="0" marB="0">
                    <a:lnL>
                      <a:noFill/>
                    </a:lnL>
                    <a:lnR>
                      <a:noFill/>
                    </a:lnR>
                    <a:lnT>
                      <a:noFill/>
                    </a:lnT>
                    <a:lnB>
                      <a:noFill/>
                    </a:lnB>
                  </a:tcPr>
                </a:tc>
                <a:extLst>
                  <a:ext uri="{0D108BD9-81ED-4DB2-BD59-A6C34878D82A}">
                    <a16:rowId xmlns:a16="http://schemas.microsoft.com/office/drawing/2014/main" val="1553273084"/>
                  </a:ext>
                </a:extLst>
              </a:tr>
              <a:tr h="0">
                <a:tc>
                  <a:txBody>
                    <a:bodyPr/>
                    <a:lstStyle/>
                    <a:p>
                      <a:r>
                        <a:rPr lang="en-US" sz="1600" dirty="0">
                          <a:latin typeface="Times New Roman" panose="02020603050405020304" pitchFamily="18" charset="0"/>
                          <a:cs typeface="Times New Roman" panose="02020603050405020304" pitchFamily="18" charset="0"/>
                        </a:rPr>
                        <a:t>Number of public parks in neighborhood</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0.13</a:t>
                      </a:r>
                    </a:p>
                  </a:txBody>
                  <a:tcPr marL="0" marR="0" marT="0" marB="0">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0.57</a:t>
                      </a:r>
                    </a:p>
                  </a:txBody>
                  <a:tcPr marL="0" marR="0" marT="0" marB="0">
                    <a:lnL>
                      <a:noFill/>
                    </a:lnL>
                    <a:lnR>
                      <a:noFill/>
                    </a:lnR>
                    <a:lnT>
                      <a:noFill/>
                    </a:lnT>
                    <a:lnB>
                      <a:noFill/>
                    </a:lnB>
                  </a:tcPr>
                </a:tc>
                <a:extLst>
                  <a:ext uri="{0D108BD9-81ED-4DB2-BD59-A6C34878D82A}">
                    <a16:rowId xmlns:a16="http://schemas.microsoft.com/office/drawing/2014/main" val="1312565200"/>
                  </a:ext>
                </a:extLst>
              </a:tr>
              <a:tr h="0">
                <a:tc>
                  <a:txBody>
                    <a:bodyPr/>
                    <a:lstStyle/>
                    <a:p>
                      <a:r>
                        <a:rPr lang="en-US" sz="1600" dirty="0">
                          <a:latin typeface="Times New Roman" panose="02020603050405020304" pitchFamily="18" charset="0"/>
                          <a:cs typeface="Times New Roman" panose="02020603050405020304" pitchFamily="18" charset="0"/>
                        </a:rPr>
                        <a:t>Number of violent crimes per year in neighborhood</a:t>
                      </a:r>
                    </a:p>
                  </a:txBody>
                  <a:tcPr marL="0" marR="0" marT="0" marB="0">
                    <a:lnL>
                      <a:noFill/>
                    </a:lnL>
                    <a:lnR>
                      <a:noFill/>
                    </a:lnR>
                    <a:lnT>
                      <a:noFill/>
                    </a:lnT>
                    <a:lnB>
                      <a:noFill/>
                    </a:lnB>
                  </a:tcPr>
                </a:tc>
                <a:tc>
                  <a:txBody>
                    <a:bodyPr/>
                    <a:lstStyle/>
                    <a:p>
                      <a:r>
                        <a:rPr lang="en-US" sz="1600" dirty="0">
                          <a:latin typeface="Times New Roman" panose="02020603050405020304" pitchFamily="18" charset="0"/>
                          <a:cs typeface="Times New Roman" panose="02020603050405020304" pitchFamily="18" charset="0"/>
                        </a:rPr>
                        <a:t>0.23</a:t>
                      </a:r>
                    </a:p>
                  </a:txBody>
                  <a:tcPr marL="0" marR="0" marT="0" marB="0">
                    <a:lnL>
                      <a:noFill/>
                    </a:lnL>
                    <a:lnR>
                      <a:noFill/>
                    </a:lnR>
                    <a:lnT>
                      <a:noFill/>
                    </a:lnT>
                    <a:lnB>
                      <a:noFill/>
                    </a:lnB>
                  </a:tcPr>
                </a:tc>
                <a:tc>
                  <a:txBody>
                    <a:bodyPr/>
                    <a:lstStyle/>
                    <a:p>
                      <a:r>
                        <a:rPr lang="en-US" sz="1600" dirty="0">
                          <a:latin typeface="Times New Roman" panose="02020603050405020304" pitchFamily="18" charset="0"/>
                          <a:cs typeface="Times New Roman" panose="02020603050405020304" pitchFamily="18" charset="0"/>
                        </a:rPr>
                        <a:t>0.55</a:t>
                      </a:r>
                    </a:p>
                  </a:txBody>
                  <a:tcPr marL="0" marR="0" marT="0" marB="0">
                    <a:lnL>
                      <a:noFill/>
                    </a:lnL>
                    <a:lnR>
                      <a:noFill/>
                    </a:lnR>
                    <a:lnT>
                      <a:noFill/>
                    </a:lnT>
                    <a:lnB>
                      <a:noFill/>
                    </a:lnB>
                  </a:tcPr>
                </a:tc>
                <a:extLst>
                  <a:ext uri="{0D108BD9-81ED-4DB2-BD59-A6C34878D82A}">
                    <a16:rowId xmlns:a16="http://schemas.microsoft.com/office/drawing/2014/main" val="3694452401"/>
                  </a:ext>
                </a:extLst>
              </a:tr>
            </a:tbl>
          </a:graphicData>
        </a:graphic>
      </p:graphicFrame>
      <p:sp>
        <p:nvSpPr>
          <p:cNvPr id="7" name="TextBox 6">
            <a:extLst>
              <a:ext uri="{FF2B5EF4-FFF2-40B4-BE49-F238E27FC236}">
                <a16:creationId xmlns:a16="http://schemas.microsoft.com/office/drawing/2014/main" id="{59E1DB20-573A-444B-9227-FC5F2457A84A}"/>
              </a:ext>
            </a:extLst>
          </p:cNvPr>
          <p:cNvSpPr txBox="1"/>
          <p:nvPr/>
        </p:nvSpPr>
        <p:spPr>
          <a:xfrm>
            <a:off x="408562" y="6118699"/>
            <a:ext cx="709146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Source: https://onlinecourses.science.psu.edu/stat505/node/74</a:t>
            </a:r>
          </a:p>
        </p:txBody>
      </p:sp>
    </p:spTree>
    <p:extLst>
      <p:ext uri="{BB962C8B-B14F-4D97-AF65-F5344CB8AC3E}">
        <p14:creationId xmlns:p14="http://schemas.microsoft.com/office/powerpoint/2010/main" val="345384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609600"/>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Reducing Variance through Bagging</a:t>
            </a:r>
          </a:p>
        </p:txBody>
      </p:sp>
      <p:sp>
        <p:nvSpPr>
          <p:cNvPr id="3" name="Rectangle 2"/>
          <p:cNvSpPr/>
          <p:nvPr/>
        </p:nvSpPr>
        <p:spPr>
          <a:xfrm>
            <a:off x="2714171" y="1524000"/>
            <a:ext cx="6477000" cy="400110"/>
          </a:xfrm>
          <a:prstGeom prst="rect">
            <a:avLst/>
          </a:prstGeom>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Averaging reduces variance without increasing bias</a:t>
            </a:r>
          </a:p>
        </p:txBody>
      </p:sp>
      <p:sp>
        <p:nvSpPr>
          <p:cNvPr id="6" name="Rectangle 5"/>
          <p:cNvSpPr/>
          <p:nvPr/>
        </p:nvSpPr>
        <p:spPr>
          <a:xfrm>
            <a:off x="2714171" y="3173307"/>
            <a:ext cx="6477000" cy="707886"/>
          </a:xfrm>
          <a:prstGeom prst="rect">
            <a:avLst/>
          </a:prstGeom>
        </p:spPr>
        <p:txBody>
          <a:bodyPr wrap="square">
            <a:spAutoFit/>
          </a:bodyPr>
          <a:lstStyle/>
          <a:p>
            <a:pPr marL="285750" indent="-285750">
              <a:buFont typeface="Wingdings" panose="05000000000000000000" pitchFamily="2" charset="2"/>
              <a:buChar char="ü"/>
            </a:pPr>
            <a:r>
              <a:rPr lang="en-US" dirty="0"/>
              <a:t> </a:t>
            </a:r>
            <a:r>
              <a:rPr lang="en-US" sz="2000" dirty="0">
                <a:latin typeface="Times New Roman" panose="02020603050405020304" pitchFamily="18" charset="0"/>
                <a:cs typeface="Times New Roman" panose="02020603050405020304" pitchFamily="18" charset="0"/>
              </a:rPr>
              <a:t>Average models to reduce model variance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That’s exactly what Bagging does.</a:t>
            </a:r>
          </a:p>
        </p:txBody>
      </p:sp>
      <mc:AlternateContent xmlns:mc="http://schemas.openxmlformats.org/markup-compatibility/2006">
        <mc:Choice xmlns:a14="http://schemas.microsoft.com/office/drawing/2010/main" Requires="a14">
          <p:sp>
            <p:nvSpPr>
              <p:cNvPr id="7" name="Rectangle 6"/>
              <p:cNvSpPr/>
              <p:nvPr/>
            </p:nvSpPr>
            <p:spPr>
              <a:xfrm>
                <a:off x="4152900" y="2057401"/>
                <a:ext cx="3886200" cy="72077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Var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𝑋</m:t>
                        </m:r>
                      </m:e>
                    </m:acc>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a:rPr>
                      <m:t> </m:t>
                    </m:r>
                    <m:f>
                      <m:fPr>
                        <m:ctrlPr>
                          <a:rPr lang="en-US" sz="2800" i="1">
                            <a:latin typeface="Cambria Math" panose="02040503050406030204" pitchFamily="18" charset="0"/>
                          </a:rPr>
                        </m:ctrlPr>
                      </m:fPr>
                      <m:num>
                        <m:r>
                          <a:rPr lang="en-US" sz="2800" i="1">
                            <a:latin typeface="Cambria Math"/>
                          </a:rPr>
                          <m:t>𝑉𝑎𝑟</m:t>
                        </m:r>
                        <m:r>
                          <a:rPr lang="en-US" sz="2800" i="1">
                            <a:latin typeface="Cambria Math"/>
                          </a:rPr>
                          <m:t>(</m:t>
                        </m:r>
                        <m:r>
                          <a:rPr lang="en-US" sz="2800" i="1">
                            <a:latin typeface="Cambria Math"/>
                          </a:rPr>
                          <m:t>𝑋</m:t>
                        </m:r>
                        <m:r>
                          <a:rPr lang="en-US" sz="2800" i="1">
                            <a:latin typeface="Cambria Math"/>
                          </a:rPr>
                          <m:t>)</m:t>
                        </m:r>
                      </m:num>
                      <m:den>
                        <m:r>
                          <a:rPr lang="en-US" sz="2800" i="1">
                            <a:latin typeface="Cambria Math"/>
                          </a:rPr>
                          <m:t>𝑁</m:t>
                        </m:r>
                      </m:den>
                    </m:f>
                  </m:oMath>
                </a14:m>
                <a:endParaRPr lang="en-US" sz="2800" dirty="0">
                  <a:latin typeface="Times New Roman" panose="02020603050405020304" pitchFamily="18"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4152900" y="2057401"/>
                <a:ext cx="3886200" cy="720775"/>
              </a:xfrm>
              <a:prstGeom prst="rect">
                <a:avLst/>
              </a:prstGeom>
              <a:blipFill>
                <a:blip r:embed="rId2"/>
                <a:stretch>
                  <a:fillRect l="-3135" b="-9322"/>
                </a:stretch>
              </a:blipFill>
            </p:spPr>
            <p:txBody>
              <a:bodyPr/>
              <a:lstStyle/>
              <a:p>
                <a:r>
                  <a:rPr lang="en-US">
                    <a:noFill/>
                  </a:rPr>
                  <a:t> </a:t>
                </a:r>
              </a:p>
            </p:txBody>
          </p:sp>
        </mc:Fallback>
      </mc:AlternateContent>
      <p:sp>
        <p:nvSpPr>
          <p:cNvPr id="8" name="Rectangle 7"/>
          <p:cNvSpPr/>
          <p:nvPr/>
        </p:nvSpPr>
        <p:spPr>
          <a:xfrm>
            <a:off x="2228850" y="4495801"/>
            <a:ext cx="8267700"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However, models are correlated, so reduction is smaller than 1/N.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is taken care of in next randomization through subset of predictor selection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3418563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704672"/>
            <a:ext cx="8077200"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Random Forest: Second Randomization through predictor subset</a:t>
            </a:r>
          </a:p>
        </p:txBody>
      </p:sp>
      <p:sp>
        <p:nvSpPr>
          <p:cNvPr id="3" name="Rectangle 2"/>
          <p:cNvSpPr/>
          <p:nvPr/>
        </p:nvSpPr>
        <p:spPr>
          <a:xfrm>
            <a:off x="2362200" y="1828800"/>
            <a:ext cx="7772400" cy="4093428"/>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Bagging alone utilizes the same full set of predictors to</a:t>
            </a:r>
          </a:p>
          <a:p>
            <a:r>
              <a:rPr lang="en-US" sz="2000" dirty="0">
                <a:latin typeface="Times New Roman" panose="02020603050405020304" pitchFamily="18" charset="0"/>
                <a:cs typeface="Times New Roman" panose="02020603050405020304" pitchFamily="18" charset="0"/>
              </a:rPr>
              <a:t>     determine each split.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random forest applies another judicious injection</a:t>
            </a:r>
          </a:p>
          <a:p>
            <a:r>
              <a:rPr lang="en-US" sz="2000" dirty="0">
                <a:latin typeface="Times New Roman" panose="02020603050405020304" pitchFamily="18" charset="0"/>
                <a:cs typeface="Times New Roman" panose="02020603050405020304" pitchFamily="18" charset="0"/>
              </a:rPr>
              <a:t>      of randomness: namely by selecting a random </a:t>
            </a:r>
            <a:r>
              <a:rPr lang="en-US" sz="2000" b="1" dirty="0">
                <a:latin typeface="Times New Roman" panose="02020603050405020304" pitchFamily="18" charset="0"/>
                <a:cs typeface="Times New Roman" panose="02020603050405020304" pitchFamily="18" charset="0"/>
              </a:rPr>
              <a:t>subset </a:t>
            </a:r>
            <a:r>
              <a:rPr lang="en-US" sz="2000" dirty="0">
                <a:latin typeface="Times New Roman" panose="02020603050405020304" pitchFamily="18" charset="0"/>
                <a:cs typeface="Times New Roman" panose="02020603050405020304" pitchFamily="18" charset="0"/>
              </a:rPr>
              <a:t>of the</a:t>
            </a:r>
          </a:p>
          <a:p>
            <a:r>
              <a:rPr lang="en-US" sz="2000" dirty="0">
                <a:latin typeface="Times New Roman" panose="02020603050405020304" pitchFamily="18" charset="0"/>
                <a:cs typeface="Times New Roman" panose="02020603050405020304" pitchFamily="18" charset="0"/>
              </a:rPr>
              <a:t>        predictors for each split </a:t>
            </a:r>
            <a:r>
              <a:rPr lang="en-US" sz="2000" i="1" dirty="0">
                <a:latin typeface="Times New Roman" panose="02020603050405020304" pitchFamily="18" charset="0"/>
                <a:cs typeface="Times New Roman" panose="02020603050405020304" pitchFamily="18" charset="0"/>
              </a:rPr>
              <a:t>(Breiman 2001)</a:t>
            </a:r>
          </a:p>
          <a:p>
            <a:pPr marL="342900" indent="-342900">
              <a:buFont typeface="Wingdings" panose="05000000000000000000" pitchFamily="2" charset="2"/>
              <a:buChar char="Ø"/>
            </a:pPr>
            <a:endParaRPr lang="en-US" sz="2000"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Number of predictors to try at each split is known as </a:t>
            </a:r>
            <a:r>
              <a:rPr lang="en-US" sz="2000" i="1" dirty="0">
                <a:latin typeface="Times New Roman" panose="02020603050405020304" pitchFamily="18" charset="0"/>
                <a:cs typeface="Times New Roman" panose="02020603050405020304" pitchFamily="18" charset="0"/>
              </a:rPr>
              <a:t>mtry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While this becomes new parameter, typically</a:t>
            </a:r>
          </a:p>
          <a:p>
            <a:r>
              <a:rPr lang="en-US" sz="2000" dirty="0">
                <a:latin typeface="Times New Roman" panose="02020603050405020304" pitchFamily="18" charset="0"/>
                <a:cs typeface="Times New Roman" panose="02020603050405020304" pitchFamily="18" charset="0"/>
              </a:rPr>
              <a:t>       (classification) or (regression) works quite well.</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 is not overly sensitive to </a:t>
            </a:r>
            <a:r>
              <a:rPr lang="en-US" sz="2000" i="1" dirty="0">
                <a:latin typeface="Times New Roman" panose="02020603050405020304" pitchFamily="18" charset="0"/>
                <a:cs typeface="Times New Roman" panose="02020603050405020304" pitchFamily="18" charset="0"/>
              </a:rPr>
              <a:t>mtry</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Bagging is a special case of random forest where </a:t>
            </a:r>
            <a:r>
              <a:rPr lang="en-US" sz="2000" i="1" dirty="0">
                <a:latin typeface="Times New Roman" panose="02020603050405020304" pitchFamily="18" charset="0"/>
                <a:cs typeface="Times New Roman" panose="02020603050405020304" pitchFamily="18" charset="0"/>
              </a:rPr>
              <a:t>mtry=</a:t>
            </a:r>
            <a:r>
              <a:rPr lang="en-US" sz="2000" dirty="0">
                <a:latin typeface="Times New Roman" panose="02020603050405020304" pitchFamily="18" charset="0"/>
                <a:cs typeface="Times New Roman" panose="02020603050405020304" pitchFamily="18" charset="0"/>
              </a:rPr>
              <a:t>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70713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755525"/>
            <a:ext cx="6001964"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Random Forest: Second Randomization </a:t>
            </a:r>
            <a:endParaRPr lang="en-US" sz="2800" dirty="0"/>
          </a:p>
        </p:txBody>
      </p:sp>
      <p:sp>
        <p:nvSpPr>
          <p:cNvPr id="6" name="Rectangle 5"/>
          <p:cNvSpPr/>
          <p:nvPr/>
        </p:nvSpPr>
        <p:spPr>
          <a:xfrm>
            <a:off x="2362200" y="1582342"/>
            <a:ext cx="7315200" cy="424731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Overall the additional randomness:</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further reduces variance even on smaller sample set</a:t>
            </a:r>
          </a:p>
          <a:p>
            <a:pPr>
              <a:lnSpc>
                <a:spcPct val="150000"/>
              </a:lnSpc>
            </a:pPr>
            <a:r>
              <a:rPr lang="en-US" sz="2000" dirty="0">
                <a:latin typeface="Times New Roman" panose="02020603050405020304" pitchFamily="18" charset="0"/>
                <a:cs typeface="Times New Roman" panose="02020603050405020304" pitchFamily="18" charset="0"/>
              </a:rPr>
              <a:t>sizes, improving accuracy</a:t>
            </a:r>
          </a:p>
          <a:p>
            <a:pPr>
              <a:lnSpc>
                <a:spcPct val="150000"/>
              </a:lnSpc>
            </a:pPr>
            <a:r>
              <a:rPr lang="en-US" sz="2000" dirty="0">
                <a:latin typeface="Times New Roman" panose="02020603050405020304" pitchFamily="18" charset="0"/>
                <a:cs typeface="Times New Roman" panose="02020603050405020304" pitchFamily="18" charset="0"/>
              </a:rPr>
              <a:t>however significantly lowering predictor set at each node</a:t>
            </a:r>
          </a:p>
          <a:p>
            <a:pPr>
              <a:lnSpc>
                <a:spcPct val="150000"/>
              </a:lnSpc>
            </a:pPr>
            <a:r>
              <a:rPr lang="en-US" sz="2000" dirty="0">
                <a:latin typeface="Times New Roman" panose="02020603050405020304" pitchFamily="18" charset="0"/>
                <a:cs typeface="Times New Roman" panose="02020603050405020304" pitchFamily="18" charset="0"/>
              </a:rPr>
              <a:t>might lower accuracy, particularly if there are few good</a:t>
            </a:r>
          </a:p>
          <a:p>
            <a:pPr>
              <a:lnSpc>
                <a:spcPct val="150000"/>
              </a:lnSpc>
            </a:pPr>
            <a:r>
              <a:rPr lang="en-US" sz="2000" dirty="0">
                <a:latin typeface="Times New Roman" panose="02020603050405020304" pitchFamily="18" charset="0"/>
                <a:cs typeface="Times New Roman" panose="02020603050405020304" pitchFamily="18" charset="0"/>
              </a:rPr>
              <a:t>predictors among many non-informative “predictors”</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Subset of predictors much faster to search than </a:t>
            </a:r>
            <a:r>
              <a:rPr lang="en-US" sz="2000" b="1" dirty="0">
                <a:latin typeface="Times New Roman" panose="02020603050405020304" pitchFamily="18" charset="0"/>
                <a:cs typeface="Times New Roman" panose="02020603050405020304" pitchFamily="18" charset="0"/>
              </a:rPr>
              <a:t>all</a:t>
            </a:r>
          </a:p>
          <a:p>
            <a:pPr>
              <a:lnSpc>
                <a:spcPct val="150000"/>
              </a:lnSpc>
            </a:pPr>
            <a:r>
              <a:rPr lang="en-US" sz="2000" dirty="0">
                <a:latin typeface="Times New Roman" panose="02020603050405020304" pitchFamily="18" charset="0"/>
                <a:cs typeface="Times New Roman" panose="02020603050405020304" pitchFamily="18" charset="0"/>
              </a:rPr>
              <a:t>Predictors</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Decorelates the trees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1790643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2916" y="386570"/>
            <a:ext cx="80772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Algorithm</a:t>
            </a:r>
          </a:p>
        </p:txBody>
      </p:sp>
      <p:sp>
        <p:nvSpPr>
          <p:cNvPr id="3" name="Rectangle 2"/>
          <p:cNvSpPr/>
          <p:nvPr/>
        </p:nvSpPr>
        <p:spPr>
          <a:xfrm>
            <a:off x="2209800" y="1859341"/>
            <a:ext cx="8458200" cy="332398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Splits are chosen according to a purity measure:</a:t>
            </a:r>
          </a:p>
          <a:p>
            <a:pPr>
              <a:lnSpc>
                <a:spcPct val="150000"/>
              </a:lnSpc>
            </a:pPr>
            <a:r>
              <a:rPr lang="en-US" sz="2000" dirty="0">
                <a:latin typeface="Times New Roman" panose="02020603050405020304" pitchFamily="18" charset="0"/>
                <a:cs typeface="Times New Roman" panose="02020603050405020304" pitchFamily="18" charset="0"/>
              </a:rPr>
              <a:t>e.g. squared error (regression), Gini index or Information Gain (classification) </a:t>
            </a:r>
          </a:p>
          <a:p>
            <a:pPr>
              <a:lnSpc>
                <a:spcPct val="150000"/>
              </a:lnSpc>
            </a:pPr>
            <a:r>
              <a:rPr lang="en-US" sz="2000" dirty="0">
                <a:latin typeface="Times New Roman" panose="02020603050405020304" pitchFamily="18" charset="0"/>
                <a:cs typeface="Times New Roman" panose="02020603050405020304" pitchFamily="18" charset="0"/>
              </a:rPr>
              <a:t>How to select </a:t>
            </a:r>
            <a:r>
              <a:rPr lang="en-US" sz="2000" i="1" dirty="0">
                <a:latin typeface="Times New Roman" panose="02020603050405020304" pitchFamily="18" charset="0"/>
                <a:cs typeface="Times New Roman" panose="02020603050405020304" pitchFamily="18" charset="0"/>
              </a:rPr>
              <a:t>Ntrees</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Build trees until the error no longer decreases</a:t>
            </a:r>
          </a:p>
          <a:p>
            <a:pPr>
              <a:lnSpc>
                <a:spcPct val="150000"/>
              </a:lnSpc>
            </a:pPr>
            <a:r>
              <a:rPr lang="en-US" sz="2000" dirty="0">
                <a:latin typeface="Times New Roman" panose="02020603050405020304" pitchFamily="18" charset="0"/>
                <a:cs typeface="Times New Roman" panose="02020603050405020304" pitchFamily="18" charset="0"/>
              </a:rPr>
              <a:t>How to select </a:t>
            </a:r>
            <a:r>
              <a:rPr lang="en-US" sz="2000" i="1" dirty="0">
                <a:latin typeface="Times New Roman" panose="02020603050405020304" pitchFamily="18" charset="0"/>
                <a:cs typeface="Times New Roman" panose="02020603050405020304" pitchFamily="18" charset="0"/>
              </a:rPr>
              <a:t>mtry </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Try the recommended defaults, half of them and</a:t>
            </a:r>
          </a:p>
          <a:p>
            <a:pPr>
              <a:lnSpc>
                <a:spcPct val="150000"/>
              </a:lnSpc>
            </a:pPr>
            <a:r>
              <a:rPr lang="en-US" sz="2000" dirty="0">
                <a:latin typeface="Times New Roman" panose="02020603050405020304" pitchFamily="18" charset="0"/>
                <a:cs typeface="Times New Roman" panose="02020603050405020304" pitchFamily="18" charset="0"/>
              </a:rPr>
              <a:t>twice them and pick the best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2975341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516" y="381000"/>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Tuning Parameters of Random Forest</a:t>
            </a:r>
          </a:p>
        </p:txBody>
      </p:sp>
      <p:graphicFrame>
        <p:nvGraphicFramePr>
          <p:cNvPr id="6" name="Content Placeholder 3"/>
          <p:cNvGraphicFramePr>
            <a:graphicFrameLocks/>
          </p:cNvGraphicFramePr>
          <p:nvPr>
            <p:extLst/>
          </p:nvPr>
        </p:nvGraphicFramePr>
        <p:xfrm>
          <a:off x="2286000" y="1524000"/>
          <a:ext cx="8001000" cy="182288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295473">
                <a:tc>
                  <a:txBody>
                    <a:bodyPr/>
                    <a:lstStyle/>
                    <a:p>
                      <a:r>
                        <a:rPr lang="en-US" dirty="0">
                          <a:latin typeface="Times New Roman" panose="02020603050405020304" pitchFamily="18" charset="0"/>
                          <a:cs typeface="Times New Roman" panose="02020603050405020304" pitchFamily="18" charset="0"/>
                        </a:rPr>
                        <a:t>Parameter</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tc>
                  <a:txBody>
                    <a:bodyPr/>
                    <a:lstStyle/>
                    <a:p>
                      <a:r>
                        <a:rPr lang="en-US" dirty="0">
                          <a:latin typeface="Times New Roman" panose="02020603050405020304" pitchFamily="18" charset="0"/>
                          <a:cs typeface="Times New Roman" panose="02020603050405020304" pitchFamily="18" charset="0"/>
                        </a:rPr>
                        <a:t>Ideal Value</a:t>
                      </a:r>
                    </a:p>
                  </a:txBody>
                  <a:tcPr/>
                </a:tc>
                <a:extLst>
                  <a:ext uri="{0D108BD9-81ED-4DB2-BD59-A6C34878D82A}">
                    <a16:rowId xmlns:a16="http://schemas.microsoft.com/office/drawing/2014/main" val="10000"/>
                  </a:ext>
                </a:extLst>
              </a:tr>
              <a:tr h="728564">
                <a:tc>
                  <a:txBody>
                    <a:bodyPr/>
                    <a:lstStyle/>
                    <a:p>
                      <a:r>
                        <a:rPr lang="en-US" dirty="0">
                          <a:latin typeface="Times New Roman" panose="02020603050405020304" pitchFamily="18" charset="0"/>
                          <a:cs typeface="Times New Roman" panose="02020603050405020304" pitchFamily="18" charset="0"/>
                        </a:rPr>
                        <a:t>Mtry</a:t>
                      </a:r>
                    </a:p>
                  </a:txBody>
                  <a:tcPr/>
                </a:tc>
                <a:tc>
                  <a:txBody>
                    <a:bodyPr/>
                    <a:lstStyle/>
                    <a:p>
                      <a:r>
                        <a:rPr lang="en-US" dirty="0">
                          <a:latin typeface="Times New Roman" panose="02020603050405020304" pitchFamily="18" charset="0"/>
                          <a:cs typeface="Times New Roman" panose="02020603050405020304" pitchFamily="18" charset="0"/>
                        </a:rPr>
                        <a:t>Number of randomly selected predictors to make the split</a:t>
                      </a:r>
                    </a:p>
                  </a:txBody>
                  <a:tcPr/>
                </a:tc>
                <a:tc>
                  <a:txBody>
                    <a:bodyPr/>
                    <a:lstStyle/>
                    <a:p>
                      <a:r>
                        <a:rPr lang="en-US" dirty="0">
                          <a:latin typeface="Times New Roman" panose="02020603050405020304" pitchFamily="18" charset="0"/>
                          <a:cs typeface="Times New Roman" panose="02020603050405020304" pitchFamily="18" charset="0"/>
                        </a:rPr>
                        <a:t>Classification:</a:t>
                      </a:r>
                      <a:r>
                        <a:rPr lang="en-US" baseline="0" dirty="0">
                          <a:latin typeface="Times New Roman" panose="02020603050405020304" pitchFamily="18" charset="0"/>
                          <a:cs typeface="Times New Roman" panose="02020603050405020304" pitchFamily="18" charset="0"/>
                        </a:rPr>
                        <a:t> Sqrt(P)</a:t>
                      </a:r>
                    </a:p>
                    <a:p>
                      <a:r>
                        <a:rPr lang="en-US" baseline="0" dirty="0">
                          <a:latin typeface="Times New Roman" panose="02020603050405020304" pitchFamily="18" charset="0"/>
                          <a:cs typeface="Times New Roman" panose="02020603050405020304" pitchFamily="18" charset="0"/>
                        </a:rPr>
                        <a:t>Regression: 1/3rd of 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28564">
                <a:tc>
                  <a:txBody>
                    <a:bodyPr/>
                    <a:lstStyle/>
                    <a:p>
                      <a:r>
                        <a:rPr lang="en-US" dirty="0">
                          <a:latin typeface="Times New Roman" panose="02020603050405020304" pitchFamily="18" charset="0"/>
                          <a:cs typeface="Times New Roman" panose="02020603050405020304" pitchFamily="18" charset="0"/>
                        </a:rPr>
                        <a:t>Ntree</a:t>
                      </a:r>
                    </a:p>
                  </a:txBody>
                  <a:tcPr/>
                </a:tc>
                <a:tc>
                  <a:txBody>
                    <a:bodyPr/>
                    <a:lstStyle/>
                    <a:p>
                      <a:r>
                        <a:rPr lang="en-US" dirty="0">
                          <a:latin typeface="Times New Roman" panose="02020603050405020304" pitchFamily="18" charset="0"/>
                          <a:cs typeface="Times New Roman" panose="02020603050405020304" pitchFamily="18" charset="0"/>
                        </a:rPr>
                        <a:t>Number of trees built</a:t>
                      </a:r>
                    </a:p>
                  </a:txBody>
                  <a:tcPr/>
                </a:tc>
                <a:tc>
                  <a:txBody>
                    <a:bodyPr/>
                    <a:lstStyle/>
                    <a:p>
                      <a:r>
                        <a:rPr lang="en-US" dirty="0">
                          <a:latin typeface="Times New Roman" panose="02020603050405020304" pitchFamily="18" charset="0"/>
                          <a:cs typeface="Times New Roman" panose="02020603050405020304" pitchFamily="18" charset="0"/>
                        </a:rPr>
                        <a:t>Usually 500 (default in random forest package in R)</a:t>
                      </a:r>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2166257" y="4005498"/>
            <a:ext cx="79248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 choosing a random number of variables at each split, this algorithm de-correlates the trees.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476489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3442" y="838201"/>
            <a:ext cx="80772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Algorithm: Considerations</a:t>
            </a:r>
          </a:p>
        </p:txBody>
      </p:sp>
      <p:sp>
        <p:nvSpPr>
          <p:cNvPr id="6" name="Rectangle 5"/>
          <p:cNvSpPr/>
          <p:nvPr/>
        </p:nvSpPr>
        <p:spPr>
          <a:xfrm>
            <a:off x="2438400" y="1859341"/>
            <a:ext cx="7848600" cy="2862322"/>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RF retains many benefits of decision trees …</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continuous and categorical predictors, and problems where k&gt;&gt;N</a:t>
            </a:r>
          </a:p>
          <a:p>
            <a:pPr>
              <a:lnSpc>
                <a:spcPct val="150000"/>
              </a:lnSpc>
            </a:pPr>
            <a:r>
              <a:rPr lang="en-US" sz="2000" dirty="0">
                <a:latin typeface="Times New Roman" panose="02020603050405020304" pitchFamily="18" charset="0"/>
                <a:cs typeface="Times New Roman" panose="02020603050405020304" pitchFamily="18" charset="0"/>
              </a:rPr>
              <a:t>while achieving results that decision trees cannot:</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RF does not require tree pruning to generalize</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Over variety of problem domains, RF improves prediction</a:t>
            </a:r>
          </a:p>
          <a:p>
            <a:pPr>
              <a:lnSpc>
                <a:spcPct val="150000"/>
              </a:lnSpc>
            </a:pPr>
            <a:r>
              <a:rPr lang="en-US" sz="2000" dirty="0">
                <a:latin typeface="Times New Roman" panose="02020603050405020304" pitchFamily="18" charset="0"/>
                <a:cs typeface="Times New Roman" panose="02020603050405020304" pitchFamily="18" charset="0"/>
              </a:rPr>
              <a:t>accuracy compared to single trees: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08026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1463" y="764324"/>
            <a:ext cx="80772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Algorithm</a:t>
            </a:r>
          </a:p>
        </p:txBody>
      </p:sp>
      <p:sp>
        <p:nvSpPr>
          <p:cNvPr id="3" name="Rectangle 2"/>
          <p:cNvSpPr/>
          <p:nvPr/>
        </p:nvSpPr>
        <p:spPr>
          <a:xfrm>
            <a:off x="2110492" y="1475116"/>
            <a:ext cx="7772400"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Let </a:t>
            </a:r>
            <a:r>
              <a:rPr lang="en-US" sz="2000" b="1" dirty="0">
                <a:latin typeface="Times New Roman" panose="02020603050405020304" pitchFamily="18" charset="0"/>
                <a:cs typeface="Times New Roman" panose="02020603050405020304" pitchFamily="18" charset="0"/>
              </a:rPr>
              <a:t>Ntrees</a:t>
            </a:r>
            <a:r>
              <a:rPr lang="en-US" sz="2000" dirty="0">
                <a:latin typeface="Times New Roman" panose="02020603050405020304" pitchFamily="18" charset="0"/>
                <a:cs typeface="Times New Roman" panose="02020603050405020304" pitchFamily="18" charset="0"/>
              </a:rPr>
              <a:t> be the number of trees to build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each of </a:t>
            </a:r>
            <a:r>
              <a:rPr lang="en-US" sz="2000" b="1" i="1" dirty="0">
                <a:latin typeface="Times New Roman" panose="02020603050405020304" pitchFamily="18" charset="0"/>
                <a:cs typeface="Times New Roman" panose="02020603050405020304" pitchFamily="18" charset="0"/>
              </a:rPr>
              <a:t>Ntrees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iterations</a:t>
            </a:r>
          </a:p>
          <a:p>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Select a new bootstrap sample from training set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Grow an un-pruned tree on this bootstrap.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At each internal node, randomly select </a:t>
            </a:r>
            <a:r>
              <a:rPr lang="en-US" sz="2000" b="1" i="1" dirty="0">
                <a:latin typeface="Times New Roman" panose="02020603050405020304" pitchFamily="18" charset="0"/>
                <a:cs typeface="Times New Roman" panose="02020603050405020304" pitchFamily="18" charset="0"/>
              </a:rPr>
              <a:t>mtry</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predictors and</a:t>
            </a:r>
          </a:p>
          <a:p>
            <a:r>
              <a:rPr lang="en-US" sz="2000" dirty="0">
                <a:latin typeface="Times New Roman" panose="02020603050405020304" pitchFamily="18" charset="0"/>
                <a:cs typeface="Times New Roman" panose="02020603050405020304" pitchFamily="18" charset="0"/>
              </a:rPr>
              <a:t>determine the best split using only these predictors.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Do not perform cost complexity pruning. Save tree as is,</a:t>
            </a:r>
          </a:p>
          <a:p>
            <a:r>
              <a:rPr lang="en-US" sz="2000" dirty="0">
                <a:latin typeface="Times New Roman" panose="02020603050405020304" pitchFamily="18" charset="0"/>
                <a:cs typeface="Times New Roman" panose="02020603050405020304" pitchFamily="18" charset="0"/>
              </a:rPr>
              <a:t>along side those built thus far.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Output overall prediction as the average response (regression) or majority vote (classification) from all individually trained trees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3850814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762000"/>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Model Validation</a:t>
            </a:r>
          </a:p>
        </p:txBody>
      </p:sp>
      <p:sp>
        <p:nvSpPr>
          <p:cNvPr id="6" name="Content Placeholder 2"/>
          <p:cNvSpPr txBox="1">
            <a:spLocks/>
          </p:cNvSpPr>
          <p:nvPr/>
        </p:nvSpPr>
        <p:spPr>
          <a:xfrm>
            <a:off x="1981200" y="1524000"/>
            <a:ext cx="8229600" cy="438912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We do not need to create a training &amp; test/cross-validation data set in Random Forest</a:t>
            </a:r>
          </a:p>
          <a:p>
            <a:pPr marL="342900" indent="-342900" algn="l">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Each tree is build with 63% of observation</a:t>
            </a:r>
          </a:p>
          <a:p>
            <a:pPr marL="342900" indent="-342900" algn="l">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Rest 37% works as hold out sample for each tree</a:t>
            </a:r>
          </a:p>
          <a:p>
            <a:pPr marL="342900" indent="-342900" algn="l">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OOB or Out of Bag error works as the cross-validation error/accuracy of random forest model</a:t>
            </a:r>
          </a:p>
          <a:p>
            <a:pPr marL="342900" indent="-342900" algn="l">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Advantages: accurate classifier with out much work, runs efficiently on large data set, inherently parallel so can be implemented in cluster computing (Big Data)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905757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4000" dirty="0">
                <a:latin typeface="Times New Roman" panose="02020603050405020304" pitchFamily="18" charset="0"/>
                <a:cs typeface="Times New Roman" panose="02020603050405020304" pitchFamily="18" charset="0"/>
              </a:rPr>
              <a:t>Model Validation Metrics</a:t>
            </a:r>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Confusion Matrix</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percent of your predictions were correct?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You answer: the "accuracy" was (9,760+60) out of 10,000 = 98.2%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Precision and Recall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6" name="Table 5"/>
          <p:cNvGraphicFramePr>
            <a:graphicFrameLocks noGrp="1"/>
          </p:cNvGraphicFramePr>
          <p:nvPr>
            <p:extLst/>
          </p:nvPr>
        </p:nvGraphicFramePr>
        <p:xfrm>
          <a:off x="2133600" y="2438401"/>
          <a:ext cx="6858000" cy="1205163"/>
        </p:xfrm>
        <a:graphic>
          <a:graphicData uri="http://schemas.openxmlformats.org/drawingml/2006/table">
            <a:tbl>
              <a:tblPr>
                <a:tableStyleId>{5C22544A-7EE6-4342-B048-85BDC9FD1C3A}</a:tableStyleId>
              </a:tblPr>
              <a:tblGrid>
                <a:gridCol w="2051496">
                  <a:extLst>
                    <a:ext uri="{9D8B030D-6E8A-4147-A177-3AD203B41FA5}">
                      <a16:colId xmlns:a16="http://schemas.microsoft.com/office/drawing/2014/main" val="20000"/>
                    </a:ext>
                  </a:extLst>
                </a:gridCol>
                <a:gridCol w="2459828">
                  <a:extLst>
                    <a:ext uri="{9D8B030D-6E8A-4147-A177-3AD203B41FA5}">
                      <a16:colId xmlns:a16="http://schemas.microsoft.com/office/drawing/2014/main" val="20001"/>
                    </a:ext>
                  </a:extLst>
                </a:gridCol>
                <a:gridCol w="2346676">
                  <a:extLst>
                    <a:ext uri="{9D8B030D-6E8A-4147-A177-3AD203B41FA5}">
                      <a16:colId xmlns:a16="http://schemas.microsoft.com/office/drawing/2014/main" val="20002"/>
                    </a:ext>
                  </a:extLst>
                </a:gridCol>
              </a:tblGrid>
              <a:tr h="401721">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Predicted Negative (or 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a:effectLst/>
                          <a:latin typeface="Times New Roman" panose="02020603050405020304" pitchFamily="18" charset="0"/>
                          <a:cs typeface="Times New Roman" panose="02020603050405020304" pitchFamily="18" charset="0"/>
                        </a:rPr>
                        <a:t>Predicted Positive(or 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0"/>
                  </a:ext>
                </a:extLst>
              </a:tr>
              <a:tr h="401721">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Negative (or 0) cases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TN:9760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FP:140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1"/>
                  </a:ext>
                </a:extLst>
              </a:tr>
              <a:tr h="401721">
                <a:tc>
                  <a:txBody>
                    <a:bodyPr/>
                    <a:lstStyle/>
                    <a:p>
                      <a:pPr algn="l" fontAlgn="b"/>
                      <a:r>
                        <a:rPr lang="en-US" sz="1800" u="none" strike="noStrike">
                          <a:effectLst/>
                          <a:latin typeface="Times New Roman" panose="02020603050405020304" pitchFamily="18" charset="0"/>
                          <a:cs typeface="Times New Roman" panose="02020603050405020304" pitchFamily="18" charset="0"/>
                        </a:rPr>
                        <a:t>Positive (or 1) Cases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FN:40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TP:60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9878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68362"/>
          </a:xfrm>
        </p:spPr>
        <p:txBody>
          <a:bodyPr>
            <a:normAutofit/>
          </a:bodyPr>
          <a:lstStyle/>
          <a:p>
            <a:r>
              <a:rPr lang="en-US" sz="4000" dirty="0">
                <a:latin typeface="Times New Roman" panose="02020603050405020304" pitchFamily="18" charset="0"/>
                <a:cs typeface="Times New Roman" panose="02020603050405020304" pitchFamily="18" charset="0"/>
              </a:rPr>
              <a:t>Precision &amp; Recall</a:t>
            </a:r>
          </a:p>
        </p:txBody>
      </p:sp>
      <p:sp>
        <p:nvSpPr>
          <p:cNvPr id="3" name="Content Placeholder 2"/>
          <p:cNvSpPr>
            <a:spLocks noGrp="1"/>
          </p:cNvSpPr>
          <p:nvPr>
            <p:ph idx="1"/>
          </p:nvPr>
        </p:nvSpPr>
        <p:spPr>
          <a:xfrm>
            <a:off x="1981200" y="1097840"/>
            <a:ext cx="8229600" cy="4525963"/>
          </a:xfrm>
        </p:spPr>
        <p:txBody>
          <a:bodyPr>
            <a:normAutofit lnSpcReduction="10000"/>
          </a:bodyPr>
          <a:lstStyle/>
          <a:p>
            <a:r>
              <a:rPr lang="en-US" sz="4000" dirty="0">
                <a:latin typeface="Times New Roman" panose="02020603050405020304" pitchFamily="18" charset="0"/>
                <a:cs typeface="Times New Roman" panose="02020603050405020304" pitchFamily="18" charset="0"/>
              </a:rPr>
              <a:t>What is Precision? What is Recall?</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endParaRPr lang="en-US" sz="4000" dirty="0"/>
          </a:p>
          <a:p>
            <a:r>
              <a:rPr lang="en-US" sz="2900" dirty="0">
                <a:latin typeface="Times New Roman" panose="02020603050405020304" pitchFamily="18" charset="0"/>
                <a:cs typeface="Times New Roman" panose="02020603050405020304" pitchFamily="18" charset="0"/>
              </a:rPr>
              <a:t>What percent of the positive cases did you catch?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You answer: the "</a:t>
            </a:r>
            <a:r>
              <a:rPr lang="en-US" sz="2900" b="1" dirty="0">
                <a:latin typeface="Times New Roman" panose="02020603050405020304" pitchFamily="18" charset="0"/>
                <a:cs typeface="Times New Roman" panose="02020603050405020304" pitchFamily="18" charset="0"/>
              </a:rPr>
              <a:t>recall</a:t>
            </a:r>
            <a:r>
              <a:rPr lang="en-US" sz="2900" dirty="0">
                <a:latin typeface="Times New Roman" panose="02020603050405020304" pitchFamily="18" charset="0"/>
                <a:cs typeface="Times New Roman" panose="02020603050405020304" pitchFamily="18" charset="0"/>
              </a:rPr>
              <a:t>" was 60 out of 100 = 60% </a:t>
            </a:r>
          </a:p>
          <a:p>
            <a:r>
              <a:rPr lang="en-US" sz="2900" dirty="0">
                <a:latin typeface="Times New Roman" panose="02020603050405020304" pitchFamily="18" charset="0"/>
                <a:cs typeface="Times New Roman" panose="02020603050405020304" pitchFamily="18" charset="0"/>
              </a:rPr>
              <a:t>What percent of positive predictions were correct?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You answer: the "</a:t>
            </a:r>
            <a:r>
              <a:rPr lang="en-US" sz="2900" b="1" dirty="0">
                <a:latin typeface="Times New Roman" panose="02020603050405020304" pitchFamily="18" charset="0"/>
                <a:cs typeface="Times New Roman" panose="02020603050405020304" pitchFamily="18" charset="0"/>
              </a:rPr>
              <a:t>precision</a:t>
            </a:r>
            <a:r>
              <a:rPr lang="en-US" sz="2900" dirty="0">
                <a:latin typeface="Times New Roman" panose="02020603050405020304" pitchFamily="18" charset="0"/>
                <a:cs typeface="Times New Roman" panose="02020603050405020304" pitchFamily="18" charset="0"/>
              </a:rPr>
              <a:t>" was 60 out of 200 = 30% </a:t>
            </a:r>
          </a:p>
          <a:p>
            <a:endParaRPr lang="en-US" sz="29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6" name="Table 5"/>
          <p:cNvGraphicFramePr>
            <a:graphicFrameLocks noGrp="1"/>
          </p:cNvGraphicFramePr>
          <p:nvPr>
            <p:extLst/>
          </p:nvPr>
        </p:nvGraphicFramePr>
        <p:xfrm>
          <a:off x="2514600" y="2057400"/>
          <a:ext cx="5943600" cy="1143000"/>
        </p:xfrm>
        <a:graphic>
          <a:graphicData uri="http://schemas.openxmlformats.org/drawingml/2006/table">
            <a:tbl>
              <a:tblPr>
                <a:tableStyleId>{5C22544A-7EE6-4342-B048-85BDC9FD1C3A}</a:tableStyleId>
              </a:tblPr>
              <a:tblGrid>
                <a:gridCol w="1777963">
                  <a:extLst>
                    <a:ext uri="{9D8B030D-6E8A-4147-A177-3AD203B41FA5}">
                      <a16:colId xmlns:a16="http://schemas.microsoft.com/office/drawing/2014/main" val="20000"/>
                    </a:ext>
                  </a:extLst>
                </a:gridCol>
                <a:gridCol w="2131851">
                  <a:extLst>
                    <a:ext uri="{9D8B030D-6E8A-4147-A177-3AD203B41FA5}">
                      <a16:colId xmlns:a16="http://schemas.microsoft.com/office/drawing/2014/main" val="20001"/>
                    </a:ext>
                  </a:extLst>
                </a:gridCol>
                <a:gridCol w="2033786">
                  <a:extLst>
                    <a:ext uri="{9D8B030D-6E8A-4147-A177-3AD203B41FA5}">
                      <a16:colId xmlns:a16="http://schemas.microsoft.com/office/drawing/2014/main" val="20002"/>
                    </a:ext>
                  </a:extLst>
                </a:gridCol>
              </a:tblGrid>
              <a:tr h="381000">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 </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Predicted Negative (or 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b="1" u="none" strike="noStrike">
                          <a:effectLst/>
                          <a:latin typeface="Times New Roman" panose="02020603050405020304" pitchFamily="18" charset="0"/>
                          <a:cs typeface="Times New Roman" panose="02020603050405020304" pitchFamily="18" charset="0"/>
                        </a:rPr>
                        <a:t>Predicted Positive(or 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0"/>
                  </a:ext>
                </a:extLst>
              </a:tr>
              <a:tr h="381000">
                <a:tc>
                  <a:txBody>
                    <a:bodyPr/>
                    <a:lstStyle/>
                    <a:p>
                      <a:pPr algn="l" fontAlgn="b"/>
                      <a:r>
                        <a:rPr lang="en-US" sz="1400" b="1" u="none" strike="noStrike">
                          <a:effectLst/>
                          <a:latin typeface="Times New Roman" panose="02020603050405020304" pitchFamily="18" charset="0"/>
                          <a:cs typeface="Times New Roman" panose="02020603050405020304" pitchFamily="18" charset="0"/>
                        </a:rPr>
                        <a:t>Negative (or 0) cases</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b="1" u="none" strike="noStrike">
                          <a:effectLst/>
                          <a:latin typeface="Times New Roman" panose="02020603050405020304" pitchFamily="18" charset="0"/>
                          <a:cs typeface="Times New Roman" panose="02020603050405020304" pitchFamily="18" charset="0"/>
                        </a:rPr>
                        <a:t>TN:9760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b="1" u="none" strike="noStrike">
                          <a:effectLst/>
                          <a:latin typeface="Times New Roman" panose="02020603050405020304" pitchFamily="18" charset="0"/>
                          <a:cs typeface="Times New Roman" panose="02020603050405020304" pitchFamily="18" charset="0"/>
                        </a:rPr>
                        <a:t>FP:140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1"/>
                  </a:ext>
                </a:extLst>
              </a:tr>
              <a:tr h="381000">
                <a:tc>
                  <a:txBody>
                    <a:bodyPr/>
                    <a:lstStyle/>
                    <a:p>
                      <a:pPr algn="l" fontAlgn="b"/>
                      <a:r>
                        <a:rPr lang="en-US" sz="1400" b="1" u="none" strike="noStrike">
                          <a:effectLst/>
                          <a:latin typeface="Times New Roman" panose="02020603050405020304" pitchFamily="18" charset="0"/>
                          <a:cs typeface="Times New Roman" panose="02020603050405020304" pitchFamily="18" charset="0"/>
                        </a:rPr>
                        <a:t>Positive (or 1) Cases</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b="1" u="none" strike="noStrike">
                          <a:effectLst/>
                          <a:latin typeface="Times New Roman" panose="02020603050405020304" pitchFamily="18" charset="0"/>
                          <a:cs typeface="Times New Roman" panose="02020603050405020304" pitchFamily="18" charset="0"/>
                        </a:rPr>
                        <a:t>FN:40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TP:60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619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1807" y="432881"/>
            <a:ext cx="80772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Single Decision Tree At a Glance…</a:t>
            </a:r>
          </a:p>
        </p:txBody>
      </p:sp>
      <p:sp>
        <p:nvSpPr>
          <p:cNvPr id="5" name="Rectangle 4"/>
          <p:cNvSpPr/>
          <p:nvPr/>
        </p:nvSpPr>
        <p:spPr>
          <a:xfrm>
            <a:off x="2532017" y="2057400"/>
            <a:ext cx="6916783"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Popular learning method for data exploration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Used for both Classification and Regression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Collection of one or more if-then-else statements for the predictors that partition the data</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Within the partitions, a model is used to predict the outcome</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Decision trees can handle both categorical and numerical data.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87340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0642" y="281970"/>
            <a:ext cx="74676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ROC Curve</a:t>
            </a:r>
          </a:p>
        </p:txBody>
      </p:sp>
      <p:sp>
        <p:nvSpPr>
          <p:cNvPr id="9" name="Content Placeholder 2"/>
          <p:cNvSpPr txBox="1">
            <a:spLocks/>
          </p:cNvSpPr>
          <p:nvPr/>
        </p:nvSpPr>
        <p:spPr>
          <a:xfrm>
            <a:off x="1862330" y="1133857"/>
            <a:ext cx="8458199" cy="248510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latin typeface="Times New Roman" panose="02020603050405020304" pitchFamily="18" charset="0"/>
                <a:cs typeface="Times New Roman" panose="02020603050405020304" pitchFamily="18" charset="0"/>
              </a:rPr>
              <a:t>Receiver Operating Characteristic curve</a:t>
            </a:r>
            <a:r>
              <a:rPr lang="en-US" sz="2000" dirty="0">
                <a:solidFill>
                  <a:schemeClr val="tx1"/>
                </a:solidFill>
                <a:latin typeface="Times New Roman" panose="02020603050405020304" pitchFamily="18" charset="0"/>
                <a:cs typeface="Times New Roman" panose="02020603050405020304" pitchFamily="18" charset="0"/>
              </a:rPr>
              <a:t> (or ROC curve) is a plot of the true positive rate against the false positive rate and illustrates the performance of a binary classifier system</a:t>
            </a:r>
          </a:p>
          <a:p>
            <a:pPr algn="l"/>
            <a:r>
              <a:rPr lang="en-US" sz="2000" dirty="0">
                <a:solidFill>
                  <a:schemeClr val="tx1"/>
                </a:solidFill>
                <a:latin typeface="Times New Roman" panose="02020603050405020304" pitchFamily="18" charset="0"/>
                <a:cs typeface="Times New Roman" panose="02020603050405020304" pitchFamily="18" charset="0"/>
              </a:rPr>
              <a:t>An ROC curve demonstrates several things:</a:t>
            </a:r>
          </a:p>
          <a:p>
            <a:pPr marL="342900" indent="-342900" algn="l">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closer the curve follows the left-hand border and then the top border of the ROC space, the more accurate the test.</a:t>
            </a:r>
          </a:p>
          <a:p>
            <a:pPr marL="342900" indent="-342900" algn="l">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closer the curve comes to the 45-degree diagonal of the ROC space, the less accurate the test.</a:t>
            </a:r>
          </a:p>
          <a:p>
            <a:pPr marL="342900" indent="-342900" algn="l">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area under the curve is a measure of accuracy.</a:t>
            </a:r>
          </a:p>
          <a:p>
            <a:pPr algn="l"/>
            <a:endParaRPr lang="en-US" sz="20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329" y="4207462"/>
            <a:ext cx="2414516" cy="2414516"/>
          </a:xfrm>
          <a:prstGeom prst="rect">
            <a:avLst/>
          </a:prstGeom>
        </p:spPr>
      </p:pic>
      <p:sp>
        <p:nvSpPr>
          <p:cNvPr id="11" name="TextBox 10"/>
          <p:cNvSpPr txBox="1"/>
          <p:nvPr/>
        </p:nvSpPr>
        <p:spPr>
          <a:xfrm>
            <a:off x="4800600" y="4648200"/>
            <a:ext cx="319357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 = Sensitivity = True positive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 = Specificity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1-Sp = False positive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272157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4000" dirty="0">
                <a:latin typeface="Times New Roman" panose="02020603050405020304" pitchFamily="18" charset="0"/>
                <a:cs typeface="Times New Roman" panose="02020603050405020304" pitchFamily="18" charset="0"/>
              </a:rPr>
              <a:t>Problem of Class Imbalance</a:t>
            </a:r>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Many times, one of the class may be much higher in number than the other</a:t>
            </a:r>
          </a:p>
          <a:p>
            <a:r>
              <a:rPr lang="en-US" sz="4000" dirty="0">
                <a:latin typeface="Times New Roman" panose="02020603050405020304" pitchFamily="18" charset="0"/>
                <a:cs typeface="Times New Roman" panose="02020603050405020304" pitchFamily="18" charset="0"/>
              </a:rPr>
              <a:t>Solution: Resampling. Under sample the overrepresented class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888988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fontScale="90000"/>
          </a:bodyPr>
          <a:lstStyle/>
          <a:p>
            <a:r>
              <a:rPr lang="en-US" sz="4000" dirty="0">
                <a:latin typeface="Times New Roman" panose="02020603050405020304" pitchFamily="18" charset="0"/>
                <a:cs typeface="Times New Roman" panose="02020603050405020304" pitchFamily="18" charset="0"/>
              </a:rPr>
              <a:t>How to avoid over fitting in decision trees?</a:t>
            </a:r>
          </a:p>
        </p:txBody>
      </p:sp>
      <p:sp>
        <p:nvSpPr>
          <p:cNvPr id="3" name="Content Placeholder 2"/>
          <p:cNvSpPr>
            <a:spLocks noGrp="1"/>
          </p:cNvSpPr>
          <p:nvPr>
            <p:ph idx="1"/>
          </p:nvPr>
        </p:nvSpPr>
        <p:spPr>
          <a:xfrm>
            <a:off x="1981200" y="1371601"/>
            <a:ext cx="8229600" cy="4525963"/>
          </a:xfrm>
        </p:spPr>
        <p:txBody>
          <a:bodyPr>
            <a:normAutofit/>
          </a:bodyPr>
          <a:lstStyle/>
          <a:p>
            <a:r>
              <a:rPr lang="en-US" sz="2400" dirty="0">
                <a:latin typeface="Times New Roman" panose="02020603050405020304" pitchFamily="18" charset="0"/>
                <a:cs typeface="Times New Roman" panose="02020603050405020304" pitchFamily="18" charset="0"/>
              </a:rPr>
              <a:t>Overfitting is a significant practical difficulty for decision tree models and many other predictive models. Overfitting happens when the learning algorithm continues to develop hypotheses that reduce training set error at the cost of an increased test set error. There are several approaches to avoiding over fitting in building decision trees.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Pre-pruning</a:t>
            </a:r>
            <a:r>
              <a:rPr lang="en-US" sz="2400" dirty="0">
                <a:latin typeface="Times New Roman" panose="02020603050405020304" pitchFamily="18" charset="0"/>
                <a:cs typeface="Times New Roman" panose="02020603050405020304" pitchFamily="18" charset="0"/>
              </a:rPr>
              <a:t> that stop growing the tree earlier, before it perfectly classifies the training set.</a:t>
            </a:r>
          </a:p>
          <a:p>
            <a:r>
              <a:rPr lang="en-US" sz="2400" b="1" dirty="0">
                <a:latin typeface="Times New Roman" panose="02020603050405020304" pitchFamily="18" charset="0"/>
                <a:cs typeface="Times New Roman" panose="02020603050405020304" pitchFamily="18" charset="0"/>
              </a:rPr>
              <a:t>Post-pruning</a:t>
            </a:r>
            <a:r>
              <a:rPr lang="en-US" sz="2400" dirty="0">
                <a:latin typeface="Times New Roman" panose="02020603050405020304" pitchFamily="18" charset="0"/>
                <a:cs typeface="Times New Roman" panose="02020603050405020304" pitchFamily="18" charset="0"/>
              </a:rPr>
              <a:t> that allows the tree to perfectly classify the training set, and then post prune the tree. </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573417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011"/>
            <a:ext cx="8229600" cy="1143000"/>
          </a:xfrm>
        </p:spPr>
        <p:txBody>
          <a:bodyPr/>
          <a:lstStyle/>
          <a:p>
            <a:r>
              <a:rPr lang="en-US" dirty="0">
                <a:latin typeface="Times New Roman" panose="02020603050405020304" pitchFamily="18" charset="0"/>
                <a:cs typeface="Times New Roman" panose="02020603050405020304" pitchFamily="18" charset="0"/>
              </a:rPr>
              <a:t>Overfitting</a:t>
            </a:r>
          </a:p>
        </p:txBody>
      </p:sp>
      <p:graphicFrame>
        <p:nvGraphicFramePr>
          <p:cNvPr id="5" name="Content Placeholder 4"/>
          <p:cNvGraphicFramePr>
            <a:graphicFrameLocks noGrp="1"/>
          </p:cNvGraphicFramePr>
          <p:nvPr>
            <p:ph idx="1"/>
            <p:extLst/>
          </p:nvPr>
        </p:nvGraphicFramePr>
        <p:xfrm>
          <a:off x="1828800" y="947659"/>
          <a:ext cx="8458200" cy="5747514"/>
        </p:xfrm>
        <a:graphic>
          <a:graphicData uri="http://schemas.openxmlformats.org/drawingml/2006/table">
            <a:tbl>
              <a:tblPr/>
              <a:tblGrid>
                <a:gridCol w="8458200">
                  <a:extLst>
                    <a:ext uri="{9D8B030D-6E8A-4147-A177-3AD203B41FA5}">
                      <a16:colId xmlns:a16="http://schemas.microsoft.com/office/drawing/2014/main" val="20000"/>
                    </a:ext>
                  </a:extLst>
                </a:gridCol>
              </a:tblGrid>
              <a:tr h="609264">
                <a:tc>
                  <a:txBody>
                    <a:bodyPr/>
                    <a:lstStyle/>
                    <a:p>
                      <a:r>
                        <a:rPr lang="en-US" sz="2000" dirty="0">
                          <a:latin typeface="Times New Roman" panose="02020603050405020304" pitchFamily="18" charset="0"/>
                          <a:cs typeface="Times New Roman" panose="02020603050405020304" pitchFamily="18" charset="0"/>
                        </a:rPr>
                        <a:t>Practically, the second approach of post-pruning overfit trees is more successful because it is not easy to precisely estimate when to stop growing the tree. </a:t>
                      </a:r>
                    </a:p>
                  </a:txBody>
                  <a:tcPr marL="87038" marR="87038" marT="43519" marB="43519" anchor="ctr">
                    <a:lnL>
                      <a:noFill/>
                    </a:lnL>
                    <a:lnR>
                      <a:noFill/>
                    </a:lnR>
                    <a:lnT>
                      <a:noFill/>
                    </a:lnT>
                    <a:lnB>
                      <a:noFill/>
                    </a:lnB>
                  </a:tcPr>
                </a:tc>
                <a:extLst>
                  <a:ext uri="{0D108BD9-81ED-4DB2-BD59-A6C34878D82A}">
                    <a16:rowId xmlns:a16="http://schemas.microsoft.com/office/drawing/2014/main" val="10000"/>
                  </a:ext>
                </a:extLst>
              </a:tr>
              <a:tr h="348151">
                <a:tc>
                  <a:txBody>
                    <a:bodyPr/>
                    <a:lstStyle/>
                    <a:p>
                      <a:r>
                        <a:rPr lang="en-US" sz="2000" dirty="0">
                          <a:latin typeface="Times New Roman" panose="02020603050405020304" pitchFamily="18" charset="0"/>
                          <a:cs typeface="Times New Roman" panose="02020603050405020304" pitchFamily="18" charset="0"/>
                        </a:rPr>
                        <a:t>The important step of tree pruning is to define a criterion be used to determine the correct final tree size using one of the following methods:</a:t>
                      </a:r>
                    </a:p>
                  </a:txBody>
                  <a:tcPr marL="87038" marR="87038" marT="43519" marB="43519" anchor="ctr">
                    <a:lnL>
                      <a:noFill/>
                    </a:lnL>
                    <a:lnR>
                      <a:noFill/>
                    </a:lnR>
                    <a:lnT>
                      <a:noFill/>
                    </a:lnT>
                    <a:lnB>
                      <a:noFill/>
                    </a:lnB>
                  </a:tcPr>
                </a:tc>
                <a:extLst>
                  <a:ext uri="{0D108BD9-81ED-4DB2-BD59-A6C34878D82A}">
                    <a16:rowId xmlns:a16="http://schemas.microsoft.com/office/drawing/2014/main" val="10001"/>
                  </a:ext>
                </a:extLst>
              </a:tr>
              <a:tr h="348151">
                <a:tc>
                  <a:txBody>
                    <a:bodyPr/>
                    <a:lstStyle/>
                    <a:p>
                      <a:pPr>
                        <a:buFont typeface="+mj-lt"/>
                        <a:buAutoNum type="arabicPeriod"/>
                      </a:pPr>
                      <a:r>
                        <a:rPr lang="en-US" sz="2000" dirty="0">
                          <a:latin typeface="Times New Roman" panose="02020603050405020304" pitchFamily="18" charset="0"/>
                          <a:cs typeface="Times New Roman" panose="02020603050405020304" pitchFamily="18" charset="0"/>
                        </a:rPr>
                        <a:t>Use a distinct dataset from the training set (called validation set), to evaluate the effect of post-pruning nodes from the tree.</a:t>
                      </a:r>
                    </a:p>
                    <a:p>
                      <a:pPr>
                        <a:buFont typeface="+mj-lt"/>
                        <a:buAutoNum type="arabicPeriod"/>
                      </a:pPr>
                      <a:r>
                        <a:rPr lang="en-US" sz="2000" dirty="0">
                          <a:latin typeface="Times New Roman" panose="02020603050405020304" pitchFamily="18" charset="0"/>
                          <a:cs typeface="Times New Roman" panose="02020603050405020304" pitchFamily="18" charset="0"/>
                        </a:rPr>
                        <a:t>Build the tree by using the training set, then apply a statistical test to estimate whether pruning or expanding a particular node is likely to produce an improvement beyond the training set. </a:t>
                      </a:r>
                    </a:p>
                    <a:p>
                      <a:pPr marL="457200" lvl="1" indent="0">
                        <a:buFont typeface="+mj-lt"/>
                        <a:buNone/>
                      </a:pPr>
                      <a:r>
                        <a:rPr lang="en-US" sz="2000" dirty="0">
                          <a:latin typeface="Times New Roman" panose="02020603050405020304" pitchFamily="18" charset="0"/>
                          <a:cs typeface="Times New Roman" panose="02020603050405020304" pitchFamily="18" charset="0"/>
                        </a:rPr>
                        <a:t>Error estimation Significance testing (e.g., Chi-square test)</a:t>
                      </a:r>
                    </a:p>
                    <a:p>
                      <a:pPr>
                        <a:buFont typeface="+mj-lt"/>
                        <a:buNone/>
                      </a:pPr>
                      <a:r>
                        <a:rPr lang="en-US" sz="2000" dirty="0">
                          <a:latin typeface="Times New Roman" panose="02020603050405020304" pitchFamily="18" charset="0"/>
                          <a:cs typeface="Times New Roman" panose="02020603050405020304" pitchFamily="18" charset="0"/>
                        </a:rPr>
                        <a:t>       Minimum Description Length principle : Use an explicit measure of the complexity for encoding the training set and the decision tree, stopping growth of the tree when this encoding size (size(tree) + size(misclassifications(tree)) is minimized.</a:t>
                      </a:r>
                    </a:p>
                    <a:p>
                      <a:pPr>
                        <a:buFont typeface="+mj-lt"/>
                        <a:buNone/>
                      </a:pPr>
                      <a:r>
                        <a:rPr lang="en-US" sz="2000" kern="1200" dirty="0">
                          <a:solidFill>
                            <a:schemeClr val="tx1"/>
                          </a:solidFill>
                          <a:latin typeface="Times New Roman" panose="02020603050405020304" pitchFamily="18" charset="0"/>
                          <a:ea typeface="+mn-ea"/>
                          <a:cs typeface="Times New Roman" panose="02020603050405020304" pitchFamily="18" charset="0"/>
                        </a:rPr>
                        <a:t>The first method is the most common approach. In this approach, the available data are separated into two sets of examples: a training set, which is used to build the decision tree, and a validation set, which is used to evaluate the impact of pruning the tree. </a:t>
                      </a:r>
                      <a:endParaRPr lang="en-US" sz="2000" dirty="0">
                        <a:latin typeface="Times New Roman" panose="02020603050405020304" pitchFamily="18" charset="0"/>
                        <a:cs typeface="Times New Roman" panose="02020603050405020304" pitchFamily="18" charset="0"/>
                      </a:endParaRPr>
                    </a:p>
                  </a:txBody>
                  <a:tcPr marL="87038" marR="87038" marT="43519" marB="43519"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210175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 fitting in Random Forest</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avoid over-fitting in random forest, we need to optimize a tuning parameter that governs the number of features that are randomly chosen to grow each tree from the bootstrapped data. </a:t>
            </a:r>
          </a:p>
          <a:p>
            <a:pPr marL="0" indent="0">
              <a:buNone/>
            </a:pPr>
            <a:r>
              <a:rPr lang="en-US" sz="2400" dirty="0">
                <a:latin typeface="Times New Roman" panose="02020603050405020304" pitchFamily="18" charset="0"/>
                <a:cs typeface="Times New Roman" panose="02020603050405020304" pitchFamily="18" charset="0"/>
              </a:rPr>
              <a:t>Think of Post-pruning in decision trees.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Typically, you do this via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-fold cross-validation, where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∈{5,10}, and choose the tuning parameter that minimizes test sample prediction error.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257501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4262" y="533400"/>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Random Forest: Comparison with other classifiers</a:t>
            </a:r>
          </a:p>
        </p:txBody>
      </p:sp>
      <p:sp>
        <p:nvSpPr>
          <p:cNvPr id="3" name="Rectangle 2"/>
          <p:cNvSpPr/>
          <p:nvPr/>
        </p:nvSpPr>
        <p:spPr>
          <a:xfrm>
            <a:off x="1877976" y="1039184"/>
            <a:ext cx="8790024" cy="5632311"/>
          </a:xfrm>
          <a:prstGeom prst="rect">
            <a:avLst/>
          </a:prstGeom>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Comparisons: </a:t>
            </a:r>
            <a:r>
              <a:rPr lang="en-US" sz="2000" dirty="0">
                <a:latin typeface="Times New Roman" panose="02020603050405020304" pitchFamily="18" charset="0"/>
                <a:cs typeface="Times New Roman" panose="02020603050405020304" pitchFamily="18" charset="0"/>
              </a:rPr>
              <a:t>random forest vs SVMs, neural networks</a:t>
            </a:r>
          </a:p>
          <a:p>
            <a:pPr>
              <a:lnSpc>
                <a:spcPct val="150000"/>
              </a:lnSpc>
            </a:pPr>
            <a:r>
              <a:rPr lang="en-US" sz="2000" dirty="0">
                <a:latin typeface="Times New Roman" panose="02020603050405020304" pitchFamily="18" charset="0"/>
                <a:cs typeface="Times New Roman" panose="02020603050405020304" pitchFamily="18" charset="0"/>
              </a:rPr>
              <a:t>Random forests have about or higher same accuracy as SVMs and neural networks, however:</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RF is more interpretable</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Feature importance can be estimated during training for little additional</a:t>
            </a:r>
          </a:p>
          <a:p>
            <a:pPr>
              <a:lnSpc>
                <a:spcPct val="150000"/>
              </a:lnSpc>
            </a:pPr>
            <a:r>
              <a:rPr lang="en-US" sz="2000" dirty="0">
                <a:latin typeface="Times New Roman" panose="02020603050405020304" pitchFamily="18" charset="0"/>
                <a:cs typeface="Times New Roman" panose="02020603050405020304" pitchFamily="18" charset="0"/>
              </a:rPr>
              <a:t>computation</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Plotting of sample proximities</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Visualization of output decision trees</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RF readily handles larger numbers of predictors.</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Faster to train    Has fewer parameters</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Cross validation is unnecessary : It generates an internal unbiased estimate of the generalization error (test error) as the forest building progresses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2184793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729735"/>
            <a:ext cx="7162800"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Random Forest: Comparison with other classifiers</a:t>
            </a:r>
          </a:p>
        </p:txBody>
      </p:sp>
      <p:sp>
        <p:nvSpPr>
          <p:cNvPr id="6" name="TextBox 5"/>
          <p:cNvSpPr txBox="1"/>
          <p:nvPr/>
        </p:nvSpPr>
        <p:spPr>
          <a:xfrm>
            <a:off x="2133600" y="1295401"/>
            <a:ext cx="7848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Random Forest and Boosting</a:t>
            </a:r>
          </a:p>
        </p:txBody>
      </p:sp>
      <p:sp>
        <p:nvSpPr>
          <p:cNvPr id="7" name="Rectangle 6"/>
          <p:cNvSpPr/>
          <p:nvPr/>
        </p:nvSpPr>
        <p:spPr>
          <a:xfrm>
            <a:off x="1981200" y="1828801"/>
            <a:ext cx="8610600" cy="4247317"/>
          </a:xfrm>
          <a:prstGeom prst="rect">
            <a:avLst/>
          </a:prstGeom>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Main similarities:</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Both derive many benefits from ensembling, with few</a:t>
            </a:r>
          </a:p>
          <a:p>
            <a:pPr>
              <a:lnSpc>
                <a:spcPct val="150000"/>
              </a:lnSpc>
            </a:pPr>
            <a:r>
              <a:rPr lang="en-US" sz="2000" dirty="0">
                <a:latin typeface="Times New Roman" panose="02020603050405020304" pitchFamily="18" charset="0"/>
                <a:cs typeface="Times New Roman" panose="02020603050405020304" pitchFamily="18" charset="0"/>
              </a:rPr>
              <a:t>disadvantages</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Both can be applied to ensembling decision trees.</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Main differences:</a:t>
            </a:r>
          </a:p>
          <a:p>
            <a:pPr marL="285750" indent="-28575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Boosting performs an </a:t>
            </a:r>
            <a:r>
              <a:rPr lang="en-US" sz="2000" b="1" dirty="0">
                <a:latin typeface="Times New Roman" panose="02020603050405020304" pitchFamily="18" charset="0"/>
                <a:cs typeface="Times New Roman" panose="02020603050405020304" pitchFamily="18" charset="0"/>
              </a:rPr>
              <a:t>exhaustive search </a:t>
            </a:r>
            <a:r>
              <a:rPr lang="en-US" sz="2000" dirty="0">
                <a:latin typeface="Times New Roman" panose="02020603050405020304" pitchFamily="18" charset="0"/>
                <a:cs typeface="Times New Roman" panose="02020603050405020304" pitchFamily="18" charset="0"/>
              </a:rPr>
              <a:t>for best predictor to split on; RF searches only a </a:t>
            </a:r>
            <a:r>
              <a:rPr lang="en-US" sz="2000" b="1" dirty="0">
                <a:latin typeface="Times New Roman" panose="02020603050405020304" pitchFamily="18" charset="0"/>
                <a:cs typeface="Times New Roman" panose="02020603050405020304" pitchFamily="18" charset="0"/>
              </a:rPr>
              <a:t>small subset</a:t>
            </a:r>
          </a:p>
          <a:p>
            <a:pPr marL="285750" indent="-285750">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Boosting grows trees in series</a:t>
            </a:r>
            <a:r>
              <a:rPr lang="en-US" sz="2000" dirty="0">
                <a:latin typeface="Times New Roman" panose="02020603050405020304" pitchFamily="18" charset="0"/>
                <a:cs typeface="Times New Roman" panose="02020603050405020304" pitchFamily="18" charset="0"/>
              </a:rPr>
              <a:t>, with later trees dependent on the results of previous trees; </a:t>
            </a:r>
            <a:r>
              <a:rPr lang="en-US" sz="2000" b="1" dirty="0">
                <a:latin typeface="Times New Roman" panose="02020603050405020304" pitchFamily="18" charset="0"/>
                <a:cs typeface="Times New Roman" panose="02020603050405020304" pitchFamily="18" charset="0"/>
              </a:rPr>
              <a:t>RF grows trees in parallel </a:t>
            </a:r>
            <a:r>
              <a:rPr lang="en-US" sz="2000" dirty="0">
                <a:latin typeface="Times New Roman" panose="02020603050405020304" pitchFamily="18" charset="0"/>
                <a:cs typeface="Times New Roman" panose="02020603050405020304" pitchFamily="18" charset="0"/>
              </a:rPr>
              <a:t>independently of one another.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3386476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78743" y="609600"/>
            <a:ext cx="7810500"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Random Forest: Comparison with other classifiers</a:t>
            </a:r>
          </a:p>
        </p:txBody>
      </p:sp>
      <p:sp>
        <p:nvSpPr>
          <p:cNvPr id="7" name="TextBox 6"/>
          <p:cNvSpPr txBox="1"/>
          <p:nvPr/>
        </p:nvSpPr>
        <p:spPr>
          <a:xfrm>
            <a:off x="2004787" y="1217282"/>
            <a:ext cx="7848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Random Forest and Boosting</a:t>
            </a:r>
          </a:p>
        </p:txBody>
      </p:sp>
      <p:sp>
        <p:nvSpPr>
          <p:cNvPr id="3" name="Rectangle 2"/>
          <p:cNvSpPr/>
          <p:nvPr/>
        </p:nvSpPr>
        <p:spPr>
          <a:xfrm>
            <a:off x="1743529" y="1828800"/>
            <a:ext cx="8628742" cy="409342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Which one to use and when…</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RF has about the same accuracy as boosting for classification, For continuous response, boosting appears to outperform RF</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Boosting may be more difficult to model and requires more attention to parameter tuning than RF.</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On very large training sets, boosting can become slow with many predictors, while RF which selects only a subset of predictors for each split, can handle significantly larger problems before slowing.</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RF will not overfit the data. Boosting can overfit (though means can be implemented to lower the risk of it).</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If parallel hardware is available, (e.g. multiple cores), RF embarrassingly parallel with out the need for shared memory as all trees are independent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1197550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5194" y="533401"/>
            <a:ext cx="8077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Random Forest: In a Nutshell</a:t>
            </a:r>
          </a:p>
        </p:txBody>
      </p:sp>
      <p:sp>
        <p:nvSpPr>
          <p:cNvPr id="3" name="Rectangle 2"/>
          <p:cNvSpPr/>
          <p:nvPr/>
        </p:nvSpPr>
        <p:spPr>
          <a:xfrm>
            <a:off x="1812663" y="942269"/>
            <a:ext cx="8482263" cy="5909310"/>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RF is fast to build. Even faster to predict!</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Practically speaking, not requiring cross-validation alone for model selection</a:t>
            </a:r>
          </a:p>
          <a:p>
            <a:pPr>
              <a:lnSpc>
                <a:spcPct val="150000"/>
              </a:lnSpc>
            </a:pPr>
            <a:r>
              <a:rPr lang="en-US" dirty="0">
                <a:latin typeface="Times New Roman" panose="02020603050405020304" pitchFamily="18" charset="0"/>
                <a:cs typeface="Times New Roman" panose="02020603050405020304" pitchFamily="18" charset="0"/>
              </a:rPr>
              <a:t>significantly speeds training by 10x-100x or more.</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Fully parallelizable … to go even faster!</a:t>
            </a:r>
          </a:p>
          <a:p>
            <a:pPr>
              <a:lnSpc>
                <a:spcPct val="150000"/>
              </a:lnSpc>
            </a:pPr>
            <a:r>
              <a:rPr lang="en-US" dirty="0">
                <a:latin typeface="Times New Roman" panose="02020603050405020304" pitchFamily="18" charset="0"/>
                <a:cs typeface="Times New Roman" panose="02020603050405020304" pitchFamily="18" charset="0"/>
              </a:rPr>
              <a:t>Automatic predictor selection from large # of candidates</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RF can be used for feature selection alone; or to streamlining other, slower learners</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Resistance to over training</a:t>
            </a:r>
          </a:p>
          <a:p>
            <a:pPr>
              <a:lnSpc>
                <a:spcPct val="150000"/>
              </a:lnSpc>
            </a:pPr>
            <a:r>
              <a:rPr lang="en-US" dirty="0">
                <a:latin typeface="Times New Roman" panose="02020603050405020304" pitchFamily="18" charset="0"/>
                <a:cs typeface="Times New Roman" panose="02020603050405020304" pitchFamily="18" charset="0"/>
              </a:rPr>
              <a:t>Ability to handle data without preprocessing</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data does not need to be rescaled, transformed, or modified</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resistant to outliers</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Cluster identification</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can be used to generate tree-based clusters through sample proximity</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Interpretability</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Predictor importance, sample proximity and tree structure offer insights into data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2899576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609600"/>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Feature Selection &amp;Variable Importance</a:t>
            </a:r>
          </a:p>
        </p:txBody>
      </p:sp>
      <p:sp>
        <p:nvSpPr>
          <p:cNvPr id="3" name="TextBox 2"/>
          <p:cNvSpPr txBox="1"/>
          <p:nvPr/>
        </p:nvSpPr>
        <p:spPr>
          <a:xfrm>
            <a:off x="2028371" y="1408332"/>
            <a:ext cx="8534400"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Random Forest also offers </a:t>
            </a:r>
            <a:r>
              <a:rPr lang="en-US" sz="2000" b="1" dirty="0">
                <a:latin typeface="Times New Roman" panose="02020603050405020304" pitchFamily="18" charset="0"/>
                <a:cs typeface="Times New Roman" panose="02020603050405020304" pitchFamily="18" charset="0"/>
              </a:rPr>
              <a:t>Feature Selection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implicit ranking </a:t>
            </a:r>
            <a:r>
              <a:rPr lang="en-US" sz="2000" dirty="0">
                <a:latin typeface="Times New Roman" panose="02020603050405020304" pitchFamily="18" charset="0"/>
                <a:cs typeface="Times New Roman" panose="02020603050405020304" pitchFamily="18" charset="0"/>
              </a:rPr>
              <a:t>of predictor variables. </a:t>
            </a:r>
          </a:p>
          <a:p>
            <a:endParaRPr lang="en-US" dirty="0"/>
          </a:p>
        </p:txBody>
      </p:sp>
      <p:sp>
        <p:nvSpPr>
          <p:cNvPr id="6" name="Rectangle 5"/>
          <p:cNvSpPr/>
          <p:nvPr/>
        </p:nvSpPr>
        <p:spPr>
          <a:xfrm>
            <a:off x="2064657" y="2060140"/>
            <a:ext cx="8352972" cy="424731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	Random forest consists of a number of decision trees. Every node in the decision trees is a condition on a single feature, designed to split the dataset into two so that similar response values end up in the same set. The measure based on which the (locally) optimal condition is chosen is called impurity. For classification, it is typically either Gini impurity or information gain/entropy and for regression trees it is variance. Thus when training a tree, it can be computed how much each feature decreases the weighted impurity in a tree. For a forest, the impurity decrease from each feature can be averaged and the features are ranked according to this measure.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87710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228467"/>
            <a:ext cx="61722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Single Decision Tree: Brief Concept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251990"/>
            <a:ext cx="7543800" cy="2743200"/>
          </a:xfrm>
          <a:prstGeom prst="rect">
            <a:avLst/>
          </a:prstGeom>
        </p:spPr>
      </p:pic>
      <p:sp>
        <p:nvSpPr>
          <p:cNvPr id="6" name="TextBox 5"/>
          <p:cNvSpPr txBox="1"/>
          <p:nvPr/>
        </p:nvSpPr>
        <p:spPr>
          <a:xfrm>
            <a:off x="1948543" y="4038600"/>
            <a:ext cx="8225246"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 builds classification or regression models using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final result is a tree with </a:t>
            </a:r>
            <a:r>
              <a:rPr lang="en-US" b="1" dirty="0">
                <a:latin typeface="Times New Roman" panose="02020603050405020304" pitchFamily="18" charset="0"/>
                <a:cs typeface="Times New Roman" panose="02020603050405020304" pitchFamily="18" charset="0"/>
              </a:rPr>
              <a:t>decision nodes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leaf nodes</a:t>
            </a:r>
            <a:r>
              <a:rPr lang="en-US" dirty="0">
                <a:latin typeface="Times New Roman" panose="02020603050405020304" pitchFamily="18" charset="0"/>
                <a:cs typeface="Times New Roman" panose="02020603050405020304" pitchFamily="18" charset="0"/>
              </a:rPr>
              <a:t>. A decision node (e.g., Outlook) has two or more branches (e.g., Sunny, Overcast and Rainy). Leaf node (e.g. decision to play : Yes or No) represents a classification or decision. The topmost decision node in a tree which corresponds to the best predictor called </a:t>
            </a:r>
            <a:r>
              <a:rPr lang="en-US" b="1" dirty="0">
                <a:latin typeface="Times New Roman" panose="02020603050405020304" pitchFamily="18" charset="0"/>
                <a:cs typeface="Times New Roman" panose="02020603050405020304" pitchFamily="18" charset="0"/>
              </a:rPr>
              <a:t>root node</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trees can handle both categorical and numerical data.</a:t>
            </a:r>
          </a:p>
          <a:p>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521023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15" y="691589"/>
            <a:ext cx="8077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Variable Importance</a:t>
            </a:r>
          </a:p>
        </p:txBody>
      </p:sp>
      <p:sp>
        <p:nvSpPr>
          <p:cNvPr id="3" name="TextBox 2"/>
          <p:cNvSpPr txBox="1"/>
          <p:nvPr/>
        </p:nvSpPr>
        <p:spPr>
          <a:xfrm>
            <a:off x="1981200" y="1153253"/>
            <a:ext cx="792480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Measures of Variable Importance: Mean Decrease Gini and Mean Decrease Accuracy</a:t>
            </a:r>
          </a:p>
        </p:txBody>
      </p:sp>
      <p:sp>
        <p:nvSpPr>
          <p:cNvPr id="6" name="TextBox 5"/>
          <p:cNvSpPr txBox="1"/>
          <p:nvPr/>
        </p:nvSpPr>
        <p:spPr>
          <a:xfrm>
            <a:off x="2019300" y="1981201"/>
            <a:ext cx="8305800" cy="240065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Mean Decrease Gin</a:t>
            </a:r>
            <a:r>
              <a:rPr lang="en-US" sz="2000" dirty="0">
                <a:latin typeface="Times New Roman" panose="02020603050405020304" pitchFamily="18" charset="0"/>
                <a:cs typeface="Times New Roman" panose="02020603050405020304" pitchFamily="18" charset="0"/>
              </a:rPr>
              <a:t>i: Gini is defined as “impurity” when used in describing a society's distribution of income or a measure of “node impurity” in tree based classification. A low Gini or higher decrease in Gini means that a particular predictor variable plays a greater role in partitioning the data into the defined classes.</a:t>
            </a:r>
          </a:p>
        </p:txBody>
      </p:sp>
      <p:sp>
        <p:nvSpPr>
          <p:cNvPr id="7" name="TextBox 6"/>
          <p:cNvSpPr txBox="1"/>
          <p:nvPr/>
        </p:nvSpPr>
        <p:spPr>
          <a:xfrm>
            <a:off x="2111829" y="4320458"/>
            <a:ext cx="7924800" cy="1015663"/>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Mean Decrease Accuracy </a:t>
            </a:r>
            <a:r>
              <a:rPr lang="en-US" sz="2000" dirty="0">
                <a:latin typeface="Times New Roman" panose="02020603050405020304" pitchFamily="18" charset="0"/>
                <a:cs typeface="Times New Roman" panose="02020603050405020304" pitchFamily="18" charset="0"/>
              </a:rPr>
              <a:t>: This measure is very R specific. It represents inclusion of this particular variable in model reduces classification error.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320930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531168"/>
            <a:ext cx="80772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Boruta Algorithm</a:t>
            </a:r>
          </a:p>
        </p:txBody>
      </p:sp>
      <p:sp>
        <p:nvSpPr>
          <p:cNvPr id="3" name="Rectangle 2"/>
          <p:cNvSpPr/>
          <p:nvPr/>
        </p:nvSpPr>
        <p:spPr>
          <a:xfrm>
            <a:off x="1981200" y="996844"/>
            <a:ext cx="8229600"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Boruta  Algorithm -</a:t>
            </a:r>
            <a:r>
              <a:rPr lang="en-IN" dirty="0">
                <a:latin typeface="Times New Roman" panose="02020603050405020304" pitchFamily="18" charset="0"/>
                <a:cs typeface="Times New Roman" panose="02020603050405020304" pitchFamily="18" charset="0"/>
              </a:rPr>
              <a:t>This algorithm is similar to random forest, only more randomness to the system is added. The essential idea is to make a randomized copy of the system, merge the copy with the original and build the classifier for this extended system. To asses importance of the variable in the original system we compare it with that of the randomised variables. Only variables for whose importance is higher than that of the randomised variables are considered important.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981200" y="4038600"/>
            <a:ext cx="8610600" cy="369332"/>
          </a:xfrm>
          <a:prstGeom prst="rect">
            <a:avLst/>
          </a:prstGeom>
          <a:noFill/>
        </p:spPr>
        <p:txBody>
          <a:bodyPr wrap="square" rtlCol="0">
            <a:spAutoFit/>
          </a:bodyPr>
          <a:lstStyle/>
          <a:p>
            <a:endParaRPr lang="en-US" dirty="0"/>
          </a:p>
        </p:txBody>
      </p:sp>
      <p:sp>
        <p:nvSpPr>
          <p:cNvPr id="8" name="TextBox 7"/>
          <p:cNvSpPr txBox="1"/>
          <p:nvPr/>
        </p:nvSpPr>
        <p:spPr>
          <a:xfrm>
            <a:off x="2057400" y="3749570"/>
            <a:ext cx="8153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More information on this algorithm is available at: Kursa,M.B. Boruta –A System for Feature Selection,</a:t>
            </a:r>
            <a:r>
              <a:rPr lang="en-IN" i="1" dirty="0">
                <a:latin typeface="Times New Roman" panose="02020603050405020304" pitchFamily="18" charset="0"/>
                <a:cs typeface="Times New Roman" panose="02020603050405020304" pitchFamily="18" charset="0"/>
              </a:rPr>
              <a:t> Fundamenta Informaticae 101 (2010) 271–285</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057400" y="4477435"/>
            <a:ext cx="2209800" cy="646331"/>
          </a:xfrm>
          <a:prstGeom prst="rect">
            <a:avLst/>
          </a:prstGeom>
          <a:noFill/>
        </p:spPr>
        <p:txBody>
          <a:bodyPr wrap="square" rtlCol="0">
            <a:spAutoFit/>
          </a:bodyPr>
          <a:lstStyle/>
          <a:p>
            <a:r>
              <a:rPr lang="en-US" dirty="0"/>
              <a:t>&gt;attStats(Boruta.fit)</a:t>
            </a:r>
          </a:p>
          <a:p>
            <a:endParaRPr lang="en-US" dirty="0"/>
          </a:p>
        </p:txBody>
      </p:sp>
      <p:sp>
        <p:nvSpPr>
          <p:cNvPr id="10" name="TextBox 9"/>
          <p:cNvSpPr txBox="1"/>
          <p:nvPr/>
        </p:nvSpPr>
        <p:spPr>
          <a:xfrm>
            <a:off x="2021305" y="5123765"/>
            <a:ext cx="818949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R syntax produces Z Scores of each individual predictor variables and often useful to gain insight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05207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599" y="523146"/>
            <a:ext cx="80772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Feature Selection Using VarSELRF Package</a:t>
            </a:r>
          </a:p>
        </p:txBody>
      </p:sp>
      <p:sp>
        <p:nvSpPr>
          <p:cNvPr id="3" name="Rectangle 2"/>
          <p:cNvSpPr/>
          <p:nvPr/>
        </p:nvSpPr>
        <p:spPr>
          <a:xfrm>
            <a:off x="1864895" y="3929122"/>
            <a:ext cx="6553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#FEATURE SELECTION USING VarSELRF#</a:t>
            </a:r>
          </a:p>
          <a:p>
            <a:r>
              <a:rPr lang="en-US" dirty="0">
                <a:latin typeface="Times New Roman" panose="02020603050405020304" pitchFamily="18" charset="0"/>
                <a:cs typeface="Times New Roman" panose="02020603050405020304" pitchFamily="18" charset="0"/>
              </a:rPr>
              <a:t>library(</a:t>
            </a:r>
            <a:r>
              <a:rPr lang="en-US" dirty="0" err="1">
                <a:latin typeface="Times New Roman" panose="02020603050405020304" pitchFamily="18" charset="0"/>
                <a:cs typeface="Times New Roman" panose="02020603050405020304" pitchFamily="18" charset="0"/>
              </a:rPr>
              <a:t>varSelRF</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set.seed(1)</a:t>
            </a:r>
          </a:p>
          <a:p>
            <a:r>
              <a:rPr lang="en-US" dirty="0">
                <a:latin typeface="Times New Roman" panose="02020603050405020304" pitchFamily="18" charset="0"/>
                <a:cs typeface="Times New Roman" panose="02020603050405020304" pitchFamily="18" charset="0"/>
              </a:rPr>
              <a:t>rf.vs1 = varSelRF(data[,1:18], data$Hired, vars.drop.frac = 0.2)</a:t>
            </a:r>
          </a:p>
          <a:p>
            <a:r>
              <a:rPr lang="en-US" dirty="0">
                <a:latin typeface="Times New Roman" panose="02020603050405020304" pitchFamily="18" charset="0"/>
                <a:cs typeface="Times New Roman" panose="02020603050405020304" pitchFamily="18" charset="0"/>
              </a:rPr>
              <a:t>rf.vs1</a:t>
            </a:r>
          </a:p>
        </p:txBody>
      </p:sp>
      <p:sp>
        <p:nvSpPr>
          <p:cNvPr id="5" name="Rectangle 4"/>
          <p:cNvSpPr/>
          <p:nvPr/>
        </p:nvSpPr>
        <p:spPr>
          <a:xfrm>
            <a:off x="2019300" y="1066800"/>
            <a:ext cx="8305800" cy="286232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R package VarSELRF includes backward selection algorithm with Random Forest.</a:t>
            </a:r>
          </a:p>
          <a:p>
            <a:r>
              <a:rPr lang="en-US" sz="2000" dirty="0">
                <a:latin typeface="Times New Roman" panose="02020603050405020304" pitchFamily="18" charset="0"/>
                <a:cs typeface="Times New Roman" panose="02020603050405020304" pitchFamily="18" charset="0"/>
              </a:rPr>
              <a:t>Initially, it runs a Random Forest with all the variables and computes Out of Bag (OOB) error.</a:t>
            </a:r>
          </a:p>
          <a:p>
            <a:r>
              <a:rPr lang="en-US" sz="2000" dirty="0">
                <a:latin typeface="Times New Roman" panose="02020603050405020304" pitchFamily="18" charset="0"/>
                <a:cs typeface="Times New Roman" panose="02020603050405020304" pitchFamily="18" charset="0"/>
              </a:rPr>
              <a:t>It then sequentially reduces the number of variables &amp; computes OOB in each step.</a:t>
            </a:r>
          </a:p>
          <a:p>
            <a:r>
              <a:rPr lang="en-US" sz="2000" dirty="0">
                <a:latin typeface="Times New Roman" panose="02020603050405020304" pitchFamily="18" charset="0"/>
                <a:cs typeface="Times New Roman" panose="02020603050405020304" pitchFamily="18" charset="0"/>
              </a:rPr>
              <a:t>The set of variables with least OOB is chosen.</a:t>
            </a:r>
          </a:p>
          <a:p>
            <a:r>
              <a:rPr lang="en-US" sz="2000" dirty="0">
                <a:latin typeface="Times New Roman" panose="02020603050405020304" pitchFamily="18" charset="0"/>
                <a:cs typeface="Times New Roman" panose="02020603050405020304" pitchFamily="18" charset="0"/>
              </a:rPr>
              <a:t>This is essentially similar to Backward Elimination in Regression for subset selection.</a:t>
            </a:r>
          </a:p>
        </p:txBody>
      </p:sp>
      <p:sp>
        <p:nvSpPr>
          <p:cNvPr id="8" name="TextBox 7"/>
          <p:cNvSpPr txBox="1"/>
          <p:nvPr/>
        </p:nvSpPr>
        <p:spPr>
          <a:xfrm>
            <a:off x="1864895" y="5516161"/>
            <a:ext cx="83459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Above R syntax will provide a list of predictor variables that are most important for classification purpose, we will see this in actual R environment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723393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6840" y="284947"/>
            <a:ext cx="8077200"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Business Case: Solve a business case using Random Forest</a:t>
            </a:r>
          </a:p>
        </p:txBody>
      </p:sp>
      <p:sp>
        <p:nvSpPr>
          <p:cNvPr id="3" name="TextBox 2"/>
          <p:cNvSpPr txBox="1"/>
          <p:nvPr/>
        </p:nvSpPr>
        <p:spPr>
          <a:xfrm>
            <a:off x="1905000" y="1378804"/>
            <a:ext cx="829071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big bank wants to detect money laundering threat in credit card transactions</a:t>
            </a:r>
          </a:p>
        </p:txBody>
      </p:sp>
      <p:sp>
        <p:nvSpPr>
          <p:cNvPr id="5" name="TextBox 4"/>
          <p:cNvSpPr txBox="1"/>
          <p:nvPr/>
        </p:nvSpPr>
        <p:spPr>
          <a:xfrm>
            <a:off x="1752600" y="5638801"/>
            <a:ext cx="859551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will work on this in R set up. This case will provide you with some insight how this technique is used in actual analytics industry.</a:t>
            </a:r>
          </a:p>
        </p:txBody>
      </p:sp>
      <p:sp>
        <p:nvSpPr>
          <p:cNvPr id="7" name="TextBox 6"/>
          <p:cNvSpPr txBox="1"/>
          <p:nvPr/>
        </p:nvSpPr>
        <p:spPr>
          <a:xfrm>
            <a:off x="1843882" y="2209800"/>
            <a:ext cx="8504237"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bank has transaction related information of its credit card users</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also has a small subset of data with money laundering alert (i.e. if an alert has been issued then this indicator is 1, 0 otherwise)</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bank now aims to create a process to generate alert on new transactions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876086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3547" y="762000"/>
            <a:ext cx="80772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for Regression Purpose</a:t>
            </a:r>
          </a:p>
        </p:txBody>
      </p:sp>
      <p:sp>
        <p:nvSpPr>
          <p:cNvPr id="3" name="TextBox 2"/>
          <p:cNvSpPr txBox="1"/>
          <p:nvPr/>
        </p:nvSpPr>
        <p:spPr>
          <a:xfrm>
            <a:off x="1961148" y="1593866"/>
            <a:ext cx="822959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 far, we have looked at Random Forest as a Classifier (Majority of times it is used as a classifier). Now we will work in R on a regression problem.</a:t>
            </a:r>
          </a:p>
        </p:txBody>
      </p:sp>
      <p:sp>
        <p:nvSpPr>
          <p:cNvPr id="6" name="TextBox 5"/>
          <p:cNvSpPr txBox="1"/>
          <p:nvPr/>
        </p:nvSpPr>
        <p:spPr>
          <a:xfrm>
            <a:off x="1961147" y="2301752"/>
            <a:ext cx="807720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Analysis of Wine Quality Data</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84948" y="2819457"/>
            <a:ext cx="8229600" cy="178510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Objective of the Analysis</a:t>
            </a:r>
          </a:p>
          <a:p>
            <a:r>
              <a:rPr lang="en-US" dirty="0">
                <a:latin typeface="Times New Roman" panose="02020603050405020304" pitchFamily="18" charset="0"/>
                <a:cs typeface="Times New Roman" panose="02020603050405020304" pitchFamily="18" charset="0"/>
              </a:rPr>
              <a:t>Prediction of Quality ranking from the chemical properties of the wines</a:t>
            </a:r>
          </a:p>
          <a:p>
            <a:r>
              <a:rPr lang="en-US" dirty="0">
                <a:latin typeface="Times New Roman" panose="02020603050405020304" pitchFamily="18" charset="0"/>
                <a:cs typeface="Times New Roman" panose="02020603050405020304" pitchFamily="18" charset="0"/>
              </a:rPr>
              <a:t>A predictive model developed on this data is expected to provide guidance to vineyards regarding quality and price expected on their produce. We will use Random Forest for this purpose.</a:t>
            </a:r>
          </a:p>
          <a:p>
            <a:endParaRPr lang="en-US" dirty="0"/>
          </a:p>
        </p:txBody>
      </p:sp>
      <p:sp>
        <p:nvSpPr>
          <p:cNvPr id="8" name="TextBox 7"/>
          <p:cNvSpPr txBox="1"/>
          <p:nvPr/>
        </p:nvSpPr>
        <p:spPr>
          <a:xfrm>
            <a:off x="1993232" y="4401728"/>
            <a:ext cx="7239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set is available from </a:t>
            </a:r>
            <a:r>
              <a:rPr lang="en-US" dirty="0">
                <a:latin typeface="Times New Roman" panose="02020603050405020304" pitchFamily="18" charset="0"/>
                <a:cs typeface="Times New Roman" panose="02020603050405020304" pitchFamily="18" charset="0"/>
                <a:hlinkClick r:id="rId2"/>
              </a:rPr>
              <a:t>https://archive.ics.uci.edu/ml/datasets/Wine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961148" y="4872154"/>
            <a:ext cx="80772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 includes both categorical &amp; numerical variables  and consist of around  1600records.</a:t>
            </a:r>
          </a:p>
        </p:txBody>
      </p:sp>
      <p:sp>
        <p:nvSpPr>
          <p:cNvPr id="10" name="TextBox 9"/>
          <p:cNvSpPr txBox="1"/>
          <p:nvPr/>
        </p:nvSpPr>
        <p:spPr>
          <a:xfrm>
            <a:off x="1993232" y="5791200"/>
            <a:ext cx="7239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We will work on this in R now. </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806729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437925"/>
            <a:ext cx="80772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Useful Resources</a:t>
            </a:r>
          </a:p>
        </p:txBody>
      </p:sp>
      <p:sp>
        <p:nvSpPr>
          <p:cNvPr id="12" name="Content Placeholder 2"/>
          <p:cNvSpPr txBox="1">
            <a:spLocks/>
          </p:cNvSpPr>
          <p:nvPr/>
        </p:nvSpPr>
        <p:spPr>
          <a:xfrm>
            <a:off x="1824983" y="1524000"/>
            <a:ext cx="8229600" cy="5105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latin typeface="Times New Roman" panose="02020603050405020304" pitchFamily="18" charset="0"/>
                <a:cs typeface="Times New Roman" panose="02020603050405020304" pitchFamily="18" charset="0"/>
              </a:rPr>
              <a:t>Random Forest:</a:t>
            </a:r>
          </a:p>
          <a:p>
            <a:pPr algn="l"/>
            <a:r>
              <a:rPr lang="en-US" sz="2000" dirty="0">
                <a:latin typeface="Times New Roman" panose="02020603050405020304" pitchFamily="18" charset="0"/>
                <a:cs typeface="Times New Roman" panose="02020603050405020304" pitchFamily="18" charset="0"/>
              </a:rPr>
              <a:t>Website maintained by Leo Breiman:</a:t>
            </a:r>
          </a:p>
          <a:p>
            <a:pPr algn="l"/>
            <a:r>
              <a:rPr lang="en-US" sz="2000" dirty="0">
                <a:solidFill>
                  <a:srgbClr val="002060"/>
                </a:solidFill>
                <a:latin typeface="Times New Roman" panose="02020603050405020304" pitchFamily="18" charset="0"/>
                <a:cs typeface="Times New Roman" panose="02020603050405020304" pitchFamily="18" charset="0"/>
                <a:hlinkClick r:id="rId2"/>
              </a:rPr>
              <a:t>https://www.stat.berkeley.edu/~breiman/RandomForests/cc_home.htm</a:t>
            </a:r>
            <a:endParaRPr lang="en-US" sz="2000" dirty="0">
              <a:solidFill>
                <a:srgbClr val="002060"/>
              </a:solidFill>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Kaggle Tutorial: </a:t>
            </a:r>
            <a:r>
              <a:rPr lang="en-US" sz="2000" dirty="0">
                <a:latin typeface="Times New Roman" panose="02020603050405020304" pitchFamily="18" charset="0"/>
                <a:cs typeface="Times New Roman" panose="02020603050405020304" pitchFamily="18" charset="0"/>
                <a:hlinkClick r:id="rId3"/>
              </a:rPr>
              <a:t>https://www.kaggle.com/c/bike-sharing-demand/forums/t/11525/tutorial-0-433-score-with-randomforest-in-r</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hlinkClick r:id="rId4"/>
              </a:rPr>
              <a:t>https://www.kaggle.com/c/titanic/details/getting-started-with-random-forests</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R-Blogger: </a:t>
            </a:r>
            <a:r>
              <a:rPr lang="en-US" sz="2000" dirty="0">
                <a:latin typeface="Times New Roman" panose="02020603050405020304" pitchFamily="18" charset="0"/>
                <a:cs typeface="Times New Roman" panose="02020603050405020304" pitchFamily="18" charset="0"/>
                <a:hlinkClick r:id="rId5"/>
              </a:rPr>
              <a:t>http://www.r-bloggers.com/a-brief-tour-of-the-trees-and-forests/</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Python </a:t>
            </a:r>
            <a:r>
              <a:rPr lang="en-US" sz="2000" dirty="0" err="1">
                <a:latin typeface="Times New Roman" panose="02020603050405020304" pitchFamily="18" charset="0"/>
                <a:cs typeface="Times New Roman" panose="02020603050405020304" pitchFamily="18" charset="0"/>
              </a:rPr>
              <a:t>Sci</a:t>
            </a:r>
            <a:r>
              <a:rPr lang="en-US" sz="2000" dirty="0">
                <a:latin typeface="Times New Roman" panose="02020603050405020304" pitchFamily="18" charset="0"/>
                <a:cs typeface="Times New Roman" panose="02020603050405020304" pitchFamily="18" charset="0"/>
              </a:rPr>
              <a:t>-Kit Learn (SK Learn): </a:t>
            </a:r>
          </a:p>
          <a:p>
            <a:pPr algn="l"/>
            <a:r>
              <a:rPr lang="en-US" sz="2000" dirty="0">
                <a:latin typeface="Times New Roman" panose="02020603050405020304" pitchFamily="18" charset="0"/>
                <a:cs typeface="Times New Roman" panose="02020603050405020304" pitchFamily="18" charset="0"/>
                <a:hlinkClick r:id="rId6"/>
              </a:rPr>
              <a:t>http://scikit-learn.org/stable/modules/ensemble.html</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Revolution R/ScaleR:</a:t>
            </a:r>
          </a:p>
          <a:p>
            <a:pPr algn="l"/>
            <a:r>
              <a:rPr lang="en-US" sz="2000" dirty="0">
                <a:latin typeface="Times New Roman" panose="02020603050405020304" pitchFamily="18" charset="0"/>
                <a:cs typeface="Times New Roman" panose="02020603050405020304" pitchFamily="18" charset="0"/>
                <a:hlinkClick r:id="rId7"/>
              </a:rPr>
              <a:t>http://blog.revolutionanalytics.com/2014/01/a-first-look-at-rxdforest.html </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361286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3442" y="347916"/>
            <a:ext cx="80772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Useful Resources</a:t>
            </a:r>
          </a:p>
        </p:txBody>
      </p:sp>
      <p:sp>
        <p:nvSpPr>
          <p:cNvPr id="6" name="Rectangle 5"/>
          <p:cNvSpPr/>
          <p:nvPr/>
        </p:nvSpPr>
        <p:spPr>
          <a:xfrm>
            <a:off x="2133601" y="1382286"/>
            <a:ext cx="8053137" cy="409342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Apache Spark MLLIB</a:t>
            </a:r>
          </a:p>
          <a:p>
            <a:r>
              <a:rPr lang="en-US" sz="2000" dirty="0">
                <a:latin typeface="Times New Roman" panose="02020603050405020304" pitchFamily="18" charset="0"/>
                <a:cs typeface="Times New Roman" panose="02020603050405020304" pitchFamily="18" charset="0"/>
                <a:hlinkClick r:id="rId2"/>
              </a:rPr>
              <a:t>http://spark.apache.org/mllib/</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Selection in R:</a:t>
            </a:r>
          </a:p>
          <a:p>
            <a:r>
              <a:rPr lang="en-US" sz="2000" dirty="0">
                <a:latin typeface="Times New Roman" panose="02020603050405020304" pitchFamily="18" charset="0"/>
                <a:cs typeface="Times New Roman" panose="02020603050405020304" pitchFamily="18" charset="0"/>
              </a:rPr>
              <a:t>Boruta Package: </a:t>
            </a:r>
            <a:r>
              <a:rPr lang="en-US" sz="2000" dirty="0">
                <a:latin typeface="Times New Roman" panose="02020603050405020304" pitchFamily="18" charset="0"/>
                <a:cs typeface="Times New Roman" panose="02020603050405020304" pitchFamily="18" charset="0"/>
                <a:hlinkClick r:id="rId3"/>
              </a:rPr>
              <a:t>http://www.jstatsoft.org/v36/i11/paper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VarSelRF Package: </a:t>
            </a:r>
            <a:r>
              <a:rPr lang="en-US" sz="2000" dirty="0">
                <a:latin typeface="Times New Roman" panose="02020603050405020304" pitchFamily="18" charset="0"/>
                <a:cs typeface="Times New Roman" panose="02020603050405020304" pitchFamily="18" charset="0"/>
                <a:hlinkClick r:id="rId4"/>
              </a:rPr>
              <a:t>https://cran.r-project.org/web/packages/varSelRF/varSelRF.pdf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Caret Package: </a:t>
            </a:r>
            <a:r>
              <a:rPr lang="en-US" sz="2000" dirty="0">
                <a:latin typeface="Times New Roman" panose="02020603050405020304" pitchFamily="18" charset="0"/>
                <a:cs typeface="Times New Roman" panose="02020603050405020304" pitchFamily="18" charset="0"/>
                <a:hlinkClick r:id="rId5"/>
              </a:rPr>
              <a:t>http://caret.r-forge.r-project.org/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Roadmap to choose different type of classifier: </a:t>
            </a:r>
            <a:r>
              <a:rPr lang="en-US" sz="2000" dirty="0">
                <a:latin typeface="Times New Roman" panose="02020603050405020304" pitchFamily="18" charset="0"/>
                <a:cs typeface="Times New Roman" panose="02020603050405020304" pitchFamily="18" charset="0"/>
                <a:hlinkClick r:id="rId6"/>
              </a:rPr>
              <a:t>http://www.quora.com/What-are-the-advantages-of-different-classification-algorithms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Cheat Sheet: </a:t>
            </a:r>
            <a:r>
              <a:rPr lang="en-US" sz="2000" dirty="0">
                <a:latin typeface="Times New Roman" panose="02020603050405020304" pitchFamily="18" charset="0"/>
                <a:cs typeface="Times New Roman" panose="02020603050405020304" pitchFamily="18" charset="0"/>
                <a:hlinkClick r:id="rId7"/>
              </a:rPr>
              <a:t>http://scikit-learn.org/stable/tutorial/machine_learning_map/</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Book on Statistical Learning (FREE!!!): </a:t>
            </a:r>
            <a:r>
              <a:rPr lang="en-US" sz="2000" dirty="0">
                <a:latin typeface="Times New Roman" panose="02020603050405020304" pitchFamily="18" charset="0"/>
                <a:cs typeface="Times New Roman" panose="02020603050405020304" pitchFamily="18" charset="0"/>
                <a:hlinkClick r:id="rId8"/>
              </a:rPr>
              <a:t>http://web.stanford.edu/~hastie/local.ftp/Springer/OLD/ESLII_print4.pdf</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66416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73706" y="152400"/>
            <a:ext cx="7844589" cy="861774"/>
          </a:xfrm>
          <a:prstGeom prst="rect">
            <a:avLst/>
          </a:prstGeom>
          <a:noFill/>
        </p:spPr>
        <p:txBody>
          <a:bodyPr wrap="square" rtlCol="0">
            <a:spAutoFit/>
          </a:bodyPr>
          <a:lstStyle/>
          <a:p>
            <a:endParaRPr lang="en-US" dirty="0"/>
          </a:p>
          <a:p>
            <a:r>
              <a:rPr lang="en-US" sz="3200" dirty="0">
                <a:latin typeface="Times New Roman" panose="02020603050405020304" pitchFamily="18" charset="0"/>
                <a:cs typeface="Times New Roman" panose="02020603050405020304" pitchFamily="18" charset="0"/>
              </a:rPr>
              <a:t>How do we pick the splitting attribute?</a:t>
            </a:r>
          </a:p>
        </p:txBody>
      </p:sp>
      <p:sp>
        <p:nvSpPr>
          <p:cNvPr id="9" name="Rectangle 8"/>
          <p:cNvSpPr/>
          <p:nvPr/>
        </p:nvSpPr>
        <p:spPr>
          <a:xfrm>
            <a:off x="1752600" y="1206750"/>
            <a:ext cx="6172200" cy="3416320"/>
          </a:xfrm>
          <a:prstGeom prst="rect">
            <a:avLst/>
          </a:prstGeom>
        </p:spPr>
        <p:txBody>
          <a:bodyPr wrap="square">
            <a:spAutoFit/>
          </a:bodyPr>
          <a:lstStyle/>
          <a:p>
            <a:endParaRPr lang="en-US" dirty="0"/>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to determine the attribute that contributes the most </a:t>
            </a:r>
            <a:r>
              <a:rPr lang="en-US" b="1" dirty="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for example, If we knew the Outlook was Sunny, its more likely that we would go out and play than just knowing its not humid outside!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measure we need is termed as the </a:t>
            </a:r>
            <a:r>
              <a:rPr lang="en-US" b="1" dirty="0">
                <a:latin typeface="Times New Roman" panose="02020603050405020304" pitchFamily="18" charset="0"/>
                <a:cs typeface="Times New Roman" panose="02020603050405020304" pitchFamily="18" charset="0"/>
              </a:rPr>
              <a:t>Information Gain </a:t>
            </a:r>
            <a:r>
              <a:rPr lang="en-US" dirty="0">
                <a:latin typeface="Times New Roman" panose="02020603050405020304" pitchFamily="18" charset="0"/>
                <a:cs typeface="Times New Roman" panose="02020603050405020304" pitchFamily="18" charset="0"/>
              </a:rPr>
              <a:t>for the attribute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Once we know the splitting attribute, we branch the tree in the direction of all the unique values for that attribute. For example, for 3 unique values, a 3 way  branch is necessary</a:t>
            </a:r>
          </a:p>
        </p:txBody>
      </p:sp>
      <p:sp>
        <p:nvSpPr>
          <p:cNvPr id="10" name="Oval 9"/>
          <p:cNvSpPr/>
          <p:nvPr/>
        </p:nvSpPr>
        <p:spPr>
          <a:xfrm>
            <a:off x="8382000" y="1206750"/>
            <a:ext cx="762000" cy="69825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8077200" y="1878874"/>
            <a:ext cx="533400" cy="711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991600" y="1833012"/>
            <a:ext cx="609600" cy="757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610600" y="1371209"/>
            <a:ext cx="381000" cy="369332"/>
          </a:xfrm>
          <a:prstGeom prst="rect">
            <a:avLst/>
          </a:prstGeom>
          <a:noFill/>
        </p:spPr>
        <p:txBody>
          <a:bodyPr wrap="square" rtlCol="0">
            <a:spAutoFit/>
          </a:bodyPr>
          <a:lstStyle/>
          <a:p>
            <a:r>
              <a:rPr lang="en-US" dirty="0"/>
              <a:t>?</a:t>
            </a:r>
          </a:p>
        </p:txBody>
      </p:sp>
      <p:sp>
        <p:nvSpPr>
          <p:cNvPr id="18" name="TextBox 17"/>
          <p:cNvSpPr txBox="1"/>
          <p:nvPr/>
        </p:nvSpPr>
        <p:spPr>
          <a:xfrm>
            <a:off x="8175171" y="1889760"/>
            <a:ext cx="533400" cy="369332"/>
          </a:xfrm>
          <a:prstGeom prst="rect">
            <a:avLst/>
          </a:prstGeom>
          <a:noFill/>
        </p:spPr>
        <p:txBody>
          <a:bodyPr wrap="square" rtlCol="0">
            <a:spAutoFit/>
          </a:bodyPr>
          <a:lstStyle/>
          <a:p>
            <a:r>
              <a:rPr lang="en-US" dirty="0"/>
              <a:t>?</a:t>
            </a:r>
          </a:p>
        </p:txBody>
      </p:sp>
      <p:sp>
        <p:nvSpPr>
          <p:cNvPr id="19" name="TextBox 18"/>
          <p:cNvSpPr txBox="1"/>
          <p:nvPr/>
        </p:nvSpPr>
        <p:spPr>
          <a:xfrm>
            <a:off x="9218023" y="1865505"/>
            <a:ext cx="533400" cy="369332"/>
          </a:xfrm>
          <a:prstGeom prst="rect">
            <a:avLst/>
          </a:prstGeom>
          <a:noFill/>
        </p:spPr>
        <p:txBody>
          <a:bodyPr wrap="square" rtlCol="0">
            <a:spAutoFit/>
          </a:bodyPr>
          <a:lstStyle/>
          <a:p>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6467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2909" y="347990"/>
            <a:ext cx="8077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Entropy and Information Gain</a:t>
            </a:r>
          </a:p>
        </p:txBody>
      </p:sp>
      <p:sp>
        <p:nvSpPr>
          <p:cNvPr id="3" name="Rectangle 2"/>
          <p:cNvSpPr/>
          <p:nvPr/>
        </p:nvSpPr>
        <p:spPr>
          <a:xfrm>
            <a:off x="2026920" y="1273911"/>
            <a:ext cx="8077200" cy="2031325"/>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decision tree is built top-down from a root node and involves partitioning the data into subsets that contain instances with similar values (homogenous).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Most algorithms uses </a:t>
            </a:r>
            <a:r>
              <a:rPr lang="en-US" b="1" dirty="0">
                <a:latin typeface="Times New Roman" panose="02020603050405020304" pitchFamily="18" charset="0"/>
                <a:cs typeface="Times New Roman" panose="02020603050405020304" pitchFamily="18" charset="0"/>
              </a:rPr>
              <a:t>entropy </a:t>
            </a:r>
            <a:r>
              <a:rPr lang="en-US" dirty="0">
                <a:latin typeface="Times New Roman" panose="02020603050405020304" pitchFamily="18" charset="0"/>
                <a:cs typeface="Times New Roman" panose="02020603050405020304" pitchFamily="18" charset="0"/>
              </a:rPr>
              <a:t>to calculate the homogeneity of a sample. If the sample is completely homogeneous the entropy is zero and if the sample is an equally divided it has entropy of one.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simple terms, Entropy or Impurity measures the level of impurity in a group of samples</a:t>
            </a:r>
          </a:p>
        </p:txBody>
      </p:sp>
      <p:sp>
        <p:nvSpPr>
          <p:cNvPr id="9" name="Oval 8"/>
          <p:cNvSpPr/>
          <p:nvPr/>
        </p:nvSpPr>
        <p:spPr>
          <a:xfrm>
            <a:off x="2590800" y="3886200"/>
            <a:ext cx="17526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10200" y="3875314"/>
            <a:ext cx="17526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53400" y="3783874"/>
            <a:ext cx="17526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9900" y="4162336"/>
            <a:ext cx="914400" cy="1323439"/>
          </a:xfrm>
          <a:prstGeom prst="rect">
            <a:avLst/>
          </a:prstGeom>
          <a:noFill/>
        </p:spPr>
        <p:txBody>
          <a:bodyPr wrap="square" rtlCol="0">
            <a:spAutoFit/>
          </a:bodyPr>
          <a:lstStyle/>
          <a:p>
            <a:r>
              <a:rPr lang="en-US" sz="2000" b="1" dirty="0">
                <a:solidFill>
                  <a:schemeClr val="accent6">
                    <a:lumMod val="75000"/>
                  </a:schemeClr>
                </a:solidFill>
              </a:rPr>
              <a:t>+ + + + + </a:t>
            </a:r>
            <a:r>
              <a:rPr lang="en-US" sz="2000" b="1" dirty="0">
                <a:solidFill>
                  <a:schemeClr val="accent1"/>
                </a:solidFill>
              </a:rPr>
              <a:t>0 0 0  0 </a:t>
            </a:r>
            <a:r>
              <a:rPr lang="en-US" sz="2000" b="1" dirty="0">
                <a:solidFill>
                  <a:schemeClr val="accent6"/>
                </a:solidFill>
              </a:rPr>
              <a:t>+ + +</a:t>
            </a:r>
          </a:p>
          <a:p>
            <a:r>
              <a:rPr lang="en-US" sz="2000" b="1" dirty="0">
                <a:solidFill>
                  <a:schemeClr val="accent1"/>
                </a:solidFill>
              </a:rPr>
              <a:t>0 0 0 0</a:t>
            </a:r>
          </a:p>
        </p:txBody>
      </p:sp>
      <p:sp>
        <p:nvSpPr>
          <p:cNvPr id="15" name="TextBox 14"/>
          <p:cNvSpPr txBox="1"/>
          <p:nvPr/>
        </p:nvSpPr>
        <p:spPr>
          <a:xfrm>
            <a:off x="5791200" y="4343401"/>
            <a:ext cx="1143000" cy="1015663"/>
          </a:xfrm>
          <a:prstGeom prst="rect">
            <a:avLst/>
          </a:prstGeom>
          <a:noFill/>
        </p:spPr>
        <p:txBody>
          <a:bodyPr wrap="square" rtlCol="0">
            <a:spAutoFit/>
          </a:bodyPr>
          <a:lstStyle/>
          <a:p>
            <a:r>
              <a:rPr lang="en-US" sz="2000" b="1" dirty="0">
                <a:solidFill>
                  <a:schemeClr val="accent6"/>
                </a:solidFill>
              </a:rPr>
              <a:t>+ +</a:t>
            </a:r>
            <a:r>
              <a:rPr lang="en-US" sz="2000" b="1" dirty="0">
                <a:solidFill>
                  <a:schemeClr val="accent5"/>
                </a:solidFill>
              </a:rPr>
              <a:t> </a:t>
            </a:r>
            <a:r>
              <a:rPr lang="en-US" sz="2000" b="1" dirty="0">
                <a:solidFill>
                  <a:schemeClr val="accent1"/>
                </a:solidFill>
              </a:rPr>
              <a:t>0 0 0 0 0 0 0 0</a:t>
            </a:r>
          </a:p>
          <a:p>
            <a:r>
              <a:rPr lang="en-US" sz="2000" b="1" dirty="0">
                <a:solidFill>
                  <a:schemeClr val="accent6"/>
                </a:solidFill>
              </a:rPr>
              <a:t>+</a:t>
            </a:r>
          </a:p>
        </p:txBody>
      </p:sp>
      <p:sp>
        <p:nvSpPr>
          <p:cNvPr id="16" name="TextBox 15"/>
          <p:cNvSpPr txBox="1"/>
          <p:nvPr/>
        </p:nvSpPr>
        <p:spPr>
          <a:xfrm>
            <a:off x="8534400" y="4343400"/>
            <a:ext cx="1143000" cy="707886"/>
          </a:xfrm>
          <a:prstGeom prst="rect">
            <a:avLst/>
          </a:prstGeom>
          <a:noFill/>
        </p:spPr>
        <p:txBody>
          <a:bodyPr wrap="square" rtlCol="0">
            <a:spAutoFit/>
          </a:bodyPr>
          <a:lstStyle/>
          <a:p>
            <a:r>
              <a:rPr lang="en-US" sz="2000" b="1" dirty="0">
                <a:solidFill>
                  <a:schemeClr val="accent1"/>
                </a:solidFill>
              </a:rPr>
              <a:t>0 0 0 0 0</a:t>
            </a:r>
          </a:p>
          <a:p>
            <a:r>
              <a:rPr lang="en-US" sz="2000" b="1" dirty="0">
                <a:solidFill>
                  <a:schemeClr val="accent1"/>
                </a:solidFill>
              </a:rPr>
              <a:t>0 0 0</a:t>
            </a:r>
          </a:p>
        </p:txBody>
      </p:sp>
      <p:sp>
        <p:nvSpPr>
          <p:cNvPr id="17" name="TextBox 16"/>
          <p:cNvSpPr txBox="1"/>
          <p:nvPr/>
        </p:nvSpPr>
        <p:spPr>
          <a:xfrm>
            <a:off x="2203269" y="3429000"/>
            <a:ext cx="22860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Very Impure Group</a:t>
            </a:r>
          </a:p>
        </p:txBody>
      </p:sp>
      <p:sp>
        <p:nvSpPr>
          <p:cNvPr id="18" name="TextBox 17"/>
          <p:cNvSpPr txBox="1"/>
          <p:nvPr/>
        </p:nvSpPr>
        <p:spPr>
          <a:xfrm>
            <a:off x="4610100" y="3414542"/>
            <a:ext cx="33528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Less Impurity</a:t>
            </a:r>
          </a:p>
        </p:txBody>
      </p:sp>
      <p:sp>
        <p:nvSpPr>
          <p:cNvPr id="19" name="TextBox 18"/>
          <p:cNvSpPr txBox="1"/>
          <p:nvPr/>
        </p:nvSpPr>
        <p:spPr>
          <a:xfrm>
            <a:off x="7629797" y="3429000"/>
            <a:ext cx="31242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Minimum Impurity</a:t>
            </a:r>
          </a:p>
        </p:txBody>
      </p:sp>
      <p:sp>
        <p:nvSpPr>
          <p:cNvPr id="21" name="TextBox 20"/>
          <p:cNvSpPr txBox="1"/>
          <p:nvPr/>
        </p:nvSpPr>
        <p:spPr>
          <a:xfrm>
            <a:off x="2026920" y="5715000"/>
            <a:ext cx="6888480" cy="369332"/>
          </a:xfrm>
          <a:prstGeom prst="rect">
            <a:avLst/>
          </a:prstGeom>
          <a:noFill/>
        </p:spPr>
        <p:txBody>
          <a:bodyPr wrap="square" rtlCol="0">
            <a:spAutoFit/>
          </a:bodyPr>
          <a:lstStyle/>
          <a:p>
            <a:r>
              <a:rPr lang="en-US" b="1" dirty="0">
                <a:solidFill>
                  <a:schemeClr val="accent6"/>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a:t>
            </a:r>
            <a:r>
              <a:rPr lang="en-US" b="1" dirty="0">
                <a:solidFill>
                  <a:schemeClr val="accent1"/>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represents two classes that we want to classify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5386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4000" dirty="0">
                <a:latin typeface="Times New Roman" panose="02020603050405020304" pitchFamily="18" charset="0"/>
                <a:cs typeface="Times New Roman" panose="02020603050405020304" pitchFamily="18" charset="0"/>
              </a:rPr>
              <a:t>2 Class Case</a:t>
            </a:r>
          </a:p>
        </p:txBody>
      </p:sp>
      <p:sp>
        <p:nvSpPr>
          <p:cNvPr id="3" name="Content Placeholder 2"/>
          <p:cNvSpPr>
            <a:spLocks noGrp="1"/>
          </p:cNvSpPr>
          <p:nvPr>
            <p:ph idx="1"/>
          </p:nvPr>
        </p:nvSpPr>
        <p:spPr>
          <a:xfrm>
            <a:off x="1981200" y="1143001"/>
            <a:ext cx="8229600" cy="4983163"/>
          </a:xfrm>
        </p:spPr>
        <p:txBody>
          <a:bodyPr/>
          <a:lstStyle/>
          <a:p>
            <a:r>
              <a:rPr lang="en-US" dirty="0">
                <a:latin typeface="Times New Roman" panose="02020603050405020304" pitchFamily="18" charset="0"/>
                <a:cs typeface="Times New Roman" panose="02020603050405020304" pitchFamily="18" charset="0"/>
              </a:rPr>
              <a:t>What is the entropy of a group in which all examples belong to the same class?</a:t>
            </a:r>
          </a:p>
          <a:p>
            <a:r>
              <a:rPr lang="en-US" dirty="0">
                <a:latin typeface="Times New Roman" panose="02020603050405020304" pitchFamily="18" charset="0"/>
                <a:cs typeface="Times New Roman" panose="02020603050405020304" pitchFamily="18" charset="0"/>
              </a:rPr>
              <a:t>Entropy= -1log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1= 0; Not a good training set</a:t>
            </a:r>
          </a:p>
          <a:p>
            <a:r>
              <a:rPr lang="en-US" dirty="0">
                <a:latin typeface="Times New Roman" panose="02020603050405020304" pitchFamily="18" charset="0"/>
                <a:cs typeface="Times New Roman" panose="02020603050405020304" pitchFamily="18" charset="0"/>
              </a:rPr>
              <a:t>What is the entropy of a group with 50% in either class?</a:t>
            </a:r>
          </a:p>
          <a:p>
            <a:r>
              <a:rPr lang="en-US" dirty="0">
                <a:latin typeface="Times New Roman" panose="02020603050405020304" pitchFamily="18" charset="0"/>
                <a:cs typeface="Times New Roman" panose="02020603050405020304" pitchFamily="18" charset="0"/>
              </a:rPr>
              <a:t>Entropy = -0.5Log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0.5</a:t>
            </a:r>
          </a:p>
          <a:p>
            <a:r>
              <a:rPr lang="en-US" dirty="0">
                <a:latin typeface="Times New Roman" panose="02020603050405020304" pitchFamily="18" charset="0"/>
                <a:cs typeface="Times New Roman" panose="02020603050405020304" pitchFamily="18" charset="0"/>
              </a:rPr>
              <a:t>Good training set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94095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39762"/>
          </a:xfrm>
        </p:spPr>
        <p:txBody>
          <a:bodyPr>
            <a:normAutofit/>
          </a:bodyPr>
          <a:lstStyle/>
          <a:p>
            <a:r>
              <a:rPr lang="en-US" sz="3600" dirty="0">
                <a:latin typeface="Times New Roman" panose="02020603050405020304" pitchFamily="18" charset="0"/>
                <a:cs typeface="Times New Roman" panose="02020603050405020304" pitchFamily="18" charset="0"/>
              </a:rPr>
              <a:t>Calculating Information Gain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914401"/>
            <a:ext cx="8229600" cy="52117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Information Gain= entropy(parent) –[average entropy(children)]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Oval 5"/>
          <p:cNvSpPr/>
          <p:nvPr/>
        </p:nvSpPr>
        <p:spPr>
          <a:xfrm>
            <a:off x="2209800" y="2667000"/>
            <a:ext cx="2209800" cy="228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4267200" y="2209800"/>
            <a:ext cx="2819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114800" y="4559968"/>
            <a:ext cx="3124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86600" y="1560095"/>
            <a:ext cx="2057400" cy="1676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67074" y="3886200"/>
            <a:ext cx="2133600" cy="2133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28800" y="2141621"/>
            <a:ext cx="3429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Entire population (30 instances)</a:t>
            </a:r>
          </a:p>
        </p:txBody>
      </p:sp>
      <mc:AlternateContent xmlns:mc="http://schemas.openxmlformats.org/markup-compatibility/2006" xmlns:a14="http://schemas.microsoft.com/office/drawing/2010/main">
        <mc:Choice Requires="a14">
          <p:sp>
            <p:nvSpPr>
              <p:cNvPr id="14" name="TextBox 13"/>
              <p:cNvSpPr txBox="1"/>
              <p:nvPr/>
            </p:nvSpPr>
            <p:spPr>
              <a:xfrm>
                <a:off x="1820779" y="5250360"/>
                <a:ext cx="4961021" cy="76944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Parent Entropy= - </a:t>
                </a:r>
                <a14:m>
                  <m:oMath xmlns:m="http://schemas.openxmlformats.org/officeDocument/2006/math">
                    <m:f>
                      <m:fPr>
                        <m:ctrlPr>
                          <a:rPr lang="en-US" b="1" i="1">
                            <a:latin typeface="Cambria Math" panose="02040503050406030204" pitchFamily="18" charset="0"/>
                          </a:rPr>
                        </m:ctrlPr>
                      </m:fPr>
                      <m:num>
                        <m:r>
                          <a:rPr lang="en-US" b="1" i="1">
                            <a:latin typeface="Cambria Math"/>
                          </a:rPr>
                          <m:t>𝟏𝟒</m:t>
                        </m:r>
                      </m:num>
                      <m:den>
                        <m:r>
                          <a:rPr lang="en-US" b="1" i="1">
                            <a:latin typeface="Cambria Math"/>
                          </a:rPr>
                          <m:t>𝟑𝟎</m:t>
                        </m:r>
                      </m:den>
                    </m:f>
                    <m:sSub>
                      <m:sSubPr>
                        <m:ctrlPr>
                          <a:rPr lang="en-US" b="1" i="1">
                            <a:latin typeface="Cambria Math" panose="02040503050406030204" pitchFamily="18" charset="0"/>
                          </a:rPr>
                        </m:ctrlPr>
                      </m:sSubPr>
                      <m:e>
                        <m:r>
                          <a:rPr lang="en-US" b="1" i="1">
                            <a:latin typeface="Cambria Math"/>
                          </a:rPr>
                          <m:t>𝒍𝒐𝒈</m:t>
                        </m:r>
                      </m:e>
                      <m:sub>
                        <m:r>
                          <a:rPr lang="en-US" b="1" i="1">
                            <a:latin typeface="Cambria Math"/>
                          </a:rPr>
                          <m:t>𝟐</m:t>
                        </m:r>
                      </m:sub>
                    </m:sSub>
                    <m:f>
                      <m:fPr>
                        <m:ctrlPr>
                          <a:rPr lang="en-US" b="1" i="1">
                            <a:latin typeface="Cambria Math" panose="02040503050406030204" pitchFamily="18" charset="0"/>
                          </a:rPr>
                        </m:ctrlPr>
                      </m:fPr>
                      <m:num>
                        <m:r>
                          <a:rPr lang="en-US" b="1" i="1">
                            <a:latin typeface="Cambria Math"/>
                          </a:rPr>
                          <m:t>𝟏𝟒</m:t>
                        </m:r>
                      </m:num>
                      <m:den>
                        <m:r>
                          <a:rPr lang="en-US" b="1" i="1">
                            <a:latin typeface="Cambria Math"/>
                          </a:rPr>
                          <m:t>𝟑𝟎</m:t>
                        </m:r>
                      </m:den>
                    </m:f>
                  </m:oMath>
                </a14:m>
                <a:r>
                  <a:rPr lang="en-US"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b="1" i="1">
                            <a:latin typeface="Cambria Math" panose="02040503050406030204" pitchFamily="18" charset="0"/>
                          </a:rPr>
                        </m:ctrlPr>
                      </m:fPr>
                      <m:num>
                        <m:r>
                          <a:rPr lang="en-US" b="1" i="1">
                            <a:latin typeface="Cambria Math"/>
                          </a:rPr>
                          <m:t>𝟏𝟔</m:t>
                        </m:r>
                      </m:num>
                      <m:den>
                        <m:r>
                          <a:rPr lang="en-US" b="1" i="1">
                            <a:latin typeface="Cambria Math"/>
                          </a:rPr>
                          <m:t>𝟑𝟎</m:t>
                        </m:r>
                      </m:den>
                    </m:f>
                    <m:sSub>
                      <m:sSubPr>
                        <m:ctrlPr>
                          <a:rPr lang="en-US" b="1" i="1">
                            <a:latin typeface="Cambria Math" panose="02040503050406030204" pitchFamily="18" charset="0"/>
                          </a:rPr>
                        </m:ctrlPr>
                      </m:sSubPr>
                      <m:e>
                        <m:r>
                          <a:rPr lang="en-US" b="1" i="1">
                            <a:latin typeface="Cambria Math"/>
                          </a:rPr>
                          <m:t>𝒍𝒐𝒈</m:t>
                        </m:r>
                      </m:e>
                      <m:sub>
                        <m:r>
                          <a:rPr lang="en-US" b="1" i="1">
                            <a:latin typeface="Cambria Math"/>
                          </a:rPr>
                          <m:t>𝟐</m:t>
                        </m:r>
                      </m:sub>
                    </m:sSub>
                    <m:f>
                      <m:fPr>
                        <m:ctrlPr>
                          <a:rPr lang="en-US" b="1" i="1">
                            <a:latin typeface="Cambria Math" panose="02040503050406030204" pitchFamily="18" charset="0"/>
                          </a:rPr>
                        </m:ctrlPr>
                      </m:fPr>
                      <m:num>
                        <m:r>
                          <a:rPr lang="en-US" b="1" i="1">
                            <a:latin typeface="Cambria Math"/>
                          </a:rPr>
                          <m:t>𝟏𝟔</m:t>
                        </m:r>
                      </m:num>
                      <m:den>
                        <m:r>
                          <a:rPr lang="en-US" b="1" i="1">
                            <a:latin typeface="Cambria Math"/>
                          </a:rPr>
                          <m:t>𝟑𝟎</m:t>
                        </m:r>
                      </m:den>
                    </m:f>
                  </m:oMath>
                </a14:m>
                <a:r>
                  <a:rPr lang="en-US" b="1" dirty="0">
                    <a:latin typeface="Times New Roman" panose="02020603050405020304" pitchFamily="18" charset="0"/>
                    <a:cs typeface="Times New Roman" panose="02020603050405020304" pitchFamily="18" charset="0"/>
                  </a:rPr>
                  <a:t> = 0.99</a:t>
                </a:r>
              </a:p>
              <a:p>
                <a:endParaRPr lang="en-US" dirty="0">
                  <a:latin typeface="Times New Roman" panose="020206030504050203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820779" y="5250360"/>
                <a:ext cx="4961021" cy="769441"/>
              </a:xfrm>
              <a:prstGeom prst="rect">
                <a:avLst/>
              </a:prstGeom>
              <a:blipFill>
                <a:blip r:embed="rId2"/>
                <a:stretch>
                  <a:fillRect l="-1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53000" y="3240506"/>
                <a:ext cx="5029200" cy="76828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Child Entropy= - </a:t>
                </a:r>
                <a14:m>
                  <m:oMath xmlns:m="http://schemas.openxmlformats.org/officeDocument/2006/math">
                    <m:f>
                      <m:fPr>
                        <m:ctrlPr>
                          <a:rPr lang="en-US" b="1" i="1">
                            <a:latin typeface="Cambria Math" panose="02040503050406030204" pitchFamily="18" charset="0"/>
                          </a:rPr>
                        </m:ctrlPr>
                      </m:fPr>
                      <m:num>
                        <m:r>
                          <a:rPr lang="en-US" b="1" i="1">
                            <a:latin typeface="Cambria Math"/>
                          </a:rPr>
                          <m:t>𝟏𝟑</m:t>
                        </m:r>
                      </m:num>
                      <m:den>
                        <m:r>
                          <a:rPr lang="en-US" b="1" i="1">
                            <a:latin typeface="Cambria Math"/>
                          </a:rPr>
                          <m:t>𝟏𝟕</m:t>
                        </m:r>
                      </m:den>
                    </m:f>
                    <m:sSub>
                      <m:sSubPr>
                        <m:ctrlPr>
                          <a:rPr lang="en-US" b="1" i="1">
                            <a:latin typeface="Cambria Math" panose="02040503050406030204" pitchFamily="18" charset="0"/>
                          </a:rPr>
                        </m:ctrlPr>
                      </m:sSubPr>
                      <m:e>
                        <m:r>
                          <a:rPr lang="en-US" b="1" i="1">
                            <a:latin typeface="Cambria Math"/>
                          </a:rPr>
                          <m:t>𝒍𝒐𝒈</m:t>
                        </m:r>
                      </m:e>
                      <m:sub>
                        <m:r>
                          <a:rPr lang="en-US" b="1" i="1">
                            <a:latin typeface="Cambria Math"/>
                          </a:rPr>
                          <m:t>𝟐</m:t>
                        </m:r>
                      </m:sub>
                    </m:sSub>
                    <m:f>
                      <m:fPr>
                        <m:ctrlPr>
                          <a:rPr lang="en-US" b="1" i="1">
                            <a:latin typeface="Cambria Math" panose="02040503050406030204" pitchFamily="18" charset="0"/>
                          </a:rPr>
                        </m:ctrlPr>
                      </m:fPr>
                      <m:num>
                        <m:r>
                          <a:rPr lang="en-US" b="1" i="1">
                            <a:latin typeface="Cambria Math"/>
                          </a:rPr>
                          <m:t>𝟏𝟑</m:t>
                        </m:r>
                      </m:num>
                      <m:den>
                        <m:r>
                          <a:rPr lang="en-US" b="1" i="1">
                            <a:latin typeface="Cambria Math"/>
                          </a:rPr>
                          <m:t>𝟏𝟕</m:t>
                        </m:r>
                      </m:den>
                    </m:f>
                  </m:oMath>
                </a14:m>
                <a:r>
                  <a:rPr lang="en-US"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b="1" i="1">
                            <a:latin typeface="Cambria Math" panose="02040503050406030204" pitchFamily="18" charset="0"/>
                          </a:rPr>
                        </m:ctrlPr>
                      </m:fPr>
                      <m:num>
                        <m:r>
                          <a:rPr lang="en-US" b="1" i="1">
                            <a:latin typeface="Cambria Math"/>
                          </a:rPr>
                          <m:t>𝟒</m:t>
                        </m:r>
                      </m:num>
                      <m:den>
                        <m:r>
                          <a:rPr lang="en-US" b="1" i="1">
                            <a:latin typeface="Cambria Math"/>
                          </a:rPr>
                          <m:t>𝟏𝟕</m:t>
                        </m:r>
                      </m:den>
                    </m:f>
                    <m:sSub>
                      <m:sSubPr>
                        <m:ctrlPr>
                          <a:rPr lang="en-US" b="1" i="1">
                            <a:latin typeface="Cambria Math" panose="02040503050406030204" pitchFamily="18" charset="0"/>
                          </a:rPr>
                        </m:ctrlPr>
                      </m:sSubPr>
                      <m:e>
                        <m:r>
                          <a:rPr lang="en-US" b="1" i="1">
                            <a:latin typeface="Cambria Math"/>
                          </a:rPr>
                          <m:t>𝒍𝒐𝒈</m:t>
                        </m:r>
                      </m:e>
                      <m:sub>
                        <m:r>
                          <a:rPr lang="en-US" b="1" i="1">
                            <a:latin typeface="Cambria Math"/>
                          </a:rPr>
                          <m:t>𝟐</m:t>
                        </m:r>
                      </m:sub>
                    </m:sSub>
                    <m:f>
                      <m:fPr>
                        <m:ctrlPr>
                          <a:rPr lang="en-US" b="1" i="1">
                            <a:latin typeface="Cambria Math" panose="02040503050406030204" pitchFamily="18" charset="0"/>
                          </a:rPr>
                        </m:ctrlPr>
                      </m:fPr>
                      <m:num>
                        <m:r>
                          <a:rPr lang="en-US" b="1" i="1">
                            <a:latin typeface="Cambria Math"/>
                          </a:rPr>
                          <m:t>𝟒</m:t>
                        </m:r>
                      </m:num>
                      <m:den>
                        <m:r>
                          <a:rPr lang="en-US" b="1" i="1">
                            <a:latin typeface="Cambria Math"/>
                          </a:rPr>
                          <m:t>𝟏𝟕</m:t>
                        </m:r>
                      </m:den>
                    </m:f>
                  </m:oMath>
                </a14:m>
                <a:r>
                  <a:rPr lang="en-US" b="1" dirty="0">
                    <a:latin typeface="Times New Roman" panose="02020603050405020304" pitchFamily="18" charset="0"/>
                    <a:cs typeface="Times New Roman" panose="02020603050405020304" pitchFamily="18" charset="0"/>
                  </a:rPr>
                  <a:t> = 0.787</a:t>
                </a:r>
              </a:p>
              <a:p>
                <a:endParaRPr lang="en-US" b="1" dirty="0">
                  <a:latin typeface="Times New Roman" panose="02020603050405020304" pitchFamily="18" charset="0"/>
                  <a:cs typeface="Times New Roman" panose="020206030504050203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953000" y="3240506"/>
                <a:ext cx="5029200" cy="768287"/>
              </a:xfrm>
              <a:prstGeom prst="rect">
                <a:avLst/>
              </a:prstGeom>
              <a:blipFill>
                <a:blip r:embed="rId3"/>
                <a:stretch>
                  <a:fillRect l="-1091"/>
                </a:stretch>
              </a:blipFill>
            </p:spPr>
            <p:txBody>
              <a:bodyPr/>
              <a:lstStyle/>
              <a:p>
                <a:r>
                  <a:rPr lang="en-US">
                    <a:noFill/>
                  </a:rPr>
                  <a:t> </a:t>
                </a:r>
              </a:p>
            </p:txBody>
          </p:sp>
        </mc:Fallback>
      </mc:AlternateContent>
      <p:sp>
        <p:nvSpPr>
          <p:cNvPr id="16" name="TextBox 15"/>
          <p:cNvSpPr txBox="1"/>
          <p:nvPr/>
        </p:nvSpPr>
        <p:spPr>
          <a:xfrm>
            <a:off x="9296400" y="1560096"/>
            <a:ext cx="1066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17 instances</a:t>
            </a:r>
          </a:p>
        </p:txBody>
      </p:sp>
      <p:sp>
        <p:nvSpPr>
          <p:cNvPr id="17" name="TextBox 16"/>
          <p:cNvSpPr txBox="1"/>
          <p:nvPr/>
        </p:nvSpPr>
        <p:spPr>
          <a:xfrm>
            <a:off x="9400674" y="4008793"/>
            <a:ext cx="1066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13 instances</a:t>
            </a:r>
          </a:p>
        </p:txBody>
      </p:sp>
      <mc:AlternateContent xmlns:mc="http://schemas.openxmlformats.org/markup-compatibility/2006" xmlns:a14="http://schemas.microsoft.com/office/drawing/2010/main">
        <mc:Choice Requires="a14">
          <p:sp>
            <p:nvSpPr>
              <p:cNvPr id="18" name="Rectangle 17"/>
              <p:cNvSpPr/>
              <p:nvPr/>
            </p:nvSpPr>
            <p:spPr>
              <a:xfrm>
                <a:off x="5257801" y="6019801"/>
                <a:ext cx="4822667" cy="492443"/>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Child Entropy= - </a:t>
                </a:r>
                <a14:m>
                  <m:oMath xmlns:m="http://schemas.openxmlformats.org/officeDocument/2006/math">
                    <m:f>
                      <m:fPr>
                        <m:ctrlPr>
                          <a:rPr lang="en-US" b="1" i="1">
                            <a:latin typeface="Cambria Math" panose="02040503050406030204" pitchFamily="18" charset="0"/>
                          </a:rPr>
                        </m:ctrlPr>
                      </m:fPr>
                      <m:num>
                        <m:r>
                          <a:rPr lang="en-US" b="1" i="1">
                            <a:latin typeface="Cambria Math"/>
                          </a:rPr>
                          <m:t>𝟏</m:t>
                        </m:r>
                      </m:num>
                      <m:den>
                        <m:r>
                          <a:rPr lang="en-US" b="1" i="1">
                            <a:latin typeface="Cambria Math"/>
                          </a:rPr>
                          <m:t>𝟏𝟑</m:t>
                        </m:r>
                      </m:den>
                    </m:f>
                    <m:sSub>
                      <m:sSubPr>
                        <m:ctrlPr>
                          <a:rPr lang="en-US" b="1" i="1">
                            <a:latin typeface="Cambria Math" panose="02040503050406030204" pitchFamily="18" charset="0"/>
                          </a:rPr>
                        </m:ctrlPr>
                      </m:sSubPr>
                      <m:e>
                        <m:r>
                          <a:rPr lang="en-US" b="1" i="1">
                            <a:latin typeface="Cambria Math"/>
                          </a:rPr>
                          <m:t>𝒍𝒐𝒈</m:t>
                        </m:r>
                      </m:e>
                      <m:sub>
                        <m:r>
                          <a:rPr lang="en-US" b="1" i="1">
                            <a:latin typeface="Cambria Math"/>
                          </a:rPr>
                          <m:t>𝟐</m:t>
                        </m:r>
                      </m:sub>
                    </m:sSub>
                    <m:f>
                      <m:fPr>
                        <m:ctrlPr>
                          <a:rPr lang="en-US" b="1" i="1">
                            <a:latin typeface="Cambria Math" panose="02040503050406030204" pitchFamily="18" charset="0"/>
                          </a:rPr>
                        </m:ctrlPr>
                      </m:fPr>
                      <m:num>
                        <m:r>
                          <a:rPr lang="en-US" b="1" i="1">
                            <a:latin typeface="Cambria Math"/>
                          </a:rPr>
                          <m:t>𝟏</m:t>
                        </m:r>
                      </m:num>
                      <m:den>
                        <m:r>
                          <a:rPr lang="en-US" b="1" i="1">
                            <a:latin typeface="Cambria Math"/>
                          </a:rPr>
                          <m:t>𝟏𝟑</m:t>
                        </m:r>
                      </m:den>
                    </m:f>
                  </m:oMath>
                </a14:m>
                <a:r>
                  <a:rPr lang="en-US"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b="1" i="1">
                            <a:latin typeface="Cambria Math" panose="02040503050406030204" pitchFamily="18" charset="0"/>
                          </a:rPr>
                        </m:ctrlPr>
                      </m:fPr>
                      <m:num>
                        <m:r>
                          <a:rPr lang="en-US" b="1" i="1">
                            <a:latin typeface="Cambria Math"/>
                          </a:rPr>
                          <m:t>𝟏𝟐</m:t>
                        </m:r>
                      </m:num>
                      <m:den>
                        <m:r>
                          <a:rPr lang="en-US" b="1" i="1">
                            <a:latin typeface="Cambria Math"/>
                          </a:rPr>
                          <m:t>𝟏𝟑</m:t>
                        </m:r>
                      </m:den>
                    </m:f>
                    <m:sSub>
                      <m:sSubPr>
                        <m:ctrlPr>
                          <a:rPr lang="en-US" b="1" i="1">
                            <a:latin typeface="Cambria Math" panose="02040503050406030204" pitchFamily="18" charset="0"/>
                          </a:rPr>
                        </m:ctrlPr>
                      </m:sSubPr>
                      <m:e>
                        <m:r>
                          <a:rPr lang="en-US" b="1" i="1">
                            <a:latin typeface="Cambria Math"/>
                          </a:rPr>
                          <m:t>𝒍𝒐𝒈</m:t>
                        </m:r>
                      </m:e>
                      <m:sub>
                        <m:r>
                          <a:rPr lang="en-US" b="1" i="1">
                            <a:latin typeface="Cambria Math"/>
                          </a:rPr>
                          <m:t>𝟐</m:t>
                        </m:r>
                      </m:sub>
                    </m:sSub>
                    <m:f>
                      <m:fPr>
                        <m:ctrlPr>
                          <a:rPr lang="en-US" b="1" i="1">
                            <a:latin typeface="Cambria Math" panose="02040503050406030204" pitchFamily="18" charset="0"/>
                          </a:rPr>
                        </m:ctrlPr>
                      </m:fPr>
                      <m:num>
                        <m:r>
                          <a:rPr lang="en-US" b="1" i="1">
                            <a:latin typeface="Cambria Math"/>
                          </a:rPr>
                          <m:t>𝟏𝟐</m:t>
                        </m:r>
                      </m:num>
                      <m:den>
                        <m:r>
                          <a:rPr lang="en-US" b="1" i="1">
                            <a:latin typeface="Cambria Math"/>
                          </a:rPr>
                          <m:t>𝟏𝟑</m:t>
                        </m:r>
                      </m:den>
                    </m:f>
                  </m:oMath>
                </a14:m>
                <a:r>
                  <a:rPr lang="en-US" b="1" dirty="0">
                    <a:latin typeface="Times New Roman" panose="02020603050405020304" pitchFamily="18" charset="0"/>
                    <a:cs typeface="Times New Roman" panose="02020603050405020304" pitchFamily="18" charset="0"/>
                  </a:rPr>
                  <a:t> = 0.391</a:t>
                </a:r>
              </a:p>
            </p:txBody>
          </p:sp>
        </mc:Choice>
        <mc:Fallback xmlns="">
          <p:sp>
            <p:nvSpPr>
              <p:cNvPr id="18" name="Rectangle 17"/>
              <p:cNvSpPr>
                <a:spLocks noRot="1" noChangeAspect="1" noMove="1" noResize="1" noEditPoints="1" noAdjustHandles="1" noChangeArrowheads="1" noChangeShapeType="1" noTextEdit="1"/>
              </p:cNvSpPr>
              <p:nvPr/>
            </p:nvSpPr>
            <p:spPr>
              <a:xfrm>
                <a:off x="5257801" y="6019801"/>
                <a:ext cx="4822667" cy="492443"/>
              </a:xfrm>
              <a:prstGeom prst="rect">
                <a:avLst/>
              </a:prstGeom>
              <a:blipFill>
                <a:blip r:embed="rId4"/>
                <a:stretch>
                  <a:fillRect l="-1138" r="-379" b="-6250"/>
                </a:stretch>
              </a:blipFill>
            </p:spPr>
            <p:txBody>
              <a:bodyPr/>
              <a:lstStyle/>
              <a:p>
                <a:r>
                  <a:rPr lang="en-US">
                    <a:noFill/>
                  </a:rPr>
                  <a:t> </a:t>
                </a:r>
              </a:p>
            </p:txBody>
          </p:sp>
        </mc:Fallback>
      </mc:AlternateContent>
      <p:sp>
        <p:nvSpPr>
          <p:cNvPr id="19" name="TextBox 18"/>
          <p:cNvSpPr txBox="1"/>
          <p:nvPr/>
        </p:nvSpPr>
        <p:spPr>
          <a:xfrm>
            <a:off x="2590800" y="2990308"/>
            <a:ext cx="1371600" cy="1569660"/>
          </a:xfrm>
          <a:prstGeom prst="rect">
            <a:avLst/>
          </a:prstGeom>
          <a:noFill/>
        </p:spPr>
        <p:txBody>
          <a:bodyPr wrap="square" rtlCol="0">
            <a:spAutoFit/>
          </a:bodyPr>
          <a:lstStyle/>
          <a:p>
            <a:r>
              <a:rPr lang="en-US" sz="2000" b="1" dirty="0">
                <a:solidFill>
                  <a:schemeClr val="accent6"/>
                </a:solidFill>
              </a:rPr>
              <a:t>++++++++++</a:t>
            </a:r>
            <a:br>
              <a:rPr lang="en-US" sz="2000" b="1" dirty="0">
                <a:solidFill>
                  <a:schemeClr val="accent6"/>
                </a:solidFill>
              </a:rPr>
            </a:br>
            <a:r>
              <a:rPr lang="en-US" sz="2000" b="1" dirty="0">
                <a:solidFill>
                  <a:schemeClr val="accent6"/>
                </a:solidFill>
              </a:rPr>
              <a:t>++++ </a:t>
            </a:r>
            <a:r>
              <a:rPr lang="en-US" b="1" dirty="0">
                <a:solidFill>
                  <a:srgbClr val="00B0F0"/>
                </a:solidFill>
              </a:rPr>
              <a:t>00000</a:t>
            </a:r>
          </a:p>
          <a:p>
            <a:r>
              <a:rPr lang="en-US" b="1" dirty="0">
                <a:solidFill>
                  <a:srgbClr val="00B0F0"/>
                </a:solidFill>
              </a:rPr>
              <a:t>0000000000</a:t>
            </a:r>
          </a:p>
          <a:p>
            <a:r>
              <a:rPr lang="en-US" b="1" dirty="0">
                <a:solidFill>
                  <a:srgbClr val="00B0F0"/>
                </a:solidFill>
              </a:rPr>
              <a:t>0</a:t>
            </a:r>
          </a:p>
        </p:txBody>
      </p:sp>
      <p:sp>
        <p:nvSpPr>
          <p:cNvPr id="20" name="TextBox 19"/>
          <p:cNvSpPr txBox="1"/>
          <p:nvPr/>
        </p:nvSpPr>
        <p:spPr>
          <a:xfrm>
            <a:off x="7620000" y="1883261"/>
            <a:ext cx="1219200" cy="1015663"/>
          </a:xfrm>
          <a:prstGeom prst="rect">
            <a:avLst/>
          </a:prstGeom>
          <a:noFill/>
        </p:spPr>
        <p:txBody>
          <a:bodyPr wrap="square" rtlCol="0">
            <a:spAutoFit/>
          </a:bodyPr>
          <a:lstStyle/>
          <a:p>
            <a:r>
              <a:rPr lang="en-US" sz="2000" b="1" dirty="0">
                <a:solidFill>
                  <a:schemeClr val="accent6"/>
                </a:solidFill>
              </a:rPr>
              <a:t>+++++++++++++</a:t>
            </a:r>
          </a:p>
          <a:p>
            <a:r>
              <a:rPr lang="en-US" sz="2000" b="1" dirty="0">
                <a:solidFill>
                  <a:schemeClr val="accent5"/>
                </a:solidFill>
              </a:rPr>
              <a:t>0000</a:t>
            </a:r>
          </a:p>
        </p:txBody>
      </p:sp>
      <p:sp>
        <p:nvSpPr>
          <p:cNvPr id="21" name="TextBox 20"/>
          <p:cNvSpPr txBox="1"/>
          <p:nvPr/>
        </p:nvSpPr>
        <p:spPr>
          <a:xfrm>
            <a:off x="7620000" y="4399383"/>
            <a:ext cx="1371600" cy="1015663"/>
          </a:xfrm>
          <a:prstGeom prst="rect">
            <a:avLst/>
          </a:prstGeom>
          <a:noFill/>
        </p:spPr>
        <p:txBody>
          <a:bodyPr wrap="square" rtlCol="0">
            <a:spAutoFit/>
          </a:bodyPr>
          <a:lstStyle/>
          <a:p>
            <a:r>
              <a:rPr lang="en-US" sz="2000" b="1" dirty="0">
                <a:solidFill>
                  <a:schemeClr val="accent6"/>
                </a:solidFill>
              </a:rPr>
              <a:t>+ </a:t>
            </a:r>
            <a:r>
              <a:rPr lang="en-US" sz="2000" b="1" dirty="0">
                <a:solidFill>
                  <a:schemeClr val="accent5"/>
                </a:solidFill>
              </a:rPr>
              <a:t>00000000</a:t>
            </a:r>
          </a:p>
          <a:p>
            <a:r>
              <a:rPr lang="en-US" sz="2000" b="1" dirty="0">
                <a:solidFill>
                  <a:schemeClr val="accent5"/>
                </a:solidFill>
              </a:rPr>
              <a:t>0000</a:t>
            </a:r>
          </a:p>
        </p:txBody>
      </p:sp>
    </p:spTree>
    <p:extLst>
      <p:ext uri="{BB962C8B-B14F-4D97-AF65-F5344CB8AC3E}">
        <p14:creationId xmlns:p14="http://schemas.microsoft.com/office/powerpoint/2010/main" val="1829942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4850</Words>
  <Application>Microsoft Office PowerPoint</Application>
  <PresentationFormat>Widescreen</PresentationFormat>
  <Paragraphs>502</Paragraphs>
  <Slides>56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Calibri Light</vt:lpstr>
      <vt:lpstr>Cambria Math</vt:lpstr>
      <vt:lpstr>Courier New</vt:lpstr>
      <vt:lpstr>Times New Roman</vt:lpstr>
      <vt:lpstr>Wingdings</vt:lpstr>
      <vt:lpstr>Office Theme</vt:lpstr>
      <vt:lpstr>F-Test in Linear Regression</vt:lpstr>
      <vt:lpstr>Interaction Term in Linear Regression</vt:lpstr>
      <vt:lpstr>Factor Analysis (FA)</vt:lpstr>
      <vt:lpstr>PowerPoint Presentation</vt:lpstr>
      <vt:lpstr>PowerPoint Presentation</vt:lpstr>
      <vt:lpstr>PowerPoint Presentation</vt:lpstr>
      <vt:lpstr>PowerPoint Presentation</vt:lpstr>
      <vt:lpstr>2 Class Case</vt:lpstr>
      <vt:lpstr>Calculating Information Gain</vt:lpstr>
      <vt:lpstr>Calculating Information Gain</vt:lpstr>
      <vt:lpstr>When to Play Golf?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Validation Metrics</vt:lpstr>
      <vt:lpstr>Precision &amp; Recall</vt:lpstr>
      <vt:lpstr>PowerPoint Presentation</vt:lpstr>
      <vt:lpstr>Problem of Class Imbalance</vt:lpstr>
      <vt:lpstr>How to avoid over fitting in decision trees?</vt:lpstr>
      <vt:lpstr>Overfitting</vt:lpstr>
      <vt:lpstr>Over fitting in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F-Score</dc:title>
  <dc:creator>ADMINIBM</dc:creator>
  <cp:lastModifiedBy>ADMINIBM</cp:lastModifiedBy>
  <cp:revision>11</cp:revision>
  <dcterms:created xsi:type="dcterms:W3CDTF">2017-08-23T07:50:22Z</dcterms:created>
  <dcterms:modified xsi:type="dcterms:W3CDTF">2017-08-26T05:54:17Z</dcterms:modified>
</cp:coreProperties>
</file>