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91" r:id="rId3"/>
    <p:sldId id="258" r:id="rId4"/>
    <p:sldId id="29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9" r:id="rId18"/>
    <p:sldId id="271" r:id="rId19"/>
    <p:sldId id="272" r:id="rId20"/>
    <p:sldId id="287" r:id="rId21"/>
    <p:sldId id="28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eepta Ojha" initials="SO" lastIdx="2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09" autoAdjust="0"/>
    <p:restoredTop sz="58201" autoAdjust="0"/>
  </p:normalViewPr>
  <p:slideViewPr>
    <p:cSldViewPr>
      <p:cViewPr varScale="1">
        <p:scale>
          <a:sx n="50" d="100"/>
          <a:sy n="50" d="100"/>
        </p:scale>
        <p:origin x="-2256"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49C708-5B81-4588-9220-5B19F54DA489}" type="datetimeFigureOut">
              <a:rPr lang="en-US" smtClean="0"/>
              <a:pPr/>
              <a:t>2/24/2018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1E1829-B689-426B-B643-6DDAE57B02E8}" type="slidenum">
              <a:rPr lang="en-US" smtClean="0"/>
              <a:pPr/>
              <a:t>‹#›</a:t>
            </a:fld>
            <a:endParaRPr lang="en-US" dirty="0"/>
          </a:p>
        </p:txBody>
      </p:sp>
    </p:spTree>
    <p:extLst>
      <p:ext uri="{BB962C8B-B14F-4D97-AF65-F5344CB8AC3E}">
        <p14:creationId xmlns:p14="http://schemas.microsoft.com/office/powerpoint/2010/main" val="782625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course is broadly divided into three modules. In module I, we will learn about sample</a:t>
            </a:r>
            <a:r>
              <a:rPr lang="en-US" baseline="0" dirty="0"/>
              <a:t> and population together with types of data and some basic descriptive measures like mean, median, mode, variance, standard deviation etc. This will help you in understanding the shape of data that you are about to analyze.</a:t>
            </a:r>
          </a:p>
          <a:p>
            <a:r>
              <a:rPr lang="en-US" baseline="0" dirty="0"/>
              <a:t>In module II, we will learn about hypothesis testing and Normal Distribution</a:t>
            </a:r>
          </a:p>
          <a:p>
            <a:endParaRPr lang="en-US" baseline="0" dirty="0"/>
          </a:p>
          <a:p>
            <a:r>
              <a:rPr lang="en-US" baseline="0" dirty="0"/>
              <a:t>In module III, we will learn about statistical tests that are needed to perform hypothesis testing</a:t>
            </a:r>
          </a:p>
          <a:p>
            <a:endParaRPr lang="en-US" baseline="0" dirty="0"/>
          </a:p>
          <a:p>
            <a:r>
              <a:rPr lang="en-US" baseline="0" dirty="0"/>
              <a:t>It will be helpful if you have some basic exposure to linear algebra, however, we will start from very basic.</a:t>
            </a:r>
          </a:p>
          <a:p>
            <a:r>
              <a:rPr lang="en-US" baseline="0" dirty="0"/>
              <a:t>So lets get started!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1</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lvl="0" algn="l"/>
            <a:r>
              <a:rPr lang="en-US" sz="1200" dirty="0">
                <a:solidFill>
                  <a:schemeClr val="tx1"/>
                </a:solidFill>
                <a:latin typeface="Times New Roman" panose="02020603050405020304" pitchFamily="18" charset="0"/>
                <a:cs typeface="Times New Roman" panose="02020603050405020304" pitchFamily="18" charset="0"/>
              </a:rPr>
              <a:t>Measure of Variation</a:t>
            </a:r>
          </a:p>
          <a:p>
            <a:pPr lvl="0" algn="l"/>
            <a:endParaRPr lang="en-US" sz="1200" dirty="0">
              <a:solidFill>
                <a:schemeClr val="tx1"/>
              </a:solidFill>
              <a:latin typeface="Times New Roman" panose="02020603050405020304" pitchFamily="18" charset="0"/>
              <a:cs typeface="Times New Roman" panose="02020603050405020304" pitchFamily="18" charset="0"/>
            </a:endParaRPr>
          </a:p>
          <a:p>
            <a:pPr lvl="0" algn="l"/>
            <a:r>
              <a:rPr lang="en-US" sz="1200" dirty="0">
                <a:solidFill>
                  <a:schemeClr val="tx1"/>
                </a:solidFill>
                <a:latin typeface="Times New Roman" panose="02020603050405020304" pitchFamily="18" charset="0"/>
                <a:cs typeface="Times New Roman" panose="02020603050405020304" pitchFamily="18" charset="0"/>
              </a:rPr>
              <a:t>Difference between the Largest and the Smallest Observations</a:t>
            </a:r>
          </a:p>
          <a:p>
            <a:pPr lvl="0" algn="l"/>
            <a:endParaRPr lang="en-US" sz="12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Example of Range:  consider a data series {10,14,20}, here the smallest observation 10 and largest is 20. So the range is: 20-10=10.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Important to know two related measures: Interquartile Range &amp; Semi-Quartile Range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Distribution of data does not affect range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lvl="0" algn="l"/>
            <a:endParaRPr lang="en-US" sz="12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10</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algn="l"/>
            <a:r>
              <a:rPr lang="en-US" sz="1200" b="1" dirty="0">
                <a:solidFill>
                  <a:schemeClr val="tx1"/>
                </a:solidFill>
                <a:latin typeface="Times New Roman" panose="02020603050405020304" pitchFamily="18" charset="0"/>
                <a:cs typeface="Times New Roman" panose="02020603050405020304" pitchFamily="18" charset="0"/>
              </a:rPr>
              <a:t>Inter-quartile Range (IQR)</a:t>
            </a:r>
            <a:endParaRPr lang="en-US" sz="1200" dirty="0">
              <a:solidFill>
                <a:schemeClr val="tx1"/>
              </a:solidFill>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 Also known as Mid-spread (Spread in the middle 50%)</a:t>
            </a:r>
          </a:p>
          <a:p>
            <a:pPr marL="285750" lvl="0" indent="-285750" algn="l">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 Difference between the First and Third Quartiles</a:t>
            </a:r>
          </a:p>
          <a:p>
            <a:pPr marL="285750" lvl="0" indent="-285750" algn="l">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 Independent of Extreme Values</a:t>
            </a:r>
          </a:p>
          <a:p>
            <a:pPr marL="285750" indent="-285750" algn="l">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11</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lvl="0" algn="l"/>
            <a:r>
              <a:rPr lang="en-US" sz="1200" dirty="0">
                <a:solidFill>
                  <a:schemeClr val="tx1"/>
                </a:solidFill>
                <a:latin typeface="Times New Roman" panose="02020603050405020304" pitchFamily="18" charset="0"/>
                <a:cs typeface="Times New Roman" panose="02020603050405020304" pitchFamily="18" charset="0"/>
              </a:rPr>
              <a:t>Important Measure of Variation  to determine variation about the Mean</a:t>
            </a:r>
          </a:p>
          <a:p>
            <a:pPr lvl="0" algn="l"/>
            <a:r>
              <a:rPr lang="en-US" sz="1200" dirty="0">
                <a:solidFill>
                  <a:schemeClr val="tx1"/>
                </a:solidFill>
                <a:latin typeface="Times New Roman" panose="02020603050405020304" pitchFamily="18" charset="0"/>
                <a:cs typeface="Times New Roman" panose="02020603050405020304" pitchFamily="18" charset="0"/>
              </a:rPr>
              <a:t>It is also termed as Mean Squared Error or MSE</a:t>
            </a:r>
          </a:p>
          <a:p>
            <a:pPr lvl="0" algn="l"/>
            <a:r>
              <a:rPr lang="en-US" sz="1200" dirty="0">
                <a:solidFill>
                  <a:schemeClr val="tx1"/>
                </a:solidFill>
                <a:latin typeface="Times New Roman" panose="02020603050405020304" pitchFamily="18" charset="0"/>
                <a:cs typeface="Times New Roman" panose="02020603050405020304" pitchFamily="18" charset="0"/>
              </a:rPr>
              <a:t> It has the Same Units as the Original Data</a:t>
            </a:r>
          </a:p>
          <a:p>
            <a:pPr lvl="0" algn="l"/>
            <a:endParaRPr lang="en-US" sz="1200" dirty="0">
              <a:solidFill>
                <a:schemeClr val="tx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Depending on data series either coming from Sample or Population, we can have</a:t>
            </a:r>
          </a:p>
          <a:p>
            <a:r>
              <a:rPr lang="en-US" dirty="0">
                <a:latin typeface="Times New Roman" panose="02020603050405020304" pitchFamily="18" charset="0"/>
                <a:cs typeface="Times New Roman" panose="02020603050405020304" pitchFamily="18" charset="0"/>
              </a:rPr>
              <a:t>Sample and Population Variance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Important to know the difference between Population and Sample Variance</a:t>
            </a:r>
          </a:p>
          <a:p>
            <a:endParaRPr lang="en-US" dirty="0"/>
          </a:p>
          <a:p>
            <a:r>
              <a:rPr lang="en-US" dirty="0"/>
              <a:t>Mathematically</a:t>
            </a:r>
            <a:r>
              <a:rPr lang="en-US" baseline="0" dirty="0"/>
              <a:t> both are computed in the same way, however, if the data represents sample then it is divided by n-1 where as if the data represents population, then it is divided by n only.</a:t>
            </a:r>
          </a:p>
          <a:p>
            <a:endParaRPr lang="en-US" baseline="0" dirty="0"/>
          </a:p>
          <a:p>
            <a:r>
              <a:rPr lang="en-US" b="1" dirty="0">
                <a:solidFill>
                  <a:srgbClr val="00B050"/>
                </a:solidFill>
                <a:latin typeface="Times New Roman" panose="02020603050405020304" pitchFamily="18" charset="0"/>
                <a:cs typeface="Times New Roman" panose="02020603050405020304" pitchFamily="18" charset="0"/>
              </a:rPr>
              <a:t>Note the difference in the denominator, N is the population size where as n is the sample size. This is to keep the estimators unbiased</a:t>
            </a:r>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12</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dirty="0">
                <a:latin typeface="Times New Roman" panose="02020603050405020304" pitchFamily="18" charset="0"/>
                <a:cs typeface="Times New Roman" panose="02020603050405020304" pitchFamily="18" charset="0"/>
              </a:rPr>
              <a:t>Standard Deviation</a:t>
            </a:r>
          </a:p>
          <a:p>
            <a:pPr lvl="0" algn="l"/>
            <a:r>
              <a:rPr lang="en-US" sz="1200" dirty="0">
                <a:solidFill>
                  <a:schemeClr val="tx1"/>
                </a:solidFill>
                <a:latin typeface="Times New Roman" panose="02020603050405020304" pitchFamily="18" charset="0"/>
                <a:cs typeface="Times New Roman" panose="02020603050405020304" pitchFamily="18" charset="0"/>
              </a:rPr>
              <a:t>Standard deviation measures the  spread or dispersion of a data series</a:t>
            </a:r>
          </a:p>
          <a:p>
            <a:pPr lvl="0" algn="l"/>
            <a:endParaRPr lang="en-US" sz="1200" dirty="0">
              <a:solidFill>
                <a:schemeClr val="tx1"/>
              </a:solidFill>
              <a:latin typeface="Times New Roman" panose="02020603050405020304" pitchFamily="18" charset="0"/>
              <a:cs typeface="Times New Roman" panose="02020603050405020304" pitchFamily="18" charset="0"/>
            </a:endParaRPr>
          </a:p>
          <a:p>
            <a:pPr lvl="0" algn="l"/>
            <a:r>
              <a:rPr lang="en-US" sz="1200" dirty="0">
                <a:solidFill>
                  <a:schemeClr val="tx1"/>
                </a:solidFill>
                <a:latin typeface="Times New Roman" panose="02020603050405020304" pitchFamily="18" charset="0"/>
                <a:cs typeface="Times New Roman" panose="02020603050405020304" pitchFamily="18" charset="0"/>
              </a:rPr>
              <a:t> It is simply the square root of variance</a:t>
            </a:r>
          </a:p>
          <a:p>
            <a:pPr lvl="0" algn="l"/>
            <a:endParaRPr lang="en-US" sz="1200" dirty="0">
              <a:solidFill>
                <a:schemeClr val="tx1"/>
              </a:solidFill>
              <a:latin typeface="Times New Roman" panose="02020603050405020304" pitchFamily="18" charset="0"/>
              <a:cs typeface="Times New Roman" panose="02020603050405020304" pitchFamily="18" charset="0"/>
            </a:endParaRPr>
          </a:p>
          <a:p>
            <a:pPr lvl="0" algn="l"/>
            <a:r>
              <a:rPr lang="en-US" sz="1200" dirty="0">
                <a:solidFill>
                  <a:schemeClr val="tx1"/>
                </a:solidFill>
                <a:latin typeface="Times New Roman" panose="02020603050405020304" pitchFamily="18" charset="0"/>
                <a:cs typeface="Times New Roman" panose="02020603050405020304" pitchFamily="18" charset="0"/>
              </a:rPr>
              <a:t>Standard Deviation= √(Variance)</a:t>
            </a:r>
          </a:p>
          <a:p>
            <a:pPr lvl="0" algn="l"/>
            <a:endParaRPr lang="en-US" sz="1200" dirty="0">
              <a:solidFill>
                <a:schemeClr val="tx1"/>
              </a:solidFill>
              <a:latin typeface="Times New Roman" panose="02020603050405020304" pitchFamily="18" charset="0"/>
              <a:cs typeface="Times New Roman" panose="02020603050405020304" pitchFamily="18" charset="0"/>
            </a:endParaRPr>
          </a:p>
          <a:p>
            <a:r>
              <a:rPr lang="en-US" dirty="0"/>
              <a:t>The unit of standard deviation and mean are the same whereas variance is expressed in squared units. Either of them can be used. For example: a normal distribution with mean= 5 and std. dev= 4 is identical to the Normal Distribution with mean= 5 and variance =16. </a:t>
            </a:r>
          </a:p>
          <a:p>
            <a:r>
              <a:rPr lang="en-US" dirty="0"/>
              <a:t> </a:t>
            </a:r>
            <a:endParaRPr lang="en-US" sz="1200" dirty="0">
              <a:solidFill>
                <a:schemeClr val="tx1"/>
              </a:solidFill>
              <a:latin typeface="Times New Roman" panose="02020603050405020304" pitchFamily="18" charset="0"/>
              <a:cs typeface="Times New Roman" panose="02020603050405020304" pitchFamily="18" charset="0"/>
            </a:endParaRPr>
          </a:p>
          <a:p>
            <a:pPr algn="l"/>
            <a:endParaRPr lang="en-US" sz="12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13</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You have 5 puppies and the heights at the shoulders are: 780mm, 340mm, 140mm, 410mm and 280mm respectively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What are the Population  mean, variance &amp; standard deviation?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7030A0"/>
                </a:solidFill>
                <a:latin typeface="Times New Roman" panose="02020603050405020304" pitchFamily="18" charset="0"/>
                <a:cs typeface="Times New Roman" panose="02020603050405020304" pitchFamily="18" charset="0"/>
              </a:rPr>
              <a:t>Mean= (780+340+140+410+280)/5= 390 mm</a:t>
            </a:r>
          </a:p>
          <a:p>
            <a:r>
              <a:rPr lang="en-US" dirty="0">
                <a:latin typeface="Times New Roman" panose="02020603050405020304" pitchFamily="18" charset="0"/>
                <a:cs typeface="Times New Roman" panose="02020603050405020304" pitchFamily="18" charset="0"/>
              </a:rPr>
              <a:t>To calculate the Population Variance, we need to take each difference, square it, and then average the result: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a:t>
            </a:r>
            <a:r>
              <a:rPr lang="en-US" baseline="0" dirty="0">
                <a:latin typeface="Times New Roman" panose="02020603050405020304" pitchFamily="18" charset="0"/>
                <a:cs typeface="Times New Roman" panose="02020603050405020304" pitchFamily="18" charset="0"/>
              </a:rPr>
              <a:t> shown in the equation, after taking the difference of each data point from the mean, squaring the difference and dividing by 5 to average; we get the Population Variance</a:t>
            </a:r>
          </a:p>
          <a:p>
            <a:endParaRPr lang="en-US" b="1" dirty="0">
              <a:solidFill>
                <a:srgbClr val="7030A0"/>
              </a:solidFill>
              <a:latin typeface="Times New Roman" panose="02020603050405020304" pitchFamily="18" charset="0"/>
              <a:cs typeface="Times New Roman" panose="02020603050405020304" pitchFamily="18" charset="0"/>
            </a:endParaRPr>
          </a:p>
          <a:p>
            <a:r>
              <a:rPr lang="en-US" b="1" dirty="0">
                <a:solidFill>
                  <a:srgbClr val="7030A0"/>
                </a:solidFill>
                <a:latin typeface="Times New Roman" panose="02020603050405020304" pitchFamily="18" charset="0"/>
                <a:cs typeface="Times New Roman" panose="02020603050405020304" pitchFamily="18" charset="0"/>
              </a:rPr>
              <a:t>So, the Population Variance is 45920.</a:t>
            </a:r>
          </a:p>
          <a:p>
            <a:r>
              <a:rPr lang="en-US" dirty="0">
                <a:latin typeface="Times New Roman" panose="02020603050405020304" pitchFamily="18" charset="0"/>
                <a:cs typeface="Times New Roman" panose="02020603050405020304" pitchFamily="18" charset="0"/>
              </a:rPr>
              <a:t>Standard Deviation of Population= </a:t>
            </a:r>
            <a:r>
              <a:rPr lang="en-US" b="1" dirty="0">
                <a:latin typeface="Times New Roman" panose="02020603050405020304" pitchFamily="18" charset="0"/>
                <a:cs typeface="Times New Roman" panose="02020603050405020304" pitchFamily="18" charset="0"/>
              </a:rPr>
              <a:t>σ = √45920 = 214.29</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What are the   sample variance &amp; standard deviation?</a:t>
            </a:r>
          </a:p>
          <a:p>
            <a:r>
              <a:rPr lang="en-US" b="1" dirty="0">
                <a:solidFill>
                  <a:srgbClr val="00B0F0"/>
                </a:solidFill>
                <a:latin typeface="Times New Roman" panose="02020603050405020304" pitchFamily="18" charset="0"/>
                <a:cs typeface="Times New Roman" panose="02020603050405020304" pitchFamily="18" charset="0"/>
              </a:rPr>
              <a:t>Sample Variance: 229600/4 = 57400</a:t>
            </a:r>
          </a:p>
          <a:p>
            <a:r>
              <a:rPr lang="en-US" dirty="0">
                <a:latin typeface="Times New Roman" panose="02020603050405020304" pitchFamily="18" charset="0"/>
                <a:cs typeface="Times New Roman" panose="02020603050405020304" pitchFamily="18" charset="0"/>
              </a:rPr>
              <a:t>Sample Standard Deviation: </a:t>
            </a:r>
            <a:r>
              <a:rPr lang="en-US" b="1" dirty="0">
                <a:latin typeface="Times New Roman" panose="02020603050405020304" pitchFamily="18" charset="0"/>
                <a:cs typeface="Times New Roman" panose="02020603050405020304" pitchFamily="18" charset="0"/>
              </a:rPr>
              <a:t>√57400 = 239.69</a:t>
            </a:r>
            <a:endParaRPr lang="en-US" dirty="0">
              <a:latin typeface="Times New Roman" panose="02020603050405020304" pitchFamily="18" charset="0"/>
              <a:cs typeface="Times New Roman" panose="02020603050405020304" pitchFamily="18" charset="0"/>
            </a:endParaRPr>
          </a:p>
          <a:p>
            <a:endParaRPr lang="en-US" b="1" dirty="0">
              <a:solidFill>
                <a:srgbClr val="7030A0"/>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Note that here we are dividing by 4 (n-1) instead of 5.</a:t>
            </a:r>
            <a:endParaRPr lang="en-US" dirty="0">
              <a:latin typeface="Times New Roman" panose="02020603050405020304" pitchFamily="18" charset="0"/>
              <a:cs typeface="Times New Roman" panose="02020603050405020304" pitchFamily="18" charset="0"/>
            </a:endParaRPr>
          </a:p>
          <a:p>
            <a:endParaRPr lang="en-US" baseline="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A1E1829-B689-426B-B643-6DDAE57B02E8}" type="slidenum">
              <a:rPr lang="en-US" smtClean="0"/>
              <a:pPr/>
              <a:t>14</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r>
              <a:rPr lang="en-US" sz="1400" b="1" dirty="0">
                <a:solidFill>
                  <a:schemeClr val="tx1"/>
                </a:solidFill>
                <a:latin typeface="Times New Roman" panose="02020603050405020304" pitchFamily="18" charset="0"/>
                <a:cs typeface="Times New Roman" panose="02020603050405020304" pitchFamily="18" charset="0"/>
              </a:rPr>
              <a:t>Coefficient of Variation or CV is a measure of Relative Variation</a:t>
            </a:r>
          </a:p>
          <a:p>
            <a:pPr lvl="0" algn="l"/>
            <a:r>
              <a:rPr lang="en-US" sz="1400" dirty="0">
                <a:solidFill>
                  <a:schemeClr val="tx1"/>
                </a:solidFill>
                <a:latin typeface="Times New Roman" panose="02020603050405020304" pitchFamily="18" charset="0"/>
                <a:cs typeface="Times New Roman" panose="02020603050405020304" pitchFamily="18" charset="0"/>
              </a:rPr>
              <a:t>It is represented  in Percentage (%)</a:t>
            </a:r>
          </a:p>
          <a:p>
            <a:pPr lvl="0" algn="l"/>
            <a:r>
              <a:rPr lang="en-US" sz="1400" dirty="0">
                <a:solidFill>
                  <a:schemeClr val="tx1"/>
                </a:solidFill>
                <a:latin typeface="Times New Roman" panose="02020603050405020304" pitchFamily="18" charset="0"/>
                <a:cs typeface="Times New Roman" panose="02020603050405020304" pitchFamily="18" charset="0"/>
              </a:rPr>
              <a:t>It represents variation relative to mean in the data</a:t>
            </a:r>
          </a:p>
          <a:p>
            <a:pPr lvl="0" algn="l"/>
            <a:r>
              <a:rPr lang="en-US" sz="1400" dirty="0">
                <a:solidFill>
                  <a:schemeClr val="tx1"/>
                </a:solidFill>
                <a:latin typeface="Times New Roman" panose="02020603050405020304" pitchFamily="18" charset="0"/>
                <a:cs typeface="Times New Roman" panose="02020603050405020304" pitchFamily="18" charset="0"/>
              </a:rPr>
              <a:t>Used to Compare Two or More Sets of Data Measured in Different Units</a:t>
            </a:r>
          </a:p>
          <a:p>
            <a:pPr lvl="0" algn="l"/>
            <a:r>
              <a:rPr lang="en-US" sz="1400" dirty="0">
                <a:solidFill>
                  <a:schemeClr val="tx1"/>
                </a:solidFill>
                <a:latin typeface="Times New Roman" panose="02020603050405020304" pitchFamily="18" charset="0"/>
                <a:cs typeface="Times New Roman" panose="02020603050405020304" pitchFamily="18" charset="0"/>
              </a:rPr>
              <a:t>This measure is sensitive to Outliers or Extreme Values present in the data</a:t>
            </a:r>
          </a:p>
          <a:p>
            <a:pPr algn="l"/>
            <a:r>
              <a:rPr lang="en-US" sz="1400" b="1" dirty="0">
                <a:solidFill>
                  <a:schemeClr val="tx1"/>
                </a:solidFill>
                <a:latin typeface="Times New Roman" panose="02020603050405020304" pitchFamily="18" charset="0"/>
                <a:cs typeface="Times New Roman" panose="02020603050405020304" pitchFamily="18" charset="0"/>
              </a:rPr>
              <a:t>Coefficient of Variation = (Standard Deviation / Population Mean)  * 100%</a:t>
            </a:r>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b="1" dirty="0">
                <a:solidFill>
                  <a:schemeClr val="tx1"/>
                </a:solidFill>
                <a:latin typeface="Times New Roman" pitchFamily="18" charset="0"/>
                <a:cs typeface="Times New Roman" pitchFamily="18" charset="0"/>
              </a:rPr>
              <a:t>Example: </a:t>
            </a:r>
            <a:r>
              <a:rPr lang="en-US" sz="1200" dirty="0">
                <a:solidFill>
                  <a:schemeClr val="tx1"/>
                </a:solidFill>
                <a:latin typeface="Times New Roman" pitchFamily="18" charset="0"/>
                <a:cs typeface="Times New Roman" pitchFamily="18" charset="0"/>
              </a:rPr>
              <a:t>A company has section A &amp; B with 20 and 30 employees respectively. Their average weekly wages are $550 and $200. The standard deviation are 7 and 9. Which section represents larger variability in wages against larger wage bill? Solution:</a:t>
            </a:r>
          </a:p>
          <a:p>
            <a:pPr algn="l"/>
            <a:r>
              <a:rPr lang="en-US" sz="1200" dirty="0">
                <a:solidFill>
                  <a:schemeClr val="tx1"/>
                </a:solidFill>
                <a:latin typeface="Times New Roman" pitchFamily="18" charset="0"/>
                <a:cs typeface="Times New Roman" pitchFamily="18" charset="0"/>
              </a:rPr>
              <a:t> Total Wage bill for section A with 20 employees = 20 x 550 = 11000 </a:t>
            </a:r>
            <a:br>
              <a:rPr lang="en-US" sz="1200" dirty="0">
                <a:solidFill>
                  <a:schemeClr val="tx1"/>
                </a:solidFill>
                <a:latin typeface="Times New Roman" pitchFamily="18" charset="0"/>
                <a:cs typeface="Times New Roman" pitchFamily="18" charset="0"/>
              </a:rPr>
            </a:br>
            <a:r>
              <a:rPr lang="en-US" sz="1200" dirty="0">
                <a:solidFill>
                  <a:schemeClr val="tx1"/>
                </a:solidFill>
                <a:latin typeface="Times New Roman" pitchFamily="18" charset="0"/>
                <a:cs typeface="Times New Roman" pitchFamily="18" charset="0"/>
              </a:rPr>
              <a:t>Wage bill for section B = 30 x 200 = 6000</a:t>
            </a:r>
            <a:br>
              <a:rPr lang="en-US" sz="1200" dirty="0">
                <a:solidFill>
                  <a:schemeClr val="tx1"/>
                </a:solidFill>
                <a:latin typeface="Times New Roman" pitchFamily="18" charset="0"/>
                <a:cs typeface="Times New Roman" pitchFamily="18" charset="0"/>
              </a:rPr>
            </a:br>
            <a:r>
              <a:rPr lang="en-US" sz="1200" dirty="0">
                <a:solidFill>
                  <a:schemeClr val="tx1"/>
                </a:solidFill>
                <a:latin typeface="Times New Roman" pitchFamily="18" charset="0"/>
                <a:cs typeface="Times New Roman" pitchFamily="18" charset="0"/>
              </a:rPr>
              <a:t>Section A is larger in wage bill. </a:t>
            </a:r>
          </a:p>
          <a:p>
            <a:pPr algn="l"/>
            <a:r>
              <a:rPr lang="en-US" sz="1200" dirty="0">
                <a:solidFill>
                  <a:schemeClr val="tx1"/>
                </a:solidFill>
                <a:latin typeface="Times New Roman" pitchFamily="18" charset="0"/>
                <a:cs typeface="Times New Roman" pitchFamily="18" charset="0"/>
              </a:rPr>
              <a:t/>
            </a:r>
            <a:br>
              <a:rPr lang="en-US" sz="1200" dirty="0">
                <a:solidFill>
                  <a:schemeClr val="tx1"/>
                </a:solidFill>
                <a:latin typeface="Times New Roman" pitchFamily="18" charset="0"/>
                <a:cs typeface="Times New Roman" pitchFamily="18" charset="0"/>
              </a:rPr>
            </a:br>
            <a:r>
              <a:rPr lang="en-US" sz="1200" b="1" dirty="0">
                <a:solidFill>
                  <a:schemeClr val="tx1"/>
                </a:solidFill>
                <a:latin typeface="Times New Roman" pitchFamily="18" charset="0"/>
                <a:cs typeface="Times New Roman" pitchFamily="18" charset="0"/>
              </a:rPr>
              <a:t>Coefficient of variance for Section A = 7/550 x 100 =1.27 % </a:t>
            </a:r>
          </a:p>
          <a:p>
            <a:pPr algn="l"/>
            <a:r>
              <a:rPr lang="en-US" sz="1200" b="1" dirty="0">
                <a:solidFill>
                  <a:schemeClr val="tx1"/>
                </a:solidFill>
                <a:latin typeface="Times New Roman" pitchFamily="18" charset="0"/>
                <a:cs typeface="Times New Roman" pitchFamily="18" charset="0"/>
              </a:rPr>
              <a:t/>
            </a:r>
            <a:br>
              <a:rPr lang="en-US" sz="1200" b="1" dirty="0">
                <a:solidFill>
                  <a:schemeClr val="tx1"/>
                </a:solidFill>
                <a:latin typeface="Times New Roman" pitchFamily="18" charset="0"/>
                <a:cs typeface="Times New Roman" pitchFamily="18" charset="0"/>
              </a:rPr>
            </a:br>
            <a:r>
              <a:rPr lang="en-US" sz="1200" b="1" dirty="0">
                <a:solidFill>
                  <a:schemeClr val="tx1"/>
                </a:solidFill>
                <a:latin typeface="Times New Roman" pitchFamily="18" charset="0"/>
                <a:cs typeface="Times New Roman" pitchFamily="18" charset="0"/>
              </a:rPr>
              <a:t>Coefficient of variance for Section B = 9/200 x 100 = 4.5% </a:t>
            </a:r>
          </a:p>
          <a:p>
            <a:pPr algn="l"/>
            <a:endParaRPr lang="en-US" sz="1200" b="1" dirty="0">
              <a:solidFill>
                <a:schemeClr val="tx1"/>
              </a:solidFill>
              <a:latin typeface="Times New Roman" pitchFamily="18" charset="0"/>
              <a:cs typeface="Times New Roman" pitchFamily="18" charset="0"/>
            </a:endParaRPr>
          </a:p>
          <a:p>
            <a:pPr algn="l"/>
            <a:r>
              <a:rPr lang="en-US" sz="1200" b="1" dirty="0">
                <a:solidFill>
                  <a:srgbClr val="7030A0"/>
                </a:solidFill>
                <a:latin typeface="Times New Roman" pitchFamily="18" charset="0"/>
                <a:cs typeface="Times New Roman" pitchFamily="18" charset="0"/>
              </a:rPr>
              <a:t>Section A is more consistent so there is greater variability in the wages of section B.</a:t>
            </a:r>
          </a:p>
          <a:p>
            <a:endParaRPr lang="en-US" baseline="0"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15</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GB" dirty="0">
                <a:latin typeface="Times New Roman" panose="02020603050405020304" pitchFamily="18" charset="0"/>
                <a:cs typeface="Times New Roman" panose="02020603050405020304" pitchFamily="18" charset="0"/>
              </a:rPr>
              <a:t>Covariance</a:t>
            </a:r>
          </a:p>
          <a:p>
            <a:endParaRPr lang="en-GB" dirty="0">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Co variance is used to measure how two random variables (x,y) co-vary with each other. Covariance is computed between two random variables x &amp; y as:</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Where E(X) is the expected value (Mean) of variable X</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US" sz="1200" kern="1200" dirty="0">
                <a:solidFill>
                  <a:schemeClr val="tx1"/>
                </a:solidFill>
                <a:effectLst/>
                <a:latin typeface="+mn-lt"/>
                <a:ea typeface="+mn-ea"/>
                <a:cs typeface="+mn-cs"/>
              </a:rPr>
              <a:t>Positive covariance signifies that the two random variable behaves in the same way i.e. if</a:t>
            </a:r>
            <a:r>
              <a:rPr lang="en-US" sz="1200" kern="1200" baseline="0" dirty="0">
                <a:solidFill>
                  <a:schemeClr val="tx1"/>
                </a:solidFill>
                <a:effectLst/>
                <a:latin typeface="+mn-lt"/>
                <a:ea typeface="+mn-ea"/>
                <a:cs typeface="+mn-cs"/>
              </a:rPr>
              <a:t> one goes up the other goes up as well. Negative co variance signifies that the two random variables move in the opposite direction. The value of co variance can range from negative infinity to positive infinity. Higher the number, more is inter related the variables are.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Zero covariance - If the two random variables are independent, the covariance will be zero. However, the opposite is not true i.e. </a:t>
            </a:r>
          </a:p>
          <a:p>
            <a:r>
              <a:rPr lang="en-US" sz="1200" kern="1200" dirty="0">
                <a:solidFill>
                  <a:schemeClr val="tx1"/>
                </a:solidFill>
                <a:effectLst/>
                <a:latin typeface="+mn-lt"/>
                <a:ea typeface="+mn-ea"/>
                <a:cs typeface="+mn-cs"/>
              </a:rPr>
              <a:t>a covariance of zero does not necessarily mean that the variables are independent. </a:t>
            </a:r>
          </a:p>
          <a:p>
            <a:r>
              <a:rPr lang="en-US" sz="1200" kern="1200" dirty="0">
                <a:solidFill>
                  <a:schemeClr val="tx1"/>
                </a:solidFill>
                <a:effectLst/>
                <a:latin typeface="+mn-lt"/>
                <a:ea typeface="+mn-ea"/>
                <a:cs typeface="+mn-cs"/>
              </a:rPr>
              <a:t>A non-linear relationship can exist that still would result in a covariance value of zero.</a:t>
            </a:r>
          </a:p>
          <a:p>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16</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17</a:t>
            </a:fld>
            <a:endParaRPr lang="en-US" dirty="0"/>
          </a:p>
        </p:txBody>
      </p:sp>
    </p:spTree>
    <p:extLst>
      <p:ext uri="{BB962C8B-B14F-4D97-AF65-F5344CB8AC3E}">
        <p14:creationId xmlns:p14="http://schemas.microsoft.com/office/powerpoint/2010/main" val="2792735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GB" sz="1200" b="1" kern="1200" dirty="0">
                <a:solidFill>
                  <a:schemeClr val="tx1"/>
                </a:solidFill>
                <a:effectLst/>
                <a:latin typeface="+mn-lt"/>
                <a:ea typeface="+mn-ea"/>
                <a:cs typeface="+mn-cs"/>
              </a:rPr>
              <a:t>Coefficient of Correlation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Pearson’s Correlation </a:t>
            </a:r>
          </a:p>
          <a:p>
            <a:r>
              <a:rPr lang="en-US" sz="1200" kern="1200" dirty="0">
                <a:solidFill>
                  <a:schemeClr val="tx1"/>
                </a:solidFill>
                <a:effectLst/>
                <a:latin typeface="+mn-lt"/>
                <a:ea typeface="+mn-ea"/>
                <a:cs typeface="+mn-cs"/>
              </a:rPr>
              <a:t>Measures the Strength of the Linear Relationship between 2 Quantitative Variables</a:t>
            </a:r>
          </a:p>
          <a:p>
            <a:r>
              <a:rPr lang="en-US" sz="1200" kern="1200" dirty="0">
                <a:solidFill>
                  <a:schemeClr val="tx1"/>
                </a:solidFill>
                <a:effectLst/>
                <a:latin typeface="+mn-lt"/>
                <a:ea typeface="+mn-ea"/>
                <a:cs typeface="+mn-cs"/>
              </a:rPr>
              <a:t>Correlation is:  </a:t>
            </a:r>
          </a:p>
          <a:p>
            <a:r>
              <a:rPr lang="en-US" sz="1200" kern="1200" dirty="0">
                <a:solidFill>
                  <a:schemeClr val="tx1"/>
                </a:solidFill>
                <a:effectLst/>
                <a:latin typeface="+mn-lt"/>
                <a:ea typeface="+mn-ea"/>
                <a:cs typeface="+mn-cs"/>
              </a:rPr>
              <a:t> Unit Free (Ranges between –1 and 1)</a:t>
            </a:r>
          </a:p>
          <a:p>
            <a:r>
              <a:rPr lang="en-US" sz="1200" kern="1200" dirty="0">
                <a:solidFill>
                  <a:schemeClr val="tx1"/>
                </a:solidFill>
                <a:effectLst/>
                <a:latin typeface="+mn-lt"/>
                <a:ea typeface="+mn-ea"/>
                <a:cs typeface="+mn-cs"/>
              </a:rPr>
              <a:t> The Closer to –1, the Stronger the Negative Linear Relationship</a:t>
            </a:r>
          </a:p>
          <a:p>
            <a:r>
              <a:rPr lang="en-US" sz="1200" kern="1200" dirty="0">
                <a:solidFill>
                  <a:schemeClr val="tx1"/>
                </a:solidFill>
                <a:effectLst/>
                <a:latin typeface="+mn-lt"/>
                <a:ea typeface="+mn-ea"/>
                <a:cs typeface="+mn-cs"/>
              </a:rPr>
              <a:t>The Closer to 1, the Stronger the Positive Linear Relationship</a:t>
            </a:r>
          </a:p>
          <a:p>
            <a:r>
              <a:rPr lang="en-US" sz="1200" kern="1200" dirty="0">
                <a:solidFill>
                  <a:schemeClr val="tx1"/>
                </a:solidFill>
                <a:effectLst/>
                <a:latin typeface="+mn-lt"/>
                <a:ea typeface="+mn-ea"/>
                <a:cs typeface="+mn-cs"/>
              </a:rPr>
              <a:t> The Closer to 0, the Weaker Any Linear Relationship</a:t>
            </a:r>
          </a:p>
          <a:p>
            <a:r>
              <a:rPr lang="en-US" b="1" dirty="0"/>
              <a:t>Spearman Correlation</a:t>
            </a:r>
            <a:endParaRPr lang="en-US" dirty="0"/>
          </a:p>
          <a:p>
            <a:r>
              <a:rPr lang="en-US" dirty="0"/>
              <a:t>Rank correlation i.e. it is the Pearson correlation computed using the rank.</a:t>
            </a:r>
          </a:p>
          <a:p>
            <a:r>
              <a:rPr lang="en-US" dirty="0"/>
              <a:t> Used for ordinal variables </a:t>
            </a:r>
          </a:p>
          <a:p>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18</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sz="1200" dirty="0">
                <a:latin typeface="Times New Roman" panose="02020603050405020304" pitchFamily="18" charset="0"/>
                <a:cs typeface="Times New Roman" panose="02020603050405020304" pitchFamily="18" charset="0"/>
              </a:rPr>
              <a:t>Example of Pearson Correlation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data table in the slide provides information for 5 observation, their individual values (X, Y), the difference of each individual values from their means</a:t>
            </a:r>
            <a:r>
              <a:rPr lang="en-US" sz="1200" baseline="0" dirty="0">
                <a:latin typeface="Times New Roman" panose="02020603050405020304" pitchFamily="18" charset="0"/>
                <a:cs typeface="Times New Roman" panose="02020603050405020304" pitchFamily="18" charset="0"/>
              </a:rPr>
              <a:t> and squared differences.</a:t>
            </a:r>
          </a:p>
          <a:p>
            <a:endParaRPr lang="en-US" sz="1200" baseline="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Average of X=95.64, Average of Y= 16.4, Plugging rest of the values in the correlation equation, </a:t>
            </a:r>
          </a:p>
          <a:p>
            <a:endParaRPr lang="en-US" sz="1200" baseline="0" dirty="0">
              <a:latin typeface="Times New Roman" panose="02020603050405020304" pitchFamily="18" charset="0"/>
              <a:cs typeface="Times New Roman" panose="02020603050405020304" pitchFamily="18" charset="0"/>
            </a:endParaRPr>
          </a:p>
          <a:p>
            <a:endParaRPr lang="en-US" sz="1200" baseline="0" dirty="0">
              <a:latin typeface="Times New Roman" panose="02020603050405020304" pitchFamily="18" charset="0"/>
              <a:cs typeface="Times New Roman" panose="02020603050405020304" pitchFamily="18" charset="0"/>
            </a:endParaRPr>
          </a:p>
          <a:p>
            <a:r>
              <a:rPr lang="en-US" sz="1200" baseline="0" dirty="0">
                <a:latin typeface="Times New Roman" panose="02020603050405020304" pitchFamily="18" charset="0"/>
                <a:cs typeface="Times New Roman" panose="02020603050405020304" pitchFamily="18" charset="0"/>
              </a:rPr>
              <a:t>After plugging all these information in the required formula for Pearson correlation, it comes out to be negative 0.987.</a:t>
            </a:r>
          </a:p>
          <a:p>
            <a:endParaRPr lang="en-US" sz="1200" baseline="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Negative value signifies that these two data series of X &amp; y are moving in opposite direction i.e. if one increases the other decreases. High value signifies that the correlation is high among these two series, however, moving in two opposite directions.</a:t>
            </a:r>
          </a:p>
          <a:p>
            <a:endParaRPr lang="en-US" sz="1200" baseline="0" dirty="0">
              <a:latin typeface="Times New Roman" panose="02020603050405020304" pitchFamily="18" charset="0"/>
              <a:cs typeface="Times New Roman" panose="02020603050405020304" pitchFamily="18" charset="0"/>
            </a:endParaRPr>
          </a:p>
          <a:p>
            <a:endParaRPr lang="en-US" sz="1200" baseline="0" dirty="0">
              <a:latin typeface="Times New Roman" panose="02020603050405020304" pitchFamily="18" charset="0"/>
              <a:cs typeface="Times New Roman" panose="02020603050405020304" pitchFamily="18" charset="0"/>
            </a:endParaRPr>
          </a:p>
          <a:p>
            <a:endParaRPr lang="en-US" sz="1200" baseline="0" dirty="0">
              <a:latin typeface="Times New Roman" panose="02020603050405020304" pitchFamily="18" charset="0"/>
              <a:cs typeface="Times New Roman" panose="02020603050405020304" pitchFamily="18" charset="0"/>
            </a:endParaRPr>
          </a:p>
          <a:p>
            <a:endParaRPr lang="en-US" sz="1200" baseline="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19</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Why Sampling is Important?*</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Gathering data from the entire population is not possible. So sampling is done. Even if we have a small population, gathering data about everyone would be difficult and lengthy process. So statisticians invented scientific methods by which we can infer about population by collecting data of a small subset or sample from the population in intelligent way. This is known as </a:t>
            </a:r>
            <a:r>
              <a:rPr lang="en-US" sz="1200" b="1" dirty="0">
                <a:latin typeface="Times New Roman" panose="02020603050405020304" pitchFamily="18" charset="0"/>
                <a:cs typeface="Times New Roman" panose="02020603050405020304" pitchFamily="18" charset="0"/>
              </a:rPr>
              <a:t>Sampling</a:t>
            </a:r>
            <a:r>
              <a:rPr lang="en-US" sz="1200" dirty="0">
                <a:latin typeface="Times New Roman" panose="02020603050405020304" pitchFamily="18" charset="0"/>
                <a:cs typeface="Times New Roman" panose="02020603050405020304" pitchFamily="18" charset="0"/>
              </a:rPr>
              <a:t>.</a:t>
            </a:r>
          </a:p>
          <a:p>
            <a:pPr marL="0" indent="0">
              <a:buNone/>
            </a:pPr>
            <a:endParaRPr lang="en-US" sz="120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 Reading Material provides further insight</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2</a:t>
            </a:fld>
            <a:endParaRPr lang="en-US" dirty="0"/>
          </a:p>
        </p:txBody>
      </p:sp>
    </p:spTree>
    <p:extLst>
      <p:ext uri="{BB962C8B-B14F-4D97-AF65-F5344CB8AC3E}">
        <p14:creationId xmlns:p14="http://schemas.microsoft.com/office/powerpoint/2010/main" val="1877731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We have 7 students class ranking done by two teachers as per the table below. Calculate the correlation between these two rankings.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Sum of D-Square= 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The</a:t>
            </a:r>
            <a:r>
              <a:rPr lang="en-US" baseline="0" dirty="0">
                <a:latin typeface="Times New Roman" pitchFamily="18" charset="0"/>
                <a:cs typeface="Times New Roman" pitchFamily="18" charset="0"/>
              </a:rPr>
              <a:t> spearman correlation is found out from the computation as shown in the slide as 0.8215.</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cs typeface="Times New Roman" pitchFamily="18" charset="0"/>
              </a:rPr>
              <a:t>So it can be concluded that </a:t>
            </a:r>
            <a:r>
              <a:rPr lang="en-US" dirty="0">
                <a:latin typeface="Times New Roman" pitchFamily="18" charset="0"/>
                <a:cs typeface="Times New Roman" pitchFamily="18" charset="0"/>
              </a:rPr>
              <a:t>there is high level of positive correlation between two teachers rankings. They move in the same direction.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20</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Times New Roman" pitchFamily="18" charset="0"/>
                <a:cs typeface="Times New Roman" pitchFamily="18" charset="0"/>
              </a:rPr>
              <a:t>So far in this class we have discussed basic numeric descriptive measures.</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In next module, we learn about Hypothesis Testing. </a:t>
            </a:r>
          </a:p>
          <a:p>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itchFamily="18" charset="0"/>
                <a:cs typeface="Times New Roman" pitchFamily="18" charset="0"/>
              </a:rPr>
              <a:t>End of Module I</a:t>
            </a:r>
          </a:p>
          <a:p>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21</a:t>
            </a:fld>
            <a:endParaRPr lang="en-US" dirty="0"/>
          </a:p>
        </p:txBody>
      </p:sp>
    </p:spTree>
    <p:extLst>
      <p:ext uri="{BB962C8B-B14F-4D97-AF65-F5344CB8AC3E}">
        <p14:creationId xmlns:p14="http://schemas.microsoft.com/office/powerpoint/2010/main" val="1522491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eaLnBrk="0" fontAlgn="base" hangingPunct="0"/>
            <a:r>
              <a:rPr lang="en-US" sz="1200" b="1" kern="1200" dirty="0">
                <a:solidFill>
                  <a:schemeClr val="tx1"/>
                </a:solidFill>
                <a:effectLst/>
                <a:latin typeface="+mn-lt"/>
                <a:ea typeface="+mn-ea"/>
                <a:cs typeface="+mn-cs"/>
              </a:rPr>
              <a:t>Population</a:t>
            </a:r>
            <a:r>
              <a:rPr lang="en-US" sz="1200" kern="1200" dirty="0">
                <a:solidFill>
                  <a:schemeClr val="tx1"/>
                </a:solidFill>
                <a:effectLst/>
                <a:latin typeface="+mn-lt"/>
                <a:ea typeface="+mn-ea"/>
                <a:cs typeface="+mn-cs"/>
              </a:rPr>
              <a:t> is the entire collection of data, which we wish to analyze, describe or draw conclusions about.</a:t>
            </a:r>
          </a:p>
          <a:p>
            <a:pPr marL="0" marR="0" indent="0" algn="l" defTabSz="914400" rtl="0" eaLnBrk="0" fontAlgn="base" latinLnBrk="0" hangingPunct="0">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sample</a:t>
            </a:r>
            <a:r>
              <a:rPr lang="en-US" sz="1200" kern="1200" dirty="0">
                <a:solidFill>
                  <a:schemeClr val="tx1"/>
                </a:solidFill>
                <a:effectLst/>
                <a:latin typeface="+mn-lt"/>
                <a:ea typeface="+mn-ea"/>
                <a:cs typeface="+mn-cs"/>
              </a:rPr>
              <a:t> is the part of the population that we actually examine in order to gather information and draw valid conclusions about the larger group</a:t>
            </a:r>
          </a:p>
          <a:p>
            <a:pPr marL="0" marR="0" indent="0" algn="l" defTabSz="914400" rtl="0" eaLnBrk="0" fontAlgn="base" latinLnBrk="0" hangingPunct="0">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latin typeface="Times New Roman" panose="02020603050405020304" pitchFamily="18" charset="0"/>
                <a:cs typeface="Times New Roman" panose="02020603050405020304" pitchFamily="18" charset="0"/>
              </a:rPr>
              <a:t>Example: A survey will be given to 100 students randomly selected from Eighth grade . What is the population?</a:t>
            </a:r>
          </a:p>
          <a:p>
            <a:r>
              <a:rPr lang="en-US" dirty="0">
                <a:latin typeface="Times New Roman" panose="02020603050405020304" pitchFamily="18" charset="0"/>
                <a:cs typeface="Times New Roman" panose="02020603050405020304" pitchFamily="18" charset="0"/>
              </a:rPr>
              <a:t>All students in Eighth grade </a:t>
            </a:r>
          </a:p>
          <a:p>
            <a:r>
              <a:rPr lang="en-US" dirty="0">
                <a:latin typeface="Times New Roman" panose="02020603050405020304" pitchFamily="18" charset="0"/>
                <a:cs typeface="Times New Roman" panose="02020603050405020304" pitchFamily="18" charset="0"/>
              </a:rPr>
              <a:t>What is the sample? 100 selected students </a:t>
            </a:r>
          </a:p>
          <a:p>
            <a:endParaRPr lang="en-US" dirty="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eaLnBrk="0" fontAlgn="base" hangingPunct="0"/>
            <a:endParaRPr lang="en-US" sz="1200" kern="1200" dirty="0">
              <a:solidFill>
                <a:schemeClr val="tx1"/>
              </a:solidFill>
              <a:effectLst/>
              <a:latin typeface="+mn-lt"/>
              <a:ea typeface="+mn-ea"/>
              <a:cs typeface="+mn-cs"/>
            </a:endParaRPr>
          </a:p>
          <a:p>
            <a:pPr eaLnBrk="0" fontAlgn="base" hangingPunct="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A1E1829-B689-426B-B643-6DDAE57B02E8}" type="slidenum">
              <a:rPr lang="en-US" smtClean="0"/>
              <a:pPr/>
              <a:t>3</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all around us and the most</a:t>
            </a:r>
            <a:r>
              <a:rPr lang="en-US" baseline="0" dirty="0"/>
              <a:t> important new natural resource. </a:t>
            </a:r>
            <a:r>
              <a:rPr lang="en-US" dirty="0"/>
              <a:t>Data can be broadly classified into two categories i.e. qualitative or quantitative. Qualitative</a:t>
            </a:r>
            <a:r>
              <a:rPr lang="en-US" baseline="0" dirty="0"/>
              <a:t> data includes Nominal or ordinal data where as quantitative data includes Interval or Ratio data. Quasi Interval data presents a special case.</a:t>
            </a:r>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t>4</a:t>
            </a:fld>
            <a:endParaRPr lang="en-US"/>
          </a:p>
        </p:txBody>
      </p:sp>
    </p:spTree>
    <p:extLst>
      <p:ext uri="{BB962C8B-B14F-4D97-AF65-F5344CB8AC3E}">
        <p14:creationId xmlns:p14="http://schemas.microsoft.com/office/powerpoint/2010/main" val="721756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Data is of 5 types, namely, Nominal, Ordinal, Interval, Ratio and Quasi-Interval</a:t>
            </a:r>
          </a:p>
          <a:p>
            <a:r>
              <a:rPr lang="en-US" sz="1200" dirty="0">
                <a:latin typeface="Times New Roman" panose="02020603050405020304" pitchFamily="18" charset="0"/>
                <a:cs typeface="Times New Roman" panose="02020603050405020304" pitchFamily="18" charset="0"/>
              </a:rPr>
              <a:t>Nominal data  measures without order, simply indicates that two or more classifications are different. Example: Type of School. It could be either a Vocational, private, State etc.</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Ordinal data Measures with order, indicates that the measurement classifications are different and can be ranked. Example: The letter grading system of A, B, C, D.</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Interval data Measures with order and establishes numerically equal distances on the scale. Example: Performance on SAT exam. Difference between 800 and 700 is equal to difference between 600 and 500.</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Ratio data measures have equal intervals and a 'true' zero point. Example: how many answers are right in a test.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Quasi-Interval  is a type of scaling that falls between ordinal and interval. Technically ordinal but can be analyzed as if it were interval. Example: Likert Scale in an opinion poll of 5 (strongly Agree) to 1 (Strongly Disagree)</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A1E1829-B689-426B-B643-6DDAE57B02E8}" type="slidenum">
              <a:rPr lang="en-US" smtClean="0"/>
              <a:pPr/>
              <a:t>5</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285750" lvl="0" indent="-285750" eaLnBrk="0" fontAlgn="base" hangingPunct="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Most Common Measure of Central Tendency</a:t>
            </a:r>
          </a:p>
          <a:p>
            <a:pPr marL="0" lvl="0" indent="0" eaLnBrk="0" fontAlgn="base" hangingPunct="0">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marL="285750" lvl="0" indent="-285750" eaLnBrk="0" fontAlgn="base" hangingPunct="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example, if we have </a:t>
            </a:r>
            <a:r>
              <a:rPr lang="en-US" baseline="0" dirty="0">
                <a:latin typeface="Times New Roman" panose="02020603050405020304" pitchFamily="18" charset="0"/>
                <a:cs typeface="Times New Roman" panose="02020603050405020304" pitchFamily="18" charset="0"/>
              </a:rPr>
              <a:t> numbers X1, x2 to Xn, mean of this series would simply be the sum of these numbers divided by N.</a:t>
            </a:r>
          </a:p>
          <a:p>
            <a:pPr marL="285750" lvl="0" indent="-285750" eaLnBrk="0" fontAlgn="base" hangingPunct="0">
              <a:buFont typeface="Wingdings" panose="05000000000000000000" pitchFamily="2" charset="2"/>
              <a:buChar char="§"/>
            </a:pPr>
            <a:endParaRPr lang="en-US" baseline="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ts val="0"/>
              </a:spcBef>
              <a:spcAft>
                <a:spcPts val="0"/>
              </a:spcAft>
              <a:buClrTx/>
              <a:buSzTx/>
              <a:buFont typeface="Wingdings" panose="05000000000000000000" pitchFamily="2" charset="2"/>
              <a:buChar char="§"/>
              <a:tabLst/>
              <a:defRPr/>
            </a:pPr>
            <a:r>
              <a:rPr lang="en-US" dirty="0">
                <a:latin typeface="Times New Roman" panose="02020603050405020304" pitchFamily="18" charset="0"/>
                <a:cs typeface="Times New Roman" panose="02020603050405020304" pitchFamily="18" charset="0"/>
              </a:rPr>
              <a:t>Example: for data points (14,15,30, 40) mean = (14+15+30+40)/4 = 24.75 </a:t>
            </a:r>
          </a:p>
          <a:p>
            <a:pPr marL="285750" marR="0" lvl="0" indent="-285750" algn="l" defTabSz="914400" rtl="0" eaLnBrk="0" fontAlgn="base" latinLnBrk="0" hangingPunct="0">
              <a:lnSpc>
                <a:spcPct val="100000"/>
              </a:lnSpc>
              <a:spcBef>
                <a:spcPts val="0"/>
              </a:spcBef>
              <a:spcAft>
                <a:spcPts val="0"/>
              </a:spcAft>
              <a:buClrTx/>
              <a:buSzTx/>
              <a:buFont typeface="Wingdings" panose="05000000000000000000" pitchFamily="2" charset="2"/>
              <a:buChar char="§"/>
              <a:tabLst/>
              <a:defRPr/>
            </a:pPr>
            <a:endParaRPr 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ts val="0"/>
              </a:spcBef>
              <a:spcAft>
                <a:spcPts val="0"/>
              </a:spcAft>
              <a:buClrTx/>
              <a:buSzTx/>
              <a:buFont typeface="Wingdings" panose="05000000000000000000" pitchFamily="2" charset="2"/>
              <a:buChar char="§"/>
              <a:tabLst/>
              <a:defRPr/>
            </a:pPr>
            <a:r>
              <a:rPr lang="en-US" dirty="0">
                <a:latin typeface="Times New Roman" panose="02020603050405020304" pitchFamily="18" charset="0"/>
                <a:cs typeface="Times New Roman" panose="02020603050405020304" pitchFamily="18" charset="0"/>
              </a:rPr>
              <a:t>Presence of Outlier in the data can affect mean.</a:t>
            </a:r>
            <a:endParaRPr lang="en-US"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ts val="0"/>
              </a:spcBef>
              <a:spcAft>
                <a:spcPts val="0"/>
              </a:spcAft>
              <a:buClrTx/>
              <a:buSzTx/>
              <a:buFont typeface="Wingdings" panose="05000000000000000000" pitchFamily="2" charset="2"/>
              <a:buChar char="§"/>
              <a:tabLst/>
              <a:defRPr/>
            </a:pPr>
            <a:endParaRPr lang="en-US" dirty="0">
              <a:latin typeface="Times New Roman" panose="02020603050405020304" pitchFamily="18" charset="0"/>
              <a:cs typeface="Times New Roman" panose="02020603050405020304" pitchFamily="18" charset="0"/>
            </a:endParaRPr>
          </a:p>
          <a:p>
            <a:pPr marL="285750" lvl="0" indent="-285750" eaLnBrk="0" fontAlgn="base" hangingPunct="0">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6</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an ordered array, the Median is the “Middle Number”.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This is a robust measure of Central Tendency, not affected by extreme values.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kern="1200" dirty="0">
                <a:solidFill>
                  <a:srgbClr val="000000"/>
                </a:solidFill>
                <a:effectLst/>
                <a:latin typeface="Times New Roman"/>
                <a:ea typeface="Times New Roman"/>
              </a:rPr>
              <a:t>If data</a:t>
            </a:r>
            <a:r>
              <a:rPr lang="en-US" kern="1200" baseline="0" dirty="0">
                <a:solidFill>
                  <a:srgbClr val="000000"/>
                </a:solidFill>
                <a:effectLst/>
                <a:latin typeface="Times New Roman"/>
                <a:ea typeface="Times New Roman"/>
              </a:rPr>
              <a:t> series is odd</a:t>
            </a:r>
            <a:r>
              <a:rPr lang="en-US" kern="1200" dirty="0">
                <a:solidFill>
                  <a:srgbClr val="000000"/>
                </a:solidFill>
                <a:effectLst/>
                <a:latin typeface="Times New Roman"/>
                <a:ea typeface="Times New Roman"/>
              </a:rPr>
              <a:t>, the median is the middle number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rgbClr val="000000"/>
              </a:solidFill>
              <a:effectLst/>
              <a:latin typeface="Times New Roman"/>
              <a:ea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kern="1200" dirty="0">
                <a:solidFill>
                  <a:srgbClr val="000000"/>
                </a:solidFill>
                <a:effectLst/>
                <a:latin typeface="Times New Roman"/>
                <a:ea typeface="Times New Roman"/>
              </a:rPr>
              <a:t>Ex: for a series of 0,1,2,3,4,5,6,7,8,9,10…median is 5</a:t>
            </a:r>
          </a:p>
          <a:p>
            <a:pPr marL="0" marR="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rgbClr val="000000"/>
              </a:solidFill>
              <a:effectLst/>
              <a:latin typeface="Times New Roman"/>
              <a:ea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kern="1200" dirty="0">
                <a:solidFill>
                  <a:srgbClr val="000000"/>
                </a:solidFill>
                <a:effectLst/>
                <a:latin typeface="Times New Roman"/>
                <a:ea typeface="Times New Roman"/>
              </a:rPr>
              <a:t>If a data</a:t>
            </a:r>
            <a:r>
              <a:rPr lang="en-US" kern="1200" baseline="0" dirty="0">
                <a:solidFill>
                  <a:srgbClr val="000000"/>
                </a:solidFill>
                <a:effectLst/>
                <a:latin typeface="Times New Roman"/>
                <a:ea typeface="Times New Roman"/>
              </a:rPr>
              <a:t> series is even, the median is the average of the 2 middle numbers</a:t>
            </a:r>
            <a:endParaRPr lang="en-US" kern="1200" dirty="0">
              <a:solidFill>
                <a:srgbClr val="000000"/>
              </a:solidFill>
              <a:effectLst/>
              <a:latin typeface="Times New Roman"/>
              <a:ea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rgbClr val="000000"/>
              </a:solidFill>
              <a:effectLst/>
              <a:latin typeface="Times New Roman"/>
              <a:ea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kern="1200" dirty="0">
                <a:solidFill>
                  <a:srgbClr val="000000"/>
                </a:solidFill>
                <a:effectLst/>
                <a:latin typeface="Times New Roman"/>
                <a:ea typeface="Times New Roman"/>
              </a:rPr>
              <a:t>For a series of 0,1,2,3,4,5,6,7,8,9,10,11,12,13,14…median is average of two middle numbers i.e. 6</a:t>
            </a:r>
            <a:endParaRPr lang="en-US" dirty="0">
              <a:effectLst/>
              <a:latin typeface="Times New Roman"/>
              <a:ea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7</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algn="l"/>
            <a:r>
              <a:rPr lang="en-US" sz="1200" b="1" dirty="0">
                <a:solidFill>
                  <a:srgbClr val="002060"/>
                </a:solidFill>
                <a:latin typeface="Times New Roman" panose="02020603050405020304" pitchFamily="18" charset="0"/>
                <a:cs typeface="Times New Roman" panose="02020603050405020304" pitchFamily="18" charset="0"/>
              </a:rPr>
              <a:t>Mode </a:t>
            </a:r>
            <a:r>
              <a:rPr lang="en-US" sz="1200" dirty="0">
                <a:solidFill>
                  <a:srgbClr val="002060"/>
                </a:solidFill>
                <a:latin typeface="Times New Roman" panose="02020603050405020304" pitchFamily="18" charset="0"/>
                <a:cs typeface="Times New Roman" panose="02020603050405020304" pitchFamily="18" charset="0"/>
              </a:rPr>
              <a:t>is the value that occurs most often.</a:t>
            </a:r>
          </a:p>
          <a:p>
            <a:pPr algn="l"/>
            <a:endParaRPr lang="en-US" sz="1200" dirty="0">
              <a:solidFill>
                <a:srgbClr val="002060"/>
              </a:solidFill>
              <a:latin typeface="Times New Roman" panose="02020603050405020304" pitchFamily="18" charset="0"/>
              <a:cs typeface="Times New Roman" panose="02020603050405020304" pitchFamily="18" charset="0"/>
            </a:endParaRPr>
          </a:p>
          <a:p>
            <a:pPr algn="l"/>
            <a:r>
              <a:rPr lang="en-US" sz="1200" dirty="0">
                <a:solidFill>
                  <a:srgbClr val="002060"/>
                </a:solidFill>
                <a:latin typeface="Times New Roman" panose="02020603050405020304" pitchFamily="18" charset="0"/>
                <a:cs typeface="Times New Roman" panose="02020603050405020304" pitchFamily="18" charset="0"/>
              </a:rPr>
              <a:t>This measure is not affected by extreme values, can be used for either Numerical or Categorical values</a:t>
            </a:r>
          </a:p>
          <a:p>
            <a:endParaRPr lang="en-US" dirty="0"/>
          </a:p>
          <a:p>
            <a:pPr marL="0" marR="0" eaLnBrk="0" fontAlgn="base" hangingPunct="0">
              <a:spcBef>
                <a:spcPts val="215"/>
              </a:spcBef>
              <a:spcAft>
                <a:spcPts val="215"/>
              </a:spcAft>
            </a:pPr>
            <a:r>
              <a:rPr lang="en-US" kern="1200" dirty="0">
                <a:solidFill>
                  <a:srgbClr val="000000"/>
                </a:solidFill>
                <a:effectLst/>
                <a:latin typeface="Times New Roman"/>
                <a:ea typeface="Times New Roman"/>
              </a:rPr>
              <a:t>There may be several Modes</a:t>
            </a:r>
          </a:p>
          <a:p>
            <a:pPr marL="0" marR="0" eaLnBrk="0" fontAlgn="base" hangingPunct="0">
              <a:spcBef>
                <a:spcPts val="215"/>
              </a:spcBef>
              <a:spcAft>
                <a:spcPts val="215"/>
              </a:spcAft>
            </a:pPr>
            <a:endParaRPr lang="en-US" kern="1200" dirty="0">
              <a:solidFill>
                <a:srgbClr val="000000"/>
              </a:solidFill>
              <a:effectLst/>
              <a:latin typeface="Times New Roman"/>
              <a:ea typeface="Times New Roman"/>
            </a:endParaRPr>
          </a:p>
          <a:p>
            <a:pPr marL="0" marR="0" eaLnBrk="0" fontAlgn="base" hangingPunct="0">
              <a:spcBef>
                <a:spcPts val="215"/>
              </a:spcBef>
              <a:spcAft>
                <a:spcPts val="215"/>
              </a:spcAft>
            </a:pPr>
            <a:r>
              <a:rPr lang="en-US" kern="1200" dirty="0">
                <a:solidFill>
                  <a:srgbClr val="000000"/>
                </a:solidFill>
                <a:effectLst/>
                <a:latin typeface="Times New Roman"/>
                <a:ea typeface="Times New Roman"/>
              </a:rPr>
              <a:t>Ex: look at the diagram on left, number 6 &amp; 12 have appeared thrice and the most frequent one. So this series has</a:t>
            </a:r>
            <a:r>
              <a:rPr lang="en-US" kern="1200" baseline="0" dirty="0">
                <a:solidFill>
                  <a:srgbClr val="000000"/>
                </a:solidFill>
                <a:effectLst/>
                <a:latin typeface="Times New Roman"/>
                <a:ea typeface="Times New Roman"/>
              </a:rPr>
              <a:t> two modes 6 &amp; 12</a:t>
            </a:r>
          </a:p>
          <a:p>
            <a:pPr marL="0" marR="0" eaLnBrk="0" fontAlgn="base" hangingPunct="0">
              <a:spcBef>
                <a:spcPts val="215"/>
              </a:spcBef>
              <a:spcAft>
                <a:spcPts val="215"/>
              </a:spcAft>
            </a:pPr>
            <a:endParaRPr lang="en-US" kern="1200" baseline="0" dirty="0">
              <a:solidFill>
                <a:srgbClr val="000000"/>
              </a:solidFill>
              <a:effectLst/>
              <a:latin typeface="Times New Roman"/>
              <a:ea typeface="Times New Roman"/>
            </a:endParaRPr>
          </a:p>
          <a:p>
            <a:pPr marL="0" marR="0" eaLnBrk="0" fontAlgn="base" hangingPunct="0">
              <a:spcBef>
                <a:spcPts val="215"/>
              </a:spcBef>
              <a:spcAft>
                <a:spcPts val="215"/>
              </a:spcAft>
            </a:pPr>
            <a:r>
              <a:rPr lang="en-US" kern="1200" baseline="0" dirty="0">
                <a:solidFill>
                  <a:srgbClr val="000000"/>
                </a:solidFill>
                <a:effectLst/>
                <a:latin typeface="Times New Roman"/>
                <a:ea typeface="Times New Roman"/>
              </a:rPr>
              <a:t>On the contrary, look at the data on right, all the numbers have appeared with same frequency (i.e. 1). SO this has no Mode.</a:t>
            </a:r>
            <a:endParaRPr lang="en-US" dirty="0">
              <a:effectLst/>
              <a:latin typeface="Times New Roman"/>
              <a:ea typeface="Times New Roman"/>
            </a:endParaRPr>
          </a:p>
        </p:txBody>
      </p:sp>
      <p:sp>
        <p:nvSpPr>
          <p:cNvPr id="4" name="Slide Number Placeholder 3"/>
          <p:cNvSpPr>
            <a:spLocks noGrp="1"/>
          </p:cNvSpPr>
          <p:nvPr>
            <p:ph type="sldNum" sz="quarter" idx="10"/>
          </p:nvPr>
        </p:nvSpPr>
        <p:spPr/>
        <p:txBody>
          <a:bodyPr/>
          <a:lstStyle/>
          <a:p>
            <a:fld id="{FA1E1829-B689-426B-B643-6DDAE57B02E8}" type="slidenum">
              <a:rPr lang="en-US" smtClean="0"/>
              <a:pPr/>
              <a:t>8</a:t>
            </a:fld>
            <a:endParaRPr lang="en-US" dirty="0"/>
          </a:p>
        </p:txBody>
      </p:sp>
    </p:spTree>
    <p:extLst>
      <p:ext uri="{BB962C8B-B14F-4D97-AF65-F5344CB8AC3E}">
        <p14:creationId xmlns:p14="http://schemas.microsoft.com/office/powerpoint/2010/main" val="3692088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lvl="0" algn="l"/>
            <a:r>
              <a:rPr lang="en-US" sz="1200" dirty="0">
                <a:solidFill>
                  <a:srgbClr val="002060"/>
                </a:solidFill>
                <a:latin typeface="Times New Roman" panose="02020603050405020304" pitchFamily="18" charset="0"/>
                <a:cs typeface="Times New Roman" panose="02020603050405020304" pitchFamily="18" charset="0"/>
              </a:rPr>
              <a:t>Percentile is a way of providing estimation of proportions of the data that should fall above and below a given value</a:t>
            </a:r>
          </a:p>
          <a:p>
            <a:pPr lvl="0" algn="l"/>
            <a:r>
              <a:rPr lang="en-US" sz="1200" dirty="0">
                <a:solidFill>
                  <a:srgbClr val="002060"/>
                </a:solidFill>
                <a:latin typeface="Times New Roman" panose="02020603050405020304" pitchFamily="18" charset="0"/>
                <a:cs typeface="Times New Roman" panose="02020603050405020304" pitchFamily="18" charset="0"/>
              </a:rPr>
              <a:t>The p</a:t>
            </a:r>
            <a:r>
              <a:rPr lang="en-US" sz="1200" baseline="30000" dirty="0">
                <a:solidFill>
                  <a:srgbClr val="002060"/>
                </a:solidFill>
                <a:latin typeface="Times New Roman" panose="02020603050405020304" pitchFamily="18" charset="0"/>
                <a:cs typeface="Times New Roman" panose="02020603050405020304" pitchFamily="18" charset="0"/>
              </a:rPr>
              <a:t>th</a:t>
            </a:r>
            <a:r>
              <a:rPr lang="en-US" sz="1200" dirty="0">
                <a:solidFill>
                  <a:srgbClr val="002060"/>
                </a:solidFill>
                <a:latin typeface="Times New Roman" panose="02020603050405020304" pitchFamily="18" charset="0"/>
                <a:cs typeface="Times New Roman" panose="02020603050405020304" pitchFamily="18" charset="0"/>
              </a:rPr>
              <a:t> percentile is a value such that at most </a:t>
            </a:r>
            <a:r>
              <a:rPr lang="en-US" sz="1200" b="1" dirty="0">
                <a:solidFill>
                  <a:srgbClr val="002060"/>
                </a:solidFill>
                <a:latin typeface="Times New Roman" panose="02020603050405020304" pitchFamily="18" charset="0"/>
                <a:cs typeface="Times New Roman" panose="02020603050405020304" pitchFamily="18" charset="0"/>
              </a:rPr>
              <a:t>(p)% of the observations are less than this value and that at most (1 − p)% are greater when the data is sorted</a:t>
            </a:r>
          </a:p>
          <a:p>
            <a:endParaRPr lang="en-US" dirty="0"/>
          </a:p>
          <a:p>
            <a:pPr marL="0" marR="0" lvl="0" indent="0" algn="l" defTabSz="914400" rtl="0" eaLnBrk="1" fontAlgn="base" latinLnBrk="0" hangingPunct="1">
              <a:lnSpc>
                <a:spcPct val="100000"/>
              </a:lnSpc>
              <a:spcBef>
                <a:spcPct val="0"/>
              </a:spcBef>
              <a:spcAft>
                <a:spcPct val="0"/>
              </a:spcAft>
              <a:buClrTx/>
              <a:buSzTx/>
              <a:buFontTx/>
              <a:buNone/>
              <a:tabLst>
                <a:tab pos="600075" algn="l"/>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Examples:</a:t>
            </a:r>
            <a:endParaRPr kumimoji="0" lang="en-US" alt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00075" algn="l"/>
              </a:tabLst>
            </a:pPr>
            <a:r>
              <a:rPr kumimoji="0" lang="en-US" alt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1st percentile cuts off lowest 1% of sorted data</a:t>
            </a:r>
          </a:p>
          <a:p>
            <a:pPr marL="0" marR="0" lvl="0" indent="0" algn="l" defTabSz="914400" rtl="0" eaLnBrk="0" fontAlgn="base" latinLnBrk="0" hangingPunct="0">
              <a:lnSpc>
                <a:spcPct val="100000"/>
              </a:lnSpc>
              <a:spcBef>
                <a:spcPct val="0"/>
              </a:spcBef>
              <a:spcAft>
                <a:spcPct val="0"/>
              </a:spcAft>
              <a:buClrTx/>
              <a:buSzTx/>
              <a:buFontTx/>
              <a:buNone/>
              <a:tabLst>
                <a:tab pos="600075" algn="l"/>
              </a:tabLst>
            </a:pPr>
            <a:r>
              <a:rPr kumimoji="0" lang="en-US" alt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98th percentile cuts off lowest 98% of data</a:t>
            </a:r>
          </a:p>
          <a:p>
            <a:endParaRPr lang="en-US" dirty="0"/>
          </a:p>
          <a:p>
            <a:r>
              <a:rPr lang="en-US" dirty="0"/>
              <a:t>Its</a:t>
            </a:r>
            <a:r>
              <a:rPr lang="en-US" baseline="0" dirty="0"/>
              <a:t> important to note the term used, Quartile signifies 4 splits of data, decile means 10 splits, pentile is 20 splits and finally percentile is 100 splits of the data</a:t>
            </a:r>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9</a:t>
            </a:fld>
            <a:endParaRPr lang="en-US" dirty="0"/>
          </a:p>
        </p:txBody>
      </p:sp>
    </p:spTree>
    <p:extLst>
      <p:ext uri="{BB962C8B-B14F-4D97-AF65-F5344CB8AC3E}">
        <p14:creationId xmlns:p14="http://schemas.microsoft.com/office/powerpoint/2010/main" val="3692088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914400"/>
          </a:xfrm>
        </p:spPr>
        <p:txBody>
          <a:bodyPr/>
          <a:lstStyle/>
          <a:p>
            <a:r>
              <a:rPr lang="en-US" dirty="0">
                <a:latin typeface="Times New Roman" panose="02020603050405020304" pitchFamily="18" charset="0"/>
                <a:cs typeface="Times New Roman" panose="02020603050405020304" pitchFamily="18" charset="0"/>
              </a:rPr>
              <a:t>Introduction to Data Modeling</a:t>
            </a:r>
          </a:p>
        </p:txBody>
      </p:sp>
      <p:sp>
        <p:nvSpPr>
          <p:cNvPr id="3" name="Subtitle 2"/>
          <p:cNvSpPr>
            <a:spLocks noGrp="1"/>
          </p:cNvSpPr>
          <p:nvPr>
            <p:ph type="subTitle" idx="1"/>
          </p:nvPr>
        </p:nvSpPr>
        <p:spPr>
          <a:xfrm>
            <a:off x="838200" y="990600"/>
            <a:ext cx="6400800" cy="838200"/>
          </a:xfrm>
        </p:spPr>
        <p:txBody>
          <a:bodyPr/>
          <a:lstStyle/>
          <a:p>
            <a:pPr algn="l"/>
            <a:r>
              <a:rPr lang="en-US" dirty="0">
                <a:solidFill>
                  <a:srgbClr val="002060"/>
                </a:solidFill>
                <a:latin typeface="Times New Roman" panose="02020603050405020304" pitchFamily="18" charset="0"/>
                <a:cs typeface="Times New Roman" panose="02020603050405020304" pitchFamily="18" charset="0"/>
              </a:rPr>
              <a:t>Course Road Map</a:t>
            </a:r>
          </a:p>
        </p:txBody>
      </p:sp>
      <p:sp>
        <p:nvSpPr>
          <p:cNvPr id="4" name="TextBox 3"/>
          <p:cNvSpPr txBox="1"/>
          <p:nvPr/>
        </p:nvSpPr>
        <p:spPr>
          <a:xfrm>
            <a:off x="381000" y="1676400"/>
            <a:ext cx="82296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Module I: </a:t>
            </a:r>
            <a:r>
              <a:rPr lang="en-GB" dirty="0">
                <a:latin typeface="Times New Roman" panose="02020603050405020304" pitchFamily="18" charset="0"/>
                <a:cs typeface="Times New Roman" panose="02020603050405020304" pitchFamily="18" charset="0"/>
              </a:rPr>
              <a:t>Sampling Population and Measures of Central Tendency</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Module II: Basics of Hypothesis Testing and Normality Tests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Module III: Statistical Tests to conduct hypothesis testing</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81000" y="3657600"/>
            <a:ext cx="800100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Required Background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Some exposure to linear algebra, although we will start from very basic!</a:t>
            </a:r>
          </a:p>
        </p:txBody>
      </p:sp>
    </p:spTree>
    <p:extLst>
      <p:ext uri="{BB962C8B-B14F-4D97-AF65-F5344CB8AC3E}">
        <p14:creationId xmlns:p14="http://schemas.microsoft.com/office/powerpoint/2010/main" val="4064469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914400"/>
          </a:xfrm>
        </p:spPr>
        <p:txBody>
          <a:bodyPr>
            <a:normAutofit/>
          </a:bodyPr>
          <a:lstStyle/>
          <a:p>
            <a:r>
              <a:rPr lang="en-US" dirty="0">
                <a:latin typeface="Times New Roman" panose="02020603050405020304" pitchFamily="18" charset="0"/>
                <a:cs typeface="Times New Roman" panose="02020603050405020304" pitchFamily="18" charset="0"/>
              </a:rPr>
              <a:t>Range</a:t>
            </a:r>
          </a:p>
        </p:txBody>
      </p:sp>
      <p:sp>
        <p:nvSpPr>
          <p:cNvPr id="3" name="Subtitle 2"/>
          <p:cNvSpPr>
            <a:spLocks noGrp="1"/>
          </p:cNvSpPr>
          <p:nvPr>
            <p:ph type="subTitle" idx="1"/>
          </p:nvPr>
        </p:nvSpPr>
        <p:spPr>
          <a:xfrm>
            <a:off x="457200" y="1143000"/>
            <a:ext cx="7391400" cy="838200"/>
          </a:xfrm>
        </p:spPr>
        <p:txBody>
          <a:bodyPr>
            <a:normAutofit fontScale="25000" lnSpcReduction="20000"/>
          </a:bodyPr>
          <a:lstStyle/>
          <a:p>
            <a:pPr lvl="0" algn="l"/>
            <a:r>
              <a:rPr lang="en-US" sz="7200" dirty="0">
                <a:solidFill>
                  <a:schemeClr val="tx1"/>
                </a:solidFill>
                <a:latin typeface="Times New Roman" panose="02020603050405020304" pitchFamily="18" charset="0"/>
                <a:cs typeface="Times New Roman" panose="02020603050405020304" pitchFamily="18" charset="0"/>
              </a:rPr>
              <a:t>Range is a measure of variation</a:t>
            </a:r>
          </a:p>
          <a:p>
            <a:pPr lvl="0" algn="l"/>
            <a:r>
              <a:rPr lang="en-US" sz="7200" dirty="0">
                <a:solidFill>
                  <a:schemeClr val="tx1"/>
                </a:solidFill>
                <a:latin typeface="Times New Roman" panose="02020603050405020304" pitchFamily="18" charset="0"/>
                <a:cs typeface="Times New Roman" panose="02020603050405020304" pitchFamily="18" charset="0"/>
              </a:rPr>
              <a:t>It is the difference between the Largest and the Smallest Observations in a data series</a:t>
            </a:r>
          </a:p>
          <a:p>
            <a:pPr algn="l"/>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57200" y="2057400"/>
            <a:ext cx="73914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Example of Range:  consider a data series {10,14,20}, here the smallest observation 10 and largest is 20. So the range is: 20-10=10.</a:t>
            </a:r>
          </a:p>
        </p:txBody>
      </p:sp>
      <p:sp>
        <p:nvSpPr>
          <p:cNvPr id="6" name="TextBox 5"/>
          <p:cNvSpPr txBox="1"/>
          <p:nvPr/>
        </p:nvSpPr>
        <p:spPr>
          <a:xfrm>
            <a:off x="457200" y="3048000"/>
            <a:ext cx="7924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Important to know two related measures: Interquartile Range (IQR) &amp; Semi-Quartile Range (SIQR).</a:t>
            </a:r>
          </a:p>
        </p:txBody>
      </p:sp>
      <p:sp>
        <p:nvSpPr>
          <p:cNvPr id="5" name="TextBox 4"/>
          <p:cNvSpPr txBox="1"/>
          <p:nvPr/>
        </p:nvSpPr>
        <p:spPr>
          <a:xfrm>
            <a:off x="533400" y="3810000"/>
            <a:ext cx="6400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Distribution of data does not affect range*</a:t>
            </a:r>
          </a:p>
        </p:txBody>
      </p:sp>
      <p:sp>
        <p:nvSpPr>
          <p:cNvPr id="7" name="TextBox 6"/>
          <p:cNvSpPr txBox="1"/>
          <p:nvPr/>
        </p:nvSpPr>
        <p:spPr>
          <a:xfrm>
            <a:off x="1524000" y="5029200"/>
            <a:ext cx="6324600" cy="307777"/>
          </a:xfrm>
          <a:prstGeom prst="rect">
            <a:avLst/>
          </a:prstGeom>
          <a:noFill/>
        </p:spPr>
        <p:txBody>
          <a:bodyPr wrap="square" rtlCol="0">
            <a:spAutoFit/>
          </a:bodyPr>
          <a:lstStyle/>
          <a:p>
            <a:pPr algn="r"/>
            <a:r>
              <a:rPr lang="en-US" sz="1400" dirty="0">
                <a:latin typeface="Times New Roman" panose="02020603050405020304" pitchFamily="18" charset="0"/>
                <a:cs typeface="Times New Roman" panose="02020603050405020304" pitchFamily="18" charset="0"/>
              </a:rPr>
              <a:t>* Reading Material provides further insight</a:t>
            </a:r>
          </a:p>
        </p:txBody>
      </p:sp>
    </p:spTree>
    <p:extLst>
      <p:ext uri="{BB962C8B-B14F-4D97-AF65-F5344CB8AC3E}">
        <p14:creationId xmlns:p14="http://schemas.microsoft.com/office/powerpoint/2010/main" val="1183198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761999"/>
          </a:xfrm>
        </p:spPr>
        <p:txBody>
          <a:bodyPr>
            <a:normAutofit fontScale="90000"/>
          </a:bodyPr>
          <a:lstStyle/>
          <a:p>
            <a:r>
              <a:rPr lang="en-US" dirty="0">
                <a:latin typeface="Times New Roman" panose="02020603050405020304" pitchFamily="18" charset="0"/>
                <a:cs typeface="Times New Roman" panose="02020603050405020304" pitchFamily="18" charset="0"/>
              </a:rPr>
              <a:t>IQR &amp; SIQR</a:t>
            </a:r>
          </a:p>
        </p:txBody>
      </p:sp>
      <p:sp>
        <p:nvSpPr>
          <p:cNvPr id="3" name="Subtitle 2"/>
          <p:cNvSpPr>
            <a:spLocks noGrp="1"/>
          </p:cNvSpPr>
          <p:nvPr>
            <p:ph type="subTitle" idx="1"/>
          </p:nvPr>
        </p:nvSpPr>
        <p:spPr>
          <a:xfrm>
            <a:off x="876300" y="1219200"/>
            <a:ext cx="7010400" cy="1447800"/>
          </a:xfrm>
        </p:spPr>
        <p:txBody>
          <a:bodyPr>
            <a:noAutofit/>
          </a:bodyPr>
          <a:lstStyle/>
          <a:p>
            <a:pPr algn="l"/>
            <a:r>
              <a:rPr lang="en-US" sz="1800" b="1" dirty="0">
                <a:solidFill>
                  <a:schemeClr val="tx1"/>
                </a:solidFill>
                <a:latin typeface="Times New Roman" panose="02020603050405020304" pitchFamily="18" charset="0"/>
                <a:cs typeface="Times New Roman" panose="02020603050405020304" pitchFamily="18" charset="0"/>
              </a:rPr>
              <a:t>Inter-quartile Range (IQR)</a:t>
            </a:r>
            <a:endParaRPr lang="en-US" sz="1800" dirty="0">
              <a:solidFill>
                <a:schemeClr val="tx1"/>
              </a:solidFill>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 IQR is also known as Mid-spread (Spread in the middle 50%)</a:t>
            </a:r>
          </a:p>
          <a:p>
            <a:pPr marL="285750" lvl="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This could be defined as the difference between the First and Third Quartiles</a:t>
            </a:r>
          </a:p>
          <a:p>
            <a:pPr lvl="0" algn="l"/>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2590800"/>
            <a:ext cx="6172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Mathematically,  </a:t>
            </a:r>
          </a:p>
        </p:txBody>
      </p:sp>
      <p:pic>
        <p:nvPicPr>
          <p:cNvPr id="6" name="Picture 5" descr="iqr"/>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667000"/>
            <a:ext cx="1938338" cy="30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914400" y="3124200"/>
            <a:ext cx="3044423" cy="369332"/>
          </a:xfrm>
          <a:prstGeom prst="rect">
            <a:avLst/>
          </a:prstGeom>
        </p:spPr>
        <p:txBody>
          <a:bodyPr wrap="none">
            <a:spAutoFit/>
          </a:bodyPr>
          <a:lstStyle/>
          <a:p>
            <a:r>
              <a:rPr lang="en-US" b="1" dirty="0">
                <a:latin typeface="Times New Roman" pitchFamily="18" charset="0"/>
                <a:cs typeface="Times New Roman" pitchFamily="18" charset="0"/>
              </a:rPr>
              <a:t>Semi-Quartile Range (SIQR)</a:t>
            </a:r>
            <a:endParaRPr lang="en-US" dirty="0">
              <a:latin typeface="Times New Roman" pitchFamily="18" charset="0"/>
              <a:cs typeface="Times New Roman" pitchFamily="18" charset="0"/>
            </a:endParaRPr>
          </a:p>
        </p:txBody>
      </p:sp>
      <p:pic>
        <p:nvPicPr>
          <p:cNvPr id="8" name="Picture 7" descr="siqr"/>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581400"/>
            <a:ext cx="1333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533400" y="4114800"/>
            <a:ext cx="8077200" cy="2308324"/>
          </a:xfrm>
          <a:prstGeom prst="rect">
            <a:avLst/>
          </a:prstGeom>
          <a:noFill/>
        </p:spPr>
        <p:txBody>
          <a:bodyPr wrap="square" rtlCol="0">
            <a:spAutoFit/>
          </a:bodyPr>
          <a:lstStyle/>
          <a:p>
            <a:r>
              <a:rPr lang="en-US" dirty="0">
                <a:latin typeface="Times New Roman" pitchFamily="18" charset="0"/>
                <a:cs typeface="Times New Roman" pitchFamily="18" charset="0"/>
              </a:rPr>
              <a:t>Example:</a:t>
            </a:r>
          </a:p>
          <a:p>
            <a:r>
              <a:rPr lang="en-US" dirty="0">
                <a:latin typeface="Times New Roman" pitchFamily="18" charset="0"/>
                <a:cs typeface="Times New Roman" pitchFamily="18" charset="0"/>
              </a:rPr>
              <a:t>Consider a data series of 20,22,24,26,28,</a:t>
            </a:r>
            <a:r>
              <a:rPr lang="en-US" b="1" dirty="0">
                <a:solidFill>
                  <a:srgbClr val="00B050"/>
                </a:solidFill>
                <a:latin typeface="Times New Roman" pitchFamily="18" charset="0"/>
                <a:cs typeface="Times New Roman" pitchFamily="18" charset="0"/>
              </a:rPr>
              <a:t>30</a:t>
            </a:r>
            <a:r>
              <a:rPr lang="en-US" dirty="0">
                <a:latin typeface="Times New Roman" pitchFamily="18" charset="0"/>
                <a:cs typeface="Times New Roman" pitchFamily="18" charset="0"/>
              </a:rPr>
              <a:t>,32,36,38,40,42</a:t>
            </a:r>
          </a:p>
          <a:p>
            <a:r>
              <a:rPr lang="en-US" dirty="0">
                <a:latin typeface="Times New Roman" pitchFamily="18" charset="0"/>
                <a:cs typeface="Times New Roman" pitchFamily="18" charset="0"/>
              </a:rPr>
              <a:t>Median is 30</a:t>
            </a:r>
          </a:p>
          <a:p>
            <a:r>
              <a:rPr lang="en-US" dirty="0">
                <a:latin typeface="Times New Roman" pitchFamily="18" charset="0"/>
                <a:cs typeface="Times New Roman" pitchFamily="18" charset="0"/>
              </a:rPr>
              <a:t>Q1 to the left is 24,Q3 to the right is 38</a:t>
            </a:r>
          </a:p>
          <a:p>
            <a:r>
              <a:rPr lang="en-US" dirty="0">
                <a:latin typeface="Times New Roman" pitchFamily="18" charset="0"/>
                <a:cs typeface="Times New Roman" pitchFamily="18" charset="0"/>
              </a:rPr>
              <a:t>So </a:t>
            </a:r>
            <a:r>
              <a:rPr lang="en-US" b="1" dirty="0">
                <a:latin typeface="Times New Roman" pitchFamily="18" charset="0"/>
                <a:cs typeface="Times New Roman" pitchFamily="18" charset="0"/>
              </a:rPr>
              <a:t>inter-quartile range </a:t>
            </a:r>
            <a:r>
              <a:rPr lang="en-US" dirty="0">
                <a:latin typeface="Times New Roman" pitchFamily="18" charset="0"/>
                <a:cs typeface="Times New Roman" pitchFamily="18" charset="0"/>
              </a:rPr>
              <a:t>is: </a:t>
            </a:r>
            <a:r>
              <a:rPr lang="en-US" dirty="0" smtClean="0">
                <a:latin typeface="Times New Roman" pitchFamily="18" charset="0"/>
                <a:cs typeface="Times New Roman" pitchFamily="18" charset="0"/>
              </a:rPr>
              <a:t>38-24=14</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Semi Inter-Quartile range </a:t>
            </a:r>
            <a:r>
              <a:rPr lang="en-US" dirty="0">
                <a:latin typeface="Times New Roman" pitchFamily="18" charset="0"/>
                <a:cs typeface="Times New Roman" pitchFamily="18" charset="0"/>
              </a:rPr>
              <a:t>is: </a:t>
            </a:r>
            <a:r>
              <a:rPr lang="en-US" dirty="0" smtClean="0">
                <a:latin typeface="Times New Roman" pitchFamily="18" charset="0"/>
                <a:cs typeface="Times New Roman" pitchFamily="18" charset="0"/>
              </a:rPr>
              <a:t>14/2 =</a:t>
            </a:r>
            <a:r>
              <a:rPr lang="en-US" dirty="0">
                <a:latin typeface="Times New Roman" pitchFamily="18" charset="0"/>
                <a:cs typeface="Times New Roman" pitchFamily="18" charset="0"/>
              </a:rPr>
              <a:t>7</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1183198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914400"/>
          </a:xfrm>
        </p:spPr>
        <p:txBody>
          <a:bodyPr/>
          <a:lstStyle/>
          <a:p>
            <a:r>
              <a:rPr lang="en-US" dirty="0">
                <a:latin typeface="Times New Roman" panose="02020603050405020304" pitchFamily="18" charset="0"/>
                <a:cs typeface="Times New Roman" panose="02020603050405020304" pitchFamily="18" charset="0"/>
              </a:rPr>
              <a:t>Variance</a:t>
            </a:r>
          </a:p>
        </p:txBody>
      </p:sp>
      <p:sp>
        <p:nvSpPr>
          <p:cNvPr id="3" name="Subtitle 2"/>
          <p:cNvSpPr>
            <a:spLocks noGrp="1"/>
          </p:cNvSpPr>
          <p:nvPr>
            <p:ph type="subTitle" idx="1"/>
          </p:nvPr>
        </p:nvSpPr>
        <p:spPr>
          <a:xfrm>
            <a:off x="914400" y="1143000"/>
            <a:ext cx="7620000" cy="838200"/>
          </a:xfrm>
        </p:spPr>
        <p:txBody>
          <a:bodyPr>
            <a:noAutofit/>
          </a:bodyPr>
          <a:lstStyle/>
          <a:p>
            <a:pPr lvl="0" algn="l"/>
            <a:r>
              <a:rPr lang="en-US" sz="1800" dirty="0">
                <a:solidFill>
                  <a:schemeClr val="tx1"/>
                </a:solidFill>
                <a:latin typeface="Times New Roman" panose="02020603050405020304" pitchFamily="18" charset="0"/>
                <a:cs typeface="Times New Roman" panose="02020603050405020304" pitchFamily="18" charset="0"/>
              </a:rPr>
              <a:t>Important Measure of Variation  to determine variation about the Mean</a:t>
            </a:r>
          </a:p>
          <a:p>
            <a:pPr lvl="0" algn="l"/>
            <a:r>
              <a:rPr lang="en-US" sz="1800" dirty="0">
                <a:solidFill>
                  <a:schemeClr val="tx1"/>
                </a:solidFill>
                <a:latin typeface="Times New Roman" panose="02020603050405020304" pitchFamily="18" charset="0"/>
                <a:cs typeface="Times New Roman" panose="02020603050405020304" pitchFamily="18" charset="0"/>
              </a:rPr>
              <a:t>It is also termed as Mean Squared Error or MSE</a:t>
            </a:r>
          </a:p>
          <a:p>
            <a:pPr lvl="0" algn="l"/>
            <a:r>
              <a:rPr lang="en-US" sz="1800" dirty="0">
                <a:solidFill>
                  <a:schemeClr val="tx1"/>
                </a:solidFill>
                <a:latin typeface="Times New Roman" panose="02020603050405020304" pitchFamily="18" charset="0"/>
                <a:cs typeface="Times New Roman" panose="02020603050405020304" pitchFamily="18" charset="0"/>
              </a:rPr>
              <a:t> It has the Same Units as the Original Data</a:t>
            </a:r>
          </a:p>
          <a:p>
            <a:pPr lvl="0" algn="l"/>
            <a:r>
              <a:rPr lang="en-US" sz="1800" dirty="0">
                <a:solidFill>
                  <a:schemeClr val="tx1"/>
                </a:solidFill>
                <a:latin typeface="Times New Roman" panose="02020603050405020304" pitchFamily="18" charset="0"/>
                <a:cs typeface="Times New Roman" panose="02020603050405020304" pitchFamily="18" charset="0"/>
              </a:rPr>
              <a:t> </a:t>
            </a:r>
            <a:endParaRPr lang="en-US" sz="1800" b="1"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85800" y="2209800"/>
            <a:ext cx="7924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Depending on data series either coming from Sample or Population, we can have</a:t>
            </a:r>
          </a:p>
          <a:p>
            <a:r>
              <a:rPr lang="en-US" dirty="0">
                <a:latin typeface="Times New Roman" panose="02020603050405020304" pitchFamily="18" charset="0"/>
                <a:cs typeface="Times New Roman" panose="02020603050405020304" pitchFamily="18" charset="0"/>
              </a:rPr>
              <a:t>Sample and Population Variance </a:t>
            </a:r>
          </a:p>
        </p:txBody>
      </p:sp>
      <p:sp>
        <p:nvSpPr>
          <p:cNvPr id="6" name="Text Box 2"/>
          <p:cNvSpPr txBox="1">
            <a:spLocks noChangeArrowheads="1"/>
          </p:cNvSpPr>
          <p:nvPr/>
        </p:nvSpPr>
        <p:spPr bwMode="auto">
          <a:xfrm>
            <a:off x="838200" y="3000375"/>
            <a:ext cx="1981200" cy="2857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b="1" dirty="0">
                <a:effectLst/>
                <a:latin typeface="Times New Roman"/>
                <a:ea typeface="Calibri"/>
                <a:cs typeface="Times New Roman"/>
              </a:rPr>
              <a:t>Sample Variance</a:t>
            </a:r>
            <a:endParaRPr lang="en-US" dirty="0">
              <a:effectLst/>
              <a:latin typeface="Calibri"/>
              <a:ea typeface="Calibri"/>
              <a:cs typeface="Times New Roman"/>
            </a:endParaRPr>
          </a:p>
        </p:txBody>
      </p:sp>
      <p:sp>
        <p:nvSpPr>
          <p:cNvPr id="7" name="Text Box 2"/>
          <p:cNvSpPr txBox="1">
            <a:spLocks noChangeArrowheads="1"/>
          </p:cNvSpPr>
          <p:nvPr/>
        </p:nvSpPr>
        <p:spPr bwMode="auto">
          <a:xfrm>
            <a:off x="4724400" y="3000375"/>
            <a:ext cx="2354580" cy="2857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b="1" dirty="0">
                <a:effectLst/>
                <a:latin typeface="Times New Roman"/>
                <a:ea typeface="Calibri"/>
                <a:cs typeface="Times New Roman"/>
              </a:rPr>
              <a:t>Population Variance</a:t>
            </a:r>
            <a:endParaRPr lang="en-US" dirty="0">
              <a:effectLst/>
              <a:latin typeface="Calibri"/>
              <a:ea typeface="Calibri"/>
              <a:cs typeface="Times New Roman"/>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691517634"/>
              </p:ext>
            </p:extLst>
          </p:nvPr>
        </p:nvGraphicFramePr>
        <p:xfrm>
          <a:off x="933450" y="3657600"/>
          <a:ext cx="3333750" cy="1447800"/>
        </p:xfrm>
        <a:graphic>
          <a:graphicData uri="http://schemas.openxmlformats.org/presentationml/2006/ole">
            <mc:AlternateContent xmlns:mc="http://schemas.openxmlformats.org/markup-compatibility/2006">
              <mc:Choice xmlns:v="urn:schemas-microsoft-com:vml" Requires="v">
                <p:oleObj spid="_x0000_s3184" r:id="rId4" imgW="1168400" imgH="609600" progId="">
                  <p:embed/>
                </p:oleObj>
              </mc:Choice>
              <mc:Fallback>
                <p:oleObj r:id="rId4" imgW="1168400" imgH="609600"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450" y="3657600"/>
                        <a:ext cx="333375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1409898"/>
              </p:ext>
            </p:extLst>
          </p:nvPr>
        </p:nvGraphicFramePr>
        <p:xfrm>
          <a:off x="5334000" y="3733800"/>
          <a:ext cx="2600960" cy="1295400"/>
        </p:xfrm>
        <a:graphic>
          <a:graphicData uri="http://schemas.openxmlformats.org/presentationml/2006/ole">
            <mc:AlternateContent xmlns:mc="http://schemas.openxmlformats.org/markup-compatibility/2006">
              <mc:Choice xmlns:v="urn:schemas-microsoft-com:vml" Requires="v">
                <p:oleObj spid="_x0000_s3185" r:id="rId6" imgW="1155700" imgH="609600" progId="">
                  <p:embed/>
                </p:oleObj>
              </mc:Choice>
              <mc:Fallback>
                <p:oleObj r:id="rId6" imgW="1155700" imgH="609600" progId="">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3733800"/>
                        <a:ext cx="260096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838200" y="5334000"/>
            <a:ext cx="6934200" cy="646331"/>
          </a:xfrm>
          <a:prstGeom prst="rect">
            <a:avLst/>
          </a:prstGeom>
          <a:noFill/>
        </p:spPr>
        <p:txBody>
          <a:bodyPr wrap="square" rtlCol="0">
            <a:spAutoFit/>
          </a:bodyPr>
          <a:lstStyle/>
          <a:p>
            <a:pPr algn="ctr"/>
            <a:r>
              <a:rPr lang="en-US" b="1" dirty="0">
                <a:solidFill>
                  <a:srgbClr val="00B050"/>
                </a:solidFill>
                <a:latin typeface="Times New Roman" panose="02020603050405020304" pitchFamily="18" charset="0"/>
                <a:cs typeface="Times New Roman" panose="02020603050405020304" pitchFamily="18" charset="0"/>
              </a:rPr>
              <a:t>Note the difference in the denominator, N is the population size where as n is the sample size. This is to keep the estimators unbiased. </a:t>
            </a:r>
          </a:p>
        </p:txBody>
      </p:sp>
    </p:spTree>
    <p:extLst>
      <p:ext uri="{BB962C8B-B14F-4D97-AF65-F5344CB8AC3E}">
        <p14:creationId xmlns:p14="http://schemas.microsoft.com/office/powerpoint/2010/main" val="1183198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914400"/>
          </a:xfrm>
        </p:spPr>
        <p:txBody>
          <a:bodyPr/>
          <a:lstStyle/>
          <a:p>
            <a:r>
              <a:rPr lang="en-US" dirty="0">
                <a:latin typeface="Times New Roman" panose="02020603050405020304" pitchFamily="18" charset="0"/>
                <a:cs typeface="Times New Roman" panose="02020603050405020304" pitchFamily="18" charset="0"/>
              </a:rPr>
              <a:t>Standard Deviation</a:t>
            </a:r>
          </a:p>
        </p:txBody>
      </p:sp>
      <p:sp>
        <p:nvSpPr>
          <p:cNvPr id="3" name="Subtitle 2"/>
          <p:cNvSpPr>
            <a:spLocks noGrp="1"/>
          </p:cNvSpPr>
          <p:nvPr>
            <p:ph type="subTitle" idx="1"/>
          </p:nvPr>
        </p:nvSpPr>
        <p:spPr>
          <a:xfrm>
            <a:off x="914400" y="1524000"/>
            <a:ext cx="7467600" cy="838200"/>
          </a:xfrm>
        </p:spPr>
        <p:txBody>
          <a:bodyPr>
            <a:noAutofit/>
          </a:bodyPr>
          <a:lstStyle/>
          <a:p>
            <a:pPr lvl="0" algn="l"/>
            <a:r>
              <a:rPr lang="en-US" sz="1800" dirty="0">
                <a:solidFill>
                  <a:schemeClr val="tx1"/>
                </a:solidFill>
                <a:latin typeface="Times New Roman" panose="02020603050405020304" pitchFamily="18" charset="0"/>
                <a:cs typeface="Times New Roman" panose="02020603050405020304" pitchFamily="18" charset="0"/>
              </a:rPr>
              <a:t>Standard deviation measures the  spread or dispersion of a data series</a:t>
            </a:r>
          </a:p>
          <a:p>
            <a:pPr lvl="0" algn="l"/>
            <a:endParaRPr lang="en-US" sz="1800" dirty="0">
              <a:solidFill>
                <a:schemeClr val="tx1"/>
              </a:solidFill>
              <a:latin typeface="Times New Roman" panose="02020603050405020304" pitchFamily="18" charset="0"/>
              <a:cs typeface="Times New Roman" panose="02020603050405020304" pitchFamily="18" charset="0"/>
            </a:endParaRPr>
          </a:p>
          <a:p>
            <a:pPr lvl="0" algn="l"/>
            <a:r>
              <a:rPr lang="en-US" sz="1800" dirty="0">
                <a:solidFill>
                  <a:schemeClr val="tx1"/>
                </a:solidFill>
                <a:latin typeface="Times New Roman" panose="02020603050405020304" pitchFamily="18" charset="0"/>
                <a:cs typeface="Times New Roman" panose="02020603050405020304" pitchFamily="18" charset="0"/>
              </a:rPr>
              <a:t> It is simply the square root of variance</a:t>
            </a:r>
          </a:p>
          <a:p>
            <a:pPr lvl="0" algn="l"/>
            <a:endParaRPr lang="en-US" sz="1800" dirty="0">
              <a:solidFill>
                <a:schemeClr val="tx1"/>
              </a:solidFill>
              <a:latin typeface="Times New Roman" panose="02020603050405020304" pitchFamily="18" charset="0"/>
              <a:cs typeface="Times New Roman" panose="02020603050405020304" pitchFamily="18" charset="0"/>
            </a:endParaRPr>
          </a:p>
          <a:p>
            <a:pPr lvl="0" algn="l"/>
            <a:r>
              <a:rPr lang="en-US" sz="1800" dirty="0">
                <a:solidFill>
                  <a:schemeClr val="tx1"/>
                </a:solidFill>
                <a:latin typeface="Times New Roman" panose="02020603050405020304" pitchFamily="18" charset="0"/>
                <a:cs typeface="Times New Roman" panose="02020603050405020304" pitchFamily="18" charset="0"/>
              </a:rPr>
              <a:t>Standard Deviation= √(Variance)</a:t>
            </a:r>
          </a:p>
          <a:p>
            <a:pPr algn="l"/>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33400" y="4038600"/>
            <a:ext cx="7391400" cy="1477328"/>
          </a:xfrm>
          <a:prstGeom prst="rect">
            <a:avLst/>
          </a:prstGeom>
          <a:noFill/>
        </p:spPr>
        <p:txBody>
          <a:bodyPr wrap="square" rtlCol="0">
            <a:spAutoFit/>
          </a:bodyPr>
          <a:lstStyle/>
          <a:p>
            <a:r>
              <a:rPr lang="en-US" dirty="0"/>
              <a:t>The unit of standard deviation and mean are the same whereas variance is expressed in squared units. Either of them can be used. For example: a normal distribution with mean= 5 and std. dev= 4 is identical to the Normal Distribution with mean= 5 and variance =16. </a:t>
            </a:r>
          </a:p>
          <a:p>
            <a:r>
              <a:rPr lang="en-US" dirty="0"/>
              <a:t> </a:t>
            </a:r>
          </a:p>
        </p:txBody>
      </p:sp>
    </p:spTree>
    <p:extLst>
      <p:ext uri="{BB962C8B-B14F-4D97-AF65-F5344CB8AC3E}">
        <p14:creationId xmlns:p14="http://schemas.microsoft.com/office/powerpoint/2010/main" val="118319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8150" y="19050"/>
            <a:ext cx="7772400" cy="742950"/>
          </a:xfrm>
        </p:spPr>
        <p:txBody>
          <a:bodyPr>
            <a:normAutofit/>
          </a:bodyPr>
          <a:lstStyle/>
          <a:p>
            <a:r>
              <a:rPr lang="en-US" sz="3200" dirty="0">
                <a:latin typeface="Times New Roman" panose="02020603050405020304" pitchFamily="18" charset="0"/>
                <a:cs typeface="Times New Roman" panose="02020603050405020304" pitchFamily="18" charset="0"/>
              </a:rPr>
              <a:t>Example</a:t>
            </a:r>
          </a:p>
        </p:txBody>
      </p:sp>
      <p:sp>
        <p:nvSpPr>
          <p:cNvPr id="3" name="Subtitle 2"/>
          <p:cNvSpPr>
            <a:spLocks noGrp="1"/>
          </p:cNvSpPr>
          <p:nvPr>
            <p:ph type="subTitle" idx="1"/>
          </p:nvPr>
        </p:nvSpPr>
        <p:spPr>
          <a:xfrm>
            <a:off x="800100" y="762000"/>
            <a:ext cx="7543800" cy="838200"/>
          </a:xfrm>
        </p:spPr>
        <p:txBody>
          <a:bodyPr>
            <a:noAutofit/>
          </a:bodyPr>
          <a:lstStyle/>
          <a:p>
            <a:pPr algn="l"/>
            <a:r>
              <a:rPr lang="en-US" sz="1800" dirty="0">
                <a:solidFill>
                  <a:schemeClr val="tx1"/>
                </a:solidFill>
                <a:latin typeface="Times New Roman" panose="02020603050405020304" pitchFamily="18" charset="0"/>
                <a:cs typeface="Times New Roman" panose="02020603050405020304" pitchFamily="18" charset="0"/>
              </a:rPr>
              <a:t>You have 5 puppies and the heights at the shoulders are: 780mm, 340mm, 140mm, 410mm and 280mm respectively</a:t>
            </a: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r>
              <a:rPr lang="en-US" sz="1800" dirty="0">
                <a:solidFill>
                  <a:schemeClr val="tx1"/>
                </a:solidFill>
                <a:latin typeface="Times New Roman" panose="02020603050405020304" pitchFamily="18" charset="0"/>
                <a:cs typeface="Times New Roman" panose="02020603050405020304" pitchFamily="18" charset="0"/>
              </a:rPr>
              <a:t>What are the Population  mean, variance &amp; standard deviation assuming data represents population ?</a:t>
            </a: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685800" y="2209800"/>
            <a:ext cx="6629400" cy="369332"/>
          </a:xfrm>
          <a:prstGeom prst="rect">
            <a:avLst/>
          </a:prstGeom>
          <a:noFill/>
        </p:spPr>
        <p:txBody>
          <a:bodyPr wrap="square" rtlCol="0">
            <a:spAutoFit/>
          </a:bodyPr>
          <a:lstStyle/>
          <a:p>
            <a:r>
              <a:rPr lang="en-US" b="1" dirty="0">
                <a:solidFill>
                  <a:srgbClr val="7030A0"/>
                </a:solidFill>
                <a:latin typeface="Times New Roman" panose="02020603050405020304" pitchFamily="18" charset="0"/>
                <a:cs typeface="Times New Roman" panose="02020603050405020304" pitchFamily="18" charset="0"/>
              </a:rPr>
              <a:t>Population Mean= (780+340+140+410+280)/5= 390 mm</a:t>
            </a:r>
          </a:p>
        </p:txBody>
      </p:sp>
      <p:sp>
        <p:nvSpPr>
          <p:cNvPr id="10" name="Rectangle 9"/>
          <p:cNvSpPr/>
          <p:nvPr/>
        </p:nvSpPr>
        <p:spPr>
          <a:xfrm>
            <a:off x="685800" y="2764304"/>
            <a:ext cx="7391400"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To calculate the Population Variance, we need to take each difference from mean, square it, and then average (divide by 5 here) to get  the result: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Variance</a:t>
            </a:r>
            <a:r>
              <a:rPr lang="en-US" dirty="0"/>
              <a:t>= </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762000" y="4038600"/>
            <a:ext cx="7086600" cy="1754326"/>
          </a:xfrm>
          <a:prstGeom prst="rect">
            <a:avLst/>
          </a:prstGeom>
        </p:spPr>
        <p:txBody>
          <a:bodyPr wrap="square">
            <a:spAutoFit/>
          </a:bodyPr>
          <a:lstStyle/>
          <a:p>
            <a:r>
              <a:rPr lang="en-US" b="1" dirty="0">
                <a:solidFill>
                  <a:srgbClr val="7030A0"/>
                </a:solidFill>
                <a:latin typeface="Times New Roman" panose="02020603050405020304" pitchFamily="18" charset="0"/>
                <a:cs typeface="Times New Roman" panose="02020603050405020304" pitchFamily="18" charset="0"/>
              </a:rPr>
              <a:t>So, the Population Variance is 45920.</a:t>
            </a:r>
          </a:p>
          <a:p>
            <a:r>
              <a:rPr lang="en-US" dirty="0">
                <a:latin typeface="Times New Roman" panose="02020603050405020304" pitchFamily="18" charset="0"/>
                <a:cs typeface="Times New Roman" panose="02020603050405020304" pitchFamily="18" charset="0"/>
              </a:rPr>
              <a:t>Standard Deviation of Population= </a:t>
            </a:r>
            <a:r>
              <a:rPr lang="en-US" b="1" dirty="0">
                <a:latin typeface="Times New Roman" panose="02020603050405020304" pitchFamily="18" charset="0"/>
                <a:cs typeface="Times New Roman" panose="02020603050405020304" pitchFamily="18" charset="0"/>
              </a:rPr>
              <a:t>σ = √45920 = 214.29</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What are the   sample variance &amp; standard deviation assuming data represents sample not Population?</a:t>
            </a:r>
          </a:p>
          <a:p>
            <a:r>
              <a:rPr lang="en-US" b="1" dirty="0">
                <a:solidFill>
                  <a:srgbClr val="00B0F0"/>
                </a:solidFill>
                <a:latin typeface="Times New Roman" panose="02020603050405020304" pitchFamily="18" charset="0"/>
                <a:cs typeface="Times New Roman" panose="02020603050405020304" pitchFamily="18" charset="0"/>
              </a:rPr>
              <a:t>Sample Variance: 229600/4 = 57400</a:t>
            </a:r>
          </a:p>
          <a:p>
            <a:r>
              <a:rPr lang="en-US" dirty="0">
                <a:latin typeface="Times New Roman" panose="02020603050405020304" pitchFamily="18" charset="0"/>
                <a:cs typeface="Times New Roman" panose="02020603050405020304" pitchFamily="18" charset="0"/>
              </a:rPr>
              <a:t>Sample Standard Deviation (s): </a:t>
            </a:r>
            <a:r>
              <a:rPr lang="en-US" b="1" dirty="0">
                <a:latin typeface="Times New Roman" panose="02020603050405020304" pitchFamily="18" charset="0"/>
                <a:cs typeface="Times New Roman" panose="02020603050405020304" pitchFamily="18" charset="0"/>
              </a:rPr>
              <a:t>√57400 = 239.69</a:t>
            </a:r>
            <a:endParaRPr lang="en-US" dirty="0">
              <a:latin typeface="Times New Roman" panose="02020603050405020304" pitchFamily="18" charset="0"/>
              <a:cs typeface="Times New Roman" panose="02020603050405020304" pitchFamily="18" charset="0"/>
            </a:endParaRPr>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0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4096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28800" y="3657600"/>
            <a:ext cx="4810125" cy="361950"/>
          </a:xfrm>
          <a:prstGeom prst="rect">
            <a:avLst/>
          </a:prstGeom>
          <a:noFill/>
        </p:spPr>
      </p:pic>
      <p:sp>
        <p:nvSpPr>
          <p:cNvPr id="409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09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5" name="TextBox 24"/>
          <p:cNvSpPr txBox="1"/>
          <p:nvPr/>
        </p:nvSpPr>
        <p:spPr>
          <a:xfrm>
            <a:off x="457200" y="6019800"/>
            <a:ext cx="8305800" cy="369332"/>
          </a:xfrm>
          <a:prstGeom prst="rect">
            <a:avLst/>
          </a:prstGeom>
          <a:noFill/>
        </p:spPr>
        <p:txBody>
          <a:bodyPr wrap="square" rtlCol="0">
            <a:spAutoFit/>
          </a:bodyPr>
          <a:lstStyle/>
          <a:p>
            <a:r>
              <a:rPr lang="en-US" b="1" dirty="0">
                <a:solidFill>
                  <a:srgbClr val="002060"/>
                </a:solidFill>
                <a:latin typeface="Times New Roman" pitchFamily="18" charset="0"/>
                <a:cs typeface="Times New Roman" pitchFamily="18" charset="0"/>
              </a:rPr>
              <a:t>Note the difference in denominator to calculate Population and Sample Variance</a:t>
            </a:r>
          </a:p>
        </p:txBody>
      </p:sp>
    </p:spTree>
    <p:extLst>
      <p:ext uri="{BB962C8B-B14F-4D97-AF65-F5344CB8AC3E}">
        <p14:creationId xmlns:p14="http://schemas.microsoft.com/office/powerpoint/2010/main" val="1183198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533399"/>
          </a:xfrm>
        </p:spPr>
        <p:txBody>
          <a:bodyPr>
            <a:normAutofit fontScale="90000"/>
          </a:bodyPr>
          <a:lstStyle/>
          <a:p>
            <a:r>
              <a:rPr lang="en-US" sz="4000" b="1" dirty="0">
                <a:latin typeface="Times New Roman" panose="02020603050405020304" pitchFamily="18" charset="0"/>
                <a:cs typeface="Times New Roman" panose="02020603050405020304" pitchFamily="18" charset="0"/>
              </a:rPr>
              <a:t>Coefficient of Variation</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14400" y="838200"/>
            <a:ext cx="7543800" cy="5410200"/>
          </a:xfrm>
        </p:spPr>
        <p:txBody>
          <a:bodyPr>
            <a:noAutofit/>
          </a:bodyPr>
          <a:lstStyle/>
          <a:p>
            <a:pPr lvl="0" algn="l"/>
            <a:r>
              <a:rPr lang="en-US" sz="1800" b="1" dirty="0">
                <a:solidFill>
                  <a:schemeClr val="tx1"/>
                </a:solidFill>
                <a:latin typeface="Times New Roman" panose="02020603050405020304" pitchFamily="18" charset="0"/>
                <a:cs typeface="Times New Roman" panose="02020603050405020304" pitchFamily="18" charset="0"/>
              </a:rPr>
              <a:t>Coefficient of Variation or CV is a measure of Relative Variation</a:t>
            </a:r>
          </a:p>
          <a:p>
            <a:pPr lvl="0" algn="l"/>
            <a:r>
              <a:rPr lang="en-US" sz="1800" dirty="0">
                <a:solidFill>
                  <a:schemeClr val="tx1"/>
                </a:solidFill>
                <a:latin typeface="Times New Roman" panose="02020603050405020304" pitchFamily="18" charset="0"/>
                <a:cs typeface="Times New Roman" panose="02020603050405020304" pitchFamily="18" charset="0"/>
              </a:rPr>
              <a:t>It is represented  in Percentage (%)</a:t>
            </a:r>
          </a:p>
          <a:p>
            <a:pPr lvl="0" algn="l"/>
            <a:r>
              <a:rPr lang="en-US" sz="1800" dirty="0">
                <a:solidFill>
                  <a:schemeClr val="tx1"/>
                </a:solidFill>
                <a:latin typeface="Times New Roman" panose="02020603050405020304" pitchFamily="18" charset="0"/>
                <a:cs typeface="Times New Roman" panose="02020603050405020304" pitchFamily="18" charset="0"/>
              </a:rPr>
              <a:t>It represents variation relative to mean in the data</a:t>
            </a:r>
          </a:p>
          <a:p>
            <a:pPr lvl="0" algn="l"/>
            <a:r>
              <a:rPr lang="en-US" sz="1800" dirty="0">
                <a:solidFill>
                  <a:schemeClr val="tx1"/>
                </a:solidFill>
                <a:latin typeface="Times New Roman" panose="02020603050405020304" pitchFamily="18" charset="0"/>
                <a:cs typeface="Times New Roman" panose="02020603050405020304" pitchFamily="18" charset="0"/>
              </a:rPr>
              <a:t>Used to Compare Two or More Sets of Data Measured in Different Units</a:t>
            </a:r>
          </a:p>
          <a:p>
            <a:pPr lvl="0" algn="l"/>
            <a:r>
              <a:rPr lang="en-US" sz="1800" dirty="0">
                <a:solidFill>
                  <a:schemeClr val="tx1"/>
                </a:solidFill>
                <a:latin typeface="Times New Roman" panose="02020603050405020304" pitchFamily="18" charset="0"/>
                <a:cs typeface="Times New Roman" panose="02020603050405020304" pitchFamily="18" charset="0"/>
              </a:rPr>
              <a:t>This measure is sensitive to Outliers or Extreme Values present in the data</a:t>
            </a:r>
          </a:p>
          <a:p>
            <a:pPr algn="l"/>
            <a:r>
              <a:rPr lang="en-US" sz="1800" b="1" dirty="0">
                <a:solidFill>
                  <a:srgbClr val="7030A0"/>
                </a:solidFill>
                <a:latin typeface="Times New Roman" panose="02020603050405020304" pitchFamily="18" charset="0"/>
                <a:cs typeface="Times New Roman" panose="02020603050405020304" pitchFamily="18" charset="0"/>
              </a:rPr>
              <a:t>Coefficient of Variation = (Standard Deviation / Population Mean)  * 100%</a:t>
            </a:r>
            <a:endParaRPr lang="en-US" sz="1800" dirty="0">
              <a:solidFill>
                <a:srgbClr val="7030A0"/>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itchFamily="18" charset="0"/>
                <a:cs typeface="Times New Roman" pitchFamily="18" charset="0"/>
              </a:rPr>
              <a:t>Example: </a:t>
            </a:r>
            <a:r>
              <a:rPr lang="en-US" sz="1600" dirty="0">
                <a:solidFill>
                  <a:schemeClr val="tx1"/>
                </a:solidFill>
                <a:latin typeface="Times New Roman" pitchFamily="18" charset="0"/>
                <a:cs typeface="Times New Roman" pitchFamily="18" charset="0"/>
              </a:rPr>
              <a:t>A company has section A &amp; B with 20 and 30 employees respectively. Their average weekly wages are $550 and $200. The standard deviation are 7 and 9. Which section represents larger variability in wages against larger wage bill? Solution:</a:t>
            </a:r>
          </a:p>
          <a:p>
            <a:pPr algn="l"/>
            <a:r>
              <a:rPr lang="en-US" sz="1600" dirty="0">
                <a:solidFill>
                  <a:schemeClr val="tx1"/>
                </a:solidFill>
                <a:latin typeface="Times New Roman" pitchFamily="18" charset="0"/>
                <a:cs typeface="Times New Roman" pitchFamily="18" charset="0"/>
              </a:rPr>
              <a:t>Total Wage bill for section A with 20 employees = 20 x 550 = 11000 </a:t>
            </a:r>
            <a:br>
              <a:rPr lang="en-US" sz="1600" dirty="0">
                <a:solidFill>
                  <a:schemeClr val="tx1"/>
                </a:solidFill>
                <a:latin typeface="Times New Roman" pitchFamily="18" charset="0"/>
                <a:cs typeface="Times New Roman" pitchFamily="18" charset="0"/>
              </a:rPr>
            </a:br>
            <a:r>
              <a:rPr lang="en-US" sz="1600" dirty="0">
                <a:solidFill>
                  <a:schemeClr val="tx1"/>
                </a:solidFill>
                <a:latin typeface="Times New Roman" pitchFamily="18" charset="0"/>
                <a:cs typeface="Times New Roman" pitchFamily="18" charset="0"/>
              </a:rPr>
              <a:t>Wage bill for section B = 30 x 200 = 6000</a:t>
            </a:r>
            <a:br>
              <a:rPr lang="en-US" sz="1600" dirty="0">
                <a:solidFill>
                  <a:schemeClr val="tx1"/>
                </a:solidFill>
                <a:latin typeface="Times New Roman" pitchFamily="18" charset="0"/>
                <a:cs typeface="Times New Roman" pitchFamily="18" charset="0"/>
              </a:rPr>
            </a:br>
            <a:endParaRPr lang="en-US" sz="1600" dirty="0">
              <a:solidFill>
                <a:schemeClr val="tx1"/>
              </a:solidFill>
              <a:latin typeface="Times New Roman" pitchFamily="18" charset="0"/>
              <a:cs typeface="Times New Roman" pitchFamily="18" charset="0"/>
            </a:endParaRPr>
          </a:p>
          <a:p>
            <a:pPr algn="l"/>
            <a:r>
              <a:rPr lang="en-US" sz="1600" dirty="0">
                <a:solidFill>
                  <a:schemeClr val="tx1"/>
                </a:solidFill>
                <a:latin typeface="Times New Roman" pitchFamily="18" charset="0"/>
                <a:cs typeface="Times New Roman" pitchFamily="18" charset="0"/>
              </a:rPr>
              <a:t>Section A is larger in wage bill. </a:t>
            </a:r>
          </a:p>
          <a:p>
            <a:pPr algn="l"/>
            <a:r>
              <a:rPr lang="en-US" sz="1600" dirty="0">
                <a:solidFill>
                  <a:schemeClr val="tx1"/>
                </a:solidFill>
                <a:latin typeface="Times New Roman" pitchFamily="18" charset="0"/>
                <a:cs typeface="Times New Roman" pitchFamily="18" charset="0"/>
              </a:rPr>
              <a:t/>
            </a:r>
            <a:br>
              <a:rPr lang="en-US" sz="1600" dirty="0">
                <a:solidFill>
                  <a:schemeClr val="tx1"/>
                </a:solidFill>
                <a:latin typeface="Times New Roman" pitchFamily="18" charset="0"/>
                <a:cs typeface="Times New Roman" pitchFamily="18" charset="0"/>
              </a:rPr>
            </a:br>
            <a:r>
              <a:rPr lang="en-US" sz="1600" b="1" dirty="0">
                <a:solidFill>
                  <a:schemeClr val="tx1"/>
                </a:solidFill>
                <a:latin typeface="Times New Roman" pitchFamily="18" charset="0"/>
                <a:cs typeface="Times New Roman" pitchFamily="18" charset="0"/>
              </a:rPr>
              <a:t>Coefficient of variance for Section A = 7/550 x 100 =1.27 % </a:t>
            </a:r>
          </a:p>
          <a:p>
            <a:pPr algn="l"/>
            <a:r>
              <a:rPr lang="en-US" sz="1600" b="1" dirty="0">
                <a:solidFill>
                  <a:schemeClr val="tx1"/>
                </a:solidFill>
                <a:latin typeface="Times New Roman" pitchFamily="18" charset="0"/>
                <a:cs typeface="Times New Roman" pitchFamily="18" charset="0"/>
              </a:rPr>
              <a:t/>
            </a:r>
            <a:br>
              <a:rPr lang="en-US" sz="1600" b="1" dirty="0">
                <a:solidFill>
                  <a:schemeClr val="tx1"/>
                </a:solidFill>
                <a:latin typeface="Times New Roman" pitchFamily="18" charset="0"/>
                <a:cs typeface="Times New Roman" pitchFamily="18" charset="0"/>
              </a:rPr>
            </a:br>
            <a:r>
              <a:rPr lang="en-US" sz="1600" b="1" dirty="0">
                <a:solidFill>
                  <a:schemeClr val="tx1"/>
                </a:solidFill>
                <a:latin typeface="Times New Roman" pitchFamily="18" charset="0"/>
                <a:cs typeface="Times New Roman" pitchFamily="18" charset="0"/>
              </a:rPr>
              <a:t>Coefficient of variance for Section B = 9/200 x 100 = 4.5% </a:t>
            </a:r>
          </a:p>
          <a:p>
            <a:pPr algn="l"/>
            <a:endParaRPr lang="en-US" sz="1600" b="1" dirty="0">
              <a:solidFill>
                <a:schemeClr val="tx1"/>
              </a:solidFill>
              <a:latin typeface="Times New Roman" pitchFamily="18" charset="0"/>
              <a:cs typeface="Times New Roman" pitchFamily="18" charset="0"/>
            </a:endParaRPr>
          </a:p>
          <a:p>
            <a:pPr algn="l"/>
            <a:r>
              <a:rPr lang="en-US" sz="1600" b="1" dirty="0">
                <a:solidFill>
                  <a:srgbClr val="7030A0"/>
                </a:solidFill>
                <a:latin typeface="Times New Roman" pitchFamily="18" charset="0"/>
                <a:cs typeface="Times New Roman" pitchFamily="18" charset="0"/>
              </a:rPr>
              <a:t>Section A is more consistent so there is greater variability in the wages of section B.</a:t>
            </a:r>
          </a:p>
          <a:p>
            <a:r>
              <a:rPr lang="en-US" sz="1600" b="1" dirty="0">
                <a:solidFill>
                  <a:schemeClr val="tx1"/>
                </a:solidFill>
                <a:latin typeface="Times New Roman" pitchFamily="18" charset="0"/>
                <a:cs typeface="Times New Roman" pitchFamily="18" charset="0"/>
              </a:rPr>
              <a:t/>
            </a:r>
            <a:br>
              <a:rPr lang="en-US" sz="1600" b="1" dirty="0">
                <a:solidFill>
                  <a:schemeClr val="tx1"/>
                </a:solidFill>
                <a:latin typeface="Times New Roman" pitchFamily="18" charset="0"/>
                <a:cs typeface="Times New Roman" pitchFamily="18" charset="0"/>
              </a:rPr>
            </a:br>
            <a:r>
              <a:rPr lang="en-US" sz="1600" b="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lvl="0" algn="l"/>
            <a:endParaRPr lang="en-US" sz="1800" b="1" dirty="0">
              <a:solidFill>
                <a:schemeClr val="tx1"/>
              </a:solidFill>
              <a:latin typeface="Times New Roman" panose="02020603050405020304" pitchFamily="18" charset="0"/>
              <a:cs typeface="Times New Roman" panose="02020603050405020304" pitchFamily="18" charset="0"/>
            </a:endParaRPr>
          </a:p>
          <a:p>
            <a:pPr lvl="0" algn="l"/>
            <a:endParaRPr lang="en-US" sz="1800" b="1"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19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914400"/>
          </a:xfrm>
        </p:spPr>
        <p:txBody>
          <a:bodyPr>
            <a:normAutofit fontScale="90000"/>
          </a:bodyPr>
          <a:lstStyle/>
          <a:p>
            <a:r>
              <a:rPr lang="en-GB" dirty="0">
                <a:latin typeface="Times New Roman" panose="02020603050405020304" pitchFamily="18" charset="0"/>
                <a:cs typeface="Times New Roman" panose="02020603050405020304" pitchFamily="18" charset="0"/>
              </a:rPr>
              <a:t>Covariance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61950" y="1066800"/>
            <a:ext cx="8610600" cy="838200"/>
          </a:xfrm>
        </p:spPr>
        <p:txBody>
          <a:bodyPr>
            <a:normAutofit/>
          </a:bodyPr>
          <a:lstStyle/>
          <a:p>
            <a:pPr algn="l"/>
            <a:r>
              <a:rPr lang="en-US" sz="1800" dirty="0">
                <a:solidFill>
                  <a:schemeClr val="tx1"/>
                </a:solidFill>
                <a:latin typeface="Times New Roman" panose="02020603050405020304" pitchFamily="18" charset="0"/>
                <a:cs typeface="Times New Roman" panose="02020603050405020304" pitchFamily="18" charset="0"/>
              </a:rPr>
              <a:t>Co variance is used to measure how two random variables (x,y) co-vary with each other. Covariance is computed between two random variables x &amp; y as:</a:t>
            </a:r>
          </a:p>
          <a:p>
            <a:pPr algn="l"/>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47800" y="1905000"/>
            <a:ext cx="5609292" cy="369332"/>
          </a:xfrm>
          <a:prstGeom prst="rect">
            <a:avLst/>
          </a:prstGeom>
        </p:spPr>
        <p:txBody>
          <a:bodyPr wrap="none">
            <a:spAutoFit/>
          </a:bodyPr>
          <a:lstStyle/>
          <a:p>
            <a:r>
              <a:rPr lang="es-ES" b="1" dirty="0">
                <a:latin typeface="Times New Roman" panose="02020603050405020304" pitchFamily="18" charset="0"/>
                <a:cs typeface="Times New Roman" panose="02020603050405020304" pitchFamily="18" charset="0"/>
              </a:rPr>
              <a:t>Mathematically, Cov(x,y)  =  E{[ x  -  E(x) ][ y  -  E(y) ]}</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295400" y="2514600"/>
            <a:ext cx="57150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Where E(X) is the expected value (Mean) of variable X</a:t>
            </a:r>
          </a:p>
        </p:txBody>
      </p:sp>
      <p:sp>
        <p:nvSpPr>
          <p:cNvPr id="36865" name="Rectangle 1"/>
          <p:cNvSpPr>
            <a:spLocks noChangeArrowheads="1"/>
          </p:cNvSpPr>
          <p:nvPr/>
        </p:nvSpPr>
        <p:spPr bwMode="auto">
          <a:xfrm>
            <a:off x="762000" y="3657600"/>
            <a:ext cx="7086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00075"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Limitations</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00075" algn="l"/>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Because the number representing covariance depends on the units of the data, </a:t>
            </a:r>
          </a:p>
          <a:p>
            <a:pPr marL="0" marR="0" lvl="0" indent="0" algn="l" defTabSz="914400" rtl="0" eaLnBrk="0" fontAlgn="base" latinLnBrk="0" hangingPunct="0">
              <a:lnSpc>
                <a:spcPct val="100000"/>
              </a:lnSpc>
              <a:spcBef>
                <a:spcPct val="0"/>
              </a:spcBef>
              <a:spcAft>
                <a:spcPct val="0"/>
              </a:spcAft>
              <a:buClrTx/>
              <a:buSzTx/>
              <a:buFontTx/>
              <a:buNone/>
              <a:tabLst>
                <a:tab pos="600075" algn="l"/>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difficult to compare covariance among data sets having different scales</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18319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Autofit/>
          </a:bodyPr>
          <a:lstStyle/>
          <a:p>
            <a:r>
              <a:rPr lang="en-US" sz="3200" dirty="0">
                <a:latin typeface="Times New Roman" pitchFamily="18" charset="0"/>
                <a:cs typeface="Times New Roman" pitchFamily="18" charset="0"/>
              </a:rPr>
              <a:t>Example</a:t>
            </a:r>
          </a:p>
        </p:txBody>
      </p:sp>
      <p:graphicFrame>
        <p:nvGraphicFramePr>
          <p:cNvPr id="5" name="Content Placeholder 4"/>
          <p:cNvGraphicFramePr>
            <a:graphicFrameLocks noGrp="1"/>
          </p:cNvGraphicFramePr>
          <p:nvPr>
            <p:ph idx="1"/>
          </p:nvPr>
        </p:nvGraphicFramePr>
        <p:xfrm>
          <a:off x="609600" y="1143002"/>
          <a:ext cx="3200400" cy="1803046"/>
        </p:xfrm>
        <a:graphic>
          <a:graphicData uri="http://schemas.openxmlformats.org/drawingml/2006/table">
            <a:tbl>
              <a:tblPr firstRow="1" bandRow="1">
                <a:tableStyleId>{5C22544A-7EE6-4342-B048-85BDC9FD1C3A}</a:tableStyleId>
              </a:tblPr>
              <a:tblGrid>
                <a:gridCol w="685799">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219201">
                  <a:extLst>
                    <a:ext uri="{9D8B030D-6E8A-4147-A177-3AD203B41FA5}">
                      <a16:colId xmlns:a16="http://schemas.microsoft.com/office/drawing/2014/main" xmlns="" val="20002"/>
                    </a:ext>
                  </a:extLst>
                </a:gridCol>
              </a:tblGrid>
              <a:tr h="418866">
                <a:tc>
                  <a:txBody>
                    <a:bodyPr/>
                    <a:lstStyle/>
                    <a:p>
                      <a:r>
                        <a:rPr lang="en-US" dirty="0">
                          <a:latin typeface="Times New Roman" pitchFamily="18" charset="0"/>
                          <a:cs typeface="Times New Roman" pitchFamily="18" charset="0"/>
                        </a:rPr>
                        <a:t>Day</a:t>
                      </a:r>
                    </a:p>
                  </a:txBody>
                  <a:tcPr/>
                </a:tc>
                <a:tc>
                  <a:txBody>
                    <a:bodyPr/>
                    <a:lstStyle/>
                    <a:p>
                      <a:r>
                        <a:rPr lang="en-US" dirty="0">
                          <a:latin typeface="Times New Roman" pitchFamily="18" charset="0"/>
                          <a:cs typeface="Times New Roman" pitchFamily="18" charset="0"/>
                        </a:rPr>
                        <a:t>Stock A</a:t>
                      </a:r>
                    </a:p>
                  </a:txBody>
                  <a:tcPr/>
                </a:tc>
                <a:tc>
                  <a:txBody>
                    <a:bodyPr/>
                    <a:lstStyle/>
                    <a:p>
                      <a:r>
                        <a:rPr lang="en-US" dirty="0">
                          <a:latin typeface="Times New Roman" pitchFamily="18" charset="0"/>
                          <a:cs typeface="Times New Roman" pitchFamily="18" charset="0"/>
                        </a:rPr>
                        <a:t>Stock B</a:t>
                      </a:r>
                    </a:p>
                  </a:txBody>
                  <a:tcPr/>
                </a:tc>
                <a:extLst>
                  <a:ext uri="{0D108BD9-81ED-4DB2-BD59-A6C34878D82A}">
                    <a16:rowId xmlns:a16="http://schemas.microsoft.com/office/drawing/2014/main" xmlns="" val="10000"/>
                  </a:ext>
                </a:extLst>
              </a:tr>
              <a:tr h="346045">
                <a:tc>
                  <a:txBody>
                    <a:bodyPr/>
                    <a:lstStyle/>
                    <a:p>
                      <a:pPr marL="0" marR="0">
                        <a:lnSpc>
                          <a:spcPct val="115000"/>
                        </a:lnSpc>
                        <a:spcBef>
                          <a:spcPts val="0"/>
                        </a:spcBef>
                        <a:spcAft>
                          <a:spcPts val="0"/>
                        </a:spcAft>
                      </a:pPr>
                      <a:r>
                        <a:rPr lang="en-US" sz="1800" dirty="0">
                          <a:latin typeface="Times New Roman"/>
                          <a:ea typeface="Times New Roman"/>
                          <a:cs typeface="Times New Roman"/>
                        </a:rPr>
                        <a:t>1</a:t>
                      </a:r>
                      <a:endParaRPr lang="en-US" sz="18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latin typeface="Times New Roman"/>
                          <a:ea typeface="Calibri"/>
                          <a:cs typeface="Times New Roman"/>
                        </a:rPr>
                        <a:t>20</a:t>
                      </a:r>
                      <a:endParaRPr lang="en-US" sz="18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latin typeface="Times New Roman"/>
                          <a:ea typeface="Times New Roman"/>
                          <a:cs typeface="Times New Roman"/>
                        </a:rPr>
                        <a:t>30</a:t>
                      </a:r>
                      <a:endParaRPr lang="en-US" sz="1800" dirty="0">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346045">
                <a:tc>
                  <a:txBody>
                    <a:bodyPr/>
                    <a:lstStyle/>
                    <a:p>
                      <a:pPr marL="0" marR="0">
                        <a:lnSpc>
                          <a:spcPct val="115000"/>
                        </a:lnSpc>
                        <a:spcBef>
                          <a:spcPts val="0"/>
                        </a:spcBef>
                        <a:spcAft>
                          <a:spcPts val="0"/>
                        </a:spcAft>
                      </a:pPr>
                      <a:r>
                        <a:rPr lang="en-US" sz="1800" dirty="0">
                          <a:latin typeface="Times New Roman"/>
                          <a:ea typeface="Times New Roman"/>
                          <a:cs typeface="Times New Roman"/>
                        </a:rPr>
                        <a:t>2</a:t>
                      </a:r>
                      <a:endParaRPr lang="en-US" sz="18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latin typeface="Times New Roman"/>
                          <a:ea typeface="Calibri"/>
                          <a:cs typeface="Times New Roman"/>
                        </a:rPr>
                        <a:t>27</a:t>
                      </a:r>
                      <a:endParaRPr lang="en-US" sz="18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latin typeface="Times New Roman"/>
                          <a:ea typeface="Times New Roman"/>
                          <a:cs typeface="Times New Roman"/>
                        </a:rPr>
                        <a:t>42</a:t>
                      </a:r>
                      <a:endParaRPr lang="en-US" sz="1800" dirty="0">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346045">
                <a:tc>
                  <a:txBody>
                    <a:bodyPr/>
                    <a:lstStyle/>
                    <a:p>
                      <a:pPr marL="0" marR="0">
                        <a:lnSpc>
                          <a:spcPct val="115000"/>
                        </a:lnSpc>
                        <a:spcBef>
                          <a:spcPts val="0"/>
                        </a:spcBef>
                        <a:spcAft>
                          <a:spcPts val="0"/>
                        </a:spcAft>
                      </a:pPr>
                      <a:r>
                        <a:rPr lang="en-US" sz="1800" dirty="0">
                          <a:latin typeface="Times New Roman"/>
                          <a:ea typeface="Times New Roman"/>
                          <a:cs typeface="Times New Roman"/>
                        </a:rPr>
                        <a:t>3</a:t>
                      </a:r>
                      <a:endParaRPr lang="en-US" sz="18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latin typeface="Times New Roman"/>
                          <a:ea typeface="Times New Roman"/>
                          <a:cs typeface="Times New Roman"/>
                        </a:rPr>
                        <a:t>21</a:t>
                      </a:r>
                      <a:endParaRPr lang="en-US" sz="18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latin typeface="Times New Roman"/>
                          <a:ea typeface="Times New Roman"/>
                          <a:cs typeface="Times New Roman"/>
                        </a:rPr>
                        <a:t>49</a:t>
                      </a:r>
                      <a:endParaRPr lang="en-US" sz="1800" dirty="0">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346045">
                <a:tc>
                  <a:txBody>
                    <a:bodyPr/>
                    <a:lstStyle/>
                    <a:p>
                      <a:pPr marL="0" marR="0">
                        <a:lnSpc>
                          <a:spcPct val="115000"/>
                        </a:lnSpc>
                        <a:spcBef>
                          <a:spcPts val="0"/>
                        </a:spcBef>
                        <a:spcAft>
                          <a:spcPts val="0"/>
                        </a:spcAft>
                      </a:pPr>
                      <a:r>
                        <a:rPr lang="en-US" sz="1800" dirty="0">
                          <a:latin typeface="Times New Roman"/>
                          <a:ea typeface="Times New Roman"/>
                          <a:cs typeface="Times New Roman"/>
                        </a:rPr>
                        <a:t>4</a:t>
                      </a:r>
                      <a:endParaRPr lang="en-US" sz="18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latin typeface="Times New Roman"/>
                          <a:ea typeface="Times New Roman"/>
                          <a:cs typeface="Times New Roman"/>
                        </a:rPr>
                        <a:t>14</a:t>
                      </a:r>
                      <a:endParaRPr lang="en-US" sz="18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latin typeface="Times New Roman"/>
                          <a:ea typeface="Times New Roman"/>
                          <a:cs typeface="Times New Roman"/>
                        </a:rPr>
                        <a:t>41</a:t>
                      </a:r>
                      <a:endParaRPr lang="en-US" sz="1800" dirty="0">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bl>
          </a:graphicData>
        </a:graphic>
      </p:graphicFrame>
      <p:sp>
        <p:nvSpPr>
          <p:cNvPr id="6" name="TextBox 5"/>
          <p:cNvSpPr txBox="1"/>
          <p:nvPr/>
        </p:nvSpPr>
        <p:spPr>
          <a:xfrm>
            <a:off x="533400" y="457200"/>
            <a:ext cx="8229600" cy="646331"/>
          </a:xfrm>
          <a:prstGeom prst="rect">
            <a:avLst/>
          </a:prstGeom>
          <a:noFill/>
        </p:spPr>
        <p:txBody>
          <a:bodyPr wrap="square" rtlCol="0">
            <a:spAutoFit/>
          </a:bodyPr>
          <a:lstStyle/>
          <a:p>
            <a:r>
              <a:rPr lang="en-US" dirty="0">
                <a:latin typeface="Times New Roman" pitchFamily="18" charset="0"/>
                <a:cs typeface="Times New Roman" pitchFamily="18" charset="0"/>
              </a:rPr>
              <a:t>We want to compute </a:t>
            </a:r>
            <a:r>
              <a:rPr lang="en-US" b="1" dirty="0">
                <a:latin typeface="Times New Roman" pitchFamily="18" charset="0"/>
                <a:cs typeface="Times New Roman" pitchFamily="18" charset="0"/>
              </a:rPr>
              <a:t>Co-variance</a:t>
            </a:r>
            <a:r>
              <a:rPr lang="en-US" dirty="0">
                <a:latin typeface="Times New Roman" pitchFamily="18" charset="0"/>
                <a:cs typeface="Times New Roman" pitchFamily="18" charset="0"/>
              </a:rPr>
              <a:t> of Stock Returns of Stock A &amp; B given 5 days of price movement data as given below. Numbers are in $.</a:t>
            </a:r>
          </a:p>
        </p:txBody>
      </p:sp>
      <p:sp>
        <p:nvSpPr>
          <p:cNvPr id="51201" name="Rectangle 1"/>
          <p:cNvSpPr>
            <a:spLocks noChangeArrowheads="1"/>
          </p:cNvSpPr>
          <p:nvPr/>
        </p:nvSpPr>
        <p:spPr bwMode="auto">
          <a:xfrm>
            <a:off x="457200" y="3048000"/>
            <a:ext cx="8686800" cy="163121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Step I: Calculate Average return of the stocks</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First, we need to calculate the average or mean return for both the stocks.</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For Stock A, the average return is: ((0.35+(-0.22)+(-0.33))/3 = -0.2</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For Stock B, the average return is:</a:t>
            </a:r>
            <a:r>
              <a:rPr kumimoji="0" lang="en-US" sz="1400"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(0.4+0.17+(-0.16)</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lang="en-US" sz="1400" dirty="0">
                <a:solidFill>
                  <a:srgbClr val="000000"/>
                </a:solidFill>
                <a:latin typeface="Times New Roman" pitchFamily="18" charset="0"/>
                <a:ea typeface="Times New Roman" pitchFamily="18" charset="0"/>
                <a:cs typeface="Times New Roman" pitchFamily="18" charset="0"/>
              </a:rPr>
              <a:t>3</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 0.4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a:ln>
                  <a:noFill/>
                </a:ln>
                <a:solidFill>
                  <a:srgbClr val="000000"/>
                </a:solidFill>
                <a:effectLst/>
                <a:latin typeface="Times New Roman" pitchFamily="18" charset="0"/>
                <a:cs typeface="Times New Roman" pitchFamily="18" charset="0"/>
              </a:rPr>
              <a:t>Step II: Compute the Co-Variance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strike="noStrike" cap="none" normalizeH="0" baseline="0" dirty="0">
                <a:ln>
                  <a:noFill/>
                </a:ln>
                <a:solidFill>
                  <a:srgbClr val="000000"/>
                </a:solidFill>
                <a:effectLst/>
                <a:latin typeface="Times New Roman" pitchFamily="18" charset="0"/>
                <a:cs typeface="Times New Roman" pitchFamily="18" charset="0"/>
              </a:rPr>
              <a:t>Next, we need to take difference of stock return from average return for</a:t>
            </a:r>
            <a:r>
              <a:rPr kumimoji="0" lang="en-US" sz="1400" i="0" strike="noStrike" cap="none" normalizeH="0" dirty="0">
                <a:ln>
                  <a:noFill/>
                </a:ln>
                <a:solidFill>
                  <a:srgbClr val="000000"/>
                </a:solidFill>
                <a:effectLst/>
                <a:latin typeface="Times New Roman" pitchFamily="18" charset="0"/>
                <a:cs typeface="Times New Roman" pitchFamily="18" charset="0"/>
              </a:rPr>
              <a:t> both the stocks for each day. This will give the co-variance.</a:t>
            </a:r>
            <a:endParaRPr kumimoji="0" lang="en-US" sz="1400" i="0" strike="noStrike" cap="none" normalizeH="0" baseline="0" dirty="0">
              <a:ln>
                <a:noFill/>
              </a:ln>
              <a:solidFill>
                <a:schemeClr val="tx1"/>
              </a:solidFill>
              <a:effectLst/>
              <a:latin typeface="Times New Roman" pitchFamily="18" charset="0"/>
              <a:cs typeface="Times New Roman" pitchFamily="18" charset="0"/>
            </a:endParaRPr>
          </a:p>
        </p:txBody>
      </p:sp>
      <p:cxnSp>
        <p:nvCxnSpPr>
          <p:cNvPr id="9" name="Straight Arrow Connector 8"/>
          <p:cNvCxnSpPr/>
          <p:nvPr/>
        </p:nvCxnSpPr>
        <p:spPr>
          <a:xfrm>
            <a:off x="3886200" y="2057400"/>
            <a:ext cx="914400" cy="158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4"/>
          <p:cNvGraphicFramePr>
            <a:graphicFrameLocks/>
          </p:cNvGraphicFramePr>
          <p:nvPr/>
        </p:nvGraphicFramePr>
        <p:xfrm>
          <a:off x="5105400" y="1219200"/>
          <a:ext cx="3200400" cy="1627632"/>
        </p:xfrm>
        <a:graphic>
          <a:graphicData uri="http://schemas.openxmlformats.org/drawingml/2006/table">
            <a:tbl>
              <a:tblPr firstRow="1" bandRow="1">
                <a:tableStyleId>{5C22544A-7EE6-4342-B048-85BDC9FD1C3A}</a:tableStyleId>
              </a:tblPr>
              <a:tblGrid>
                <a:gridCol w="685799">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219201">
                  <a:extLst>
                    <a:ext uri="{9D8B030D-6E8A-4147-A177-3AD203B41FA5}">
                      <a16:colId xmlns:a16="http://schemas.microsoft.com/office/drawing/2014/main" xmlns="" val="20002"/>
                    </a:ext>
                  </a:extLst>
                </a:gridCol>
              </a:tblGrid>
              <a:tr h="289560">
                <a:tc>
                  <a:txBody>
                    <a:bodyPr/>
                    <a:lstStyle/>
                    <a:p>
                      <a:r>
                        <a:rPr lang="en-US" dirty="0">
                          <a:latin typeface="Times New Roman" pitchFamily="18" charset="0"/>
                          <a:cs typeface="Times New Roman" pitchFamily="18" charset="0"/>
                        </a:rPr>
                        <a:t>Day</a:t>
                      </a:r>
                    </a:p>
                  </a:txBody>
                  <a:tcPr/>
                </a:tc>
                <a:tc>
                  <a:txBody>
                    <a:bodyPr/>
                    <a:lstStyle/>
                    <a:p>
                      <a:r>
                        <a:rPr lang="en-US" dirty="0">
                          <a:latin typeface="Times New Roman" pitchFamily="18" charset="0"/>
                          <a:cs typeface="Times New Roman" pitchFamily="18" charset="0"/>
                        </a:rPr>
                        <a:t>Stock A</a:t>
                      </a:r>
                    </a:p>
                  </a:txBody>
                  <a:tcPr/>
                </a:tc>
                <a:tc>
                  <a:txBody>
                    <a:bodyPr/>
                    <a:lstStyle/>
                    <a:p>
                      <a:r>
                        <a:rPr lang="en-US" dirty="0">
                          <a:latin typeface="Times New Roman" pitchFamily="18" charset="0"/>
                          <a:cs typeface="Times New Roman" pitchFamily="18" charset="0"/>
                        </a:rPr>
                        <a:t>Stock B</a:t>
                      </a:r>
                    </a:p>
                  </a:txBody>
                  <a:tcPr/>
                </a:tc>
                <a:extLst>
                  <a:ext uri="{0D108BD9-81ED-4DB2-BD59-A6C34878D82A}">
                    <a16:rowId xmlns:a16="http://schemas.microsoft.com/office/drawing/2014/main" xmlns="" val="10000"/>
                  </a:ext>
                </a:extLst>
              </a:tr>
              <a:tr h="289560">
                <a:tc>
                  <a:txBody>
                    <a:bodyPr/>
                    <a:lstStyle/>
                    <a:p>
                      <a:pPr marL="0" marR="0">
                        <a:lnSpc>
                          <a:spcPct val="115000"/>
                        </a:lnSpc>
                        <a:spcBef>
                          <a:spcPts val="0"/>
                        </a:spcBef>
                        <a:spcAft>
                          <a:spcPts val="0"/>
                        </a:spcAft>
                      </a:pPr>
                      <a:r>
                        <a:rPr lang="en-US" sz="1800" dirty="0">
                          <a:latin typeface="Times New Roman"/>
                          <a:ea typeface="Times New Roman"/>
                          <a:cs typeface="Times New Roman"/>
                        </a:rPr>
                        <a:t>1</a:t>
                      </a:r>
                      <a:endParaRPr lang="en-US" sz="18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latin typeface="Calibri"/>
                          <a:ea typeface="Calibri"/>
                          <a:cs typeface="Times New Roman"/>
                        </a:rPr>
                        <a:t>-</a:t>
                      </a:r>
                    </a:p>
                  </a:txBody>
                  <a:tcPr marL="68580" marR="68580" marT="0" marB="0"/>
                </a:tc>
                <a:tc>
                  <a:txBody>
                    <a:bodyPr/>
                    <a:lstStyle/>
                    <a:p>
                      <a:pPr marL="0" marR="0">
                        <a:lnSpc>
                          <a:spcPct val="115000"/>
                        </a:lnSpc>
                        <a:spcBef>
                          <a:spcPts val="0"/>
                        </a:spcBef>
                        <a:spcAft>
                          <a:spcPts val="0"/>
                        </a:spcAft>
                      </a:pPr>
                      <a:r>
                        <a:rPr lang="en-US" sz="1800" dirty="0">
                          <a:latin typeface="Times New Roman"/>
                          <a:ea typeface="Calibri"/>
                          <a:cs typeface="Times New Roman"/>
                        </a:rPr>
                        <a:t>-</a:t>
                      </a:r>
                      <a:endParaRPr lang="en-US" sz="1800" dirty="0">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289560">
                <a:tc>
                  <a:txBody>
                    <a:bodyPr/>
                    <a:lstStyle/>
                    <a:p>
                      <a:pPr marL="0" marR="0">
                        <a:lnSpc>
                          <a:spcPct val="115000"/>
                        </a:lnSpc>
                        <a:spcBef>
                          <a:spcPts val="0"/>
                        </a:spcBef>
                        <a:spcAft>
                          <a:spcPts val="0"/>
                        </a:spcAft>
                      </a:pPr>
                      <a:r>
                        <a:rPr lang="en-US" sz="1800" dirty="0">
                          <a:latin typeface="Times New Roman"/>
                          <a:ea typeface="Times New Roman"/>
                          <a:cs typeface="Times New Roman"/>
                        </a:rPr>
                        <a:t>2</a:t>
                      </a:r>
                      <a:endParaRPr lang="en-US" sz="1800" dirty="0">
                        <a:latin typeface="Calibri"/>
                        <a:ea typeface="Calibri"/>
                        <a:cs typeface="Times New Roman"/>
                      </a:endParaRPr>
                    </a:p>
                  </a:txBody>
                  <a:tcPr marL="68580" marR="68580" marT="0" marB="0"/>
                </a:tc>
                <a:tc>
                  <a:txBody>
                    <a:bodyPr/>
                    <a:lstStyle/>
                    <a:p>
                      <a:pPr algn="r" fontAlgn="b"/>
                      <a:r>
                        <a:rPr lang="en-US" sz="1800" b="0" i="0" u="none" strike="noStrike" dirty="0">
                          <a:solidFill>
                            <a:srgbClr val="000000"/>
                          </a:solidFill>
                          <a:latin typeface="Times New Roman" pitchFamily="18" charset="0"/>
                          <a:cs typeface="Times New Roman" pitchFamily="18" charset="0"/>
                        </a:rPr>
                        <a:t>0.35</a:t>
                      </a:r>
                    </a:p>
                  </a:txBody>
                  <a:tcPr marL="9525" marR="9525" marT="9525" marB="0" anchor="b"/>
                </a:tc>
                <a:tc>
                  <a:txBody>
                    <a:bodyPr/>
                    <a:lstStyle/>
                    <a:p>
                      <a:pPr algn="r" fontAlgn="b"/>
                      <a:r>
                        <a:rPr lang="en-US" sz="1800" b="0" i="0" u="none" strike="noStrike" dirty="0">
                          <a:solidFill>
                            <a:srgbClr val="000000"/>
                          </a:solidFill>
                          <a:latin typeface="Times New Roman" pitchFamily="18" charset="0"/>
                          <a:cs typeface="Times New Roman" pitchFamily="18" charset="0"/>
                        </a:rPr>
                        <a:t>0.4</a:t>
                      </a:r>
                    </a:p>
                  </a:txBody>
                  <a:tcPr marL="9525" marR="9525" marT="9525" marB="0" anchor="b"/>
                </a:tc>
                <a:extLst>
                  <a:ext uri="{0D108BD9-81ED-4DB2-BD59-A6C34878D82A}">
                    <a16:rowId xmlns:a16="http://schemas.microsoft.com/office/drawing/2014/main" xmlns="" val="10002"/>
                  </a:ext>
                </a:extLst>
              </a:tr>
              <a:tr h="289560">
                <a:tc>
                  <a:txBody>
                    <a:bodyPr/>
                    <a:lstStyle/>
                    <a:p>
                      <a:pPr marL="0" marR="0">
                        <a:lnSpc>
                          <a:spcPct val="115000"/>
                        </a:lnSpc>
                        <a:spcBef>
                          <a:spcPts val="0"/>
                        </a:spcBef>
                        <a:spcAft>
                          <a:spcPts val="0"/>
                        </a:spcAft>
                      </a:pPr>
                      <a:r>
                        <a:rPr lang="en-US" sz="1800" dirty="0">
                          <a:latin typeface="Times New Roman"/>
                          <a:ea typeface="Times New Roman"/>
                          <a:cs typeface="Times New Roman"/>
                        </a:rPr>
                        <a:t>3</a:t>
                      </a:r>
                      <a:endParaRPr lang="en-US" sz="1800" dirty="0">
                        <a:latin typeface="Calibri"/>
                        <a:ea typeface="Calibri"/>
                        <a:cs typeface="Times New Roman"/>
                      </a:endParaRPr>
                    </a:p>
                  </a:txBody>
                  <a:tcPr marL="68580" marR="68580" marT="0" marB="0"/>
                </a:tc>
                <a:tc>
                  <a:txBody>
                    <a:bodyPr/>
                    <a:lstStyle/>
                    <a:p>
                      <a:pPr algn="r" fontAlgn="b"/>
                      <a:r>
                        <a:rPr lang="en-US" sz="1800" b="0" i="0" u="none" strike="noStrike" dirty="0">
                          <a:solidFill>
                            <a:srgbClr val="000000"/>
                          </a:solidFill>
                          <a:latin typeface="Times New Roman" pitchFamily="18" charset="0"/>
                          <a:cs typeface="Times New Roman" pitchFamily="18" charset="0"/>
                        </a:rPr>
                        <a:t>-0.22</a:t>
                      </a:r>
                    </a:p>
                  </a:txBody>
                  <a:tcPr marL="9525" marR="9525" marT="9525" marB="0" anchor="b"/>
                </a:tc>
                <a:tc>
                  <a:txBody>
                    <a:bodyPr/>
                    <a:lstStyle/>
                    <a:p>
                      <a:pPr algn="r" fontAlgn="b"/>
                      <a:r>
                        <a:rPr lang="en-US" sz="1800" b="0" i="0" u="none" strike="noStrike" dirty="0">
                          <a:solidFill>
                            <a:srgbClr val="000000"/>
                          </a:solidFill>
                          <a:latin typeface="Times New Roman" pitchFamily="18" charset="0"/>
                          <a:cs typeface="Times New Roman" pitchFamily="18" charset="0"/>
                        </a:rPr>
                        <a:t>0.17</a:t>
                      </a:r>
                    </a:p>
                  </a:txBody>
                  <a:tcPr marL="9525" marR="9525" marT="9525" marB="0" anchor="b"/>
                </a:tc>
                <a:extLst>
                  <a:ext uri="{0D108BD9-81ED-4DB2-BD59-A6C34878D82A}">
                    <a16:rowId xmlns:a16="http://schemas.microsoft.com/office/drawing/2014/main" xmlns="" val="10003"/>
                  </a:ext>
                </a:extLst>
              </a:tr>
              <a:tr h="289560">
                <a:tc>
                  <a:txBody>
                    <a:bodyPr/>
                    <a:lstStyle/>
                    <a:p>
                      <a:pPr marL="0" marR="0">
                        <a:lnSpc>
                          <a:spcPct val="115000"/>
                        </a:lnSpc>
                        <a:spcBef>
                          <a:spcPts val="0"/>
                        </a:spcBef>
                        <a:spcAft>
                          <a:spcPts val="0"/>
                        </a:spcAft>
                      </a:pPr>
                      <a:r>
                        <a:rPr lang="en-US" sz="1800" dirty="0">
                          <a:latin typeface="Times New Roman"/>
                          <a:ea typeface="Times New Roman"/>
                          <a:cs typeface="Times New Roman"/>
                        </a:rPr>
                        <a:t>4</a:t>
                      </a:r>
                      <a:endParaRPr lang="en-US" sz="1800" dirty="0">
                        <a:latin typeface="Calibri"/>
                        <a:ea typeface="Calibri"/>
                        <a:cs typeface="Times New Roman"/>
                      </a:endParaRPr>
                    </a:p>
                  </a:txBody>
                  <a:tcPr marL="68580" marR="68580" marT="0" marB="0"/>
                </a:tc>
                <a:tc>
                  <a:txBody>
                    <a:bodyPr/>
                    <a:lstStyle/>
                    <a:p>
                      <a:pPr algn="r" fontAlgn="b"/>
                      <a:r>
                        <a:rPr lang="en-US" sz="1800" b="0" i="0" u="none" strike="noStrike" dirty="0">
                          <a:solidFill>
                            <a:srgbClr val="000000"/>
                          </a:solidFill>
                          <a:latin typeface="Times New Roman" pitchFamily="18" charset="0"/>
                          <a:cs typeface="Times New Roman" pitchFamily="18" charset="0"/>
                        </a:rPr>
                        <a:t>-0.33</a:t>
                      </a:r>
                    </a:p>
                  </a:txBody>
                  <a:tcPr marL="9525" marR="9525" marT="9525" marB="0" anchor="b"/>
                </a:tc>
                <a:tc>
                  <a:txBody>
                    <a:bodyPr/>
                    <a:lstStyle/>
                    <a:p>
                      <a:pPr algn="r" fontAlgn="b"/>
                      <a:r>
                        <a:rPr lang="en-US" sz="1800" b="0" i="0" u="none" strike="noStrike" dirty="0">
                          <a:solidFill>
                            <a:srgbClr val="000000"/>
                          </a:solidFill>
                          <a:latin typeface="Times New Roman" pitchFamily="18" charset="0"/>
                          <a:cs typeface="Times New Roman" pitchFamily="18" charset="0"/>
                        </a:rPr>
                        <a:t>-0.16</a:t>
                      </a:r>
                    </a:p>
                  </a:txBody>
                  <a:tcPr marL="9525" marR="9525" marT="9525" marB="0" anchor="b"/>
                </a:tc>
                <a:extLst>
                  <a:ext uri="{0D108BD9-81ED-4DB2-BD59-A6C34878D82A}">
                    <a16:rowId xmlns:a16="http://schemas.microsoft.com/office/drawing/2014/main" xmlns="" val="10004"/>
                  </a:ext>
                </a:extLst>
              </a:tr>
            </a:tbl>
          </a:graphicData>
        </a:graphic>
      </p:graphicFrame>
      <p:sp>
        <p:nvSpPr>
          <p:cNvPr id="12" name="TextBox 11"/>
          <p:cNvSpPr txBox="1"/>
          <p:nvPr/>
        </p:nvSpPr>
        <p:spPr>
          <a:xfrm>
            <a:off x="3886200" y="1143000"/>
            <a:ext cx="990600" cy="830997"/>
          </a:xfrm>
          <a:prstGeom prst="rect">
            <a:avLst/>
          </a:prstGeom>
          <a:noFill/>
        </p:spPr>
        <p:txBody>
          <a:bodyPr wrap="square" rtlCol="0">
            <a:spAutoFit/>
          </a:bodyPr>
          <a:lstStyle/>
          <a:p>
            <a:r>
              <a:rPr lang="en-US" sz="1200" b="1" dirty="0">
                <a:latin typeface="Times New Roman" pitchFamily="18" charset="0"/>
                <a:cs typeface="Times New Roman" pitchFamily="18" charset="0"/>
              </a:rPr>
              <a:t>Compute Return from stock price</a:t>
            </a:r>
          </a:p>
        </p:txBody>
      </p:sp>
      <p:sp>
        <p:nvSpPr>
          <p:cNvPr id="13" name="Rectangle 12"/>
          <p:cNvSpPr/>
          <p:nvPr/>
        </p:nvSpPr>
        <p:spPr>
          <a:xfrm>
            <a:off x="533400" y="4724400"/>
            <a:ext cx="1467068" cy="369332"/>
          </a:xfrm>
          <a:prstGeom prst="rect">
            <a:avLst/>
          </a:prstGeom>
        </p:spPr>
        <p:txBody>
          <a:bodyPr wrap="none">
            <a:spAutoFit/>
          </a:bodyPr>
          <a:lstStyle/>
          <a:p>
            <a:r>
              <a:rPr lang="en-US" dirty="0">
                <a:latin typeface="Times New Roman" pitchFamily="18" charset="0"/>
                <a:cs typeface="Times New Roman" pitchFamily="18" charset="0"/>
              </a:rPr>
              <a:t>Co variance </a:t>
            </a:r>
            <a:r>
              <a:rPr lang="en-US" dirty="0"/>
              <a:t>=</a:t>
            </a:r>
          </a:p>
        </p:txBody>
      </p:sp>
      <p:sp>
        <p:nvSpPr>
          <p:cNvPr id="5120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51202"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81200" y="4724400"/>
            <a:ext cx="5829300" cy="457200"/>
          </a:xfrm>
          <a:prstGeom prst="rect">
            <a:avLst/>
          </a:prstGeom>
          <a:noFill/>
        </p:spPr>
      </p:pic>
      <p:sp>
        <p:nvSpPr>
          <p:cNvPr id="16" name="TextBox 15"/>
          <p:cNvSpPr txBox="1"/>
          <p:nvPr/>
        </p:nvSpPr>
        <p:spPr>
          <a:xfrm>
            <a:off x="304800" y="5181600"/>
            <a:ext cx="8610600" cy="523220"/>
          </a:xfrm>
          <a:prstGeom prst="rect">
            <a:avLst/>
          </a:prstGeom>
          <a:noFill/>
        </p:spPr>
        <p:txBody>
          <a:bodyPr wrap="square" rtlCol="0">
            <a:spAutoFit/>
          </a:bodyPr>
          <a:lstStyle/>
          <a:p>
            <a:r>
              <a:rPr lang="en-US" sz="1400" dirty="0">
                <a:latin typeface="Times New Roman" pitchFamily="18" charset="0"/>
                <a:cs typeface="Times New Roman" pitchFamily="18" charset="0"/>
              </a:rPr>
              <a:t>Note that here we assume our stock return represent sample , hence in the denominator we are diving by (Sample Size)-1 or by 3. If the data represents Population, then it should be divided by the population number</a:t>
            </a:r>
          </a:p>
        </p:txBody>
      </p:sp>
      <p:sp>
        <p:nvSpPr>
          <p:cNvPr id="17" name="TextBox 16"/>
          <p:cNvSpPr txBox="1"/>
          <p:nvPr/>
        </p:nvSpPr>
        <p:spPr>
          <a:xfrm>
            <a:off x="304800" y="5638800"/>
            <a:ext cx="8610600" cy="523220"/>
          </a:xfrm>
          <a:prstGeom prst="rect">
            <a:avLst/>
          </a:prstGeom>
          <a:noFill/>
        </p:spPr>
        <p:txBody>
          <a:bodyPr wrap="square" rtlCol="0">
            <a:spAutoFit/>
          </a:bodyPr>
          <a:lstStyle/>
          <a:p>
            <a:r>
              <a:rPr lang="en-US" sz="1400" dirty="0">
                <a:latin typeface="Times New Roman" pitchFamily="18" charset="0"/>
                <a:cs typeface="Times New Roman" pitchFamily="18" charset="0"/>
              </a:rPr>
              <a:t>So the effective computation will be</a:t>
            </a:r>
            <a:r>
              <a:rPr lang="en-US" sz="1400" dirty="0">
                <a:latin typeface="Times New Roman" pitchFamily="18" charset="0"/>
                <a:cs typeface="Times New Roman" pitchFamily="18" charset="0"/>
                <a:sym typeface="Wingdings" pitchFamily="2" charset="2"/>
              </a:rPr>
              <a:t>: </a:t>
            </a:r>
            <a:br>
              <a:rPr lang="en-US" sz="1400" dirty="0">
                <a:latin typeface="Times New Roman" pitchFamily="18" charset="0"/>
                <a:cs typeface="Times New Roman" pitchFamily="18" charset="0"/>
                <a:sym typeface="Wingdings" pitchFamily="2" charset="2"/>
              </a:rPr>
            </a:br>
            <a:r>
              <a:rPr lang="en-US" sz="1400" dirty="0">
                <a:latin typeface="Times New Roman" pitchFamily="18" charset="0"/>
                <a:cs typeface="Times New Roman" pitchFamily="18" charset="0"/>
                <a:sym typeface="Wingdings" pitchFamily="2" charset="2"/>
              </a:rPr>
              <a:t>{</a:t>
            </a:r>
            <a:r>
              <a:rPr lang="en-US" sz="1400" dirty="0">
                <a:latin typeface="Times New Roman" pitchFamily="18" charset="0"/>
                <a:cs typeface="Times New Roman" pitchFamily="18" charset="0"/>
              </a:rPr>
              <a:t> (0.35-(0.2)*(0.4-0.4) +(-0.22-(-0.2))*((0.17-0.4) +(-0.33- (-0.2)*(-0.16-0.4)}/3</a:t>
            </a:r>
          </a:p>
        </p:txBody>
      </p:sp>
      <p:sp>
        <p:nvSpPr>
          <p:cNvPr id="18" name="TextBox 17"/>
          <p:cNvSpPr txBox="1"/>
          <p:nvPr/>
        </p:nvSpPr>
        <p:spPr>
          <a:xfrm>
            <a:off x="228600" y="6248400"/>
            <a:ext cx="8915400" cy="523220"/>
          </a:xfrm>
          <a:prstGeom prst="rect">
            <a:avLst/>
          </a:prstGeom>
          <a:noFill/>
        </p:spPr>
        <p:txBody>
          <a:bodyPr wrap="square" rtlCol="0">
            <a:spAutoFit/>
          </a:bodyPr>
          <a:lstStyle/>
          <a:p>
            <a:r>
              <a:rPr lang="en-US" sz="1400" b="1" dirty="0">
                <a:latin typeface="Times New Roman" pitchFamily="18" charset="0"/>
                <a:cs typeface="Times New Roman" pitchFamily="18" charset="0"/>
              </a:rPr>
              <a:t>Finally co-variance is 0.06. It is small positive number, so these two stocks  do not co vary much, however they move in the same direction as represented by positive amount.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914400"/>
          </a:xfrm>
        </p:spPr>
        <p:txBody>
          <a:bodyPr/>
          <a:lstStyle/>
          <a:p>
            <a:r>
              <a:rPr lang="en-US" dirty="0">
                <a:latin typeface="Times New Roman" panose="02020603050405020304" pitchFamily="18" charset="0"/>
                <a:cs typeface="Times New Roman" panose="02020603050405020304" pitchFamily="18" charset="0"/>
              </a:rPr>
              <a:t>Correlation: Pearson &amp; Spearman</a:t>
            </a:r>
          </a:p>
        </p:txBody>
      </p:sp>
      <p:sp>
        <p:nvSpPr>
          <p:cNvPr id="3" name="Subtitle 2"/>
          <p:cNvSpPr>
            <a:spLocks noGrp="1"/>
          </p:cNvSpPr>
          <p:nvPr>
            <p:ph type="subTitle" idx="1"/>
          </p:nvPr>
        </p:nvSpPr>
        <p:spPr>
          <a:xfrm>
            <a:off x="762000" y="1143000"/>
            <a:ext cx="8001000" cy="838200"/>
          </a:xfrm>
        </p:spPr>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Pearson’s Correlation measures the Strength of the Linear Relationship between two Quantitative Variables</a:t>
            </a:r>
          </a:p>
          <a:p>
            <a:pPr algn="l"/>
            <a:endParaRPr lang="en-US"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858412971"/>
              </p:ext>
            </p:extLst>
          </p:nvPr>
        </p:nvGraphicFramePr>
        <p:xfrm>
          <a:off x="1045482" y="2511563"/>
          <a:ext cx="3749675" cy="1528762"/>
        </p:xfrm>
        <a:graphic>
          <a:graphicData uri="http://schemas.openxmlformats.org/presentationml/2006/ole">
            <mc:AlternateContent xmlns:mc="http://schemas.openxmlformats.org/markup-compatibility/2006">
              <mc:Choice xmlns:v="urn:schemas-microsoft-com:vml" Requires="v">
                <p:oleObj spid="_x0000_s5174" r:id="rId4" imgW="1930400" imgH="876300" progId="">
                  <p:embed/>
                </p:oleObj>
              </mc:Choice>
              <mc:Fallback>
                <p:oleObj r:id="rId4" imgW="1930400" imgH="87630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5482" y="2511563"/>
                        <a:ext cx="3749675" cy="152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57200" y="4191000"/>
            <a:ext cx="8077200"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Spearman Correlation is a </a:t>
            </a:r>
            <a:r>
              <a:rPr lang="en-US" dirty="0">
                <a:latin typeface="Times New Roman" panose="02020603050405020304" pitchFamily="18" charset="0"/>
                <a:cs typeface="Times New Roman" panose="02020603050405020304" pitchFamily="18" charset="0"/>
              </a:rPr>
              <a:t>Rank correlation i.e. it is the Pearson correlation computed using the rank.</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This is used  specifically for ordinal variables </a:t>
            </a:r>
          </a:p>
          <a:p>
            <a:r>
              <a:rPr lang="en-US" dirty="0"/>
              <a:t/>
            </a:r>
            <a:br>
              <a:rPr lang="en-US" dirty="0"/>
            </a:br>
            <a:r>
              <a:rPr lang="en-US" dirty="0"/>
              <a:t> </a:t>
            </a:r>
          </a:p>
          <a:p>
            <a:endParaRPr lang="en-US" dirty="0"/>
          </a:p>
        </p:txBody>
      </p:sp>
      <p:pic>
        <p:nvPicPr>
          <p:cNvPr id="10" name="Picture 9"/>
          <p:cNvPicPr/>
          <p:nvPr/>
        </p:nvPicPr>
        <p:blipFill>
          <a:blip r:embed="rId6">
            <a:extLst>
              <a:ext uri="{28A0092B-C50C-407E-A947-70E740481C1C}">
                <a14:useLocalDpi xmlns:a14="http://schemas.microsoft.com/office/drawing/2010/main" val="0"/>
              </a:ext>
            </a:extLst>
          </a:blip>
          <a:srcRect/>
          <a:stretch>
            <a:fillRect/>
          </a:stretch>
        </p:blipFill>
        <p:spPr bwMode="auto">
          <a:xfrm>
            <a:off x="1371600" y="5635763"/>
            <a:ext cx="1628775" cy="657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198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304799"/>
          </a:xfrm>
        </p:spPr>
        <p:txBody>
          <a:bodyPr>
            <a:noAutofit/>
          </a:bodyPr>
          <a:lstStyle/>
          <a:p>
            <a:r>
              <a:rPr lang="en-US" sz="3200" dirty="0">
                <a:latin typeface="Times New Roman" panose="02020603050405020304" pitchFamily="18" charset="0"/>
                <a:cs typeface="Times New Roman" panose="02020603050405020304" pitchFamily="18" charset="0"/>
              </a:rPr>
              <a:t>Example of Pearson Correlation</a:t>
            </a:r>
          </a:p>
        </p:txBody>
      </p:sp>
      <p:sp>
        <p:nvSpPr>
          <p:cNvPr id="3" name="Subtitle 2"/>
          <p:cNvSpPr>
            <a:spLocks noGrp="1"/>
          </p:cNvSpPr>
          <p:nvPr>
            <p:ph type="subTitle" idx="1"/>
          </p:nvPr>
        </p:nvSpPr>
        <p:spPr>
          <a:xfrm>
            <a:off x="609600" y="685800"/>
            <a:ext cx="6400800" cy="838200"/>
          </a:xfrm>
        </p:spPr>
        <p:txBody>
          <a:bodyPr>
            <a:normAutofit/>
          </a:bodyPr>
          <a:lstStyle/>
          <a:p>
            <a:pPr algn="l"/>
            <a:endParaRPr lang="en-US" sz="2200" dirty="0">
              <a:solidFill>
                <a:schemeClr val="tx1"/>
              </a:solidFill>
              <a:latin typeface="Times New Roman" pitchFamily="18" charset="0"/>
              <a:cs typeface="Times New Roman" pitchFamily="18" charset="0"/>
            </a:endParaRPr>
          </a:p>
          <a:p>
            <a:pPr algn="l"/>
            <a:endParaRPr lang="en-US" dirty="0">
              <a:solidFill>
                <a:srgbClr val="002060"/>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685800" y="762000"/>
          <a:ext cx="8305801" cy="2473325"/>
        </p:xfrm>
        <a:graphic>
          <a:graphicData uri="http://schemas.openxmlformats.org/drawingml/2006/table">
            <a:tbl>
              <a:tblPr firstRow="1" bandRow="1">
                <a:tableStyleId>{5C22544A-7EE6-4342-B048-85BDC9FD1C3A}</a:tableStyleId>
              </a:tblPr>
              <a:tblGrid>
                <a:gridCol w="519113">
                  <a:extLst>
                    <a:ext uri="{9D8B030D-6E8A-4147-A177-3AD203B41FA5}">
                      <a16:colId xmlns:a16="http://schemas.microsoft.com/office/drawing/2014/main" xmlns="" val="20000"/>
                    </a:ext>
                  </a:extLst>
                </a:gridCol>
                <a:gridCol w="623887">
                  <a:extLst>
                    <a:ext uri="{9D8B030D-6E8A-4147-A177-3AD203B41FA5}">
                      <a16:colId xmlns:a16="http://schemas.microsoft.com/office/drawing/2014/main" xmlns="" val="20001"/>
                    </a:ext>
                  </a:extLst>
                </a:gridCol>
                <a:gridCol w="533400">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gridCol w="990600">
                  <a:extLst>
                    <a:ext uri="{9D8B030D-6E8A-4147-A177-3AD203B41FA5}">
                      <a16:colId xmlns:a16="http://schemas.microsoft.com/office/drawing/2014/main" xmlns="" val="20004"/>
                    </a:ext>
                  </a:extLst>
                </a:gridCol>
                <a:gridCol w="2266951">
                  <a:extLst>
                    <a:ext uri="{9D8B030D-6E8A-4147-A177-3AD203B41FA5}">
                      <a16:colId xmlns:a16="http://schemas.microsoft.com/office/drawing/2014/main" xmlns="" val="20005"/>
                    </a:ext>
                  </a:extLst>
                </a:gridCol>
                <a:gridCol w="1038225">
                  <a:extLst>
                    <a:ext uri="{9D8B030D-6E8A-4147-A177-3AD203B41FA5}">
                      <a16:colId xmlns:a16="http://schemas.microsoft.com/office/drawing/2014/main" xmlns="" val="20006"/>
                    </a:ext>
                  </a:extLst>
                </a:gridCol>
                <a:gridCol w="1038225">
                  <a:extLst>
                    <a:ext uri="{9D8B030D-6E8A-4147-A177-3AD203B41FA5}">
                      <a16:colId xmlns:a16="http://schemas.microsoft.com/office/drawing/2014/main" xmlns="" val="20007"/>
                    </a:ext>
                  </a:extLst>
                </a:gridCol>
              </a:tblGrid>
              <a:tr h="609600">
                <a:tc>
                  <a:txBody>
                    <a:bodyPr/>
                    <a:lstStyle/>
                    <a:p>
                      <a:pPr algn="ctr" fontAlgn="b"/>
                      <a:r>
                        <a:rPr lang="en-US" sz="1400" b="1" i="0" u="none" strike="noStrike" dirty="0">
                          <a:solidFill>
                            <a:srgbClr val="000000"/>
                          </a:solidFill>
                          <a:latin typeface="Times New Roman"/>
                        </a:rPr>
                        <a:t>OBS</a:t>
                      </a:r>
                    </a:p>
                  </a:txBody>
                  <a:tcPr marL="9525" marR="9525" anchor="b"/>
                </a:tc>
                <a:tc>
                  <a:txBody>
                    <a:bodyPr/>
                    <a:lstStyle/>
                    <a:p>
                      <a:pPr algn="ctr" fontAlgn="b"/>
                      <a:r>
                        <a:rPr lang="en-US" sz="1400" b="1" i="0" u="none" strike="noStrike" dirty="0">
                          <a:solidFill>
                            <a:srgbClr val="000000"/>
                          </a:solidFill>
                          <a:latin typeface="Times New Roman"/>
                        </a:rPr>
                        <a:t>X</a:t>
                      </a:r>
                    </a:p>
                  </a:txBody>
                  <a:tcPr marL="9525" marR="9525" marT="9525" marB="0" anchor="b"/>
                </a:tc>
                <a:tc>
                  <a:txBody>
                    <a:bodyPr/>
                    <a:lstStyle/>
                    <a:p>
                      <a:pPr algn="ctr" fontAlgn="b"/>
                      <a:r>
                        <a:rPr lang="en-US" sz="1400" b="1" i="0" u="none" strike="noStrike" dirty="0">
                          <a:solidFill>
                            <a:srgbClr val="000000"/>
                          </a:solidFill>
                          <a:latin typeface="Times New Roman"/>
                        </a:rPr>
                        <a:t>Y</a:t>
                      </a:r>
                    </a:p>
                  </a:txBody>
                  <a:tcPr marL="9525" marR="9525" marT="9525" marB="0" anchor="b"/>
                </a:tc>
                <a:tc>
                  <a:txBody>
                    <a:bodyPr/>
                    <a:lstStyle/>
                    <a:p>
                      <a:pPr algn="ctr" fontAlgn="b"/>
                      <a:r>
                        <a:rPr lang="en-US" sz="2000" b="1" i="0" u="none" strike="noStrike" dirty="0">
                          <a:solidFill>
                            <a:srgbClr val="000000"/>
                          </a:solidFill>
                          <a:latin typeface="Times New Roman"/>
                        </a:rPr>
                        <a:t>X</a:t>
                      </a:r>
                      <a:r>
                        <a:rPr lang="en-US" sz="2000" b="1" i="0" u="none" strike="noStrike" baseline="-25000" dirty="0">
                          <a:solidFill>
                            <a:srgbClr val="000000"/>
                          </a:solidFill>
                          <a:latin typeface="Times New Roman"/>
                        </a:rPr>
                        <a:t>i</a:t>
                      </a:r>
                      <a:r>
                        <a:rPr lang="en-US" sz="2000" b="1" i="0" u="none" strike="noStrike" dirty="0">
                          <a:solidFill>
                            <a:srgbClr val="000000"/>
                          </a:solidFill>
                          <a:latin typeface="Times New Roman"/>
                        </a:rPr>
                        <a:t>-X</a:t>
                      </a:r>
                      <a:r>
                        <a:rPr lang="en-US" sz="2000" b="1" i="0" u="none" strike="noStrike" baseline="-25000" dirty="0">
                          <a:solidFill>
                            <a:srgbClr val="000000"/>
                          </a:solidFill>
                          <a:latin typeface="Times New Roman"/>
                        </a:rPr>
                        <a:t>mean</a:t>
                      </a:r>
                      <a:endParaRPr lang="en-US" sz="2000" b="1" i="0" u="none" strike="noStrike" dirty="0">
                        <a:solidFill>
                          <a:srgbClr val="000000"/>
                        </a:solidFill>
                        <a:latin typeface="Times New Roman"/>
                      </a:endParaRPr>
                    </a:p>
                  </a:txBody>
                  <a:tcPr marL="9525" marR="9525" marT="9525" marB="0" anchor="b"/>
                </a:tc>
                <a:tc>
                  <a:txBody>
                    <a:bodyPr/>
                    <a:lstStyle/>
                    <a:p>
                      <a:pPr algn="ctr" fontAlgn="b"/>
                      <a:r>
                        <a:rPr lang="en-US" sz="2000" b="1" i="0" u="none" strike="noStrike" dirty="0">
                          <a:solidFill>
                            <a:srgbClr val="000000"/>
                          </a:solidFill>
                          <a:latin typeface="Times New Roman"/>
                        </a:rPr>
                        <a:t>Y</a:t>
                      </a:r>
                      <a:r>
                        <a:rPr lang="en-US" sz="2000" b="1" i="0" u="none" strike="noStrike" baseline="-25000" dirty="0">
                          <a:solidFill>
                            <a:srgbClr val="000000"/>
                          </a:solidFill>
                          <a:latin typeface="Times New Roman"/>
                        </a:rPr>
                        <a:t>i</a:t>
                      </a:r>
                      <a:r>
                        <a:rPr lang="en-US" sz="2000" b="1" i="0" u="none" strike="noStrike" dirty="0">
                          <a:solidFill>
                            <a:srgbClr val="000000"/>
                          </a:solidFill>
                          <a:latin typeface="Times New Roman"/>
                        </a:rPr>
                        <a:t> -Y</a:t>
                      </a:r>
                      <a:r>
                        <a:rPr lang="en-US" sz="2000" b="1" i="0" u="none" strike="noStrike" baseline="-25000" dirty="0">
                          <a:solidFill>
                            <a:srgbClr val="000000"/>
                          </a:solidFill>
                          <a:latin typeface="Times New Roman"/>
                        </a:rPr>
                        <a:t>mean</a:t>
                      </a:r>
                      <a:endParaRPr lang="en-US" sz="2000" b="1" i="0" u="none" strike="noStrike" dirty="0">
                        <a:solidFill>
                          <a:srgbClr val="000000"/>
                        </a:solidFill>
                        <a:latin typeface="Times New Roman"/>
                      </a:endParaRPr>
                    </a:p>
                  </a:txBody>
                  <a:tcPr marL="9525" marR="9525" marT="9525" marB="0" anchor="b"/>
                </a:tc>
                <a:tc>
                  <a:txBody>
                    <a:bodyPr/>
                    <a:lstStyle/>
                    <a:p>
                      <a:pPr algn="ctr" fontAlgn="b"/>
                      <a:r>
                        <a:rPr lang="en-US" sz="2000" b="1" i="0" u="none" strike="noStrike" dirty="0">
                          <a:solidFill>
                            <a:srgbClr val="000000"/>
                          </a:solidFill>
                          <a:latin typeface="Times New Roman"/>
                        </a:rPr>
                        <a:t>(X</a:t>
                      </a:r>
                      <a:r>
                        <a:rPr lang="en-US" sz="2000" b="1" i="0" u="none" strike="noStrike" baseline="-25000" dirty="0">
                          <a:solidFill>
                            <a:srgbClr val="000000"/>
                          </a:solidFill>
                          <a:latin typeface="Times New Roman"/>
                        </a:rPr>
                        <a:t>i</a:t>
                      </a:r>
                      <a:r>
                        <a:rPr lang="en-US" sz="2000" b="1" i="0" u="none" strike="noStrike" dirty="0">
                          <a:solidFill>
                            <a:srgbClr val="000000"/>
                          </a:solidFill>
                          <a:latin typeface="Times New Roman"/>
                        </a:rPr>
                        <a:t> -X</a:t>
                      </a:r>
                      <a:r>
                        <a:rPr lang="en-US" sz="2000" b="1" i="0" u="none" strike="noStrike" baseline="-25000" dirty="0">
                          <a:solidFill>
                            <a:srgbClr val="000000"/>
                          </a:solidFill>
                          <a:latin typeface="Times New Roman"/>
                        </a:rPr>
                        <a:t>mean</a:t>
                      </a:r>
                      <a:r>
                        <a:rPr lang="en-US" sz="2000" b="1" i="0" u="none" strike="noStrike" dirty="0">
                          <a:solidFill>
                            <a:srgbClr val="000000"/>
                          </a:solidFill>
                          <a:latin typeface="Times New Roman"/>
                        </a:rPr>
                        <a:t>)*( Y</a:t>
                      </a:r>
                      <a:r>
                        <a:rPr lang="en-US" sz="2000" b="1" i="0" u="none" strike="noStrike" baseline="-25000" dirty="0">
                          <a:solidFill>
                            <a:srgbClr val="000000"/>
                          </a:solidFill>
                          <a:latin typeface="Times New Roman"/>
                        </a:rPr>
                        <a:t>i</a:t>
                      </a:r>
                      <a:r>
                        <a:rPr lang="en-US" sz="2000" b="1" i="0" u="none" strike="noStrike" dirty="0">
                          <a:solidFill>
                            <a:srgbClr val="000000"/>
                          </a:solidFill>
                          <a:latin typeface="Times New Roman"/>
                        </a:rPr>
                        <a:t> -Y</a:t>
                      </a:r>
                      <a:r>
                        <a:rPr lang="en-US" sz="2000" b="1" i="0" u="none" strike="noStrike" baseline="-25000" dirty="0">
                          <a:solidFill>
                            <a:srgbClr val="000000"/>
                          </a:solidFill>
                          <a:latin typeface="Times New Roman"/>
                        </a:rPr>
                        <a:t>mean</a:t>
                      </a:r>
                      <a:r>
                        <a:rPr lang="en-US" sz="2000" b="1" i="0" u="none" strike="noStrike" dirty="0">
                          <a:solidFill>
                            <a:srgbClr val="000000"/>
                          </a:solidFill>
                          <a:latin typeface="Times New Roman"/>
                        </a:rPr>
                        <a:t>)</a:t>
                      </a:r>
                    </a:p>
                  </a:txBody>
                  <a:tcPr marL="9525" marR="9525" marT="9525" marB="0" anchor="b"/>
                </a:tc>
                <a:tc>
                  <a:txBody>
                    <a:bodyPr/>
                    <a:lstStyle/>
                    <a:p>
                      <a:pPr algn="ctr" fontAlgn="b"/>
                      <a:r>
                        <a:rPr lang="en-US" sz="2000" b="1" i="0" u="none" strike="noStrike" dirty="0">
                          <a:solidFill>
                            <a:srgbClr val="000000"/>
                          </a:solidFill>
                          <a:latin typeface="Arial"/>
                        </a:rPr>
                        <a:t>(</a:t>
                      </a:r>
                      <a:r>
                        <a:rPr lang="en-US" sz="2000" b="1" i="0" u="none" strike="noStrike" dirty="0">
                          <a:solidFill>
                            <a:srgbClr val="000000"/>
                          </a:solidFill>
                          <a:latin typeface="Times New Roman"/>
                        </a:rPr>
                        <a:t>X</a:t>
                      </a:r>
                      <a:r>
                        <a:rPr lang="en-US" sz="2000" b="1" i="0" u="none" strike="noStrike" baseline="-25000" dirty="0">
                          <a:solidFill>
                            <a:srgbClr val="000000"/>
                          </a:solidFill>
                          <a:latin typeface="Times New Roman"/>
                        </a:rPr>
                        <a:t>i</a:t>
                      </a:r>
                      <a:r>
                        <a:rPr lang="en-US" sz="2000" b="1" i="0" u="none" strike="noStrike" dirty="0">
                          <a:solidFill>
                            <a:srgbClr val="000000"/>
                          </a:solidFill>
                          <a:latin typeface="Arial"/>
                        </a:rPr>
                        <a:t> -X</a:t>
                      </a:r>
                      <a:r>
                        <a:rPr lang="en-US" sz="2000" b="1" i="0" u="none" strike="noStrike" baseline="-25000" dirty="0">
                          <a:solidFill>
                            <a:srgbClr val="000000"/>
                          </a:solidFill>
                          <a:latin typeface="Times New Roman"/>
                        </a:rPr>
                        <a:t>mean</a:t>
                      </a:r>
                      <a:r>
                        <a:rPr lang="en-US" sz="2000" b="1" i="0" u="none" strike="noStrike" dirty="0">
                          <a:solidFill>
                            <a:srgbClr val="000000"/>
                          </a:solidFill>
                          <a:latin typeface="Arial"/>
                        </a:rPr>
                        <a:t>)2</a:t>
                      </a:r>
                    </a:p>
                  </a:txBody>
                  <a:tcPr marL="9525" marR="9525" marT="9525" marB="0" anchor="b"/>
                </a:tc>
                <a:tc>
                  <a:txBody>
                    <a:bodyPr/>
                    <a:lstStyle/>
                    <a:p>
                      <a:pPr algn="ctr" fontAlgn="b"/>
                      <a:r>
                        <a:rPr lang="en-US" sz="2000" b="1" i="0" u="none" strike="noStrike" dirty="0">
                          <a:solidFill>
                            <a:srgbClr val="000000"/>
                          </a:solidFill>
                          <a:latin typeface="Arial"/>
                        </a:rPr>
                        <a:t>(</a:t>
                      </a:r>
                      <a:r>
                        <a:rPr lang="en-US" sz="2000" b="1" i="0" u="none" strike="noStrike" dirty="0">
                          <a:solidFill>
                            <a:srgbClr val="000000"/>
                          </a:solidFill>
                          <a:latin typeface="Times New Roman"/>
                        </a:rPr>
                        <a:t>Y</a:t>
                      </a:r>
                      <a:r>
                        <a:rPr lang="en-US" sz="2000" b="1" i="0" u="none" strike="noStrike" baseline="-25000" dirty="0">
                          <a:solidFill>
                            <a:srgbClr val="000000"/>
                          </a:solidFill>
                          <a:latin typeface="Times New Roman"/>
                        </a:rPr>
                        <a:t>i</a:t>
                      </a:r>
                      <a:r>
                        <a:rPr lang="en-US" sz="2000" b="1" i="0" u="none" strike="noStrike" dirty="0">
                          <a:solidFill>
                            <a:srgbClr val="000000"/>
                          </a:solidFill>
                          <a:latin typeface="Arial"/>
                        </a:rPr>
                        <a:t> -Y</a:t>
                      </a:r>
                      <a:r>
                        <a:rPr lang="en-US" sz="2000" b="1" i="0" u="none" strike="noStrike" baseline="-25000" dirty="0">
                          <a:solidFill>
                            <a:srgbClr val="000000"/>
                          </a:solidFill>
                          <a:latin typeface="Times New Roman"/>
                        </a:rPr>
                        <a:t>mean</a:t>
                      </a:r>
                      <a:r>
                        <a:rPr lang="en-US" sz="2000" b="1" i="0" u="none" strike="noStrike" dirty="0">
                          <a:solidFill>
                            <a:srgbClr val="000000"/>
                          </a:solidFill>
                          <a:latin typeface="Arial"/>
                        </a:rPr>
                        <a:t>)2</a:t>
                      </a:r>
                    </a:p>
                  </a:txBody>
                  <a:tcPr marL="9525" marR="9525" marT="9525" marB="0" anchor="b"/>
                </a:tc>
                <a:extLst>
                  <a:ext uri="{0D108BD9-81ED-4DB2-BD59-A6C34878D82A}">
                    <a16:rowId xmlns:a16="http://schemas.microsoft.com/office/drawing/2014/main" xmlns="" val="10000"/>
                  </a:ext>
                </a:extLst>
              </a:tr>
              <a:tr h="370840">
                <a:tc>
                  <a:txBody>
                    <a:bodyPr/>
                    <a:lstStyle/>
                    <a:p>
                      <a:pPr algn="ctr" fontAlgn="b"/>
                      <a:r>
                        <a:rPr lang="en-US" sz="1400" b="0" i="0" u="none" strike="noStrike" dirty="0">
                          <a:solidFill>
                            <a:srgbClr val="000000"/>
                          </a:solidFill>
                          <a:latin typeface="Times New Roman"/>
                        </a:rPr>
                        <a:t>1</a:t>
                      </a:r>
                    </a:p>
                  </a:txBody>
                  <a:tcPr marL="9525" marR="9525" marT="9525" marB="0" anchor="b"/>
                </a:tc>
                <a:tc>
                  <a:txBody>
                    <a:bodyPr/>
                    <a:lstStyle/>
                    <a:p>
                      <a:pPr algn="ctr" fontAlgn="b"/>
                      <a:r>
                        <a:rPr lang="en-US" sz="1400" b="0" i="0" u="none" strike="noStrike" dirty="0">
                          <a:solidFill>
                            <a:srgbClr val="000000"/>
                          </a:solidFill>
                          <a:latin typeface="Times New Roman"/>
                        </a:rPr>
                        <a:t>101</a:t>
                      </a:r>
                    </a:p>
                  </a:txBody>
                  <a:tcPr marL="9525" marR="9525" marT="9525" marB="0" anchor="b"/>
                </a:tc>
                <a:tc>
                  <a:txBody>
                    <a:bodyPr/>
                    <a:lstStyle/>
                    <a:p>
                      <a:pPr algn="ctr" fontAlgn="b"/>
                      <a:r>
                        <a:rPr lang="en-US" sz="1400" b="0" i="0" u="none" strike="noStrike" dirty="0">
                          <a:solidFill>
                            <a:srgbClr val="000000"/>
                          </a:solidFill>
                          <a:latin typeface="Times New Roman"/>
                        </a:rPr>
                        <a:t>99.2</a:t>
                      </a:r>
                    </a:p>
                  </a:txBody>
                  <a:tcPr marL="9525" marR="9525" marT="9525" marB="0" anchor="b"/>
                </a:tc>
                <a:tc>
                  <a:txBody>
                    <a:bodyPr/>
                    <a:lstStyle/>
                    <a:p>
                      <a:pPr algn="ctr" fontAlgn="b"/>
                      <a:r>
                        <a:rPr lang="en-US" sz="1400" b="0" i="0" u="none" strike="noStrike" dirty="0">
                          <a:solidFill>
                            <a:srgbClr val="000000"/>
                          </a:solidFill>
                          <a:latin typeface="Arial"/>
                        </a:rPr>
                        <a:t>5.36</a:t>
                      </a:r>
                    </a:p>
                  </a:txBody>
                  <a:tcPr marL="9525" marR="9525" marT="9525" marB="0" anchor="b"/>
                </a:tc>
                <a:tc>
                  <a:txBody>
                    <a:bodyPr/>
                    <a:lstStyle/>
                    <a:p>
                      <a:pPr algn="ctr" fontAlgn="b"/>
                      <a:r>
                        <a:rPr lang="en-US" sz="1400" b="0" i="0" u="none" strike="noStrike" dirty="0">
                          <a:solidFill>
                            <a:srgbClr val="000000"/>
                          </a:solidFill>
                          <a:latin typeface="Arial"/>
                        </a:rPr>
                        <a:t>-7.2</a:t>
                      </a:r>
                    </a:p>
                  </a:txBody>
                  <a:tcPr marL="9525" marR="9525" marT="9525" marB="0" anchor="b"/>
                </a:tc>
                <a:tc>
                  <a:txBody>
                    <a:bodyPr/>
                    <a:lstStyle/>
                    <a:p>
                      <a:pPr algn="ctr" fontAlgn="b"/>
                      <a:r>
                        <a:rPr lang="en-US" sz="1400" b="0" i="0" u="none" strike="noStrike" dirty="0">
                          <a:solidFill>
                            <a:srgbClr val="000000"/>
                          </a:solidFill>
                          <a:latin typeface="Arial"/>
                        </a:rPr>
                        <a:t>-38.592</a:t>
                      </a:r>
                    </a:p>
                  </a:txBody>
                  <a:tcPr marL="9525" marR="9525" marT="9525" marB="0" anchor="b"/>
                </a:tc>
                <a:tc>
                  <a:txBody>
                    <a:bodyPr/>
                    <a:lstStyle/>
                    <a:p>
                      <a:pPr algn="ctr" fontAlgn="b"/>
                      <a:r>
                        <a:rPr lang="en-US" sz="1400" b="0" i="0" u="none" strike="noStrike" dirty="0">
                          <a:solidFill>
                            <a:srgbClr val="000000"/>
                          </a:solidFill>
                          <a:latin typeface="Arial"/>
                        </a:rPr>
                        <a:t>28.7296</a:t>
                      </a:r>
                    </a:p>
                  </a:txBody>
                  <a:tcPr marL="9525" marR="9525" marT="9525" marB="0" anchor="b"/>
                </a:tc>
                <a:tc>
                  <a:txBody>
                    <a:bodyPr/>
                    <a:lstStyle/>
                    <a:p>
                      <a:pPr algn="ctr" fontAlgn="b"/>
                      <a:r>
                        <a:rPr lang="en-US" sz="1400" b="0" i="0" u="none" strike="noStrike" dirty="0">
                          <a:solidFill>
                            <a:srgbClr val="000000"/>
                          </a:solidFill>
                          <a:latin typeface="Arial"/>
                        </a:rPr>
                        <a:t>51.84</a:t>
                      </a:r>
                    </a:p>
                  </a:txBody>
                  <a:tcPr marL="9525" marR="9525" marT="9525" marB="0" anchor="b"/>
                </a:tc>
                <a:extLst>
                  <a:ext uri="{0D108BD9-81ED-4DB2-BD59-A6C34878D82A}">
                    <a16:rowId xmlns:a16="http://schemas.microsoft.com/office/drawing/2014/main" xmlns="" val="10001"/>
                  </a:ext>
                </a:extLst>
              </a:tr>
              <a:tr h="370840">
                <a:tc>
                  <a:txBody>
                    <a:bodyPr/>
                    <a:lstStyle/>
                    <a:p>
                      <a:pPr algn="ctr" fontAlgn="b"/>
                      <a:r>
                        <a:rPr lang="en-US" sz="1400" b="0" i="0" u="none" strike="noStrike" dirty="0">
                          <a:solidFill>
                            <a:srgbClr val="000000"/>
                          </a:solidFill>
                          <a:latin typeface="Times New Roman"/>
                        </a:rPr>
                        <a:t>2</a:t>
                      </a:r>
                    </a:p>
                  </a:txBody>
                  <a:tcPr marL="9525" marR="9525" marT="9525" marB="0" anchor="b"/>
                </a:tc>
                <a:tc>
                  <a:txBody>
                    <a:bodyPr/>
                    <a:lstStyle/>
                    <a:p>
                      <a:pPr algn="ctr" fontAlgn="b"/>
                      <a:r>
                        <a:rPr lang="en-US" sz="1400" b="0" i="0" u="none" strike="noStrike" dirty="0">
                          <a:solidFill>
                            <a:srgbClr val="000000"/>
                          </a:solidFill>
                          <a:latin typeface="Times New Roman"/>
                        </a:rPr>
                        <a:t>100.1</a:t>
                      </a:r>
                    </a:p>
                  </a:txBody>
                  <a:tcPr marL="9525" marR="9525" marT="9525" marB="0" anchor="b"/>
                </a:tc>
                <a:tc>
                  <a:txBody>
                    <a:bodyPr/>
                    <a:lstStyle/>
                    <a:p>
                      <a:pPr algn="ctr" fontAlgn="b"/>
                      <a:r>
                        <a:rPr lang="en-US" sz="1400" b="0" i="0" u="none" strike="noStrike" dirty="0">
                          <a:solidFill>
                            <a:srgbClr val="000000"/>
                          </a:solidFill>
                          <a:latin typeface="Times New Roman"/>
                        </a:rPr>
                        <a:t>99</a:t>
                      </a:r>
                    </a:p>
                  </a:txBody>
                  <a:tcPr marL="9525" marR="9525" marT="9525" marB="0" anchor="b"/>
                </a:tc>
                <a:tc>
                  <a:txBody>
                    <a:bodyPr/>
                    <a:lstStyle/>
                    <a:p>
                      <a:pPr algn="ctr" fontAlgn="b"/>
                      <a:r>
                        <a:rPr lang="en-US" sz="1400" b="0" i="0" u="none" strike="noStrike" dirty="0">
                          <a:solidFill>
                            <a:srgbClr val="000000"/>
                          </a:solidFill>
                          <a:latin typeface="Arial"/>
                        </a:rPr>
                        <a:t>4.46</a:t>
                      </a:r>
                    </a:p>
                  </a:txBody>
                  <a:tcPr marL="9525" marR="9525" marT="9525" marB="0" anchor="b"/>
                </a:tc>
                <a:tc>
                  <a:txBody>
                    <a:bodyPr/>
                    <a:lstStyle/>
                    <a:p>
                      <a:pPr algn="ctr" fontAlgn="b"/>
                      <a:r>
                        <a:rPr lang="en-US" sz="1400" b="0" i="0" u="none" strike="noStrike" dirty="0">
                          <a:solidFill>
                            <a:srgbClr val="000000"/>
                          </a:solidFill>
                          <a:latin typeface="Arial"/>
                        </a:rPr>
                        <a:t>-7.4</a:t>
                      </a:r>
                    </a:p>
                  </a:txBody>
                  <a:tcPr marL="9525" marR="9525" marT="9525" marB="0" anchor="b"/>
                </a:tc>
                <a:tc>
                  <a:txBody>
                    <a:bodyPr/>
                    <a:lstStyle/>
                    <a:p>
                      <a:pPr algn="ctr" fontAlgn="b"/>
                      <a:r>
                        <a:rPr lang="en-US" sz="1400" b="0" i="0" u="none" strike="noStrike" dirty="0">
                          <a:solidFill>
                            <a:srgbClr val="000000"/>
                          </a:solidFill>
                          <a:latin typeface="Arial"/>
                        </a:rPr>
                        <a:t>-33.004</a:t>
                      </a:r>
                    </a:p>
                  </a:txBody>
                  <a:tcPr marL="9525" marR="9525" marT="9525" marB="0" anchor="b"/>
                </a:tc>
                <a:tc>
                  <a:txBody>
                    <a:bodyPr/>
                    <a:lstStyle/>
                    <a:p>
                      <a:pPr algn="ctr" fontAlgn="b"/>
                      <a:r>
                        <a:rPr lang="en-US" sz="1400" b="0" i="0" u="none" strike="noStrike" dirty="0">
                          <a:solidFill>
                            <a:srgbClr val="000000"/>
                          </a:solidFill>
                          <a:latin typeface="Arial"/>
                        </a:rPr>
                        <a:t>19.8916</a:t>
                      </a:r>
                    </a:p>
                  </a:txBody>
                  <a:tcPr marL="9525" marR="9525" marT="9525" marB="0" anchor="b"/>
                </a:tc>
                <a:tc>
                  <a:txBody>
                    <a:bodyPr/>
                    <a:lstStyle/>
                    <a:p>
                      <a:pPr algn="ctr" fontAlgn="b"/>
                      <a:r>
                        <a:rPr lang="en-US" sz="1400" b="0" i="0" u="none" strike="noStrike" dirty="0">
                          <a:solidFill>
                            <a:srgbClr val="000000"/>
                          </a:solidFill>
                          <a:latin typeface="Arial"/>
                        </a:rPr>
                        <a:t>54.76</a:t>
                      </a:r>
                    </a:p>
                  </a:txBody>
                  <a:tcPr marL="9525" marR="9525" marT="9525" marB="0" anchor="b"/>
                </a:tc>
                <a:extLst>
                  <a:ext uri="{0D108BD9-81ED-4DB2-BD59-A6C34878D82A}">
                    <a16:rowId xmlns:a16="http://schemas.microsoft.com/office/drawing/2014/main" xmlns="" val="10002"/>
                  </a:ext>
                </a:extLst>
              </a:tr>
              <a:tr h="370840">
                <a:tc>
                  <a:txBody>
                    <a:bodyPr/>
                    <a:lstStyle/>
                    <a:p>
                      <a:pPr algn="ctr" fontAlgn="b"/>
                      <a:r>
                        <a:rPr lang="en-US" sz="1400" b="0" i="0" u="none" strike="noStrike" dirty="0">
                          <a:solidFill>
                            <a:srgbClr val="000000"/>
                          </a:solidFill>
                          <a:latin typeface="Times New Roman"/>
                        </a:rPr>
                        <a:t>3</a:t>
                      </a:r>
                    </a:p>
                  </a:txBody>
                  <a:tcPr marL="9525" marR="9525" marT="9525" marB="0" anchor="b"/>
                </a:tc>
                <a:tc>
                  <a:txBody>
                    <a:bodyPr/>
                    <a:lstStyle/>
                    <a:p>
                      <a:pPr algn="ctr" fontAlgn="b"/>
                      <a:r>
                        <a:rPr lang="en-US" sz="1400" b="0" i="0" u="none" strike="noStrike" dirty="0">
                          <a:solidFill>
                            <a:srgbClr val="000000"/>
                          </a:solidFill>
                          <a:latin typeface="Times New Roman"/>
                        </a:rPr>
                        <a:t>100</a:t>
                      </a:r>
                    </a:p>
                  </a:txBody>
                  <a:tcPr marL="9525" marR="9525" marT="9525" marB="0" anchor="b"/>
                </a:tc>
                <a:tc>
                  <a:txBody>
                    <a:bodyPr/>
                    <a:lstStyle/>
                    <a:p>
                      <a:pPr algn="ctr" fontAlgn="b"/>
                      <a:r>
                        <a:rPr lang="en-US" sz="1400" b="0" i="0" u="none" strike="noStrike" dirty="0">
                          <a:solidFill>
                            <a:srgbClr val="000000"/>
                          </a:solidFill>
                          <a:latin typeface="Times New Roman"/>
                        </a:rPr>
                        <a:t>100</a:t>
                      </a:r>
                    </a:p>
                  </a:txBody>
                  <a:tcPr marL="9525" marR="9525" marT="9525" marB="0" anchor="b"/>
                </a:tc>
                <a:tc>
                  <a:txBody>
                    <a:bodyPr/>
                    <a:lstStyle/>
                    <a:p>
                      <a:pPr algn="ctr" fontAlgn="b"/>
                      <a:r>
                        <a:rPr lang="en-US" sz="1400" b="0" i="0" u="none" strike="noStrike" dirty="0">
                          <a:solidFill>
                            <a:srgbClr val="000000"/>
                          </a:solidFill>
                          <a:latin typeface="Arial"/>
                        </a:rPr>
                        <a:t>4.36</a:t>
                      </a:r>
                    </a:p>
                  </a:txBody>
                  <a:tcPr marL="9525" marR="9525" marT="9525" marB="0" anchor="b"/>
                </a:tc>
                <a:tc>
                  <a:txBody>
                    <a:bodyPr/>
                    <a:lstStyle/>
                    <a:p>
                      <a:pPr algn="ctr" fontAlgn="b"/>
                      <a:r>
                        <a:rPr lang="en-US" sz="1400" b="0" i="0" u="none" strike="noStrike" dirty="0">
                          <a:solidFill>
                            <a:srgbClr val="000000"/>
                          </a:solidFill>
                          <a:latin typeface="Arial"/>
                        </a:rPr>
                        <a:t>-6.4</a:t>
                      </a:r>
                    </a:p>
                  </a:txBody>
                  <a:tcPr marL="9525" marR="9525" marT="9525" marB="0" anchor="b"/>
                </a:tc>
                <a:tc>
                  <a:txBody>
                    <a:bodyPr/>
                    <a:lstStyle/>
                    <a:p>
                      <a:pPr algn="ctr" fontAlgn="b"/>
                      <a:r>
                        <a:rPr lang="en-US" sz="1400" b="0" i="0" u="none" strike="noStrike" dirty="0">
                          <a:solidFill>
                            <a:srgbClr val="000000"/>
                          </a:solidFill>
                          <a:latin typeface="Arial"/>
                        </a:rPr>
                        <a:t>-27.904</a:t>
                      </a:r>
                    </a:p>
                  </a:txBody>
                  <a:tcPr marL="9525" marR="9525" marT="9525" marB="0" anchor="b"/>
                </a:tc>
                <a:tc>
                  <a:txBody>
                    <a:bodyPr/>
                    <a:lstStyle/>
                    <a:p>
                      <a:pPr algn="ctr" fontAlgn="b"/>
                      <a:r>
                        <a:rPr lang="en-US" sz="1400" b="0" i="0" u="none" strike="noStrike" dirty="0">
                          <a:solidFill>
                            <a:srgbClr val="000000"/>
                          </a:solidFill>
                          <a:latin typeface="Arial"/>
                        </a:rPr>
                        <a:t>19.0096</a:t>
                      </a:r>
                    </a:p>
                  </a:txBody>
                  <a:tcPr marL="9525" marR="9525" marT="9525" marB="0" anchor="b"/>
                </a:tc>
                <a:tc>
                  <a:txBody>
                    <a:bodyPr/>
                    <a:lstStyle/>
                    <a:p>
                      <a:pPr algn="ctr" fontAlgn="b"/>
                      <a:r>
                        <a:rPr lang="en-US" sz="1400" b="0" i="0" u="none" strike="noStrike" dirty="0">
                          <a:solidFill>
                            <a:srgbClr val="000000"/>
                          </a:solidFill>
                          <a:latin typeface="Arial"/>
                        </a:rPr>
                        <a:t>40.96</a:t>
                      </a:r>
                    </a:p>
                  </a:txBody>
                  <a:tcPr marL="9525" marR="9525" marT="9525" marB="0" anchor="b"/>
                </a:tc>
                <a:extLst>
                  <a:ext uri="{0D108BD9-81ED-4DB2-BD59-A6C34878D82A}">
                    <a16:rowId xmlns:a16="http://schemas.microsoft.com/office/drawing/2014/main" xmlns="" val="10003"/>
                  </a:ext>
                </a:extLst>
              </a:tr>
              <a:tr h="370840">
                <a:tc>
                  <a:txBody>
                    <a:bodyPr/>
                    <a:lstStyle/>
                    <a:p>
                      <a:pPr algn="ctr" fontAlgn="b"/>
                      <a:r>
                        <a:rPr lang="en-US" sz="1400" b="0" i="0" u="none" strike="noStrike" dirty="0">
                          <a:solidFill>
                            <a:srgbClr val="000000"/>
                          </a:solidFill>
                          <a:latin typeface="Times New Roman"/>
                        </a:rPr>
                        <a:t>4</a:t>
                      </a:r>
                    </a:p>
                  </a:txBody>
                  <a:tcPr marL="9525" marR="9525" marT="9525" marB="0" anchor="b"/>
                </a:tc>
                <a:tc>
                  <a:txBody>
                    <a:bodyPr/>
                    <a:lstStyle/>
                    <a:p>
                      <a:pPr algn="ctr" fontAlgn="b"/>
                      <a:r>
                        <a:rPr lang="en-US" sz="1400" b="0" i="0" u="none" strike="noStrike" dirty="0">
                          <a:solidFill>
                            <a:srgbClr val="000000"/>
                          </a:solidFill>
                          <a:latin typeface="Times New Roman"/>
                        </a:rPr>
                        <a:t>90.6</a:t>
                      </a:r>
                    </a:p>
                  </a:txBody>
                  <a:tcPr marL="9525" marR="9525" marT="9525" marB="0" anchor="b"/>
                </a:tc>
                <a:tc>
                  <a:txBody>
                    <a:bodyPr/>
                    <a:lstStyle/>
                    <a:p>
                      <a:pPr algn="ctr" fontAlgn="b"/>
                      <a:r>
                        <a:rPr lang="en-US" sz="1400" b="0" i="0" u="none" strike="noStrike" dirty="0">
                          <a:solidFill>
                            <a:srgbClr val="000000"/>
                          </a:solidFill>
                          <a:latin typeface="Times New Roman"/>
                        </a:rPr>
                        <a:t>111.6</a:t>
                      </a:r>
                    </a:p>
                  </a:txBody>
                  <a:tcPr marL="9525" marR="9525" marT="9525" marB="0" anchor="b"/>
                </a:tc>
                <a:tc>
                  <a:txBody>
                    <a:bodyPr/>
                    <a:lstStyle/>
                    <a:p>
                      <a:pPr algn="ctr" fontAlgn="b"/>
                      <a:r>
                        <a:rPr lang="en-US" sz="1400" b="0" i="0" u="none" strike="noStrike" dirty="0">
                          <a:solidFill>
                            <a:srgbClr val="000000"/>
                          </a:solidFill>
                          <a:latin typeface="Arial"/>
                        </a:rPr>
                        <a:t>-5.04</a:t>
                      </a:r>
                    </a:p>
                  </a:txBody>
                  <a:tcPr marL="9525" marR="9525" marT="9525" marB="0" anchor="b"/>
                </a:tc>
                <a:tc>
                  <a:txBody>
                    <a:bodyPr/>
                    <a:lstStyle/>
                    <a:p>
                      <a:pPr algn="ctr" fontAlgn="b"/>
                      <a:r>
                        <a:rPr lang="en-US" sz="1400" b="0" i="0" u="none" strike="noStrike" dirty="0">
                          <a:solidFill>
                            <a:srgbClr val="000000"/>
                          </a:solidFill>
                          <a:latin typeface="Arial"/>
                        </a:rPr>
                        <a:t>5.2</a:t>
                      </a:r>
                    </a:p>
                  </a:txBody>
                  <a:tcPr marL="9525" marR="9525" marT="9525" marB="0" anchor="b"/>
                </a:tc>
                <a:tc>
                  <a:txBody>
                    <a:bodyPr/>
                    <a:lstStyle/>
                    <a:p>
                      <a:pPr algn="ctr" fontAlgn="b"/>
                      <a:r>
                        <a:rPr lang="en-US" sz="1400" b="0" i="0" u="none" strike="noStrike" dirty="0">
                          <a:solidFill>
                            <a:srgbClr val="000000"/>
                          </a:solidFill>
                          <a:latin typeface="Arial"/>
                        </a:rPr>
                        <a:t>-26.208</a:t>
                      </a:r>
                    </a:p>
                  </a:txBody>
                  <a:tcPr marL="9525" marR="9525" marT="9525" marB="0" anchor="b"/>
                </a:tc>
                <a:tc>
                  <a:txBody>
                    <a:bodyPr/>
                    <a:lstStyle/>
                    <a:p>
                      <a:pPr algn="ctr" fontAlgn="b"/>
                      <a:r>
                        <a:rPr lang="en-US" sz="1400" b="0" i="0" u="none" strike="noStrike" dirty="0">
                          <a:solidFill>
                            <a:srgbClr val="000000"/>
                          </a:solidFill>
                          <a:latin typeface="Arial"/>
                        </a:rPr>
                        <a:t>25.4016</a:t>
                      </a:r>
                    </a:p>
                  </a:txBody>
                  <a:tcPr marL="9525" marR="9525" marT="9525" marB="0" anchor="b"/>
                </a:tc>
                <a:tc>
                  <a:txBody>
                    <a:bodyPr/>
                    <a:lstStyle/>
                    <a:p>
                      <a:pPr algn="ctr" fontAlgn="b"/>
                      <a:r>
                        <a:rPr lang="en-US" sz="1400" b="0" i="0" u="none" strike="noStrike" dirty="0">
                          <a:solidFill>
                            <a:srgbClr val="000000"/>
                          </a:solidFill>
                          <a:latin typeface="Arial"/>
                        </a:rPr>
                        <a:t>27.04</a:t>
                      </a:r>
                    </a:p>
                  </a:txBody>
                  <a:tcPr marL="9525" marR="9525" marT="9525" marB="0" anchor="b"/>
                </a:tc>
                <a:extLst>
                  <a:ext uri="{0D108BD9-81ED-4DB2-BD59-A6C34878D82A}">
                    <a16:rowId xmlns:a16="http://schemas.microsoft.com/office/drawing/2014/main" xmlns="" val="10004"/>
                  </a:ext>
                </a:extLst>
              </a:tr>
              <a:tr h="370840">
                <a:tc>
                  <a:txBody>
                    <a:bodyPr/>
                    <a:lstStyle/>
                    <a:p>
                      <a:pPr algn="ctr" fontAlgn="b"/>
                      <a:r>
                        <a:rPr lang="en-US" sz="1400" b="0" i="0" u="none" strike="noStrike" dirty="0">
                          <a:solidFill>
                            <a:srgbClr val="000000"/>
                          </a:solidFill>
                          <a:latin typeface="Times New Roman"/>
                        </a:rPr>
                        <a:t>5</a:t>
                      </a:r>
                    </a:p>
                  </a:txBody>
                  <a:tcPr marL="9525" marR="9525" marT="9525" marB="0" anchor="b"/>
                </a:tc>
                <a:tc>
                  <a:txBody>
                    <a:bodyPr/>
                    <a:lstStyle/>
                    <a:p>
                      <a:pPr algn="ctr" fontAlgn="b"/>
                      <a:r>
                        <a:rPr lang="en-US" sz="1400" b="0" i="0" u="none" strike="noStrike" dirty="0">
                          <a:solidFill>
                            <a:srgbClr val="000000"/>
                          </a:solidFill>
                          <a:latin typeface="Times New Roman"/>
                        </a:rPr>
                        <a:t>86.5</a:t>
                      </a:r>
                    </a:p>
                  </a:txBody>
                  <a:tcPr marL="9525" marR="9525" marT="9525" marB="0" anchor="b"/>
                </a:tc>
                <a:tc>
                  <a:txBody>
                    <a:bodyPr/>
                    <a:lstStyle/>
                    <a:p>
                      <a:pPr algn="ctr" fontAlgn="b"/>
                      <a:r>
                        <a:rPr lang="en-US" sz="1400" b="0" i="0" u="none" strike="noStrike" dirty="0">
                          <a:solidFill>
                            <a:srgbClr val="000000"/>
                          </a:solidFill>
                          <a:latin typeface="Times New Roman"/>
                        </a:rPr>
                        <a:t>122.2</a:t>
                      </a:r>
                    </a:p>
                  </a:txBody>
                  <a:tcPr marL="9525" marR="9525" marT="9525" marB="0" anchor="b"/>
                </a:tc>
                <a:tc>
                  <a:txBody>
                    <a:bodyPr/>
                    <a:lstStyle/>
                    <a:p>
                      <a:pPr algn="ctr" fontAlgn="b"/>
                      <a:r>
                        <a:rPr lang="en-US" sz="1400" b="0" i="0" u="none" strike="noStrike" dirty="0">
                          <a:solidFill>
                            <a:srgbClr val="000000"/>
                          </a:solidFill>
                          <a:latin typeface="Arial"/>
                        </a:rPr>
                        <a:t>-9.14</a:t>
                      </a:r>
                    </a:p>
                  </a:txBody>
                  <a:tcPr marL="9525" marR="9525" marT="9525" marB="0" anchor="b"/>
                </a:tc>
                <a:tc>
                  <a:txBody>
                    <a:bodyPr/>
                    <a:lstStyle/>
                    <a:p>
                      <a:pPr algn="ctr" fontAlgn="b"/>
                      <a:r>
                        <a:rPr lang="en-US" sz="1400" b="0" i="0" u="none" strike="noStrike" dirty="0">
                          <a:solidFill>
                            <a:srgbClr val="000000"/>
                          </a:solidFill>
                          <a:latin typeface="Arial"/>
                        </a:rPr>
                        <a:t>15.8</a:t>
                      </a:r>
                    </a:p>
                  </a:txBody>
                  <a:tcPr marL="9525" marR="9525" marT="9525" marB="0" anchor="b"/>
                </a:tc>
                <a:tc>
                  <a:txBody>
                    <a:bodyPr/>
                    <a:lstStyle/>
                    <a:p>
                      <a:pPr algn="ctr" fontAlgn="b"/>
                      <a:r>
                        <a:rPr lang="en-US" sz="1400" b="0" i="0" u="none" strike="noStrike" dirty="0">
                          <a:solidFill>
                            <a:srgbClr val="000000"/>
                          </a:solidFill>
                          <a:latin typeface="Arial"/>
                        </a:rPr>
                        <a:t>-144.412</a:t>
                      </a:r>
                    </a:p>
                  </a:txBody>
                  <a:tcPr marL="9525" marR="9525" marT="9525" marB="0" anchor="b"/>
                </a:tc>
                <a:tc>
                  <a:txBody>
                    <a:bodyPr/>
                    <a:lstStyle/>
                    <a:p>
                      <a:pPr algn="ctr" fontAlgn="b"/>
                      <a:r>
                        <a:rPr lang="en-US" sz="1400" b="0" i="0" u="none" strike="noStrike" dirty="0">
                          <a:solidFill>
                            <a:srgbClr val="000000"/>
                          </a:solidFill>
                          <a:latin typeface="Arial"/>
                        </a:rPr>
                        <a:t>83.5396</a:t>
                      </a:r>
                    </a:p>
                  </a:txBody>
                  <a:tcPr marL="9525" marR="9525" marT="9525" marB="0" anchor="b"/>
                </a:tc>
                <a:tc>
                  <a:txBody>
                    <a:bodyPr/>
                    <a:lstStyle/>
                    <a:p>
                      <a:pPr algn="ctr" fontAlgn="b"/>
                      <a:r>
                        <a:rPr lang="en-US" sz="1400" b="0" i="0" u="none" strike="noStrike" dirty="0">
                          <a:solidFill>
                            <a:srgbClr val="000000"/>
                          </a:solidFill>
                          <a:latin typeface="Arial"/>
                        </a:rPr>
                        <a:t>249.64</a:t>
                      </a:r>
                    </a:p>
                  </a:txBody>
                  <a:tcPr marL="9525" marR="9525" marT="9525" marB="0" anchor="b"/>
                </a:tc>
                <a:extLst>
                  <a:ext uri="{0D108BD9-81ED-4DB2-BD59-A6C34878D82A}">
                    <a16:rowId xmlns:a16="http://schemas.microsoft.com/office/drawing/2014/main" xmlns="" val="10005"/>
                  </a:ext>
                </a:extLst>
              </a:tr>
            </a:tbl>
          </a:graphicData>
        </a:graphic>
      </p:graphicFrame>
      <p:sp>
        <p:nvSpPr>
          <p:cNvPr id="7" name="TextBox 6"/>
          <p:cNvSpPr txBox="1"/>
          <p:nvPr/>
        </p:nvSpPr>
        <p:spPr>
          <a:xfrm>
            <a:off x="457200" y="3581400"/>
            <a:ext cx="8534400" cy="646331"/>
          </a:xfrm>
          <a:prstGeom prst="rect">
            <a:avLst/>
          </a:prstGeom>
          <a:noFill/>
        </p:spPr>
        <p:txBody>
          <a:bodyPr wrap="square" rtlCol="0">
            <a:spAutoFit/>
          </a:bodyPr>
          <a:lstStyle/>
          <a:p>
            <a:r>
              <a:rPr lang="en-US" dirty="0">
                <a:latin typeface="Times New Roman" pitchFamily="18" charset="0"/>
                <a:cs typeface="Times New Roman" pitchFamily="18" charset="0"/>
              </a:rPr>
              <a:t>Average of X=95.64, Average of Y= 16.4, Plugging rest of the values in the correlation equation, </a:t>
            </a:r>
          </a:p>
        </p:txBody>
      </p:sp>
      <p:graphicFrame>
        <p:nvGraphicFramePr>
          <p:cNvPr id="49153" name="Object 1"/>
          <p:cNvGraphicFramePr>
            <a:graphicFrameLocks noChangeAspect="1"/>
          </p:cNvGraphicFramePr>
          <p:nvPr/>
        </p:nvGraphicFramePr>
        <p:xfrm>
          <a:off x="457200" y="4267200"/>
          <a:ext cx="3746500" cy="1524000"/>
        </p:xfrm>
        <a:graphic>
          <a:graphicData uri="http://schemas.openxmlformats.org/presentationml/2006/ole">
            <mc:AlternateContent xmlns:mc="http://schemas.openxmlformats.org/markup-compatibility/2006">
              <mc:Choice xmlns:v="urn:schemas-microsoft-com:vml" Requires="v">
                <p:oleObj spid="_x0000_s49185" r:id="rId4" imgW="1930400" imgH="876300" progId="">
                  <p:embed/>
                </p:oleObj>
              </mc:Choice>
              <mc:Fallback>
                <p:oleObj r:id="rId4" imgW="1930400" imgH="87630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267200"/>
                        <a:ext cx="37465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648200" y="4343400"/>
            <a:ext cx="3581400" cy="369332"/>
          </a:xfrm>
          <a:prstGeom prst="rect">
            <a:avLst/>
          </a:prstGeom>
          <a:noFill/>
        </p:spPr>
        <p:txBody>
          <a:bodyPr wrap="square" rtlCol="0">
            <a:spAutoFit/>
          </a:bodyPr>
          <a:lstStyle/>
          <a:p>
            <a:r>
              <a:rPr lang="en-US" b="1" dirty="0">
                <a:latin typeface="Times New Roman" pitchFamily="18" charset="0"/>
                <a:cs typeface="Times New Roman" pitchFamily="18" charset="0"/>
              </a:rPr>
              <a:t>Final correlation= -0.987</a:t>
            </a:r>
          </a:p>
        </p:txBody>
      </p:sp>
      <p:sp>
        <p:nvSpPr>
          <p:cNvPr id="9" name="TextBox 8"/>
          <p:cNvSpPr txBox="1"/>
          <p:nvPr/>
        </p:nvSpPr>
        <p:spPr>
          <a:xfrm>
            <a:off x="4419600" y="4800600"/>
            <a:ext cx="4572000" cy="1754326"/>
          </a:xfrm>
          <a:prstGeom prst="rect">
            <a:avLst/>
          </a:prstGeom>
          <a:noFill/>
        </p:spPr>
        <p:txBody>
          <a:bodyPr wrap="square" rtlCol="0">
            <a:spAutoFit/>
          </a:bodyPr>
          <a:lstStyle/>
          <a:p>
            <a:r>
              <a:rPr lang="en-US" dirty="0">
                <a:latin typeface="Times New Roman" pitchFamily="18" charset="0"/>
                <a:cs typeface="Times New Roman" pitchFamily="18" charset="0"/>
              </a:rPr>
              <a:t>Negative value signifies that these two data series of X &amp; y are moving in opposite direction i.e. if one increases the other decreases. High value signifies that the correlation is high among these two series, however, moving in two opposite directions.</a:t>
            </a:r>
          </a:p>
        </p:txBody>
      </p:sp>
    </p:spTree>
    <p:extLst>
      <p:ext uri="{BB962C8B-B14F-4D97-AF65-F5344CB8AC3E}">
        <p14:creationId xmlns:p14="http://schemas.microsoft.com/office/powerpoint/2010/main" val="118319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latin typeface="Times New Roman" panose="02020603050405020304" pitchFamily="18" charset="0"/>
                <a:cs typeface="Times New Roman" panose="02020603050405020304" pitchFamily="18" charset="0"/>
              </a:rPr>
              <a:t>Population Vs Sample</a:t>
            </a:r>
          </a:p>
        </p:txBody>
      </p:sp>
      <p:sp>
        <p:nvSpPr>
          <p:cNvPr id="3" name="Content Placeholder 2"/>
          <p:cNvSpPr>
            <a:spLocks noGrp="1"/>
          </p:cNvSpPr>
          <p:nvPr>
            <p:ph idx="1"/>
          </p:nvPr>
        </p:nvSpPr>
        <p:spPr>
          <a:xfrm>
            <a:off x="435429" y="854529"/>
            <a:ext cx="8229600" cy="3793671"/>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Why Sampling is Important?*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Gathering data from the entire population is not possible. So sampling is done. Even if we have a small population, gathering data about everyone would be difficult and lengthy process. So statisticians invented scientific methods by which we can infer about population by collecting data of a small subset or sample from the population in intelligent way. This is known as </a:t>
            </a:r>
            <a:r>
              <a:rPr lang="en-US" sz="2400" b="1" dirty="0">
                <a:latin typeface="Times New Roman" panose="02020603050405020304" pitchFamily="18" charset="0"/>
                <a:cs typeface="Times New Roman" panose="02020603050405020304" pitchFamily="18" charset="0"/>
              </a:rPr>
              <a:t>Sampling</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r">
              <a:buNone/>
            </a:pPr>
            <a:r>
              <a:rPr lang="en-US" sz="1600" dirty="0">
                <a:latin typeface="Times New Roman" panose="02020603050405020304" pitchFamily="18" charset="0"/>
                <a:cs typeface="Times New Roman" panose="02020603050405020304" pitchFamily="18" charset="0"/>
              </a:rPr>
              <a:t>* Reading Material provides further insight</a:t>
            </a:r>
          </a:p>
        </p:txBody>
      </p:sp>
    </p:spTree>
    <p:extLst>
      <p:ext uri="{BB962C8B-B14F-4D97-AF65-F5344CB8AC3E}">
        <p14:creationId xmlns:p14="http://schemas.microsoft.com/office/powerpoint/2010/main" val="2094363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609600"/>
          </a:xfrm>
        </p:spPr>
        <p:txBody>
          <a:bodyPr>
            <a:normAutofit fontScale="90000"/>
          </a:bodyPr>
          <a:lstStyle/>
          <a:p>
            <a:r>
              <a:rPr lang="en-US" dirty="0">
                <a:latin typeface="Times New Roman" panose="02020603050405020304" pitchFamily="18" charset="0"/>
                <a:cs typeface="Times New Roman" panose="02020603050405020304" pitchFamily="18" charset="0"/>
              </a:rPr>
              <a:t>Example</a:t>
            </a:r>
          </a:p>
        </p:txBody>
      </p:sp>
      <p:graphicFrame>
        <p:nvGraphicFramePr>
          <p:cNvPr id="6" name="Table 5"/>
          <p:cNvGraphicFramePr>
            <a:graphicFrameLocks noGrp="1"/>
          </p:cNvGraphicFramePr>
          <p:nvPr/>
        </p:nvGraphicFramePr>
        <p:xfrm>
          <a:off x="1676400" y="1447800"/>
          <a:ext cx="6096000" cy="32359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10668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tblGrid>
              <a:tr h="370840">
                <a:tc>
                  <a:txBody>
                    <a:bodyPr/>
                    <a:lstStyle/>
                    <a:p>
                      <a:r>
                        <a:rPr lang="en-US" dirty="0">
                          <a:latin typeface="Times New Roman" pitchFamily="18" charset="0"/>
                          <a:cs typeface="Times New Roman" pitchFamily="18" charset="0"/>
                        </a:rPr>
                        <a:t>Student</a:t>
                      </a:r>
                    </a:p>
                  </a:txBody>
                  <a:tcPr/>
                </a:tc>
                <a:tc>
                  <a:txBody>
                    <a:bodyPr/>
                    <a:lstStyle/>
                    <a:p>
                      <a:r>
                        <a:rPr lang="en-US" dirty="0">
                          <a:latin typeface="Times New Roman" pitchFamily="18" charset="0"/>
                          <a:cs typeface="Times New Roman" pitchFamily="18" charset="0"/>
                        </a:rPr>
                        <a:t>Ranking</a:t>
                      </a:r>
                      <a:r>
                        <a:rPr lang="en-US" baseline="0" dirty="0">
                          <a:latin typeface="Times New Roman" pitchFamily="18" charset="0"/>
                          <a:cs typeface="Times New Roman" pitchFamily="18" charset="0"/>
                        </a:rPr>
                        <a:t> by Teacher I</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Ranking</a:t>
                      </a:r>
                      <a:r>
                        <a:rPr lang="en-US" baseline="0" dirty="0">
                          <a:latin typeface="Times New Roman" pitchFamily="18" charset="0"/>
                          <a:cs typeface="Times New Roman" pitchFamily="18" charset="0"/>
                        </a:rPr>
                        <a:t> by Teacher II</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D</a:t>
                      </a:r>
                    </a:p>
                  </a:txBody>
                  <a:tcPr/>
                </a:tc>
                <a:tc>
                  <a:txBody>
                    <a:bodyPr/>
                    <a:lstStyle/>
                    <a:p>
                      <a:r>
                        <a:rPr lang="en-US" dirty="0">
                          <a:latin typeface="Times New Roman" pitchFamily="18" charset="0"/>
                          <a:cs typeface="Times New Roman" pitchFamily="18" charset="0"/>
                        </a:rPr>
                        <a:t>D-Square</a:t>
                      </a:r>
                    </a:p>
                  </a:txBody>
                  <a:tcPr/>
                </a:tc>
                <a:extLst>
                  <a:ext uri="{0D108BD9-81ED-4DB2-BD59-A6C34878D82A}">
                    <a16:rowId xmlns:a16="http://schemas.microsoft.com/office/drawing/2014/main" xmlns="" val="10000"/>
                  </a:ext>
                </a:extLst>
              </a:tr>
              <a:tr h="370840">
                <a:tc>
                  <a:txBody>
                    <a:bodyPr/>
                    <a:lstStyle/>
                    <a:p>
                      <a:r>
                        <a:rPr lang="en-US" dirty="0">
                          <a:latin typeface="Times New Roman" pitchFamily="18" charset="0"/>
                          <a:cs typeface="Times New Roman" pitchFamily="18" charset="0"/>
                        </a:rPr>
                        <a:t>A</a:t>
                      </a: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2</a:t>
                      </a: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1</a:t>
                      </a:r>
                    </a:p>
                  </a:txBody>
                  <a:tcPr/>
                </a:tc>
                <a:extLst>
                  <a:ext uri="{0D108BD9-81ED-4DB2-BD59-A6C34878D82A}">
                    <a16:rowId xmlns:a16="http://schemas.microsoft.com/office/drawing/2014/main" xmlns="" val="10001"/>
                  </a:ext>
                </a:extLst>
              </a:tr>
              <a:tr h="370840">
                <a:tc>
                  <a:txBody>
                    <a:bodyPr/>
                    <a:lstStyle/>
                    <a:p>
                      <a:r>
                        <a:rPr lang="en-US" dirty="0">
                          <a:latin typeface="Times New Roman" pitchFamily="18" charset="0"/>
                          <a:cs typeface="Times New Roman" pitchFamily="18" charset="0"/>
                        </a:rPr>
                        <a:t>B</a:t>
                      </a:r>
                    </a:p>
                  </a:txBody>
                  <a:tcPr/>
                </a:tc>
                <a:tc>
                  <a:txBody>
                    <a:bodyPr/>
                    <a:lstStyle/>
                    <a:p>
                      <a:r>
                        <a:rPr lang="en-US" dirty="0">
                          <a:latin typeface="Times New Roman" pitchFamily="18" charset="0"/>
                          <a:cs typeface="Times New Roman" pitchFamily="18" charset="0"/>
                        </a:rPr>
                        <a:t>2</a:t>
                      </a: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1</a:t>
                      </a:r>
                    </a:p>
                  </a:txBody>
                  <a:tcPr/>
                </a:tc>
                <a:extLst>
                  <a:ext uri="{0D108BD9-81ED-4DB2-BD59-A6C34878D82A}">
                    <a16:rowId xmlns:a16="http://schemas.microsoft.com/office/drawing/2014/main" xmlns="" val="10002"/>
                  </a:ext>
                </a:extLst>
              </a:tr>
              <a:tr h="370840">
                <a:tc>
                  <a:txBody>
                    <a:bodyPr/>
                    <a:lstStyle/>
                    <a:p>
                      <a:r>
                        <a:rPr lang="en-US" dirty="0">
                          <a:latin typeface="Times New Roman" pitchFamily="18" charset="0"/>
                          <a:cs typeface="Times New Roman" pitchFamily="18" charset="0"/>
                        </a:rPr>
                        <a:t>C</a:t>
                      </a:r>
                    </a:p>
                  </a:txBody>
                  <a:tcPr/>
                </a:tc>
                <a:tc>
                  <a:txBody>
                    <a:bodyPr/>
                    <a:lstStyle/>
                    <a:p>
                      <a:r>
                        <a:rPr lang="en-US" dirty="0">
                          <a:latin typeface="Times New Roman" pitchFamily="18" charset="0"/>
                          <a:cs typeface="Times New Roman" pitchFamily="18" charset="0"/>
                        </a:rPr>
                        <a:t>3</a:t>
                      </a:r>
                    </a:p>
                  </a:txBody>
                  <a:tcPr/>
                </a:tc>
                <a:tc>
                  <a:txBody>
                    <a:bodyPr/>
                    <a:lstStyle/>
                    <a:p>
                      <a:r>
                        <a:rPr lang="en-US" dirty="0">
                          <a:latin typeface="Times New Roman" pitchFamily="18" charset="0"/>
                          <a:cs typeface="Times New Roman" pitchFamily="18" charset="0"/>
                        </a:rPr>
                        <a:t>4</a:t>
                      </a: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1</a:t>
                      </a:r>
                    </a:p>
                  </a:txBody>
                  <a:tcPr/>
                </a:tc>
                <a:extLst>
                  <a:ext uri="{0D108BD9-81ED-4DB2-BD59-A6C34878D82A}">
                    <a16:rowId xmlns:a16="http://schemas.microsoft.com/office/drawing/2014/main" xmlns="" val="10003"/>
                  </a:ext>
                </a:extLst>
              </a:tr>
              <a:tr h="370840">
                <a:tc>
                  <a:txBody>
                    <a:bodyPr/>
                    <a:lstStyle/>
                    <a:p>
                      <a:r>
                        <a:rPr lang="en-US" dirty="0">
                          <a:latin typeface="Times New Roman" pitchFamily="18" charset="0"/>
                          <a:cs typeface="Times New Roman" pitchFamily="18" charset="0"/>
                        </a:rPr>
                        <a:t>D</a:t>
                      </a:r>
                    </a:p>
                  </a:txBody>
                  <a:tcPr/>
                </a:tc>
                <a:tc>
                  <a:txBody>
                    <a:bodyPr/>
                    <a:lstStyle/>
                    <a:p>
                      <a:r>
                        <a:rPr lang="en-US" dirty="0">
                          <a:latin typeface="Times New Roman" pitchFamily="18" charset="0"/>
                          <a:cs typeface="Times New Roman" pitchFamily="18" charset="0"/>
                        </a:rPr>
                        <a:t>4</a:t>
                      </a:r>
                    </a:p>
                  </a:txBody>
                  <a:tcPr/>
                </a:tc>
                <a:tc>
                  <a:txBody>
                    <a:bodyPr/>
                    <a:lstStyle/>
                    <a:p>
                      <a:r>
                        <a:rPr lang="en-US" dirty="0">
                          <a:latin typeface="Times New Roman" pitchFamily="18" charset="0"/>
                          <a:cs typeface="Times New Roman" pitchFamily="18" charset="0"/>
                        </a:rPr>
                        <a:t>3</a:t>
                      </a: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1</a:t>
                      </a:r>
                    </a:p>
                  </a:txBody>
                  <a:tcPr/>
                </a:tc>
                <a:extLst>
                  <a:ext uri="{0D108BD9-81ED-4DB2-BD59-A6C34878D82A}">
                    <a16:rowId xmlns:a16="http://schemas.microsoft.com/office/drawing/2014/main" xmlns="" val="10004"/>
                  </a:ext>
                </a:extLst>
              </a:tr>
              <a:tr h="370840">
                <a:tc>
                  <a:txBody>
                    <a:bodyPr/>
                    <a:lstStyle/>
                    <a:p>
                      <a:r>
                        <a:rPr lang="en-US" dirty="0">
                          <a:latin typeface="Times New Roman" pitchFamily="18" charset="0"/>
                          <a:cs typeface="Times New Roman" pitchFamily="18" charset="0"/>
                        </a:rPr>
                        <a:t>E</a:t>
                      </a:r>
                    </a:p>
                  </a:txBody>
                  <a:tcPr/>
                </a:tc>
                <a:tc>
                  <a:txBody>
                    <a:bodyPr/>
                    <a:lstStyle/>
                    <a:p>
                      <a:r>
                        <a:rPr lang="en-US" dirty="0">
                          <a:latin typeface="Times New Roman" pitchFamily="18" charset="0"/>
                          <a:cs typeface="Times New Roman" pitchFamily="18" charset="0"/>
                        </a:rPr>
                        <a:t>5</a:t>
                      </a:r>
                    </a:p>
                  </a:txBody>
                  <a:tcPr/>
                </a:tc>
                <a:tc>
                  <a:txBody>
                    <a:bodyPr/>
                    <a:lstStyle/>
                    <a:p>
                      <a:r>
                        <a:rPr lang="en-US" dirty="0">
                          <a:latin typeface="Times New Roman" pitchFamily="18" charset="0"/>
                          <a:cs typeface="Times New Roman" pitchFamily="18" charset="0"/>
                        </a:rPr>
                        <a:t>6</a:t>
                      </a: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1</a:t>
                      </a:r>
                    </a:p>
                  </a:txBody>
                  <a:tcPr/>
                </a:tc>
                <a:extLst>
                  <a:ext uri="{0D108BD9-81ED-4DB2-BD59-A6C34878D82A}">
                    <a16:rowId xmlns:a16="http://schemas.microsoft.com/office/drawing/2014/main" xmlns="" val="10005"/>
                  </a:ext>
                </a:extLst>
              </a:tr>
              <a:tr h="370840">
                <a:tc>
                  <a:txBody>
                    <a:bodyPr/>
                    <a:lstStyle/>
                    <a:p>
                      <a:r>
                        <a:rPr lang="en-US" dirty="0">
                          <a:latin typeface="Times New Roman" pitchFamily="18" charset="0"/>
                          <a:cs typeface="Times New Roman" pitchFamily="18" charset="0"/>
                        </a:rPr>
                        <a:t>F</a:t>
                      </a:r>
                    </a:p>
                  </a:txBody>
                  <a:tcPr/>
                </a:tc>
                <a:tc>
                  <a:txBody>
                    <a:bodyPr/>
                    <a:lstStyle/>
                    <a:p>
                      <a:r>
                        <a:rPr lang="en-US" dirty="0">
                          <a:latin typeface="Times New Roman" pitchFamily="18" charset="0"/>
                          <a:cs typeface="Times New Roman" pitchFamily="18" charset="0"/>
                        </a:rPr>
                        <a:t>6</a:t>
                      </a:r>
                    </a:p>
                  </a:txBody>
                  <a:tcPr/>
                </a:tc>
                <a:tc>
                  <a:txBody>
                    <a:bodyPr/>
                    <a:lstStyle/>
                    <a:p>
                      <a:r>
                        <a:rPr lang="en-US" dirty="0">
                          <a:latin typeface="Times New Roman" pitchFamily="18" charset="0"/>
                          <a:cs typeface="Times New Roman" pitchFamily="18" charset="0"/>
                        </a:rPr>
                        <a:t>7</a:t>
                      </a: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1</a:t>
                      </a:r>
                    </a:p>
                  </a:txBody>
                  <a:tcPr/>
                </a:tc>
                <a:extLst>
                  <a:ext uri="{0D108BD9-81ED-4DB2-BD59-A6C34878D82A}">
                    <a16:rowId xmlns:a16="http://schemas.microsoft.com/office/drawing/2014/main" xmlns="" val="10006"/>
                  </a:ext>
                </a:extLst>
              </a:tr>
              <a:tr h="370840">
                <a:tc>
                  <a:txBody>
                    <a:bodyPr/>
                    <a:lstStyle/>
                    <a:p>
                      <a:r>
                        <a:rPr lang="en-US" dirty="0">
                          <a:latin typeface="Times New Roman" pitchFamily="18" charset="0"/>
                          <a:cs typeface="Times New Roman" pitchFamily="18" charset="0"/>
                        </a:rPr>
                        <a:t>G</a:t>
                      </a:r>
                    </a:p>
                  </a:txBody>
                  <a:tcPr/>
                </a:tc>
                <a:tc>
                  <a:txBody>
                    <a:bodyPr/>
                    <a:lstStyle/>
                    <a:p>
                      <a:r>
                        <a:rPr lang="en-US" dirty="0">
                          <a:latin typeface="Times New Roman" pitchFamily="18" charset="0"/>
                          <a:cs typeface="Times New Roman" pitchFamily="18" charset="0"/>
                        </a:rPr>
                        <a:t>7</a:t>
                      </a:r>
                    </a:p>
                  </a:txBody>
                  <a:tcPr/>
                </a:tc>
                <a:tc>
                  <a:txBody>
                    <a:bodyPr/>
                    <a:lstStyle/>
                    <a:p>
                      <a:r>
                        <a:rPr lang="en-US" dirty="0">
                          <a:latin typeface="Times New Roman" pitchFamily="18" charset="0"/>
                          <a:cs typeface="Times New Roman" pitchFamily="18" charset="0"/>
                        </a:rPr>
                        <a:t>5</a:t>
                      </a:r>
                    </a:p>
                  </a:txBody>
                  <a:tcPr/>
                </a:tc>
                <a:tc>
                  <a:txBody>
                    <a:bodyPr/>
                    <a:lstStyle/>
                    <a:p>
                      <a:r>
                        <a:rPr lang="en-US" dirty="0">
                          <a:latin typeface="Times New Roman" pitchFamily="18" charset="0"/>
                          <a:cs typeface="Times New Roman" pitchFamily="18" charset="0"/>
                        </a:rPr>
                        <a:t>2</a:t>
                      </a:r>
                    </a:p>
                  </a:txBody>
                  <a:tcPr/>
                </a:tc>
                <a:tc>
                  <a:txBody>
                    <a:bodyPr/>
                    <a:lstStyle/>
                    <a:p>
                      <a:r>
                        <a:rPr lang="en-US" dirty="0">
                          <a:latin typeface="Times New Roman" pitchFamily="18" charset="0"/>
                          <a:cs typeface="Times New Roman" pitchFamily="18" charset="0"/>
                        </a:rPr>
                        <a:t>4</a:t>
                      </a:r>
                    </a:p>
                  </a:txBody>
                  <a:tcPr/>
                </a:tc>
                <a:extLst>
                  <a:ext uri="{0D108BD9-81ED-4DB2-BD59-A6C34878D82A}">
                    <a16:rowId xmlns:a16="http://schemas.microsoft.com/office/drawing/2014/main" xmlns="" val="10007"/>
                  </a:ext>
                </a:extLst>
              </a:tr>
            </a:tbl>
          </a:graphicData>
        </a:graphic>
      </p:graphicFrame>
      <p:sp>
        <p:nvSpPr>
          <p:cNvPr id="7" name="TextBox 6"/>
          <p:cNvSpPr txBox="1"/>
          <p:nvPr/>
        </p:nvSpPr>
        <p:spPr>
          <a:xfrm>
            <a:off x="762000" y="685800"/>
            <a:ext cx="7848600" cy="584775"/>
          </a:xfrm>
          <a:prstGeom prst="rect">
            <a:avLst/>
          </a:prstGeom>
          <a:noFill/>
        </p:spPr>
        <p:txBody>
          <a:bodyPr wrap="square" rtlCol="0">
            <a:spAutoFit/>
          </a:bodyPr>
          <a:lstStyle/>
          <a:p>
            <a:r>
              <a:rPr lang="en-US" sz="1600" dirty="0">
                <a:latin typeface="Times New Roman" pitchFamily="18" charset="0"/>
                <a:cs typeface="Times New Roman" pitchFamily="18" charset="0"/>
              </a:rPr>
              <a:t>We have 7 students class ranking done by two teachers as per the table below. Calculate the correlation between these two rankings.</a:t>
            </a:r>
          </a:p>
        </p:txBody>
      </p:sp>
      <p:sp>
        <p:nvSpPr>
          <p:cNvPr id="8" name="TextBox 7"/>
          <p:cNvSpPr txBox="1"/>
          <p:nvPr/>
        </p:nvSpPr>
        <p:spPr>
          <a:xfrm>
            <a:off x="838200" y="4800600"/>
            <a:ext cx="556260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Sum of D-Square= 10</a:t>
            </a: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181600"/>
            <a:ext cx="3000375" cy="628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638800" y="5257800"/>
            <a:ext cx="2667000" cy="369332"/>
          </a:xfrm>
          <a:prstGeom prst="rect">
            <a:avLst/>
          </a:prstGeom>
          <a:noFill/>
        </p:spPr>
        <p:txBody>
          <a:bodyPr wrap="square" rtlCol="0">
            <a:spAutoFit/>
          </a:bodyPr>
          <a:lstStyle/>
          <a:p>
            <a:r>
              <a:rPr lang="en-US" dirty="0">
                <a:latin typeface="Times New Roman" pitchFamily="18" charset="0"/>
                <a:cs typeface="Times New Roman" pitchFamily="18" charset="0"/>
              </a:rPr>
              <a:t>=0.8215</a:t>
            </a:r>
          </a:p>
        </p:txBody>
      </p:sp>
      <p:sp>
        <p:nvSpPr>
          <p:cNvPr id="11" name="TextBox 10"/>
          <p:cNvSpPr txBox="1"/>
          <p:nvPr/>
        </p:nvSpPr>
        <p:spPr>
          <a:xfrm>
            <a:off x="457200" y="5867400"/>
            <a:ext cx="7620000" cy="646331"/>
          </a:xfrm>
          <a:prstGeom prst="rect">
            <a:avLst/>
          </a:prstGeom>
          <a:noFill/>
        </p:spPr>
        <p:txBody>
          <a:bodyPr wrap="square" rtlCol="0">
            <a:spAutoFit/>
          </a:bodyPr>
          <a:lstStyle/>
          <a:p>
            <a:r>
              <a:rPr lang="en-US" dirty="0">
                <a:latin typeface="Times New Roman" pitchFamily="18" charset="0"/>
                <a:cs typeface="Times New Roman" pitchFamily="18" charset="0"/>
              </a:rPr>
              <a:t>So there is high level of positive correlation between two teachers rankings. They move in the same direction.</a:t>
            </a:r>
          </a:p>
        </p:txBody>
      </p:sp>
    </p:spTree>
    <p:extLst>
      <p:ext uri="{BB962C8B-B14F-4D97-AF65-F5344CB8AC3E}">
        <p14:creationId xmlns:p14="http://schemas.microsoft.com/office/powerpoint/2010/main" val="2317577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743200"/>
          </a:xfrm>
        </p:spPr>
        <p:txBody>
          <a:bodyPr>
            <a:normAutofit/>
          </a:bodyPr>
          <a:lstStyle/>
          <a:p>
            <a:pPr algn="l"/>
            <a:r>
              <a:rPr lang="en-US" sz="2400" dirty="0">
                <a:latin typeface="Times New Roman" pitchFamily="18" charset="0"/>
                <a:cs typeface="Times New Roman" pitchFamily="18" charset="0"/>
              </a:rPr>
              <a:t>So far in this class we have discussed basic numeric descriptive measures.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In next module, we learn about Hypothesis Testing. </a:t>
            </a:r>
          </a:p>
        </p:txBody>
      </p:sp>
      <p:sp>
        <p:nvSpPr>
          <p:cNvPr id="4" name="TextBox 3"/>
          <p:cNvSpPr txBox="1"/>
          <p:nvPr/>
        </p:nvSpPr>
        <p:spPr>
          <a:xfrm>
            <a:off x="685800" y="3505200"/>
            <a:ext cx="7010400"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End of Module 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4350" y="304800"/>
            <a:ext cx="6400800" cy="533400"/>
          </a:xfrm>
        </p:spPr>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Population Vs Sample</a:t>
            </a:r>
          </a:p>
        </p:txBody>
      </p:sp>
      <p:grpSp>
        <p:nvGrpSpPr>
          <p:cNvPr id="6" name="Group 5"/>
          <p:cNvGrpSpPr/>
          <p:nvPr/>
        </p:nvGrpSpPr>
        <p:grpSpPr bwMode="auto">
          <a:xfrm>
            <a:off x="685800" y="1276213"/>
            <a:ext cx="1228725" cy="1162050"/>
            <a:chOff x="0" y="0"/>
            <a:chExt cx="774" cy="732"/>
          </a:xfrm>
        </p:grpSpPr>
        <p:sp>
          <p:nvSpPr>
            <p:cNvPr id="14" name="Oval 13"/>
            <p:cNvSpPr>
              <a:spLocks noChangeArrowheads="1"/>
            </p:cNvSpPr>
            <p:nvPr/>
          </p:nvSpPr>
          <p:spPr bwMode="auto">
            <a:xfrm>
              <a:off x="0" y="0"/>
              <a:ext cx="774" cy="732"/>
            </a:xfrm>
            <a:prstGeom prst="ellipse">
              <a:avLst/>
            </a:prstGeom>
            <a:solidFill>
              <a:srgbClr val="00808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spAutoFit/>
            </a:bodyPr>
            <a:lstStyle/>
            <a:p>
              <a:endParaRPr lang="en-US" dirty="0"/>
            </a:p>
          </p:txBody>
        </p:sp>
        <p:sp>
          <p:nvSpPr>
            <p:cNvPr id="15" name="Oval 14"/>
            <p:cNvSpPr>
              <a:spLocks noChangeArrowheads="1"/>
            </p:cNvSpPr>
            <p:nvPr/>
          </p:nvSpPr>
          <p:spPr bwMode="auto">
            <a:xfrm>
              <a:off x="450" y="480"/>
              <a:ext cx="204" cy="204"/>
            </a:xfrm>
            <a:prstGeom prst="ellipse">
              <a:avLst/>
            </a:prstGeom>
            <a:solidFill>
              <a:srgbClr val="008080">
                <a:alpha val="50980"/>
              </a:srgbClr>
            </a:solidFill>
            <a:ln w="12700"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spAutoFit/>
            </a:bodyPr>
            <a:lstStyle/>
            <a:p>
              <a:endParaRPr lang="en-US" dirty="0"/>
            </a:p>
          </p:txBody>
        </p:sp>
      </p:grpSp>
      <p:sp>
        <p:nvSpPr>
          <p:cNvPr id="7" name="AutoShape 42"/>
          <p:cNvSpPr>
            <a:spLocks noChangeArrowheads="1"/>
          </p:cNvSpPr>
          <p:nvPr/>
        </p:nvSpPr>
        <p:spPr bwMode="auto">
          <a:xfrm>
            <a:off x="1712573" y="2856865"/>
            <a:ext cx="1933575" cy="742950"/>
          </a:xfrm>
          <a:prstGeom prst="wedgeRectCallout">
            <a:avLst>
              <a:gd name="adj1" fmla="val -51148"/>
              <a:gd name="adj2" fmla="val -12094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lstStyle/>
          <a:p>
            <a:pPr marL="0" marR="0" eaLnBrk="0" fontAlgn="base" hangingPunct="0">
              <a:lnSpc>
                <a:spcPct val="90000"/>
              </a:lnSpc>
              <a:spcBef>
                <a:spcPts val="180"/>
              </a:spcBef>
              <a:spcAft>
                <a:spcPts val="180"/>
              </a:spcAft>
            </a:pPr>
            <a:r>
              <a:rPr lang="en-US" sz="1000" b="1" kern="1200" dirty="0">
                <a:solidFill>
                  <a:srgbClr val="000000"/>
                </a:solidFill>
                <a:effectLst/>
                <a:latin typeface="Times New Roman"/>
                <a:ea typeface="Times New Roman"/>
              </a:rPr>
              <a:t>Population</a:t>
            </a:r>
            <a:r>
              <a:rPr lang="en-US" sz="1000" kern="1200" dirty="0">
                <a:solidFill>
                  <a:srgbClr val="000000"/>
                </a:solidFill>
                <a:effectLst/>
                <a:latin typeface="Times New Roman"/>
                <a:ea typeface="Times New Roman"/>
              </a:rPr>
              <a:t> is the entire collection of data, which we wish to analyze, describe or draw conclusions about.</a:t>
            </a:r>
            <a:endParaRPr lang="en-US" sz="1200" dirty="0">
              <a:effectLst/>
              <a:latin typeface="Times New Roman"/>
              <a:ea typeface="Times New Roman"/>
            </a:endParaRPr>
          </a:p>
        </p:txBody>
      </p:sp>
      <p:sp>
        <p:nvSpPr>
          <p:cNvPr id="8" name="AutoShape 44"/>
          <p:cNvSpPr>
            <a:spLocks noChangeArrowheads="1"/>
          </p:cNvSpPr>
          <p:nvPr/>
        </p:nvSpPr>
        <p:spPr bwMode="auto">
          <a:xfrm>
            <a:off x="3095625" y="1638163"/>
            <a:ext cx="619125" cy="400050"/>
          </a:xfrm>
          <a:prstGeom prst="chevron">
            <a:avLst>
              <a:gd name="adj" fmla="val 38690"/>
            </a:avLst>
          </a:prstGeom>
          <a:gradFill rotWithShape="1">
            <a:gsLst>
              <a:gs pos="0">
                <a:srgbClr val="FFFFFF"/>
              </a:gs>
              <a:gs pos="100000">
                <a:srgbClr val="CCFFCC"/>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spAutoFit/>
          </a:bodyPr>
          <a:lstStyle/>
          <a:p>
            <a:endParaRPr lang="en-US" dirty="0"/>
          </a:p>
        </p:txBody>
      </p:sp>
      <p:grpSp>
        <p:nvGrpSpPr>
          <p:cNvPr id="9" name="Group 8"/>
          <p:cNvGrpSpPr/>
          <p:nvPr/>
        </p:nvGrpSpPr>
        <p:grpSpPr bwMode="auto">
          <a:xfrm>
            <a:off x="4065700" y="1157605"/>
            <a:ext cx="1228725" cy="1162050"/>
            <a:chOff x="0" y="0"/>
            <a:chExt cx="774" cy="732"/>
          </a:xfrm>
        </p:grpSpPr>
        <p:sp>
          <p:nvSpPr>
            <p:cNvPr id="12" name="Oval 11"/>
            <p:cNvSpPr>
              <a:spLocks noChangeArrowheads="1"/>
            </p:cNvSpPr>
            <p:nvPr/>
          </p:nvSpPr>
          <p:spPr bwMode="auto">
            <a:xfrm>
              <a:off x="0" y="0"/>
              <a:ext cx="774" cy="732"/>
            </a:xfrm>
            <a:prstGeom prst="ellipse">
              <a:avLst/>
            </a:prstGeom>
            <a:solidFill>
              <a:srgbClr val="00808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spAutoFit/>
            </a:bodyPr>
            <a:lstStyle/>
            <a:p>
              <a:endParaRPr lang="en-US" dirty="0"/>
            </a:p>
          </p:txBody>
        </p:sp>
        <p:sp>
          <p:nvSpPr>
            <p:cNvPr id="13" name="Oval 12"/>
            <p:cNvSpPr>
              <a:spLocks noChangeArrowheads="1"/>
            </p:cNvSpPr>
            <p:nvPr/>
          </p:nvSpPr>
          <p:spPr bwMode="auto">
            <a:xfrm>
              <a:off x="487" y="456"/>
              <a:ext cx="204" cy="204"/>
            </a:xfrm>
            <a:prstGeom prst="ellipse">
              <a:avLst/>
            </a:prstGeom>
            <a:solidFill>
              <a:schemeClr val="bg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spAutoFit/>
            </a:bodyPr>
            <a:lstStyle/>
            <a:p>
              <a:endParaRPr lang="en-US" dirty="0"/>
            </a:p>
          </p:txBody>
        </p:sp>
      </p:grpSp>
      <p:sp>
        <p:nvSpPr>
          <p:cNvPr id="10" name="AutoShape 43"/>
          <p:cNvSpPr>
            <a:spLocks noChangeArrowheads="1"/>
          </p:cNvSpPr>
          <p:nvPr/>
        </p:nvSpPr>
        <p:spPr bwMode="auto">
          <a:xfrm>
            <a:off x="6369275" y="1195705"/>
            <a:ext cx="2152650" cy="1085850"/>
          </a:xfrm>
          <a:prstGeom prst="wedgeRectCallout">
            <a:avLst>
              <a:gd name="adj1" fmla="val -43750"/>
              <a:gd name="adj2" fmla="val 7090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rIns="45720" anchor="ctr"/>
          <a:lstStyle/>
          <a:p>
            <a:pPr marL="0" marR="0" eaLnBrk="0" fontAlgn="base" hangingPunct="0">
              <a:spcBef>
                <a:spcPts val="180"/>
              </a:spcBef>
              <a:spcAft>
                <a:spcPts val="180"/>
              </a:spcAft>
            </a:pPr>
            <a:r>
              <a:rPr lang="en-US" sz="1000" kern="1200" dirty="0">
                <a:solidFill>
                  <a:srgbClr val="000000"/>
                </a:solidFill>
                <a:effectLst/>
                <a:latin typeface="Times New Roman"/>
                <a:ea typeface="Times New Roman"/>
              </a:rPr>
              <a:t>The </a:t>
            </a:r>
            <a:r>
              <a:rPr lang="en-US" sz="1000" b="1" kern="1200" dirty="0">
                <a:solidFill>
                  <a:srgbClr val="000000"/>
                </a:solidFill>
                <a:effectLst/>
                <a:latin typeface="Times New Roman"/>
                <a:ea typeface="Times New Roman"/>
              </a:rPr>
              <a:t>sample</a:t>
            </a:r>
            <a:r>
              <a:rPr lang="en-US" sz="1000" kern="1200" dirty="0">
                <a:solidFill>
                  <a:srgbClr val="000000"/>
                </a:solidFill>
                <a:effectLst/>
                <a:latin typeface="Times New Roman"/>
                <a:ea typeface="Times New Roman"/>
              </a:rPr>
              <a:t> is the part of the population that we actually examine in order to gather information and draw valid conclusions about the larger group</a:t>
            </a:r>
            <a:endParaRPr lang="en-US" sz="1200" dirty="0">
              <a:effectLst/>
              <a:latin typeface="Times New Roman"/>
              <a:ea typeface="Times New Roman"/>
            </a:endParaRPr>
          </a:p>
        </p:txBody>
      </p:sp>
      <p:sp>
        <p:nvSpPr>
          <p:cNvPr id="11" name="Oval 10"/>
          <p:cNvSpPr>
            <a:spLocks noChangeArrowheads="1"/>
          </p:cNvSpPr>
          <p:nvPr/>
        </p:nvSpPr>
        <p:spPr bwMode="auto">
          <a:xfrm>
            <a:off x="6207350" y="2448062"/>
            <a:ext cx="323850" cy="323850"/>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spAutoFit/>
          </a:bodyPr>
          <a:lstStyle/>
          <a:p>
            <a:endParaRPr lang="en-US" dirty="0"/>
          </a:p>
        </p:txBody>
      </p:sp>
      <p:sp>
        <p:nvSpPr>
          <p:cNvPr id="16" name="TextBox 15"/>
          <p:cNvSpPr txBox="1"/>
          <p:nvPr/>
        </p:nvSpPr>
        <p:spPr>
          <a:xfrm>
            <a:off x="450962" y="4213134"/>
            <a:ext cx="8458200"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Example: A survey will be given to 100 students randomly selected from Eighth grade. Total number of students in eighth grade is 250. </a:t>
            </a:r>
          </a:p>
          <a:p>
            <a:r>
              <a:rPr lang="en-US" dirty="0">
                <a:latin typeface="Times New Roman" panose="02020603050405020304" pitchFamily="18" charset="0"/>
                <a:cs typeface="Times New Roman" panose="02020603050405020304" pitchFamily="18" charset="0"/>
              </a:rPr>
              <a:t>What is the population?</a:t>
            </a:r>
          </a:p>
          <a:p>
            <a:r>
              <a:rPr lang="en-US" dirty="0">
                <a:latin typeface="Times New Roman" panose="02020603050405020304" pitchFamily="18" charset="0"/>
                <a:cs typeface="Times New Roman" panose="02020603050405020304" pitchFamily="18" charset="0"/>
              </a:rPr>
              <a:t>All 250 students in Eighth grade </a:t>
            </a:r>
          </a:p>
          <a:p>
            <a:r>
              <a:rPr lang="en-US" dirty="0">
                <a:latin typeface="Times New Roman" panose="02020603050405020304" pitchFamily="18" charset="0"/>
                <a:cs typeface="Times New Roman" panose="02020603050405020304" pitchFamily="18" charset="0"/>
              </a:rPr>
              <a:t>What is the sample? 100 selected students</a:t>
            </a:r>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855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dirty="0">
                <a:latin typeface="Times New Roman" panose="02020603050405020304" pitchFamily="18" charset="0"/>
                <a:cs typeface="Times New Roman" panose="02020603050405020304" pitchFamily="18" charset="0"/>
              </a:rPr>
              <a:t>Broad Classification of Data</a:t>
            </a:r>
          </a:p>
        </p:txBody>
      </p:sp>
      <p:sp>
        <p:nvSpPr>
          <p:cNvPr id="6" name="TextBox 5"/>
          <p:cNvSpPr txBox="1"/>
          <p:nvPr/>
        </p:nvSpPr>
        <p:spPr>
          <a:xfrm>
            <a:off x="3238500" y="914400"/>
            <a:ext cx="685800" cy="3810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a:t>
            </a:r>
          </a:p>
        </p:txBody>
      </p:sp>
      <p:cxnSp>
        <p:nvCxnSpPr>
          <p:cNvPr id="8" name="Straight Arrow Connector 7"/>
          <p:cNvCxnSpPr/>
          <p:nvPr/>
        </p:nvCxnSpPr>
        <p:spPr>
          <a:xfrm flipH="1">
            <a:off x="2514600" y="1295400"/>
            <a:ext cx="10668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81400" y="1295400"/>
            <a:ext cx="10668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9240" y="1969168"/>
            <a:ext cx="17526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Qualitative</a:t>
            </a:r>
          </a:p>
        </p:txBody>
      </p:sp>
      <p:sp>
        <p:nvSpPr>
          <p:cNvPr id="13" name="TextBox 12"/>
          <p:cNvSpPr txBox="1"/>
          <p:nvPr/>
        </p:nvSpPr>
        <p:spPr>
          <a:xfrm>
            <a:off x="4046220" y="1992868"/>
            <a:ext cx="36957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Quantitative</a:t>
            </a:r>
          </a:p>
        </p:txBody>
      </p:sp>
      <p:cxnSp>
        <p:nvCxnSpPr>
          <p:cNvPr id="16" name="Straight Arrow Connector 15"/>
          <p:cNvCxnSpPr/>
          <p:nvPr/>
        </p:nvCxnSpPr>
        <p:spPr>
          <a:xfrm>
            <a:off x="2133600" y="2338500"/>
            <a:ext cx="0" cy="55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5800" y="2827602"/>
            <a:ext cx="31242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Nominal or Ordinal</a:t>
            </a:r>
          </a:p>
        </p:txBody>
      </p:sp>
      <p:cxnSp>
        <p:nvCxnSpPr>
          <p:cNvPr id="19" name="Straight Arrow Connector 18"/>
          <p:cNvCxnSpPr/>
          <p:nvPr/>
        </p:nvCxnSpPr>
        <p:spPr>
          <a:xfrm>
            <a:off x="4648200" y="23622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33800" y="2895600"/>
            <a:ext cx="392430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Interval or Ratio. Quasi Interval is a special case</a:t>
            </a:r>
          </a:p>
        </p:txBody>
      </p:sp>
    </p:spTree>
    <p:extLst>
      <p:ext uri="{BB962C8B-B14F-4D97-AF65-F5344CB8AC3E}">
        <p14:creationId xmlns:p14="http://schemas.microsoft.com/office/powerpoint/2010/main" val="1785595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0"/>
            <a:ext cx="6400800" cy="609600"/>
          </a:xfrm>
        </p:spPr>
        <p:txBody>
          <a:bodyPr/>
          <a:lstStyle/>
          <a:p>
            <a:pPr algn="l"/>
            <a:r>
              <a:rPr lang="en-US" dirty="0">
                <a:solidFill>
                  <a:srgbClr val="002060"/>
                </a:solidFill>
                <a:latin typeface="Times New Roman" panose="02020603050405020304" pitchFamily="18" charset="0"/>
                <a:cs typeface="Times New Roman" panose="02020603050405020304" pitchFamily="18" charset="0"/>
              </a:rPr>
              <a:t>Types of Data*</a:t>
            </a:r>
          </a:p>
        </p:txBody>
      </p:sp>
      <p:sp>
        <p:nvSpPr>
          <p:cNvPr id="5" name="TextBox 4"/>
          <p:cNvSpPr txBox="1"/>
          <p:nvPr/>
        </p:nvSpPr>
        <p:spPr>
          <a:xfrm>
            <a:off x="266700" y="580993"/>
            <a:ext cx="83058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 is of 5 types, namely, Nominal, Ordinal, Interval, Ratio and Quasi-Interval</a:t>
            </a:r>
          </a:p>
        </p:txBody>
      </p:sp>
      <p:sp>
        <p:nvSpPr>
          <p:cNvPr id="4" name="TextBox 3"/>
          <p:cNvSpPr txBox="1"/>
          <p:nvPr/>
        </p:nvSpPr>
        <p:spPr>
          <a:xfrm>
            <a:off x="209550" y="981103"/>
            <a:ext cx="8839200" cy="803296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Nominal data  measures without order</a:t>
            </a:r>
          </a:p>
          <a:p>
            <a:r>
              <a:rPr lang="en-US" sz="2000" dirty="0">
                <a:latin typeface="Times New Roman" panose="02020603050405020304" pitchFamily="18" charset="0"/>
                <a:cs typeface="Times New Roman" panose="02020603050405020304" pitchFamily="18" charset="0"/>
              </a:rPr>
              <a:t>Example: Type of School. It could be either a Vocational, private, State etc.</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Ordinal data Measures with order</a:t>
            </a:r>
          </a:p>
          <a:p>
            <a:r>
              <a:rPr lang="en-US" sz="2000" dirty="0">
                <a:latin typeface="Times New Roman" panose="02020603050405020304" pitchFamily="18" charset="0"/>
                <a:cs typeface="Times New Roman" panose="02020603050405020304" pitchFamily="18" charset="0"/>
              </a:rPr>
              <a:t>Example: The letter grading system of A, B, C, 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Interval data Measures with order and establishes numerically equal distances on the scale. </a:t>
            </a:r>
          </a:p>
          <a:p>
            <a:r>
              <a:rPr lang="en-US" sz="2000" dirty="0">
                <a:latin typeface="Times New Roman" panose="02020603050405020304" pitchFamily="18" charset="0"/>
                <a:cs typeface="Times New Roman" panose="02020603050405020304" pitchFamily="18" charset="0"/>
              </a:rPr>
              <a:t>Example: Performance on SAT exam. Difference between 800 and 700 is equal to difference between 600 and 500.</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Ratio data characterized by  equal intervals  with a  true zero pint. </a:t>
            </a:r>
          </a:p>
          <a:p>
            <a:r>
              <a:rPr lang="en-US" sz="2000" dirty="0">
                <a:latin typeface="Times New Roman" panose="02020603050405020304" pitchFamily="18" charset="0"/>
                <a:cs typeface="Times New Roman" panose="02020603050405020304" pitchFamily="18" charset="0"/>
              </a:rPr>
              <a:t>Example: how many answers are right in a test. With 0.0 meaning none.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Quasi-Interval  is a type of scale intermediate of ordinal and interval. It is technically ordinal but can also be analyzed as if it were interval. </a:t>
            </a:r>
          </a:p>
          <a:p>
            <a:r>
              <a:rPr lang="en-US" sz="2000" dirty="0">
                <a:latin typeface="Times New Roman" panose="02020603050405020304" pitchFamily="18" charset="0"/>
                <a:cs typeface="Times New Roman" panose="02020603050405020304" pitchFamily="18" charset="0"/>
              </a:rPr>
              <a:t>Example: Likert Scale in an opinion poll of 5 (strongly Agree) to 1 (Strongly Disagree)</a:t>
            </a:r>
          </a:p>
          <a:p>
            <a:pPr algn="r"/>
            <a:r>
              <a:rPr lang="en-US" sz="2000" dirty="0">
                <a:latin typeface="Times New Roman" panose="02020603050405020304" pitchFamily="18" charset="0"/>
                <a:cs typeface="Times New Roman" panose="02020603050405020304" pitchFamily="18" charset="0"/>
              </a:rPr>
              <a:t>* Reading Material provides further insight</a:t>
            </a:r>
          </a:p>
          <a:p>
            <a:pPr algn="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56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914400"/>
          </a:xfrm>
        </p:spPr>
        <p:txBody>
          <a:bodyPr/>
          <a:lstStyle/>
          <a:p>
            <a:r>
              <a:rPr lang="en-US" dirty="0">
                <a:latin typeface="Times New Roman" panose="02020603050405020304" pitchFamily="18" charset="0"/>
                <a:cs typeface="Times New Roman" panose="02020603050405020304" pitchFamily="18" charset="0"/>
              </a:rPr>
              <a:t>Mean</a:t>
            </a:r>
          </a:p>
        </p:txBody>
      </p:sp>
      <p:graphicFrame>
        <p:nvGraphicFramePr>
          <p:cNvPr id="7" name="Object 6"/>
          <p:cNvGraphicFramePr>
            <a:graphicFrameLocks noChangeAspect="1"/>
          </p:cNvGraphicFramePr>
          <p:nvPr>
            <p:extLst>
              <p:ext uri="{D42A27DB-BD31-4B8C-83A1-F6EECF244321}">
                <p14:modId xmlns:p14="http://schemas.microsoft.com/office/powerpoint/2010/main" val="1892374275"/>
              </p:ext>
            </p:extLst>
          </p:nvPr>
        </p:nvGraphicFramePr>
        <p:xfrm>
          <a:off x="609600" y="1295401"/>
          <a:ext cx="5768975" cy="1600200"/>
        </p:xfrm>
        <a:graphic>
          <a:graphicData uri="http://schemas.openxmlformats.org/presentationml/2006/ole">
            <mc:AlternateContent xmlns:mc="http://schemas.openxmlformats.org/markup-compatibility/2006">
              <mc:Choice xmlns:v="urn:schemas-microsoft-com:vml" Requires="v">
                <p:oleObj spid="_x0000_s1087" r:id="rId4" imgW="1943100" imgH="609600" progId="">
                  <p:embed/>
                </p:oleObj>
              </mc:Choice>
              <mc:Fallback>
                <p:oleObj r:id="rId4" imgW="1943100" imgH="60960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95401"/>
                        <a:ext cx="5768975"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82171" y="3276600"/>
            <a:ext cx="7620000" cy="369332"/>
          </a:xfrm>
          <a:prstGeom prst="rect">
            <a:avLst/>
          </a:prstGeom>
        </p:spPr>
        <p:txBody>
          <a:bodyPr wrap="square">
            <a:spAutoFit/>
          </a:bodyPr>
          <a:lstStyle/>
          <a:p>
            <a:pPr marL="285750" lvl="0" indent="-285750" eaLnBrk="0" fontAlgn="base" hangingPunct="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Mean is the most common Measure of central tendency</a:t>
            </a:r>
          </a:p>
        </p:txBody>
      </p:sp>
      <p:sp>
        <p:nvSpPr>
          <p:cNvPr id="3" name="TextBox 2"/>
          <p:cNvSpPr txBox="1"/>
          <p:nvPr/>
        </p:nvSpPr>
        <p:spPr>
          <a:xfrm>
            <a:off x="682170" y="4082534"/>
            <a:ext cx="739502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Example: for data points (14,15,30, 40) mean = (14+15+30+40)/4 = 24.75 </a:t>
            </a:r>
          </a:p>
        </p:txBody>
      </p:sp>
      <p:sp>
        <p:nvSpPr>
          <p:cNvPr id="4" name="TextBox 3"/>
          <p:cNvSpPr txBox="1"/>
          <p:nvPr/>
        </p:nvSpPr>
        <p:spPr>
          <a:xfrm>
            <a:off x="489856" y="4615934"/>
            <a:ext cx="800463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Presence of Outlier in the data can affect mean.*</a:t>
            </a:r>
          </a:p>
        </p:txBody>
      </p:sp>
      <p:sp>
        <p:nvSpPr>
          <p:cNvPr id="5" name="TextBox 4"/>
          <p:cNvSpPr txBox="1"/>
          <p:nvPr/>
        </p:nvSpPr>
        <p:spPr>
          <a:xfrm>
            <a:off x="4038600" y="5715000"/>
            <a:ext cx="426357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Reading Material provides further insight</a:t>
            </a:r>
          </a:p>
          <a:p>
            <a:endParaRPr lang="en-US" dirty="0"/>
          </a:p>
        </p:txBody>
      </p:sp>
    </p:spTree>
    <p:extLst>
      <p:ext uri="{BB962C8B-B14F-4D97-AF65-F5344CB8AC3E}">
        <p14:creationId xmlns:p14="http://schemas.microsoft.com/office/powerpoint/2010/main" val="846325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914400"/>
          </a:xfrm>
        </p:spPr>
        <p:txBody>
          <a:bodyPr>
            <a:normAutofit fontScale="90000"/>
          </a:bodyPr>
          <a:lstStyle/>
          <a:p>
            <a:r>
              <a:rPr lang="en-US" dirty="0">
                <a:latin typeface="Times New Roman" panose="02020603050405020304" pitchFamily="18" charset="0"/>
                <a:cs typeface="Times New Roman" panose="02020603050405020304" pitchFamily="18" charset="0"/>
              </a:rPr>
              <a:t>Median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pSp>
        <p:nvGrpSpPr>
          <p:cNvPr id="6" name="Group 5"/>
          <p:cNvGrpSpPr/>
          <p:nvPr/>
        </p:nvGrpSpPr>
        <p:grpSpPr bwMode="auto">
          <a:xfrm>
            <a:off x="167520" y="1548572"/>
            <a:ext cx="8424548" cy="2554922"/>
            <a:chOff x="0" y="0"/>
            <a:chExt cx="5307" cy="1203"/>
          </a:xfrm>
        </p:grpSpPr>
        <p:sp>
          <p:nvSpPr>
            <p:cNvPr id="7" name="Text Box 4"/>
            <p:cNvSpPr txBox="1">
              <a:spLocks noChangeArrowheads="1"/>
            </p:cNvSpPr>
            <p:nvPr/>
          </p:nvSpPr>
          <p:spPr bwMode="auto">
            <a:xfrm>
              <a:off x="251" y="501"/>
              <a:ext cx="1285" cy="2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marL="0" marR="0">
                <a:lnSpc>
                  <a:spcPct val="115000"/>
                </a:lnSpc>
                <a:spcBef>
                  <a:spcPts val="0"/>
                </a:spcBef>
                <a:spcAft>
                  <a:spcPts val="1000"/>
                </a:spcAft>
              </a:pPr>
              <a:r>
                <a:rPr lang="en-US" sz="1100" dirty="0">
                  <a:effectLst/>
                  <a:latin typeface="Calibri"/>
                  <a:ea typeface="Times New Roman"/>
                  <a:cs typeface="Times New Roman"/>
                </a:rPr>
                <a:t> </a:t>
              </a:r>
              <a:endParaRPr lang="en-US" sz="1100" dirty="0">
                <a:effectLst/>
                <a:latin typeface="Calibri"/>
                <a:ea typeface="Calibri"/>
                <a:cs typeface="Times New Roman"/>
              </a:endParaRPr>
            </a:p>
          </p:txBody>
        </p:sp>
        <p:sp>
          <p:nvSpPr>
            <p:cNvPr id="8" name="Rectangle 7"/>
            <p:cNvSpPr>
              <a:spLocks noChangeArrowheads="1"/>
            </p:cNvSpPr>
            <p:nvPr/>
          </p:nvSpPr>
          <p:spPr bwMode="auto">
            <a:xfrm>
              <a:off x="127" y="626"/>
              <a:ext cx="2510" cy="25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0" marR="0" eaLnBrk="0" fontAlgn="base" hangingPunct="0">
                <a:spcBef>
                  <a:spcPts val="840"/>
                </a:spcBef>
                <a:spcAft>
                  <a:spcPts val="0"/>
                </a:spcAft>
              </a:pPr>
              <a:r>
                <a:rPr lang="en-US" sz="1400" b="1" kern="1200" dirty="0">
                  <a:solidFill>
                    <a:srgbClr val="000000"/>
                  </a:solidFill>
                  <a:effectLst/>
                  <a:latin typeface="Arial"/>
                  <a:ea typeface="Times New Roman"/>
                  <a:cs typeface="Times New Roman"/>
                </a:rPr>
                <a:t>0   1   2   3   4   5   6   7   8   9   10</a:t>
              </a:r>
              <a:endParaRPr lang="en-US" sz="1200" dirty="0">
                <a:effectLst/>
                <a:latin typeface="Times New Roman"/>
                <a:ea typeface="Times New Roman"/>
              </a:endParaRPr>
            </a:p>
          </p:txBody>
        </p:sp>
        <p:sp>
          <p:nvSpPr>
            <p:cNvPr id="9" name="Rectangle 8"/>
            <p:cNvSpPr>
              <a:spLocks noChangeArrowheads="1"/>
            </p:cNvSpPr>
            <p:nvPr/>
          </p:nvSpPr>
          <p:spPr bwMode="auto">
            <a:xfrm>
              <a:off x="2605" y="620"/>
              <a:ext cx="2702" cy="25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0" marR="0" eaLnBrk="0" fontAlgn="base" hangingPunct="0">
                <a:spcBef>
                  <a:spcPts val="840"/>
                </a:spcBef>
                <a:spcAft>
                  <a:spcPts val="0"/>
                </a:spcAft>
              </a:pPr>
              <a:r>
                <a:rPr lang="en-US" sz="1400" b="1" kern="1200" dirty="0">
                  <a:solidFill>
                    <a:srgbClr val="000000"/>
                  </a:solidFill>
                  <a:effectLst/>
                  <a:latin typeface="Arial"/>
                  <a:ea typeface="Times New Roman"/>
                  <a:cs typeface="Times New Roman"/>
                </a:rPr>
                <a:t>0   1   2   3   4   5   6   7   8   9   10   12   14      </a:t>
              </a:r>
              <a:endParaRPr lang="en-US" sz="1200" dirty="0">
                <a:effectLst/>
                <a:latin typeface="Times New Roman"/>
                <a:ea typeface="Times New Roman"/>
              </a:endParaRPr>
            </a:p>
          </p:txBody>
        </p:sp>
        <p:sp>
          <p:nvSpPr>
            <p:cNvPr id="10" name="Oval 9"/>
            <p:cNvSpPr>
              <a:spLocks noChangeArrowheads="1"/>
            </p:cNvSpPr>
            <p:nvPr/>
          </p:nvSpPr>
          <p:spPr bwMode="auto">
            <a:xfrm>
              <a:off x="299" y="510"/>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 name="Oval 10"/>
            <p:cNvSpPr>
              <a:spLocks noChangeArrowheads="1"/>
            </p:cNvSpPr>
            <p:nvPr/>
          </p:nvSpPr>
          <p:spPr bwMode="auto">
            <a:xfrm>
              <a:off x="599" y="510"/>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Oval 11"/>
            <p:cNvSpPr>
              <a:spLocks noChangeArrowheads="1"/>
            </p:cNvSpPr>
            <p:nvPr/>
          </p:nvSpPr>
          <p:spPr bwMode="auto">
            <a:xfrm>
              <a:off x="911" y="510"/>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Oval 12"/>
            <p:cNvSpPr>
              <a:spLocks noChangeArrowheads="1"/>
            </p:cNvSpPr>
            <p:nvPr/>
          </p:nvSpPr>
          <p:spPr bwMode="auto">
            <a:xfrm>
              <a:off x="1373" y="510"/>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Oval 13"/>
            <p:cNvSpPr>
              <a:spLocks noChangeArrowheads="1"/>
            </p:cNvSpPr>
            <p:nvPr/>
          </p:nvSpPr>
          <p:spPr bwMode="auto">
            <a:xfrm>
              <a:off x="1727" y="510"/>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Oval 14"/>
            <p:cNvSpPr>
              <a:spLocks noChangeArrowheads="1"/>
            </p:cNvSpPr>
            <p:nvPr/>
          </p:nvSpPr>
          <p:spPr bwMode="auto">
            <a:xfrm>
              <a:off x="2615" y="510"/>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 name="Oval 15"/>
            <p:cNvSpPr>
              <a:spLocks noChangeArrowheads="1"/>
            </p:cNvSpPr>
            <p:nvPr/>
          </p:nvSpPr>
          <p:spPr bwMode="auto">
            <a:xfrm>
              <a:off x="3077" y="510"/>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Oval 16"/>
            <p:cNvSpPr>
              <a:spLocks noChangeArrowheads="1"/>
            </p:cNvSpPr>
            <p:nvPr/>
          </p:nvSpPr>
          <p:spPr bwMode="auto">
            <a:xfrm>
              <a:off x="3389" y="510"/>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8" name="Oval 17"/>
            <p:cNvSpPr>
              <a:spLocks noChangeArrowheads="1"/>
            </p:cNvSpPr>
            <p:nvPr/>
          </p:nvSpPr>
          <p:spPr bwMode="auto">
            <a:xfrm>
              <a:off x="3701" y="510"/>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 name="Oval 18"/>
            <p:cNvSpPr>
              <a:spLocks noChangeArrowheads="1"/>
            </p:cNvSpPr>
            <p:nvPr/>
          </p:nvSpPr>
          <p:spPr bwMode="auto">
            <a:xfrm>
              <a:off x="4631" y="510"/>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cxnSp>
          <p:nvCxnSpPr>
            <p:cNvPr id="20" name="Line 28"/>
            <p:cNvCxnSpPr/>
            <p:nvPr/>
          </p:nvCxnSpPr>
          <p:spPr bwMode="auto">
            <a:xfrm>
              <a:off x="119" y="654"/>
              <a:ext cx="1882"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Line 29"/>
            <p:cNvCxnSpPr/>
            <p:nvPr/>
          </p:nvCxnSpPr>
          <p:spPr bwMode="auto">
            <a:xfrm>
              <a:off x="2591" y="654"/>
              <a:ext cx="2258"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Oval 21"/>
            <p:cNvSpPr>
              <a:spLocks noChangeArrowheads="1"/>
            </p:cNvSpPr>
            <p:nvPr/>
          </p:nvSpPr>
          <p:spPr bwMode="auto">
            <a:xfrm>
              <a:off x="4000" y="510"/>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3" name="AutoShape 41"/>
            <p:cNvSpPr>
              <a:spLocks noChangeArrowheads="1"/>
            </p:cNvSpPr>
            <p:nvPr/>
          </p:nvSpPr>
          <p:spPr bwMode="auto">
            <a:xfrm>
              <a:off x="1052" y="967"/>
              <a:ext cx="717" cy="236"/>
            </a:xfrm>
            <a:prstGeom prst="wedgeRectCallout">
              <a:avLst>
                <a:gd name="adj1" fmla="val -60042"/>
                <a:gd name="adj2" fmla="val -132204"/>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lstStyle/>
            <a:p>
              <a:pPr marL="0" marR="0" algn="ctr" eaLnBrk="0" fontAlgn="base" hangingPunct="0">
                <a:spcBef>
                  <a:spcPts val="0"/>
                </a:spcBef>
                <a:spcAft>
                  <a:spcPts val="0"/>
                </a:spcAft>
              </a:pPr>
              <a:r>
                <a:rPr lang="en-US" sz="1400" b="1" kern="1200" dirty="0">
                  <a:solidFill>
                    <a:srgbClr val="000000"/>
                  </a:solidFill>
                  <a:effectLst/>
                  <a:latin typeface="Arial"/>
                  <a:ea typeface="Times New Roman"/>
                  <a:cs typeface="Times New Roman"/>
                </a:rPr>
                <a:t>Median = 5</a:t>
              </a:r>
              <a:endParaRPr lang="en-US" sz="1200" dirty="0">
                <a:effectLst/>
                <a:latin typeface="Times New Roman"/>
                <a:ea typeface="Times New Roman"/>
              </a:endParaRPr>
            </a:p>
          </p:txBody>
        </p:sp>
        <p:sp>
          <p:nvSpPr>
            <p:cNvPr id="24" name="AutoShape 42"/>
            <p:cNvSpPr>
              <a:spLocks noChangeArrowheads="1"/>
            </p:cNvSpPr>
            <p:nvPr/>
          </p:nvSpPr>
          <p:spPr bwMode="auto">
            <a:xfrm>
              <a:off x="3685" y="967"/>
              <a:ext cx="717" cy="236"/>
            </a:xfrm>
            <a:prstGeom prst="wedgeRectCallout">
              <a:avLst>
                <a:gd name="adj1" fmla="val -60042"/>
                <a:gd name="adj2" fmla="val -132204"/>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lstStyle/>
            <a:p>
              <a:pPr marL="0" marR="0" algn="ctr" eaLnBrk="0" fontAlgn="base" hangingPunct="0">
                <a:spcBef>
                  <a:spcPts val="0"/>
                </a:spcBef>
                <a:spcAft>
                  <a:spcPts val="0"/>
                </a:spcAft>
              </a:pPr>
              <a:r>
                <a:rPr lang="en-US" sz="1400" b="1" kern="1200" dirty="0">
                  <a:solidFill>
                    <a:srgbClr val="000000"/>
                  </a:solidFill>
                  <a:effectLst/>
                  <a:latin typeface="Arial"/>
                  <a:ea typeface="Times New Roman"/>
                  <a:cs typeface="Times New Roman"/>
                </a:rPr>
                <a:t>Median = 6</a:t>
              </a:r>
              <a:endParaRPr lang="en-US" sz="1200" dirty="0">
                <a:effectLst/>
                <a:latin typeface="Times New Roman"/>
                <a:ea typeface="Times New Roman"/>
              </a:endParaRPr>
            </a:p>
          </p:txBody>
        </p:sp>
        <p:sp>
          <p:nvSpPr>
            <p:cNvPr id="25" name="Rectangle 24"/>
            <p:cNvSpPr>
              <a:spLocks noChangeArrowheads="1"/>
            </p:cNvSpPr>
            <p:nvPr/>
          </p:nvSpPr>
          <p:spPr bwMode="auto">
            <a:xfrm>
              <a:off x="0" y="4"/>
              <a:ext cx="2184"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marL="0" marR="0" eaLnBrk="0" fontAlgn="base" hangingPunct="0">
                <a:spcBef>
                  <a:spcPts val="215"/>
                </a:spcBef>
                <a:spcAft>
                  <a:spcPts val="215"/>
                </a:spcAft>
              </a:pPr>
              <a:r>
                <a:rPr lang="en-US" kern="1200" dirty="0">
                  <a:solidFill>
                    <a:srgbClr val="000000"/>
                  </a:solidFill>
                  <a:effectLst/>
                  <a:latin typeface="Times New Roman"/>
                  <a:ea typeface="Times New Roman"/>
                </a:rPr>
                <a:t>If </a:t>
              </a:r>
              <a:r>
                <a:rPr lang="en-US" dirty="0">
                  <a:solidFill>
                    <a:srgbClr val="000000"/>
                  </a:solidFill>
                  <a:latin typeface="Times New Roman"/>
                  <a:ea typeface="Times New Roman"/>
                </a:rPr>
                <a:t>data series</a:t>
              </a:r>
              <a:r>
                <a:rPr lang="en-US" kern="1200" dirty="0">
                  <a:solidFill>
                    <a:srgbClr val="000000"/>
                  </a:solidFill>
                  <a:effectLst/>
                  <a:latin typeface="Times New Roman"/>
                  <a:ea typeface="Times New Roman"/>
                </a:rPr>
                <a:t> is odd, the median is the middle number</a:t>
              </a:r>
              <a:endParaRPr lang="en-US" dirty="0">
                <a:effectLst/>
                <a:latin typeface="Times New Roman"/>
                <a:ea typeface="Times New Roman"/>
              </a:endParaRPr>
            </a:p>
          </p:txBody>
        </p:sp>
        <p:sp>
          <p:nvSpPr>
            <p:cNvPr id="26" name="Rectangle 25"/>
            <p:cNvSpPr>
              <a:spLocks noChangeArrowheads="1"/>
            </p:cNvSpPr>
            <p:nvPr/>
          </p:nvSpPr>
          <p:spPr bwMode="auto">
            <a:xfrm>
              <a:off x="2442" y="0"/>
              <a:ext cx="2473" cy="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marL="0" marR="0" eaLnBrk="0" fontAlgn="base" hangingPunct="0">
                <a:spcBef>
                  <a:spcPts val="215"/>
                </a:spcBef>
                <a:spcAft>
                  <a:spcPts val="215"/>
                </a:spcAft>
              </a:pPr>
              <a:r>
                <a:rPr lang="en-US" sz="1600" kern="1200" dirty="0">
                  <a:solidFill>
                    <a:srgbClr val="000000"/>
                  </a:solidFill>
                  <a:effectLst/>
                  <a:latin typeface="Times New Roman"/>
                  <a:ea typeface="Times New Roman"/>
                </a:rPr>
                <a:t>If </a:t>
              </a:r>
              <a:r>
                <a:rPr lang="en-US" sz="1600" dirty="0">
                  <a:solidFill>
                    <a:srgbClr val="000000"/>
                  </a:solidFill>
                  <a:latin typeface="Times New Roman"/>
                  <a:ea typeface="Times New Roman"/>
                </a:rPr>
                <a:t> data series</a:t>
              </a:r>
              <a:r>
                <a:rPr lang="en-US" sz="1600" kern="1200" dirty="0">
                  <a:solidFill>
                    <a:srgbClr val="000000"/>
                  </a:solidFill>
                  <a:effectLst/>
                  <a:latin typeface="Times New Roman"/>
                  <a:ea typeface="Times New Roman"/>
                </a:rPr>
                <a:t> is even, the median is the average of the 2 middle numbers</a:t>
              </a:r>
              <a:endParaRPr lang="en-US" sz="1600" dirty="0">
                <a:effectLst/>
                <a:latin typeface="Times New Roman"/>
                <a:ea typeface="Times New Roman"/>
              </a:endParaRPr>
            </a:p>
          </p:txBody>
        </p:sp>
      </p:grpSp>
      <p:sp>
        <p:nvSpPr>
          <p:cNvPr id="4" name="Rectangle 3"/>
          <p:cNvSpPr/>
          <p:nvPr/>
        </p:nvSpPr>
        <p:spPr>
          <a:xfrm>
            <a:off x="565968" y="702937"/>
            <a:ext cx="7564407"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Median is the  Middle Number in an ordered array or a data set which has been sorted in descending order</a:t>
            </a:r>
          </a:p>
          <a:p>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4635" y="4712732"/>
            <a:ext cx="793667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Median is not affected by extreme values present in the data</a:t>
            </a:r>
          </a:p>
        </p:txBody>
      </p:sp>
    </p:spTree>
    <p:extLst>
      <p:ext uri="{BB962C8B-B14F-4D97-AF65-F5344CB8AC3E}">
        <p14:creationId xmlns:p14="http://schemas.microsoft.com/office/powerpoint/2010/main" val="1183198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914400"/>
          </a:xfrm>
        </p:spPr>
        <p:txBody>
          <a:bodyPr/>
          <a:lstStyle/>
          <a:p>
            <a:r>
              <a:rPr lang="en-US" dirty="0">
                <a:latin typeface="Times New Roman" panose="02020603050405020304" pitchFamily="18" charset="0"/>
                <a:cs typeface="Times New Roman" panose="02020603050405020304" pitchFamily="18" charset="0"/>
              </a:rPr>
              <a:t>Mode</a:t>
            </a:r>
          </a:p>
        </p:txBody>
      </p:sp>
      <p:sp>
        <p:nvSpPr>
          <p:cNvPr id="3" name="Subtitle 2"/>
          <p:cNvSpPr>
            <a:spLocks noGrp="1"/>
          </p:cNvSpPr>
          <p:nvPr>
            <p:ph type="subTitle" idx="1"/>
          </p:nvPr>
        </p:nvSpPr>
        <p:spPr>
          <a:xfrm>
            <a:off x="915986" y="1084373"/>
            <a:ext cx="7239000" cy="838200"/>
          </a:xfrm>
        </p:spPr>
        <p:txBody>
          <a:bodyPr>
            <a:noAutofit/>
          </a:bodyPr>
          <a:lstStyle/>
          <a:p>
            <a:pPr algn="l"/>
            <a:r>
              <a:rPr lang="en-US" sz="1800" b="1" dirty="0">
                <a:solidFill>
                  <a:schemeClr val="tx1"/>
                </a:solidFill>
                <a:latin typeface="Times New Roman" panose="02020603050405020304" pitchFamily="18" charset="0"/>
                <a:cs typeface="Times New Roman" panose="02020603050405020304" pitchFamily="18" charset="0"/>
              </a:rPr>
              <a:t>Mode </a:t>
            </a:r>
            <a:r>
              <a:rPr lang="en-US" sz="1800" dirty="0">
                <a:solidFill>
                  <a:schemeClr val="tx1"/>
                </a:solidFill>
                <a:latin typeface="Times New Roman" panose="02020603050405020304" pitchFamily="18" charset="0"/>
                <a:cs typeface="Times New Roman" panose="02020603050405020304" pitchFamily="18" charset="0"/>
              </a:rPr>
              <a:t>is the value that occurs most often in the data set</a:t>
            </a: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p:txBody>
      </p:sp>
      <p:grpSp>
        <p:nvGrpSpPr>
          <p:cNvPr id="6" name="Group 5"/>
          <p:cNvGrpSpPr/>
          <p:nvPr/>
        </p:nvGrpSpPr>
        <p:grpSpPr bwMode="auto">
          <a:xfrm>
            <a:off x="500061" y="1922573"/>
            <a:ext cx="7534275" cy="2030094"/>
            <a:chOff x="0" y="0"/>
            <a:chExt cx="4746" cy="1279"/>
          </a:xfrm>
        </p:grpSpPr>
        <p:sp>
          <p:nvSpPr>
            <p:cNvPr id="7" name="Rectangle 6"/>
            <p:cNvSpPr>
              <a:spLocks noChangeArrowheads="1"/>
            </p:cNvSpPr>
            <p:nvPr/>
          </p:nvSpPr>
          <p:spPr bwMode="auto">
            <a:xfrm>
              <a:off x="0" y="652"/>
              <a:ext cx="2724" cy="25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0" marR="0" eaLnBrk="0" fontAlgn="base" hangingPunct="0">
                <a:spcBef>
                  <a:spcPts val="840"/>
                </a:spcBef>
                <a:spcAft>
                  <a:spcPts val="0"/>
                </a:spcAft>
              </a:pPr>
              <a:r>
                <a:rPr lang="en-US" sz="1400" b="1" kern="1200" dirty="0">
                  <a:solidFill>
                    <a:srgbClr val="000000"/>
                  </a:solidFill>
                  <a:effectLst/>
                  <a:latin typeface="Arial"/>
                  <a:ea typeface="Times New Roman"/>
                  <a:cs typeface="Times New Roman"/>
                </a:rPr>
                <a:t>0   1   2   3   4   5   6   7   8   9   10   11   12   13   14   </a:t>
              </a:r>
              <a:endParaRPr lang="en-US" sz="1200" dirty="0">
                <a:effectLst/>
                <a:latin typeface="Times New Roman"/>
                <a:ea typeface="Times New Roman"/>
              </a:endParaRPr>
            </a:p>
          </p:txBody>
        </p:sp>
        <p:sp>
          <p:nvSpPr>
            <p:cNvPr id="8" name="Rectangle 7"/>
            <p:cNvSpPr>
              <a:spLocks noChangeArrowheads="1"/>
            </p:cNvSpPr>
            <p:nvPr/>
          </p:nvSpPr>
          <p:spPr bwMode="auto">
            <a:xfrm>
              <a:off x="3321" y="658"/>
              <a:ext cx="142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0" marR="0" eaLnBrk="0" fontAlgn="base" hangingPunct="0">
                <a:spcBef>
                  <a:spcPts val="840"/>
                </a:spcBef>
                <a:spcAft>
                  <a:spcPts val="0"/>
                </a:spcAft>
              </a:pPr>
              <a:r>
                <a:rPr lang="en-US" sz="1400" b="1" kern="1200" dirty="0">
                  <a:solidFill>
                    <a:srgbClr val="000000"/>
                  </a:solidFill>
                  <a:effectLst/>
                  <a:latin typeface="Arial"/>
                  <a:ea typeface="Times New Roman"/>
                  <a:cs typeface="Times New Roman"/>
                </a:rPr>
                <a:t>0    1    2   3    4    5    6</a:t>
              </a:r>
              <a:endParaRPr lang="en-US" sz="1200" dirty="0">
                <a:effectLst/>
                <a:latin typeface="Times New Roman"/>
                <a:ea typeface="Times New Roman"/>
              </a:endParaRPr>
            </a:p>
          </p:txBody>
        </p:sp>
        <p:cxnSp>
          <p:nvCxnSpPr>
            <p:cNvPr id="9" name="Line 58"/>
            <p:cNvCxnSpPr/>
            <p:nvPr/>
          </p:nvCxnSpPr>
          <p:spPr bwMode="auto">
            <a:xfrm>
              <a:off x="57" y="662"/>
              <a:ext cx="263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Oval 9"/>
            <p:cNvSpPr>
              <a:spLocks noChangeArrowheads="1"/>
            </p:cNvSpPr>
            <p:nvPr/>
          </p:nvSpPr>
          <p:spPr bwMode="auto">
            <a:xfrm>
              <a:off x="196"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 name="Oval 10"/>
            <p:cNvSpPr>
              <a:spLocks noChangeArrowheads="1"/>
            </p:cNvSpPr>
            <p:nvPr/>
          </p:nvSpPr>
          <p:spPr bwMode="auto">
            <a:xfrm>
              <a:off x="634"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Oval 11"/>
            <p:cNvSpPr>
              <a:spLocks noChangeArrowheads="1"/>
            </p:cNvSpPr>
            <p:nvPr/>
          </p:nvSpPr>
          <p:spPr bwMode="auto">
            <a:xfrm>
              <a:off x="946"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Oval 12"/>
            <p:cNvSpPr>
              <a:spLocks noChangeArrowheads="1"/>
            </p:cNvSpPr>
            <p:nvPr/>
          </p:nvSpPr>
          <p:spPr bwMode="auto">
            <a:xfrm>
              <a:off x="1252"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Oval 13"/>
            <p:cNvSpPr>
              <a:spLocks noChangeArrowheads="1"/>
            </p:cNvSpPr>
            <p:nvPr/>
          </p:nvSpPr>
          <p:spPr bwMode="auto">
            <a:xfrm>
              <a:off x="946" y="368"/>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Oval 14"/>
            <p:cNvSpPr>
              <a:spLocks noChangeArrowheads="1"/>
            </p:cNvSpPr>
            <p:nvPr/>
          </p:nvSpPr>
          <p:spPr bwMode="auto">
            <a:xfrm>
              <a:off x="1402"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 name="Oval 15"/>
            <p:cNvSpPr>
              <a:spLocks noChangeArrowheads="1"/>
            </p:cNvSpPr>
            <p:nvPr/>
          </p:nvSpPr>
          <p:spPr bwMode="auto">
            <a:xfrm>
              <a:off x="1402" y="368"/>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Oval 16"/>
            <p:cNvSpPr>
              <a:spLocks noChangeArrowheads="1"/>
            </p:cNvSpPr>
            <p:nvPr/>
          </p:nvSpPr>
          <p:spPr bwMode="auto">
            <a:xfrm>
              <a:off x="946" y="224"/>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8" name="Oval 17"/>
            <p:cNvSpPr>
              <a:spLocks noChangeArrowheads="1"/>
            </p:cNvSpPr>
            <p:nvPr/>
          </p:nvSpPr>
          <p:spPr bwMode="auto">
            <a:xfrm>
              <a:off x="1612"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 name="Oval 18"/>
            <p:cNvSpPr>
              <a:spLocks noChangeArrowheads="1"/>
            </p:cNvSpPr>
            <p:nvPr/>
          </p:nvSpPr>
          <p:spPr bwMode="auto">
            <a:xfrm>
              <a:off x="2038"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0" name="Oval 19"/>
            <p:cNvSpPr>
              <a:spLocks noChangeArrowheads="1"/>
            </p:cNvSpPr>
            <p:nvPr/>
          </p:nvSpPr>
          <p:spPr bwMode="auto">
            <a:xfrm>
              <a:off x="2038" y="368"/>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Oval 20"/>
            <p:cNvSpPr>
              <a:spLocks noChangeArrowheads="1"/>
            </p:cNvSpPr>
            <p:nvPr/>
          </p:nvSpPr>
          <p:spPr bwMode="auto">
            <a:xfrm>
              <a:off x="2242"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 name="Oval 21"/>
            <p:cNvSpPr>
              <a:spLocks noChangeArrowheads="1"/>
            </p:cNvSpPr>
            <p:nvPr/>
          </p:nvSpPr>
          <p:spPr bwMode="auto">
            <a:xfrm>
              <a:off x="2470"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cxnSp>
          <p:nvCxnSpPr>
            <p:cNvPr id="23" name="Line 75"/>
            <p:cNvCxnSpPr/>
            <p:nvPr/>
          </p:nvCxnSpPr>
          <p:spPr bwMode="auto">
            <a:xfrm>
              <a:off x="3303" y="662"/>
              <a:ext cx="13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3"/>
            <p:cNvSpPr>
              <a:spLocks noChangeArrowheads="1"/>
            </p:cNvSpPr>
            <p:nvPr/>
          </p:nvSpPr>
          <p:spPr bwMode="auto">
            <a:xfrm>
              <a:off x="3328"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5" name="Oval 24"/>
            <p:cNvSpPr>
              <a:spLocks noChangeArrowheads="1"/>
            </p:cNvSpPr>
            <p:nvPr/>
          </p:nvSpPr>
          <p:spPr bwMode="auto">
            <a:xfrm>
              <a:off x="3520"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6" name="Oval 25"/>
            <p:cNvSpPr>
              <a:spLocks noChangeArrowheads="1"/>
            </p:cNvSpPr>
            <p:nvPr/>
          </p:nvSpPr>
          <p:spPr bwMode="auto">
            <a:xfrm>
              <a:off x="3712"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7" name="Oval 26"/>
            <p:cNvSpPr>
              <a:spLocks noChangeArrowheads="1"/>
            </p:cNvSpPr>
            <p:nvPr/>
          </p:nvSpPr>
          <p:spPr bwMode="auto">
            <a:xfrm>
              <a:off x="3874"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8" name="Oval 27"/>
            <p:cNvSpPr>
              <a:spLocks noChangeArrowheads="1"/>
            </p:cNvSpPr>
            <p:nvPr/>
          </p:nvSpPr>
          <p:spPr bwMode="auto">
            <a:xfrm>
              <a:off x="4048"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 name="Oval 28"/>
            <p:cNvSpPr>
              <a:spLocks noChangeArrowheads="1"/>
            </p:cNvSpPr>
            <p:nvPr/>
          </p:nvSpPr>
          <p:spPr bwMode="auto">
            <a:xfrm>
              <a:off x="4240"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0" name="Oval 29"/>
            <p:cNvSpPr>
              <a:spLocks noChangeArrowheads="1"/>
            </p:cNvSpPr>
            <p:nvPr/>
          </p:nvSpPr>
          <p:spPr bwMode="auto">
            <a:xfrm>
              <a:off x="4432" y="512"/>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1" name="AutoShape 92"/>
            <p:cNvSpPr>
              <a:spLocks noChangeArrowheads="1"/>
            </p:cNvSpPr>
            <p:nvPr/>
          </p:nvSpPr>
          <p:spPr bwMode="auto">
            <a:xfrm>
              <a:off x="680" y="1014"/>
              <a:ext cx="717" cy="206"/>
            </a:xfrm>
            <a:prstGeom prst="wedgeRectCallout">
              <a:avLst>
                <a:gd name="adj1" fmla="val -3000"/>
                <a:gd name="adj2" fmla="val -147088"/>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lstStyle/>
            <a:p>
              <a:pPr marL="0" marR="0" algn="ctr" eaLnBrk="0" fontAlgn="base" hangingPunct="0">
                <a:spcBef>
                  <a:spcPts val="0"/>
                </a:spcBef>
                <a:spcAft>
                  <a:spcPts val="0"/>
                </a:spcAft>
              </a:pPr>
              <a:r>
                <a:rPr lang="en-US" sz="1400" b="1" kern="1200" dirty="0">
                  <a:solidFill>
                    <a:srgbClr val="000000"/>
                  </a:solidFill>
                  <a:effectLst/>
                  <a:latin typeface="Arial"/>
                  <a:ea typeface="Times New Roman"/>
                  <a:cs typeface="Times New Roman"/>
                </a:rPr>
                <a:t>Mode = 6</a:t>
              </a:r>
              <a:endParaRPr lang="en-US" sz="1200" dirty="0">
                <a:effectLst/>
                <a:latin typeface="Times New Roman"/>
                <a:ea typeface="Times New Roman"/>
              </a:endParaRPr>
            </a:p>
          </p:txBody>
        </p:sp>
        <p:sp>
          <p:nvSpPr>
            <p:cNvPr id="32" name="Text Box 93"/>
            <p:cNvSpPr txBox="1">
              <a:spLocks noChangeArrowheads="1"/>
            </p:cNvSpPr>
            <p:nvPr/>
          </p:nvSpPr>
          <p:spPr bwMode="auto">
            <a:xfrm>
              <a:off x="3569" y="1017"/>
              <a:ext cx="735" cy="262"/>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marL="0" marR="0" algn="ctr" eaLnBrk="0" fontAlgn="base" hangingPunct="0">
                <a:spcBef>
                  <a:spcPts val="840"/>
                </a:spcBef>
                <a:spcAft>
                  <a:spcPts val="0"/>
                </a:spcAft>
              </a:pPr>
              <a:r>
                <a:rPr lang="en-US" sz="1400" b="1" kern="1200" dirty="0">
                  <a:solidFill>
                    <a:srgbClr val="000000"/>
                  </a:solidFill>
                  <a:effectLst/>
                  <a:latin typeface="Arial"/>
                  <a:ea typeface="Times New Roman"/>
                  <a:cs typeface="Times New Roman"/>
                </a:rPr>
                <a:t>No Mode</a:t>
              </a:r>
              <a:endParaRPr lang="en-US" sz="1200" dirty="0">
                <a:effectLst/>
                <a:latin typeface="Times New Roman"/>
                <a:ea typeface="Times New Roman"/>
              </a:endParaRPr>
            </a:p>
          </p:txBody>
        </p:sp>
        <p:sp>
          <p:nvSpPr>
            <p:cNvPr id="33" name="AutoShape 95"/>
            <p:cNvSpPr>
              <a:spLocks noChangeArrowheads="1"/>
            </p:cNvSpPr>
            <p:nvPr/>
          </p:nvSpPr>
          <p:spPr bwMode="auto">
            <a:xfrm>
              <a:off x="2029" y="1014"/>
              <a:ext cx="717" cy="206"/>
            </a:xfrm>
            <a:prstGeom prst="wedgeRectCallout">
              <a:avLst>
                <a:gd name="adj1" fmla="val -37449"/>
                <a:gd name="adj2" fmla="val -152912"/>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lstStyle/>
            <a:p>
              <a:pPr marL="0" marR="0" algn="ctr" eaLnBrk="0" fontAlgn="base" hangingPunct="0">
                <a:spcBef>
                  <a:spcPts val="0"/>
                </a:spcBef>
                <a:spcAft>
                  <a:spcPts val="0"/>
                </a:spcAft>
              </a:pPr>
              <a:r>
                <a:rPr lang="en-US" sz="1400" b="1" kern="1200" dirty="0">
                  <a:solidFill>
                    <a:srgbClr val="000000"/>
                  </a:solidFill>
                  <a:effectLst/>
                  <a:latin typeface="Arial"/>
                  <a:ea typeface="Times New Roman"/>
                  <a:cs typeface="Times New Roman"/>
                </a:rPr>
                <a:t>Mode = 12</a:t>
              </a:r>
              <a:endParaRPr lang="en-US" sz="1200" dirty="0">
                <a:effectLst/>
                <a:latin typeface="Times New Roman"/>
                <a:ea typeface="Times New Roman"/>
              </a:endParaRPr>
            </a:p>
          </p:txBody>
        </p:sp>
        <p:sp>
          <p:nvSpPr>
            <p:cNvPr id="34" name="Oval 33"/>
            <p:cNvSpPr>
              <a:spLocks noChangeArrowheads="1"/>
            </p:cNvSpPr>
            <p:nvPr/>
          </p:nvSpPr>
          <p:spPr bwMode="auto">
            <a:xfrm>
              <a:off x="2037" y="224"/>
              <a:ext cx="144" cy="14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 name="Rectangle 34"/>
            <p:cNvSpPr>
              <a:spLocks noChangeArrowheads="1"/>
            </p:cNvSpPr>
            <p:nvPr/>
          </p:nvSpPr>
          <p:spPr bwMode="auto">
            <a:xfrm>
              <a:off x="2746" y="4"/>
              <a:ext cx="1710"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rIns="45720">
              <a:spAutoFit/>
            </a:bodyPr>
            <a:lstStyle/>
            <a:p>
              <a:pPr marL="0" marR="0" eaLnBrk="0" fontAlgn="base" hangingPunct="0">
                <a:spcBef>
                  <a:spcPts val="215"/>
                </a:spcBef>
                <a:spcAft>
                  <a:spcPts val="215"/>
                </a:spcAft>
              </a:pPr>
              <a:r>
                <a:rPr lang="en-US" sz="1200" kern="1200" dirty="0">
                  <a:solidFill>
                    <a:srgbClr val="000000"/>
                  </a:solidFill>
                  <a:effectLst/>
                  <a:latin typeface="Arial"/>
                  <a:ea typeface="Times New Roman"/>
                  <a:cs typeface="Times New Roman"/>
                </a:rPr>
                <a:t> </a:t>
              </a:r>
              <a:r>
                <a:rPr lang="en-US" kern="1200" dirty="0">
                  <a:solidFill>
                    <a:srgbClr val="000000"/>
                  </a:solidFill>
                  <a:effectLst/>
                  <a:latin typeface="Times New Roman"/>
                  <a:ea typeface="Times New Roman"/>
                </a:rPr>
                <a:t>There may not be a Mode</a:t>
              </a:r>
              <a:endParaRPr lang="en-US" dirty="0">
                <a:effectLst/>
                <a:latin typeface="Times New Roman"/>
                <a:ea typeface="Times New Roman"/>
              </a:endParaRPr>
            </a:p>
          </p:txBody>
        </p:sp>
        <p:sp>
          <p:nvSpPr>
            <p:cNvPr id="36" name="Rectangle 35"/>
            <p:cNvSpPr>
              <a:spLocks noChangeArrowheads="1"/>
            </p:cNvSpPr>
            <p:nvPr/>
          </p:nvSpPr>
          <p:spPr bwMode="auto">
            <a:xfrm>
              <a:off x="41" y="0"/>
              <a:ext cx="206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rIns="45720">
              <a:spAutoFit/>
            </a:bodyPr>
            <a:lstStyle/>
            <a:p>
              <a:pPr marL="0" marR="0" eaLnBrk="0" fontAlgn="base" hangingPunct="0">
                <a:spcBef>
                  <a:spcPts val="215"/>
                </a:spcBef>
                <a:spcAft>
                  <a:spcPts val="215"/>
                </a:spcAft>
              </a:pPr>
              <a:r>
                <a:rPr lang="en-US" kern="1200" dirty="0">
                  <a:solidFill>
                    <a:srgbClr val="000000"/>
                  </a:solidFill>
                  <a:effectLst/>
                  <a:latin typeface="Times New Roman"/>
                  <a:ea typeface="Times New Roman"/>
                </a:rPr>
                <a:t>There may be several Modes</a:t>
              </a:r>
              <a:endParaRPr lang="en-US" dirty="0">
                <a:effectLst/>
                <a:latin typeface="Times New Roman"/>
                <a:ea typeface="Times New Roman"/>
              </a:endParaRPr>
            </a:p>
          </p:txBody>
        </p:sp>
      </p:grpSp>
      <p:sp>
        <p:nvSpPr>
          <p:cNvPr id="4" name="TextBox 3"/>
          <p:cNvSpPr txBox="1"/>
          <p:nvPr/>
        </p:nvSpPr>
        <p:spPr>
          <a:xfrm>
            <a:off x="811211" y="4343400"/>
            <a:ext cx="695325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measure is not affected by outliers present in the data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can be used for either Numerical or Categorical values</a:t>
            </a:r>
          </a:p>
          <a:p>
            <a:endParaRPr lang="en-US" dirty="0"/>
          </a:p>
        </p:txBody>
      </p:sp>
    </p:spTree>
    <p:extLst>
      <p:ext uri="{BB962C8B-B14F-4D97-AF65-F5344CB8AC3E}">
        <p14:creationId xmlns:p14="http://schemas.microsoft.com/office/powerpoint/2010/main" val="1183198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914400"/>
          </a:xfrm>
        </p:spPr>
        <p:txBody>
          <a:bodyPr>
            <a:normAutofit/>
          </a:bodyPr>
          <a:lstStyle/>
          <a:p>
            <a:r>
              <a:rPr lang="en-US" sz="3200" dirty="0">
                <a:latin typeface="Times New Roman" panose="02020603050405020304" pitchFamily="18" charset="0"/>
                <a:cs typeface="Times New Roman" panose="02020603050405020304" pitchFamily="18" charset="0"/>
              </a:rPr>
              <a:t>Percentiles*</a:t>
            </a:r>
          </a:p>
        </p:txBody>
      </p:sp>
      <p:sp>
        <p:nvSpPr>
          <p:cNvPr id="3" name="Subtitle 2"/>
          <p:cNvSpPr>
            <a:spLocks noGrp="1"/>
          </p:cNvSpPr>
          <p:nvPr>
            <p:ph type="subTitle" idx="1"/>
          </p:nvPr>
        </p:nvSpPr>
        <p:spPr>
          <a:xfrm>
            <a:off x="914400" y="1143000"/>
            <a:ext cx="7467600" cy="609600"/>
          </a:xfrm>
        </p:spPr>
        <p:txBody>
          <a:bodyPr>
            <a:noAutofit/>
          </a:bodyPr>
          <a:lstStyle/>
          <a:p>
            <a:pPr lvl="0" algn="l"/>
            <a:r>
              <a:rPr lang="en-US" sz="1800" dirty="0">
                <a:solidFill>
                  <a:schemeClr val="tx1"/>
                </a:solidFill>
                <a:latin typeface="Times New Roman" panose="02020603050405020304" pitchFamily="18" charset="0"/>
                <a:cs typeface="Times New Roman" panose="02020603050405020304" pitchFamily="18" charset="0"/>
              </a:rPr>
              <a:t>Percentile  provides estimation of proportions of the data that should fall above and below a given value</a:t>
            </a:r>
          </a:p>
          <a:p>
            <a:pPr lvl="0" algn="l"/>
            <a:r>
              <a:rPr lang="en-US" sz="1800" dirty="0">
                <a:solidFill>
                  <a:schemeClr val="tx1"/>
                </a:solidFill>
                <a:latin typeface="Times New Roman" panose="02020603050405020304" pitchFamily="18" charset="0"/>
                <a:cs typeface="Times New Roman" panose="02020603050405020304" pitchFamily="18" charset="0"/>
              </a:rPr>
              <a:t>The p</a:t>
            </a:r>
            <a:r>
              <a:rPr lang="en-US" sz="1800" baseline="30000" dirty="0">
                <a:solidFill>
                  <a:schemeClr val="tx1"/>
                </a:solidFill>
                <a:latin typeface="Times New Roman" panose="02020603050405020304" pitchFamily="18" charset="0"/>
                <a:cs typeface="Times New Roman" panose="02020603050405020304" pitchFamily="18" charset="0"/>
              </a:rPr>
              <a:t>th</a:t>
            </a:r>
            <a:r>
              <a:rPr lang="en-US" sz="1800" dirty="0">
                <a:solidFill>
                  <a:schemeClr val="tx1"/>
                </a:solidFill>
                <a:latin typeface="Times New Roman" panose="02020603050405020304" pitchFamily="18" charset="0"/>
                <a:cs typeface="Times New Roman" panose="02020603050405020304" pitchFamily="18" charset="0"/>
              </a:rPr>
              <a:t> percentile is a value such that at most (p)% of the observations are less than this value and that at most (1 − p)% are greater when the data is sorted</a:t>
            </a:r>
          </a:p>
          <a:p>
            <a:pPr lvl="0" algn="l"/>
            <a:endParaRPr lang="en-US" sz="1800" b="1" dirty="0">
              <a:solidFill>
                <a:srgbClr val="002060"/>
              </a:solidFill>
              <a:latin typeface="Times New Roman" panose="02020603050405020304" pitchFamily="18" charset="0"/>
              <a:cs typeface="Times New Roman" panose="02020603050405020304" pitchFamily="18" charset="0"/>
            </a:endParaRPr>
          </a:p>
          <a:p>
            <a:pPr lvl="0" algn="l"/>
            <a:endParaRPr lang="en-US" sz="1800" dirty="0">
              <a:solidFill>
                <a:srgbClr val="002060"/>
              </a:solidFill>
              <a:latin typeface="Times New Roman" panose="02020603050405020304" pitchFamily="18" charset="0"/>
              <a:cs typeface="Times New Roman" panose="02020603050405020304" pitchFamily="18" charset="0"/>
            </a:endParaRPr>
          </a:p>
          <a:p>
            <a:pPr algn="l"/>
            <a:endParaRPr lang="en-US" sz="18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1614274"/>
              </p:ext>
            </p:extLst>
          </p:nvPr>
        </p:nvGraphicFramePr>
        <p:xfrm>
          <a:off x="914400" y="3657600"/>
          <a:ext cx="3657600" cy="1412748"/>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tblGrid>
              <a:tr h="0">
                <a:tc>
                  <a:txBody>
                    <a:bodyPr/>
                    <a:lstStyle/>
                    <a:p>
                      <a:pPr marL="0" marR="0">
                        <a:lnSpc>
                          <a:spcPct val="115000"/>
                        </a:lnSpc>
                        <a:spcBef>
                          <a:spcPts val="0"/>
                        </a:spcBef>
                        <a:spcAft>
                          <a:spcPts val="0"/>
                        </a:spcAft>
                        <a:tabLst>
                          <a:tab pos="600075" algn="l"/>
                        </a:tabLst>
                      </a:pPr>
                      <a:r>
                        <a:rPr lang="en-US" sz="1800" b="1" dirty="0">
                          <a:solidFill>
                            <a:srgbClr val="002060"/>
                          </a:solidFill>
                          <a:effectLst/>
                          <a:latin typeface="Times New Roman" panose="02020603050405020304" pitchFamily="18" charset="0"/>
                          <a:cs typeface="Times New Roman" panose="02020603050405020304" pitchFamily="18" charset="0"/>
                        </a:rPr>
                        <a:t>Term Used</a:t>
                      </a:r>
                      <a:endParaRPr lang="en-US" sz="1800" b="1" dirty="0">
                        <a:solidFill>
                          <a:srgbClr val="00206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600075" algn="l"/>
                        </a:tabLst>
                      </a:pPr>
                      <a:r>
                        <a:rPr lang="en-US" sz="1800" b="1" dirty="0">
                          <a:solidFill>
                            <a:srgbClr val="002060"/>
                          </a:solidFill>
                          <a:effectLst/>
                          <a:latin typeface="Times New Roman" panose="02020603050405020304" pitchFamily="18" charset="0"/>
                          <a:cs typeface="Times New Roman" panose="02020603050405020304" pitchFamily="18" charset="0"/>
                        </a:rPr>
                        <a:t>Number of Splits</a:t>
                      </a:r>
                      <a:endParaRPr lang="en-US" sz="1800" b="1" dirty="0">
                        <a:solidFill>
                          <a:srgbClr val="002060"/>
                        </a:solidFill>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0">
                <a:tc>
                  <a:txBody>
                    <a:bodyPr/>
                    <a:lstStyle/>
                    <a:p>
                      <a:pPr marL="0" marR="0" eaLnBrk="0" fontAlgn="base" hangingPunct="0">
                        <a:spcBef>
                          <a:spcPts val="0"/>
                        </a:spcBef>
                        <a:spcAft>
                          <a:spcPts val="1440"/>
                        </a:spcAft>
                      </a:pPr>
                      <a:r>
                        <a:rPr lang="en-US" sz="1800" b="1" kern="1200" dirty="0">
                          <a:solidFill>
                            <a:srgbClr val="002060"/>
                          </a:solidFill>
                          <a:effectLst/>
                          <a:latin typeface="Times New Roman" panose="02020603050405020304" pitchFamily="18" charset="0"/>
                          <a:cs typeface="Times New Roman" panose="02020603050405020304" pitchFamily="18" charset="0"/>
                        </a:rPr>
                        <a:t>Quartiles</a:t>
                      </a:r>
                      <a:endParaRPr lang="en-US" sz="1800" b="1" dirty="0">
                        <a:solidFill>
                          <a:srgbClr val="002060"/>
                        </a:solidFill>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eaLnBrk="0" fontAlgn="base" hangingPunct="0">
                        <a:spcBef>
                          <a:spcPts val="0"/>
                        </a:spcBef>
                        <a:spcAft>
                          <a:spcPts val="1440"/>
                        </a:spcAft>
                      </a:pPr>
                      <a:r>
                        <a:rPr lang="en-US" sz="1800" b="1" kern="1200" dirty="0">
                          <a:solidFill>
                            <a:srgbClr val="002060"/>
                          </a:solidFill>
                          <a:effectLst/>
                          <a:latin typeface="Times New Roman" panose="02020603050405020304" pitchFamily="18" charset="0"/>
                          <a:cs typeface="Times New Roman" panose="02020603050405020304" pitchFamily="18" charset="0"/>
                        </a:rPr>
                        <a:t>4</a:t>
                      </a:r>
                      <a:endParaRPr lang="en-US" sz="1800" b="1" dirty="0">
                        <a:solidFill>
                          <a:srgbClr val="002060"/>
                        </a:solidFill>
                        <a:effectLst/>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0">
                <a:tc>
                  <a:txBody>
                    <a:bodyPr/>
                    <a:lstStyle/>
                    <a:p>
                      <a:pPr marL="0" marR="0" eaLnBrk="0" fontAlgn="base" hangingPunct="0">
                        <a:spcBef>
                          <a:spcPts val="0"/>
                        </a:spcBef>
                        <a:spcAft>
                          <a:spcPts val="1440"/>
                        </a:spcAft>
                      </a:pPr>
                      <a:r>
                        <a:rPr lang="en-US" sz="1800" b="1" kern="1200" dirty="0">
                          <a:solidFill>
                            <a:srgbClr val="002060"/>
                          </a:solidFill>
                          <a:effectLst/>
                          <a:latin typeface="Times New Roman" panose="02020603050405020304" pitchFamily="18" charset="0"/>
                          <a:cs typeface="Times New Roman" panose="02020603050405020304" pitchFamily="18" charset="0"/>
                        </a:rPr>
                        <a:t>Deciles</a:t>
                      </a:r>
                      <a:endParaRPr lang="en-US" sz="1800" b="1" dirty="0">
                        <a:solidFill>
                          <a:srgbClr val="002060"/>
                        </a:solidFill>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eaLnBrk="0" fontAlgn="base" hangingPunct="0">
                        <a:spcBef>
                          <a:spcPts val="0"/>
                        </a:spcBef>
                        <a:spcAft>
                          <a:spcPts val="1440"/>
                        </a:spcAft>
                      </a:pPr>
                      <a:r>
                        <a:rPr lang="en-US" sz="1800" b="1" kern="1200" dirty="0">
                          <a:solidFill>
                            <a:srgbClr val="002060"/>
                          </a:solidFill>
                          <a:effectLst/>
                          <a:latin typeface="Times New Roman" panose="02020603050405020304" pitchFamily="18" charset="0"/>
                          <a:cs typeface="Times New Roman" panose="02020603050405020304" pitchFamily="18" charset="0"/>
                        </a:rPr>
                        <a:t>10</a:t>
                      </a:r>
                      <a:endParaRPr lang="en-US" sz="1800" b="1" dirty="0">
                        <a:solidFill>
                          <a:srgbClr val="002060"/>
                        </a:solidFill>
                        <a:effectLst/>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0">
                <a:tc>
                  <a:txBody>
                    <a:bodyPr/>
                    <a:lstStyle/>
                    <a:p>
                      <a:pPr marL="0" marR="0" eaLnBrk="0" fontAlgn="base" hangingPunct="0">
                        <a:spcBef>
                          <a:spcPts val="0"/>
                        </a:spcBef>
                        <a:spcAft>
                          <a:spcPts val="1440"/>
                        </a:spcAft>
                      </a:pPr>
                      <a:r>
                        <a:rPr lang="en-US" sz="1800" b="1" kern="1200" dirty="0">
                          <a:solidFill>
                            <a:srgbClr val="002060"/>
                          </a:solidFill>
                          <a:effectLst/>
                          <a:latin typeface="Times New Roman" panose="02020603050405020304" pitchFamily="18" charset="0"/>
                          <a:cs typeface="Times New Roman" panose="02020603050405020304" pitchFamily="18" charset="0"/>
                        </a:rPr>
                        <a:t>Pentiles</a:t>
                      </a:r>
                      <a:endParaRPr lang="en-US" sz="1800" b="1" dirty="0">
                        <a:solidFill>
                          <a:srgbClr val="002060"/>
                        </a:solidFill>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eaLnBrk="0" fontAlgn="base" hangingPunct="0">
                        <a:spcBef>
                          <a:spcPts val="0"/>
                        </a:spcBef>
                        <a:spcAft>
                          <a:spcPts val="1440"/>
                        </a:spcAft>
                      </a:pPr>
                      <a:r>
                        <a:rPr lang="en-US" sz="1800" b="1" kern="1200" dirty="0">
                          <a:solidFill>
                            <a:srgbClr val="002060"/>
                          </a:solidFill>
                          <a:effectLst/>
                          <a:latin typeface="Times New Roman" panose="02020603050405020304" pitchFamily="18" charset="0"/>
                          <a:cs typeface="Times New Roman" panose="02020603050405020304" pitchFamily="18" charset="0"/>
                        </a:rPr>
                        <a:t>20</a:t>
                      </a:r>
                      <a:endParaRPr lang="en-US" sz="1800" b="1" dirty="0">
                        <a:solidFill>
                          <a:srgbClr val="002060"/>
                        </a:solidFill>
                        <a:effectLst/>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0">
                <a:tc>
                  <a:txBody>
                    <a:bodyPr/>
                    <a:lstStyle/>
                    <a:p>
                      <a:pPr marL="0" marR="0" eaLnBrk="0" fontAlgn="base" hangingPunct="0">
                        <a:spcBef>
                          <a:spcPts val="0"/>
                        </a:spcBef>
                        <a:spcAft>
                          <a:spcPts val="1440"/>
                        </a:spcAft>
                      </a:pPr>
                      <a:r>
                        <a:rPr lang="en-US" sz="1800" b="1" kern="1200" dirty="0">
                          <a:solidFill>
                            <a:srgbClr val="002060"/>
                          </a:solidFill>
                          <a:effectLst/>
                          <a:latin typeface="Times New Roman" panose="02020603050405020304" pitchFamily="18" charset="0"/>
                          <a:cs typeface="Times New Roman" panose="02020603050405020304" pitchFamily="18" charset="0"/>
                        </a:rPr>
                        <a:t>Percentile</a:t>
                      </a:r>
                      <a:endParaRPr lang="en-US" sz="1800" b="1" dirty="0">
                        <a:solidFill>
                          <a:srgbClr val="002060"/>
                        </a:solidFill>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eaLnBrk="0" fontAlgn="base" hangingPunct="0">
                        <a:spcBef>
                          <a:spcPts val="0"/>
                        </a:spcBef>
                        <a:spcAft>
                          <a:spcPts val="1440"/>
                        </a:spcAft>
                      </a:pPr>
                      <a:r>
                        <a:rPr lang="en-US" sz="1800" b="1" kern="1200" dirty="0">
                          <a:solidFill>
                            <a:srgbClr val="002060"/>
                          </a:solidFill>
                          <a:effectLst/>
                          <a:latin typeface="Times New Roman" panose="02020603050405020304" pitchFamily="18" charset="0"/>
                          <a:cs typeface="Times New Roman" panose="02020603050405020304" pitchFamily="18" charset="0"/>
                        </a:rPr>
                        <a:t>100</a:t>
                      </a:r>
                      <a:endParaRPr lang="en-US" sz="1800" b="1" dirty="0">
                        <a:solidFill>
                          <a:srgbClr val="002060"/>
                        </a:solidFill>
                        <a:effectLst/>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
        <p:nvSpPr>
          <p:cNvPr id="6" name="Rectangle 1"/>
          <p:cNvSpPr>
            <a:spLocks noChangeArrowheads="1"/>
          </p:cNvSpPr>
          <p:nvPr/>
        </p:nvSpPr>
        <p:spPr bwMode="auto">
          <a:xfrm>
            <a:off x="457200" y="2514600"/>
            <a:ext cx="441608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600075" algn="l"/>
              </a:tabLst>
              <a:defRPr>
                <a:solidFill>
                  <a:schemeClr val="tx1"/>
                </a:solidFill>
                <a:latin typeface="Arial" pitchFamily="34" charset="0"/>
                <a:cs typeface="Arial" pitchFamily="34" charset="0"/>
              </a:defRPr>
            </a:lvl1pPr>
            <a:lvl2pPr fontAlgn="base">
              <a:spcBef>
                <a:spcPct val="0"/>
              </a:spcBef>
              <a:spcAft>
                <a:spcPct val="0"/>
              </a:spcAft>
              <a:tabLst>
                <a:tab pos="600075" algn="l"/>
              </a:tabLst>
              <a:defRPr>
                <a:solidFill>
                  <a:schemeClr val="tx1"/>
                </a:solidFill>
                <a:latin typeface="Arial" pitchFamily="34" charset="0"/>
                <a:cs typeface="Arial" pitchFamily="34" charset="0"/>
              </a:defRPr>
            </a:lvl2pPr>
            <a:lvl3pPr fontAlgn="base">
              <a:spcBef>
                <a:spcPct val="0"/>
              </a:spcBef>
              <a:spcAft>
                <a:spcPct val="0"/>
              </a:spcAft>
              <a:tabLst>
                <a:tab pos="600075" algn="l"/>
              </a:tabLst>
              <a:defRPr>
                <a:solidFill>
                  <a:schemeClr val="tx1"/>
                </a:solidFill>
                <a:latin typeface="Arial" pitchFamily="34" charset="0"/>
                <a:cs typeface="Arial" pitchFamily="34" charset="0"/>
              </a:defRPr>
            </a:lvl3pPr>
            <a:lvl4pPr fontAlgn="base">
              <a:spcBef>
                <a:spcPct val="0"/>
              </a:spcBef>
              <a:spcAft>
                <a:spcPct val="0"/>
              </a:spcAft>
              <a:tabLst>
                <a:tab pos="600075" algn="l"/>
              </a:tabLst>
              <a:defRPr>
                <a:solidFill>
                  <a:schemeClr val="tx1"/>
                </a:solidFill>
                <a:latin typeface="Arial" pitchFamily="34" charset="0"/>
                <a:cs typeface="Arial" pitchFamily="34" charset="0"/>
              </a:defRPr>
            </a:lvl4pPr>
            <a:lvl5pPr fontAlgn="base">
              <a:spcBef>
                <a:spcPct val="0"/>
              </a:spcBef>
              <a:spcAft>
                <a:spcPct val="0"/>
              </a:spcAft>
              <a:tabLst>
                <a:tab pos="600075" algn="l"/>
              </a:tabLst>
              <a:defRPr>
                <a:solidFill>
                  <a:schemeClr val="tx1"/>
                </a:solidFill>
                <a:latin typeface="Arial" pitchFamily="34" charset="0"/>
                <a:cs typeface="Arial" pitchFamily="34" charset="0"/>
              </a:defRPr>
            </a:lvl5pPr>
            <a:lvl6pPr fontAlgn="base">
              <a:spcBef>
                <a:spcPct val="0"/>
              </a:spcBef>
              <a:spcAft>
                <a:spcPct val="0"/>
              </a:spcAft>
              <a:tabLst>
                <a:tab pos="600075" algn="l"/>
              </a:tabLst>
              <a:defRPr>
                <a:solidFill>
                  <a:schemeClr val="tx1"/>
                </a:solidFill>
                <a:latin typeface="Arial" pitchFamily="34" charset="0"/>
                <a:cs typeface="Arial" pitchFamily="34" charset="0"/>
              </a:defRPr>
            </a:lvl6pPr>
            <a:lvl7pPr fontAlgn="base">
              <a:spcBef>
                <a:spcPct val="0"/>
              </a:spcBef>
              <a:spcAft>
                <a:spcPct val="0"/>
              </a:spcAft>
              <a:tabLst>
                <a:tab pos="600075" algn="l"/>
              </a:tabLst>
              <a:defRPr>
                <a:solidFill>
                  <a:schemeClr val="tx1"/>
                </a:solidFill>
                <a:latin typeface="Arial" pitchFamily="34" charset="0"/>
                <a:cs typeface="Arial" pitchFamily="34" charset="0"/>
              </a:defRPr>
            </a:lvl7pPr>
            <a:lvl8pPr fontAlgn="base">
              <a:spcBef>
                <a:spcPct val="0"/>
              </a:spcBef>
              <a:spcAft>
                <a:spcPct val="0"/>
              </a:spcAft>
              <a:tabLst>
                <a:tab pos="600075" algn="l"/>
              </a:tabLst>
              <a:defRPr>
                <a:solidFill>
                  <a:schemeClr val="tx1"/>
                </a:solidFill>
                <a:latin typeface="Arial" pitchFamily="34" charset="0"/>
                <a:cs typeface="Arial" pitchFamily="34" charset="0"/>
              </a:defRPr>
            </a:lvl8pPr>
            <a:lvl9pPr fontAlgn="base">
              <a:spcBef>
                <a:spcPct val="0"/>
              </a:spcBef>
              <a:spcAft>
                <a:spcPct val="0"/>
              </a:spcAft>
              <a:tabLst>
                <a:tab pos="6000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600075" algn="l"/>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Examples:</a:t>
            </a:r>
            <a:endParaRPr kumimoji="0" lang="en-US" alt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00075" algn="l"/>
              </a:tabLst>
            </a:pPr>
            <a:r>
              <a:rPr kumimoji="0" lang="en-US" alt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1st percentile cuts off lowest 1% of sorted data</a:t>
            </a:r>
          </a:p>
          <a:p>
            <a:pPr marL="0" marR="0" lvl="0" indent="0" algn="l" defTabSz="914400" rtl="0" eaLnBrk="0" fontAlgn="base" latinLnBrk="0" hangingPunct="0">
              <a:lnSpc>
                <a:spcPct val="100000"/>
              </a:lnSpc>
              <a:spcBef>
                <a:spcPct val="0"/>
              </a:spcBef>
              <a:spcAft>
                <a:spcPct val="0"/>
              </a:spcAft>
              <a:buClrTx/>
              <a:buSzTx/>
              <a:buFontTx/>
              <a:buNone/>
              <a:tabLst>
                <a:tab pos="600075" algn="l"/>
              </a:tabLst>
            </a:pPr>
            <a:r>
              <a:rPr kumimoji="0" lang="en-US" alt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98th percentile cuts off lowest 98% of data</a:t>
            </a:r>
          </a:p>
          <a:p>
            <a:pPr marL="0" marR="0" lvl="0" indent="0" algn="l" defTabSz="914400" rtl="0" eaLnBrk="0" fontAlgn="base" latinLnBrk="0" hangingPunct="0">
              <a:lnSpc>
                <a:spcPct val="100000"/>
              </a:lnSpc>
              <a:spcBef>
                <a:spcPct val="0"/>
              </a:spcBef>
              <a:spcAft>
                <a:spcPct val="0"/>
              </a:spcAft>
              <a:buClrTx/>
              <a:buSzTx/>
              <a:buFontTx/>
              <a:buNone/>
              <a:tabLst>
                <a:tab pos="600075"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4419600" y="6248400"/>
            <a:ext cx="4192173" cy="369332"/>
          </a:xfrm>
          <a:prstGeom prst="rect">
            <a:avLst/>
          </a:prstGeom>
        </p:spPr>
        <p:txBody>
          <a:bodyPr wrap="none">
            <a:spAutoFit/>
          </a:bodyPr>
          <a:lstStyle/>
          <a:p>
            <a:pPr algn="r"/>
            <a:r>
              <a:rPr lang="en-US">
                <a:latin typeface="Times New Roman" panose="02020603050405020304" pitchFamily="18" charset="0"/>
                <a:cs typeface="Times New Roman" panose="02020603050405020304" pitchFamily="18" charset="0"/>
              </a:rPr>
              <a:t>* Reading Material provides further insight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198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2330</TotalTime>
  <Words>3922</Words>
  <Application>Microsoft Office PowerPoint</Application>
  <PresentationFormat>On-screen Show (4:3)</PresentationFormat>
  <Paragraphs>542</Paragraphs>
  <Slides>21</Slides>
  <Notes>21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21</vt:i4>
      </vt:variant>
    </vt:vector>
  </HeadingPairs>
  <TitlesOfParts>
    <vt:vector size="22" baseType="lpstr">
      <vt:lpstr>Office Theme</vt:lpstr>
      <vt:lpstr>Introduction to Data Modeling</vt:lpstr>
      <vt:lpstr>Population Vs Sample</vt:lpstr>
      <vt:lpstr>PowerPoint Presentation</vt:lpstr>
      <vt:lpstr>Broad Classification of Data</vt:lpstr>
      <vt:lpstr>PowerPoint Presentation</vt:lpstr>
      <vt:lpstr>Mean</vt:lpstr>
      <vt:lpstr>Median </vt:lpstr>
      <vt:lpstr>Mode</vt:lpstr>
      <vt:lpstr>Percentiles*</vt:lpstr>
      <vt:lpstr>Range</vt:lpstr>
      <vt:lpstr>IQR &amp; SIQR</vt:lpstr>
      <vt:lpstr>Variance</vt:lpstr>
      <vt:lpstr>Standard Deviation</vt:lpstr>
      <vt:lpstr>Example</vt:lpstr>
      <vt:lpstr>Coefficient of Variation</vt:lpstr>
      <vt:lpstr>Covariance </vt:lpstr>
      <vt:lpstr>Example</vt:lpstr>
      <vt:lpstr>Correlation: Pearson &amp; Spearman</vt:lpstr>
      <vt:lpstr>Example of Pearson Correlation</vt:lpstr>
      <vt:lpstr>Example</vt:lpstr>
      <vt:lpstr>So far in this class we have discussed basic numeric descriptive measures.  In next module, we learn about Hypothesis Testing.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Modeling</dc:title>
  <dc:creator>Mandal, Maitreyi</dc:creator>
  <cp:lastModifiedBy>Maitreyi, Mandal (M.)</cp:lastModifiedBy>
  <cp:revision>98</cp:revision>
  <dcterms:created xsi:type="dcterms:W3CDTF">2006-08-16T00:00:00Z</dcterms:created>
  <dcterms:modified xsi:type="dcterms:W3CDTF">2018-02-24T16:25:41Z</dcterms:modified>
</cp:coreProperties>
</file>