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72" r:id="rId3"/>
    <p:sldId id="265" r:id="rId4"/>
    <p:sldId id="273" r:id="rId5"/>
    <p:sldId id="266" r:id="rId6"/>
    <p:sldId id="257" r:id="rId7"/>
    <p:sldId id="258" r:id="rId8"/>
    <p:sldId id="259" r:id="rId9"/>
    <p:sldId id="260" r:id="rId10"/>
    <p:sldId id="267" r:id="rId11"/>
    <p:sldId id="268" r:id="rId12"/>
    <p:sldId id="270" r:id="rId13"/>
    <p:sldId id="271" r:id="rId14"/>
    <p:sldId id="261"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eepta Ojha" initials="SO" lastIdx="8" clrIdx="0">
    <p:extLst>
      <p:ext uri="{19B8F6BF-5375-455C-9EA6-DF929625EA0E}">
        <p15:presenceInfo xmlns:p15="http://schemas.microsoft.com/office/powerpoint/2012/main" userId="Sudeepta Oj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65" autoAdjust="0"/>
  </p:normalViewPr>
  <p:slideViewPr>
    <p:cSldViewPr>
      <p:cViewPr varScale="1">
        <p:scale>
          <a:sx n="61" d="100"/>
          <a:sy n="61" d="100"/>
        </p:scale>
        <p:origin x="207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DA10-A316-48E0-A1E5-864D9296440A}"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050B8-BF38-4DF5-8CB8-78831EC86D02}" type="slidenum">
              <a:rPr lang="en-US" smtClean="0"/>
              <a:pPr/>
              <a:t>‹#›</a:t>
            </a:fld>
            <a:endParaRPr lang="en-US"/>
          </a:p>
        </p:txBody>
      </p:sp>
    </p:spTree>
    <p:extLst>
      <p:ext uri="{BB962C8B-B14F-4D97-AF65-F5344CB8AC3E}">
        <p14:creationId xmlns:p14="http://schemas.microsoft.com/office/powerpoint/2010/main" val="235139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Times New Roman" panose="02020603050405020304" pitchFamily="18" charset="0"/>
                <a:cs typeface="Times New Roman" panose="02020603050405020304" pitchFamily="18" charset="0"/>
              </a:rPr>
              <a:t>In Module I, we have discussed basic numeric descriptive measures.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In this module we will cover basics of hypothesis testing, properties of Normal Distribution and Tests for Normality.</a:t>
            </a:r>
          </a:p>
          <a:p>
            <a:pPr marL="0" indent="0">
              <a:buNone/>
            </a:pPr>
            <a:r>
              <a:rPr lang="en-US" sz="1200" dirty="0">
                <a:latin typeface="Times New Roman" panose="02020603050405020304" pitchFamily="18" charset="0"/>
                <a:cs typeface="Times New Roman" panose="02020603050405020304" pitchFamily="18" charset="0"/>
              </a:rPr>
              <a:t>Actual Statistical tests for Hypothesis will be covered in Module III.</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Associated reading material and simulations will help to gain a thorough knowledge.</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1</a:t>
            </a:fld>
            <a:endParaRPr lang="en-US"/>
          </a:p>
        </p:txBody>
      </p:sp>
    </p:spTree>
    <p:extLst>
      <p:ext uri="{BB962C8B-B14F-4D97-AF65-F5344CB8AC3E}">
        <p14:creationId xmlns:p14="http://schemas.microsoft.com/office/powerpoint/2010/main" val="192742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11</a:t>
            </a:fld>
            <a:endParaRPr lang="en-US"/>
          </a:p>
        </p:txBody>
      </p:sp>
    </p:spTree>
    <p:extLst>
      <p:ext uri="{BB962C8B-B14F-4D97-AF65-F5344CB8AC3E}">
        <p14:creationId xmlns:p14="http://schemas.microsoft.com/office/powerpoint/2010/main" val="329277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a:latin typeface="Times New Roman" pitchFamily="18" charset="0"/>
                <a:cs typeface="Times New Roman" pitchFamily="18" charset="0"/>
              </a:rPr>
              <a:t>Consider stock return in a portfolio to be normally distributed.</a:t>
            </a:r>
          </a:p>
          <a:p>
            <a:pPr>
              <a:buNone/>
            </a:pPr>
            <a:r>
              <a:rPr lang="en-US" sz="1200" dirty="0">
                <a:latin typeface="Times New Roman" pitchFamily="18" charset="0"/>
                <a:cs typeface="Times New Roman" pitchFamily="18" charset="0"/>
              </a:rPr>
              <a:t>95% of the return is between 1.2 to 2.3. What is the Mean and Standard deviation of the Stock Portfolio?</a:t>
            </a:r>
          </a:p>
          <a:p>
            <a:r>
              <a:rPr lang="en-US" sz="1200" dirty="0">
                <a:latin typeface="Times New Roman" pitchFamily="18" charset="0"/>
                <a:cs typeface="Times New Roman" pitchFamily="18" charset="0"/>
              </a:rPr>
              <a:t>Mean  = (1.2+2.3)/2=  1.75</a:t>
            </a:r>
          </a:p>
          <a:p>
            <a:r>
              <a:rPr lang="en-US" sz="1200" dirty="0">
                <a:latin typeface="Times New Roman" pitchFamily="18" charset="0"/>
                <a:cs typeface="Times New Roman" pitchFamily="18" charset="0"/>
              </a:rPr>
              <a:t>Considering properties of Normal Distribution, 95% is 2 standard deviations either side of the mean (a total of 4 standard deviations) so:</a:t>
            </a:r>
          </a:p>
          <a:p>
            <a:r>
              <a:rPr lang="en-US" sz="1200" dirty="0">
                <a:latin typeface="Times New Roman" pitchFamily="18" charset="0"/>
                <a:cs typeface="Times New Roman" pitchFamily="18" charset="0"/>
              </a:rPr>
              <a:t>1 </a:t>
            </a:r>
            <a:r>
              <a:rPr lang="en-US" sz="1200" dirty="0" err="1">
                <a:latin typeface="Times New Roman" pitchFamily="18" charset="0"/>
                <a:cs typeface="Times New Roman" pitchFamily="18" charset="0"/>
              </a:rPr>
              <a:t>std</a:t>
            </a:r>
            <a:r>
              <a:rPr lang="en-US" sz="1200" dirty="0">
                <a:latin typeface="Times New Roman" pitchFamily="18" charset="0"/>
                <a:cs typeface="Times New Roman" pitchFamily="18" charset="0"/>
              </a:rPr>
              <a:t> dev=  (2.3-1.2)/4= 1.1 /4 = 0.275</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12</a:t>
            </a:fld>
            <a:endParaRPr lang="en-US"/>
          </a:p>
        </p:txBody>
      </p:sp>
    </p:spTree>
    <p:extLst>
      <p:ext uri="{BB962C8B-B14F-4D97-AF65-F5344CB8AC3E}">
        <p14:creationId xmlns:p14="http://schemas.microsoft.com/office/powerpoint/2010/main" val="210485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a:t>
            </a:r>
            <a:r>
              <a:rPr lang="en-US" baseline="0" dirty="0"/>
              <a:t> are several ways to check if the underlying distribution of the data is Normal or not.</a:t>
            </a:r>
          </a:p>
          <a:p>
            <a:endParaRPr lang="en-US" baseline="0" dirty="0"/>
          </a:p>
          <a:p>
            <a:r>
              <a:rPr lang="en-US" dirty="0"/>
              <a:t>Creating Q-Q plot is one of them.</a:t>
            </a:r>
          </a:p>
          <a:p>
            <a:endParaRPr lang="en-US" dirty="0"/>
          </a:p>
          <a:p>
            <a:r>
              <a:rPr lang="en-US" dirty="0"/>
              <a:t>There are several formal statistical tests namely Anderson-Darling, Kolmogorov-Smirnoff, </a:t>
            </a:r>
            <a:r>
              <a:rPr lang="en-US" dirty="0" err="1"/>
              <a:t>Jerque-Bera</a:t>
            </a:r>
            <a:r>
              <a:rPr lang="en-US" dirty="0"/>
              <a:t> tests etc.</a:t>
            </a:r>
          </a:p>
          <a:p>
            <a:endParaRPr lang="en-US" dirty="0"/>
          </a:p>
          <a:p>
            <a:r>
              <a:rPr lang="en-US" dirty="0"/>
              <a:t>Please</a:t>
            </a:r>
            <a:r>
              <a:rPr lang="en-US" baseline="0" dirty="0"/>
              <a:t> practice the associated simulations to get insight on Normality Tests.</a:t>
            </a:r>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14</a:t>
            </a:fld>
            <a:endParaRPr lang="en-US"/>
          </a:p>
        </p:txBody>
      </p:sp>
    </p:spTree>
    <p:extLst>
      <p:ext uri="{BB962C8B-B14F-4D97-AF65-F5344CB8AC3E}">
        <p14:creationId xmlns:p14="http://schemas.microsoft.com/office/powerpoint/2010/main" val="12172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So far in this course we have discussed about basics of hypothesis testing, properties of Normal Distribution.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Please do study the reading material to gain further insights into a few important non-normal distribution.</a:t>
            </a:r>
          </a:p>
          <a:p>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 next module, we will discuss about statistical tests to conduct hypothesis testing </a:t>
            </a:r>
          </a:p>
          <a:p>
            <a:endParaRPr lang="en-US" sz="12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End of Module II</a:t>
            </a:r>
          </a:p>
          <a:p>
            <a:endParaRPr lang="en-US" sz="1200" dirty="0"/>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15</a:t>
            </a:fld>
            <a:endParaRPr lang="en-US"/>
          </a:p>
        </p:txBody>
      </p:sp>
    </p:spTree>
    <p:extLst>
      <p:ext uri="{BB962C8B-B14F-4D97-AF65-F5344CB8AC3E}">
        <p14:creationId xmlns:p14="http://schemas.microsoft.com/office/powerpoint/2010/main" val="22894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latin typeface="Times New Roman" panose="02020603050405020304" pitchFamily="18" charset="0"/>
                <a:cs typeface="Times New Roman" panose="02020603050405020304" pitchFamily="18" charset="0"/>
              </a:rPr>
              <a:t>Hypothesis testing forms an integral part of statistics. This procedures essentially tests two mutually exclusive statements about a population to determine which statement describes best the sample data. </a:t>
            </a:r>
          </a:p>
          <a:p>
            <a:pPr marL="0" indent="0">
              <a:buNone/>
            </a:pPr>
            <a:r>
              <a:rPr lang="en-US" sz="1100" dirty="0">
                <a:latin typeface="Times New Roman" panose="02020603050405020304" pitchFamily="18" charset="0"/>
                <a:cs typeface="Times New Roman" panose="02020603050405020304" pitchFamily="18" charset="0"/>
              </a:rPr>
              <a:t>Lets consider  a case:</a:t>
            </a:r>
          </a:p>
          <a:p>
            <a:r>
              <a:rPr lang="en-US" sz="1200" dirty="0">
                <a:latin typeface="Times New Roman" panose="02020603050405020304" pitchFamily="18" charset="0"/>
                <a:cs typeface="Times New Roman" panose="02020603050405020304" pitchFamily="18" charset="0"/>
              </a:rPr>
              <a:t>A Market Researcher wants to determine if the average shopping spent has changed from previous year at a Supermarket, mean spent was $ 260. The researcher selects a random sample of 25 shoppers and records their shopping spent. The descriptive statistics looks like:</a:t>
            </a:r>
          </a:p>
          <a:p>
            <a:r>
              <a:rPr lang="en-US" sz="1200" dirty="0">
                <a:latin typeface="Times New Roman" panose="02020603050405020304" pitchFamily="18" charset="0"/>
                <a:cs typeface="Times New Roman" panose="02020603050405020304" pitchFamily="18" charset="0"/>
              </a:rPr>
              <a:t>Average Shopping Spent/month : Total Sample Size: 25, Mean = $330.6, Standard Error of Mean =30.8, St. Dev=154.2</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Lets understand the Need for Hypothesis Tests</a:t>
            </a:r>
          </a:p>
          <a:p>
            <a:r>
              <a:rPr lang="en-US" sz="1200" b="1" kern="1200" dirty="0">
                <a:solidFill>
                  <a:schemeClr val="tx1"/>
                </a:solidFill>
                <a:effectLst/>
                <a:latin typeface="+mn-lt"/>
                <a:ea typeface="+mn-ea"/>
                <a:cs typeface="+mn-cs"/>
              </a:rPr>
              <a:t>The Need for Hypothesis Tests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took a random sample and our sample mean of 330.6 is different from 260. Unfortunately, this information is not enough as we’re looking at a sample rather than the entire population.</a:t>
            </a:r>
          </a:p>
          <a:p>
            <a:r>
              <a:rPr lang="en-US" sz="1200" kern="1200" dirty="0">
                <a:solidFill>
                  <a:schemeClr val="tx1"/>
                </a:solidFill>
                <a:effectLst/>
                <a:latin typeface="+mn-lt"/>
                <a:ea typeface="+mn-ea"/>
                <a:cs typeface="+mn-cs"/>
              </a:rPr>
              <a:t>Sampling error is the difference between a sample and the entire population and hence it’s entirely possible that while our </a:t>
            </a:r>
            <a:r>
              <a:rPr lang="en-US" sz="1200" i="1" kern="1200" dirty="0">
                <a:solidFill>
                  <a:schemeClr val="tx1"/>
                </a:solidFill>
                <a:effectLst/>
                <a:latin typeface="+mn-lt"/>
                <a:ea typeface="+mn-ea"/>
                <a:cs typeface="+mn-cs"/>
              </a:rPr>
              <a:t>sample </a:t>
            </a:r>
            <a:r>
              <a:rPr lang="en-US" sz="1200" kern="1200" dirty="0">
                <a:solidFill>
                  <a:schemeClr val="tx1"/>
                </a:solidFill>
                <a:effectLst/>
                <a:latin typeface="+mn-lt"/>
                <a:ea typeface="+mn-ea"/>
                <a:cs typeface="+mn-cs"/>
              </a:rPr>
              <a:t>mean is 330.6, the population mean could still be 260. Or, to put it another way, if we repeated the experiment, it’s possible that the second sample mean could be close to 260. Hence we need to conduct Hypothesis Testing.</a:t>
            </a:r>
          </a:p>
          <a:p>
            <a:r>
              <a:rPr lang="en-US" sz="1200" kern="1200" dirty="0">
                <a:solidFill>
                  <a:schemeClr val="tx1"/>
                </a:solidFill>
                <a:effectLst/>
                <a:latin typeface="+mn-lt"/>
                <a:ea typeface="+mn-ea"/>
                <a:cs typeface="+mn-cs"/>
              </a:rPr>
              <a:t>For any given random sample, the mean of the sample almost certainly doesn’t equal the true mean of the population due to sampling error. For our example, it’s unlikely that the mean cost for the entire population is exactly 330.6. In fact, if we took multiple random samples of the same size from the same population, we could plot a distribution of the sample means.</a:t>
            </a:r>
          </a:p>
          <a:p>
            <a:r>
              <a:rPr lang="en-US" sz="1200" kern="1200" dirty="0">
                <a:solidFill>
                  <a:schemeClr val="tx1"/>
                </a:solidFill>
                <a:effectLst/>
                <a:latin typeface="+mn-lt"/>
                <a:ea typeface="+mn-ea"/>
                <a:cs typeface="+mn-cs"/>
              </a:rPr>
              <a:t>A sampling distribution is the distribution of a statistic, such as the mean, that is obtained by repeatedly drawing a large number of samples from a specific population. This distribution allows you to determine the probability of obtaining the sample statistic.</a:t>
            </a:r>
          </a:p>
          <a:p>
            <a:r>
              <a:rPr lang="en-US" sz="1200" kern="1200" dirty="0">
                <a:solidFill>
                  <a:schemeClr val="tx1"/>
                </a:solidFill>
                <a:effectLst/>
                <a:latin typeface="+mn-lt"/>
                <a:ea typeface="+mn-ea"/>
                <a:cs typeface="+mn-cs"/>
              </a:rPr>
              <a:t>Fortunately, these are suitable tests to help us draw the right conclusion. Our goal is to determine whether our sample mean is significantly different from the null hypothesis mean which can be determined appropriately using a t-test as we will see in Module III.</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2</a:t>
            </a:fld>
            <a:endParaRPr lang="en-US"/>
          </a:p>
        </p:txBody>
      </p:sp>
    </p:spTree>
    <p:extLst>
      <p:ext uri="{BB962C8B-B14F-4D97-AF65-F5344CB8AC3E}">
        <p14:creationId xmlns:p14="http://schemas.microsoft.com/office/powerpoint/2010/main" val="44541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Times New Roman" pitchFamily="18" charset="0"/>
                <a:cs typeface="Times New Roman" pitchFamily="18" charset="0"/>
              </a:rPr>
              <a:t>Degrees of freedom (df)</a:t>
            </a:r>
          </a:p>
          <a:p>
            <a:pPr lvl="0"/>
            <a:r>
              <a:rPr lang="en-US" dirty="0">
                <a:latin typeface="Times New Roman" pitchFamily="18" charset="0"/>
                <a:cs typeface="Times New Roman" pitchFamily="18" charset="0"/>
              </a:rPr>
              <a:t>Degrees of freedom represents the number of values in the final calculation of a statistic that are free to vary. </a:t>
            </a:r>
          </a:p>
          <a:p>
            <a:pPr lvl="0"/>
            <a:r>
              <a:rPr lang="en-US" dirty="0">
                <a:latin typeface="Times New Roman" pitchFamily="18" charset="0"/>
                <a:cs typeface="Times New Roman" pitchFamily="18" charset="0"/>
              </a:rPr>
              <a:t>The number of degrees of freedom is equal to the total number of measurements less the total number of restrictions on the measurements </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3</a:t>
            </a:fld>
            <a:endParaRPr lang="en-US"/>
          </a:p>
        </p:txBody>
      </p:sp>
    </p:spTree>
    <p:extLst>
      <p:ext uri="{BB962C8B-B14F-4D97-AF65-F5344CB8AC3E}">
        <p14:creationId xmlns:p14="http://schemas.microsoft.com/office/powerpoint/2010/main" val="373654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Times New Roman" panose="02020603050405020304" pitchFamily="18" charset="0"/>
                <a:cs typeface="Times New Roman" panose="02020603050405020304" pitchFamily="18" charset="0"/>
              </a:rPr>
              <a:t>Lets now discuss concept of degrees of freedom, we will analyze it for two cases: without and with constraints.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Without Constraint</a:t>
            </a:r>
          </a:p>
          <a:p>
            <a:pPr marL="0" indent="0">
              <a:buNone/>
            </a:pPr>
            <a:r>
              <a:rPr lang="en-US" dirty="0">
                <a:latin typeface="Times New Roman" panose="02020603050405020304" pitchFamily="18" charset="0"/>
                <a:cs typeface="Times New Roman" panose="02020603050405020304" pitchFamily="18" charset="0"/>
              </a:rPr>
              <a:t>Consider you have 5 balloons to give to 5 students. </a:t>
            </a:r>
          </a:p>
          <a:p>
            <a:pPr marL="0" indent="0">
              <a:buNone/>
            </a:pPr>
            <a:r>
              <a:rPr lang="en-US" dirty="0">
                <a:latin typeface="Times New Roman" panose="02020603050405020304" pitchFamily="18" charset="0"/>
                <a:cs typeface="Times New Roman" panose="02020603050405020304" pitchFamily="18" charset="0"/>
              </a:rPr>
              <a:t>As you start to assign it, you can only play with 4 different balloons to decide which one to give whom…once you have exhausted 4 options, you are left with 1 balloon to give the last student.</a:t>
            </a:r>
          </a:p>
          <a:p>
            <a:pPr marL="0" indent="0">
              <a:buNone/>
            </a:pPr>
            <a:r>
              <a:rPr lang="en-US" dirty="0">
                <a:latin typeface="Times New Roman" panose="02020603050405020304" pitchFamily="18" charset="0"/>
                <a:cs typeface="Times New Roman" panose="02020603050405020304" pitchFamily="18" charset="0"/>
              </a:rPr>
              <a:t>So, your degree of freedom here is 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 With Constraint</a:t>
            </a:r>
          </a:p>
          <a:p>
            <a:pPr marL="0" indent="0">
              <a:buNone/>
            </a:pPr>
            <a:r>
              <a:rPr lang="en-US" dirty="0">
                <a:latin typeface="Times New Roman" panose="02020603050405020304" pitchFamily="18" charset="0"/>
                <a:cs typeface="Times New Roman" panose="02020603050405020304" pitchFamily="18" charset="0"/>
              </a:rPr>
              <a:t>Say now, you have decide 1 balloon to give to a particular student since he has attained highest marks. So now your restriction is 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this case, your degree of freedom is: </a:t>
            </a:r>
          </a:p>
          <a:p>
            <a:pPr marL="0" indent="0">
              <a:buNone/>
            </a:pPr>
            <a:r>
              <a:rPr lang="en-US" dirty="0">
                <a:latin typeface="Times New Roman" panose="02020603050405020304" pitchFamily="18" charset="0"/>
                <a:cs typeface="Times New Roman" panose="02020603050405020304" pitchFamily="18" charset="0"/>
              </a:rPr>
              <a:t>total number of balloons-total number of restriction-1</a:t>
            </a:r>
          </a:p>
          <a:p>
            <a:pPr marL="0" indent="0">
              <a:buNone/>
            </a:pPr>
            <a:r>
              <a:rPr lang="en-US" dirty="0">
                <a:latin typeface="Times New Roman" panose="02020603050405020304" pitchFamily="18" charset="0"/>
                <a:cs typeface="Times New Roman" panose="02020603050405020304" pitchFamily="18" charset="0"/>
              </a:rPr>
              <a:t>=5-1-1 =3</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4</a:t>
            </a:fld>
            <a:endParaRPr lang="en-US"/>
          </a:p>
        </p:txBody>
      </p:sp>
    </p:spTree>
    <p:extLst>
      <p:ext uri="{BB962C8B-B14F-4D97-AF65-F5344CB8AC3E}">
        <p14:creationId xmlns:p14="http://schemas.microsoft.com/office/powerpoint/2010/main" val="132482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n-1. Why???</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Explanation: mean of that sample is calculated first and then the sum of the  squared deviations from that mean</a:t>
            </a:r>
            <a:r>
              <a:rPr lang="en-US" baseline="0" dirty="0">
                <a:latin typeface="Times New Roman" pitchFamily="18" charset="0"/>
                <a:cs typeface="Times New Roman" pitchFamily="18" charset="0"/>
              </a:rPr>
              <a:t> is computed for all the n data points in that sample.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While there will be n such squared deviations only (n - 1) of them are</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free to assume any value whatsoever.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is because the final squared deviation from the mean must include the one value of X such that the sum of all the Xs divided by n will equal the obtained mean of the sample.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All of the other (n - 1) squared deviations from the mean can, theoretically, have any values whatsoever. </a:t>
            </a:r>
          </a:p>
          <a:p>
            <a:r>
              <a:rPr lang="en-US" dirty="0">
                <a:latin typeface="Times New Roman" pitchFamily="18" charset="0"/>
                <a:cs typeface="Times New Roman" pitchFamily="18" charset="0"/>
              </a:rPr>
              <a:t>For these reasons, the statistic S</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is said to have only (n - 1) degrees of freedom.</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5</a:t>
            </a:fld>
            <a:endParaRPr lang="en-US"/>
          </a:p>
        </p:txBody>
      </p:sp>
    </p:spTree>
    <p:extLst>
      <p:ext uri="{BB962C8B-B14F-4D97-AF65-F5344CB8AC3E}">
        <p14:creationId xmlns:p14="http://schemas.microsoft.com/office/powerpoint/2010/main" val="405097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algn="l"/>
            <a:r>
              <a:rPr lang="en-US" sz="1200" dirty="0">
                <a:solidFill>
                  <a:schemeClr val="tx1"/>
                </a:solidFill>
                <a:latin typeface="Times New Roman" panose="02020603050405020304" pitchFamily="18" charset="0"/>
                <a:cs typeface="Times New Roman" panose="02020603050405020304" pitchFamily="18" charset="0"/>
              </a:rPr>
              <a:t>Hypothesis testing is an important part of statistical analysis. A theory (hypothesis) is put forward and then its either rejected or accepted based on evidences available. E.g. “Pizza</a:t>
            </a:r>
            <a:r>
              <a:rPr lang="en-US" sz="1200" baseline="0" dirty="0">
                <a:solidFill>
                  <a:schemeClr val="tx1"/>
                </a:solidFill>
                <a:latin typeface="Times New Roman" panose="02020603050405020304" pitchFamily="18" charset="0"/>
                <a:cs typeface="Times New Roman" panose="02020603050405020304" pitchFamily="18" charset="0"/>
              </a:rPr>
              <a:t> from Dominos is better than Pizza from Pizza Hut</a:t>
            </a:r>
            <a:r>
              <a:rPr lang="en-US" sz="1200" dirty="0">
                <a:solidFill>
                  <a:schemeClr val="tx1"/>
                </a:solidFill>
                <a:latin typeface="Times New Roman" panose="02020603050405020304" pitchFamily="18" charset="0"/>
                <a:cs typeface="Times New Roman" panose="02020603050405020304" pitchFamily="18" charset="0"/>
              </a:rPr>
              <a:t>”  is a hypothesis.</a:t>
            </a:r>
          </a:p>
          <a:p>
            <a:pPr algn="l"/>
            <a:r>
              <a:rPr lang="en-US" sz="1200" dirty="0">
                <a:solidFill>
                  <a:schemeClr val="tx1"/>
                </a:solidFill>
                <a:latin typeface="Times New Roman" panose="02020603050405020304" pitchFamily="18" charset="0"/>
                <a:cs typeface="Times New Roman" panose="02020603050405020304" pitchFamily="18" charset="0"/>
              </a:rPr>
              <a:t>Types of Hypotheses</a:t>
            </a:r>
          </a:p>
          <a:p>
            <a:pPr algn="l"/>
            <a:r>
              <a:rPr lang="en-US" sz="1200" dirty="0">
                <a:solidFill>
                  <a:schemeClr val="tx1"/>
                </a:solidFill>
                <a:latin typeface="Times New Roman" panose="02020603050405020304" pitchFamily="18" charset="0"/>
                <a:cs typeface="Times New Roman" panose="02020603050405020304" pitchFamily="18" charset="0"/>
              </a:rPr>
              <a:t>1) Null Hypothesis: The question of interest is simplified into two competing claims/hypothesis between which we have a choice; the Null Hypothesis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and Alternate Hypothesis (H</a:t>
            </a:r>
            <a:r>
              <a:rPr lang="en-US" sz="1200" baseline="-25000" dirty="0">
                <a:solidFill>
                  <a:schemeClr val="tx1"/>
                </a:solidFill>
                <a:latin typeface="Times New Roman" panose="02020603050405020304" pitchFamily="18" charset="0"/>
                <a:cs typeface="Times New Roman" panose="02020603050405020304" pitchFamily="18" charset="0"/>
              </a:rPr>
              <a:t>1</a:t>
            </a:r>
            <a:r>
              <a:rPr lang="en-US" sz="1200" dirty="0">
                <a:solidFill>
                  <a:schemeClr val="tx1"/>
                </a:solidFill>
                <a:latin typeface="Times New Roman" panose="02020603050405020304" pitchFamily="18" charset="0"/>
                <a:cs typeface="Times New Roman" panose="02020603050405020304" pitchFamily="18" charset="0"/>
              </a:rPr>
              <a:t>). Special consideration is given to Null Hypothesis. It is formulated based on the simplicity and objective of the problem. </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2) Alternate Hypothesis: The reverse of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is taken as H</a:t>
            </a:r>
            <a:r>
              <a:rPr lang="en-US" sz="1200" baseline="-25000" dirty="0">
                <a:solidFill>
                  <a:schemeClr val="tx1"/>
                </a:solidFill>
                <a:latin typeface="Times New Roman" panose="02020603050405020304" pitchFamily="18" charset="0"/>
                <a:cs typeface="Times New Roman" panose="02020603050405020304" pitchFamily="18" charset="0"/>
              </a:rPr>
              <a:t>1</a:t>
            </a:r>
            <a:r>
              <a:rPr lang="en-US" sz="1200" dirty="0">
                <a:solidFill>
                  <a:schemeClr val="tx1"/>
                </a:solidFill>
                <a:latin typeface="Times New Roman" panose="02020603050405020304" pitchFamily="18" charset="0"/>
                <a:cs typeface="Times New Roman" panose="02020603050405020304" pitchFamily="18" charset="0"/>
              </a:rPr>
              <a:t>.  However,</a:t>
            </a:r>
            <a:r>
              <a:rPr lang="en-US" sz="1200" baseline="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rejecting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does not mean “accepting H</a:t>
            </a:r>
            <a:r>
              <a:rPr lang="en-US" sz="1200" baseline="-25000" dirty="0">
                <a:solidFill>
                  <a:schemeClr val="tx1"/>
                </a:solidFill>
                <a:latin typeface="Times New Roman" panose="02020603050405020304" pitchFamily="18" charset="0"/>
                <a:cs typeface="Times New Roman" panose="02020603050405020304" pitchFamily="18" charset="0"/>
              </a:rPr>
              <a:t>1</a:t>
            </a:r>
            <a:r>
              <a:rPr lang="en-US" sz="1200" dirty="0">
                <a:solidFill>
                  <a:schemeClr val="tx1"/>
                </a:solidFill>
                <a:latin typeface="Times New Roman" panose="02020603050405020304" pitchFamily="18" charset="0"/>
                <a:cs typeface="Times New Roman" panose="02020603050405020304" pitchFamily="18" charset="0"/>
              </a:rPr>
              <a:t>”. </a:t>
            </a:r>
          </a:p>
          <a:p>
            <a:pPr algn="l"/>
            <a:r>
              <a:rPr lang="en-US" sz="1200" dirty="0">
                <a:solidFill>
                  <a:schemeClr val="tx1"/>
                </a:solidFill>
                <a:latin typeface="Times New Roman" panose="02020603050405020304" pitchFamily="18" charset="0"/>
                <a:cs typeface="Times New Roman" panose="02020603050405020304" pitchFamily="18" charset="0"/>
              </a:rPr>
              <a:t>The hypotheses are often statements about population parameters like expected value and variance, </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for example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might be that the expected value of average</a:t>
            </a:r>
            <a:r>
              <a:rPr lang="en-US" sz="1200" baseline="0" dirty="0">
                <a:solidFill>
                  <a:schemeClr val="tx1"/>
                </a:solidFill>
                <a:latin typeface="Times New Roman" panose="02020603050405020304" pitchFamily="18" charset="0"/>
                <a:cs typeface="Times New Roman" panose="02020603050405020304" pitchFamily="18" charset="0"/>
              </a:rPr>
              <a:t> salary of Business Analysts with 1 year experience</a:t>
            </a:r>
            <a:r>
              <a:rPr lang="en-US" sz="1200" dirty="0">
                <a:solidFill>
                  <a:schemeClr val="tx1"/>
                </a:solidFill>
                <a:latin typeface="Times New Roman" panose="02020603050405020304" pitchFamily="18" charset="0"/>
                <a:cs typeface="Times New Roman" panose="02020603050405020304" pitchFamily="18" charset="0"/>
              </a:rPr>
              <a:t> is not different from that of average</a:t>
            </a:r>
            <a:r>
              <a:rPr lang="en-US" sz="1200" baseline="0" dirty="0">
                <a:solidFill>
                  <a:schemeClr val="tx1"/>
                </a:solidFill>
                <a:latin typeface="Times New Roman" panose="02020603050405020304" pitchFamily="18" charset="0"/>
                <a:cs typeface="Times New Roman" panose="02020603050405020304" pitchFamily="18" charset="0"/>
              </a:rPr>
              <a:t> salary of Business Analysts with 2 years of experience</a:t>
            </a:r>
            <a:r>
              <a:rPr lang="en-US" sz="1200" dirty="0">
                <a:solidFill>
                  <a:schemeClr val="tx1"/>
                </a:solidFill>
                <a:latin typeface="Times New Roman" panose="02020603050405020304" pitchFamily="18" charset="0"/>
                <a:cs typeface="Times New Roman" panose="02020603050405020304" pitchFamily="18" charset="0"/>
              </a:rPr>
              <a:t>? </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A hypothesis might also represent</a:t>
            </a:r>
            <a:r>
              <a:rPr lang="en-US" sz="1200" baseline="0" dirty="0">
                <a:solidFill>
                  <a:schemeClr val="tx1"/>
                </a:solidFill>
                <a:latin typeface="Times New Roman" panose="02020603050405020304" pitchFamily="18" charset="0"/>
                <a:cs typeface="Times New Roman" panose="02020603050405020304" pitchFamily="18" charset="0"/>
              </a:rPr>
              <a:t> the </a:t>
            </a:r>
            <a:r>
              <a:rPr lang="en-US" sz="1200" dirty="0">
                <a:solidFill>
                  <a:schemeClr val="tx1"/>
                </a:solidFill>
                <a:latin typeface="Times New Roman" panose="02020603050405020304" pitchFamily="18" charset="0"/>
                <a:cs typeface="Times New Roman" panose="02020603050405020304" pitchFamily="18" charset="0"/>
              </a:rPr>
              <a:t>distributional form of a characteristic of interest, for example that the average</a:t>
            </a:r>
            <a:r>
              <a:rPr lang="en-US" sz="1200" baseline="0" dirty="0">
                <a:solidFill>
                  <a:schemeClr val="tx1"/>
                </a:solidFill>
                <a:latin typeface="Times New Roman" panose="02020603050405020304" pitchFamily="18" charset="0"/>
                <a:cs typeface="Times New Roman" panose="02020603050405020304" pitchFamily="18" charset="0"/>
              </a:rPr>
              <a:t> salary of Business Analysts </a:t>
            </a:r>
            <a:r>
              <a:rPr lang="en-US" sz="1200" dirty="0">
                <a:solidFill>
                  <a:schemeClr val="tx1"/>
                </a:solidFill>
                <a:latin typeface="Times New Roman" panose="02020603050405020304" pitchFamily="18" charset="0"/>
                <a:cs typeface="Times New Roman" panose="02020603050405020304" pitchFamily="18" charset="0"/>
              </a:rPr>
              <a:t> normally distributed within the Working</a:t>
            </a:r>
            <a:r>
              <a:rPr lang="en-US" sz="1200" baseline="0" dirty="0">
                <a:solidFill>
                  <a:schemeClr val="tx1"/>
                </a:solidFill>
                <a:latin typeface="Times New Roman" panose="02020603050405020304" pitchFamily="18" charset="0"/>
                <a:cs typeface="Times New Roman" panose="02020603050405020304" pitchFamily="18" charset="0"/>
              </a:rPr>
              <a:t> population</a:t>
            </a:r>
            <a:r>
              <a:rPr lang="en-US" sz="1200" dirty="0">
                <a:solidFill>
                  <a:schemeClr val="tx1"/>
                </a:solidFill>
                <a:latin typeface="Times New Roman" panose="02020603050405020304" pitchFamily="18" charset="0"/>
                <a:cs typeface="Times New Roman" panose="02020603050405020304" pitchFamily="18" charset="0"/>
              </a:rPr>
              <a:t>? </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The outcome of a hypothesis test is 'reject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or 'do not reject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We never “Accept a Hypothesis”.</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Example: We want to test if a distribution is Normal or Not.</a:t>
            </a: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Our Null Hypothesis: The underlying distribution is Normal</a:t>
            </a:r>
          </a:p>
          <a:p>
            <a:pPr algn="l"/>
            <a:r>
              <a:rPr lang="en-US" sz="1200" dirty="0">
                <a:solidFill>
                  <a:schemeClr val="tx1"/>
                </a:solidFill>
                <a:latin typeface="Times New Roman" panose="02020603050405020304" pitchFamily="18" charset="0"/>
                <a:cs typeface="Times New Roman" panose="02020603050405020304" pitchFamily="18" charset="0"/>
              </a:rPr>
              <a:t>Alternate Hypothesis: The underlying Distribution is Non-Normal</a:t>
            </a:r>
          </a:p>
          <a:p>
            <a:pPr algn="l"/>
            <a:r>
              <a:rPr lang="en-US" sz="1200" dirty="0">
                <a:solidFill>
                  <a:schemeClr val="tx1"/>
                </a:solidFill>
                <a:latin typeface="Times New Roman" panose="02020603050405020304" pitchFamily="18" charset="0"/>
                <a:cs typeface="Times New Roman" panose="02020603050405020304" pitchFamily="18" charset="0"/>
              </a:rPr>
              <a:t>After the appropriate statistical test was performed, we will conclude either to reject or do-not reject the null hypothesis.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We will revisit this again in the next module.</a:t>
            </a:r>
          </a:p>
          <a:p>
            <a:pPr algn="l"/>
            <a:endParaRPr lang="en-US" dirty="0">
              <a:solidFill>
                <a:srgbClr val="002060"/>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6</a:t>
            </a:fld>
            <a:endParaRPr lang="en-US"/>
          </a:p>
        </p:txBody>
      </p:sp>
    </p:spTree>
    <p:extLst>
      <p:ext uri="{BB962C8B-B14F-4D97-AF65-F5344CB8AC3E}">
        <p14:creationId xmlns:p14="http://schemas.microsoft.com/office/powerpoint/2010/main" val="369208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sz="1200" b="1" kern="1200" dirty="0">
                <a:solidFill>
                  <a:schemeClr val="tx1"/>
                </a:solidFill>
                <a:effectLst/>
                <a:latin typeface="+mn-lt"/>
                <a:ea typeface="+mn-ea"/>
                <a:cs typeface="+mn-cs"/>
              </a:rPr>
              <a:t>Type I error: A Type I error occurs when the null hypothesis is rejected when it is in fact true; i.e. H</a:t>
            </a:r>
            <a:r>
              <a:rPr lang="en-US" sz="1200" b="1" kern="1200" baseline="-25000" dirty="0">
                <a:solidFill>
                  <a:schemeClr val="tx1"/>
                </a:solidFill>
                <a:effectLst/>
                <a:latin typeface="+mn-lt"/>
                <a:ea typeface="+mn-ea"/>
                <a:cs typeface="+mn-cs"/>
              </a:rPr>
              <a:t>0</a:t>
            </a:r>
            <a:r>
              <a:rPr lang="en-US" sz="1200" b="1" kern="1200" dirty="0">
                <a:solidFill>
                  <a:schemeClr val="tx1"/>
                </a:solidFill>
                <a:effectLst/>
                <a:latin typeface="+mn-lt"/>
                <a:ea typeface="+mn-ea"/>
                <a:cs typeface="+mn-cs"/>
              </a:rPr>
              <a:t> is wrongly rejected.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Type II error: A Type II error occurs when the null hypothesis H</a:t>
            </a:r>
            <a:r>
              <a:rPr lang="en-US" sz="1200" b="1" kern="1200" baseline="-25000" dirty="0">
                <a:solidFill>
                  <a:schemeClr val="tx1"/>
                </a:solidFill>
                <a:effectLst/>
                <a:latin typeface="+mn-lt"/>
                <a:ea typeface="+mn-ea"/>
                <a:cs typeface="+mn-cs"/>
              </a:rPr>
              <a:t>0</a:t>
            </a:r>
            <a:r>
              <a:rPr lang="en-US" sz="1200" b="1" kern="1200" dirty="0">
                <a:solidFill>
                  <a:schemeClr val="tx1"/>
                </a:solidFill>
                <a:effectLst/>
                <a:latin typeface="+mn-lt"/>
                <a:ea typeface="+mn-ea"/>
                <a:cs typeface="+mn-cs"/>
              </a:rPr>
              <a:t>, is not rejected when it is in fact false.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 Type I error is often considered to be more serious, and therefore more important to avoid, than a type II error.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hypothesis test procedure is therefore adjusted so that there is a guaranteed 'low' probability of rejecting the null hypothesis wrongly. It is usually done by setting a significance level of test.</a:t>
            </a:r>
            <a:endParaRPr lang="en-US"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7</a:t>
            </a:fld>
            <a:endParaRPr lang="en-US"/>
          </a:p>
        </p:txBody>
      </p:sp>
    </p:spTree>
    <p:extLst>
      <p:ext uri="{BB962C8B-B14F-4D97-AF65-F5344CB8AC3E}">
        <p14:creationId xmlns:p14="http://schemas.microsoft.com/office/powerpoint/2010/main" val="369208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latin typeface="Times New Roman" panose="02020603050405020304" pitchFamily="18" charset="0"/>
                <a:cs typeface="Times New Roman" panose="02020603050405020304" pitchFamily="18" charset="0"/>
              </a:rPr>
              <a:t>Probability of a Type I error can be precisely computed as,</a:t>
            </a:r>
          </a:p>
          <a:p>
            <a:pPr algn="l"/>
            <a:r>
              <a:rPr lang="en-US" sz="1200" b="1" dirty="0">
                <a:solidFill>
                  <a:schemeClr val="tx1"/>
                </a:solidFill>
                <a:latin typeface="Times New Roman" panose="02020603050405020304" pitchFamily="18" charset="0"/>
                <a:cs typeface="Times New Roman" panose="02020603050405020304" pitchFamily="18" charset="0"/>
              </a:rPr>
              <a:t>P (Type I error) = Significance Level = </a:t>
            </a:r>
            <a:r>
              <a:rPr lang="el-GR" sz="1200" b="1" dirty="0">
                <a:solidFill>
                  <a:schemeClr val="tx1"/>
                </a:solidFill>
                <a:latin typeface="Times New Roman" panose="02020603050405020304" pitchFamily="18" charset="0"/>
                <a:cs typeface="Times New Roman" panose="02020603050405020304" pitchFamily="18" charset="0"/>
              </a:rPr>
              <a:t>α</a:t>
            </a:r>
            <a:endParaRPr lang="en-US" sz="1200" b="1" dirty="0">
              <a:solidFill>
                <a:schemeClr val="tx1"/>
              </a:solidFill>
              <a:latin typeface="Times New Roman" panose="02020603050405020304" pitchFamily="18" charset="0"/>
              <a:cs typeface="Times New Roman" panose="02020603050405020304" pitchFamily="18" charset="0"/>
            </a:endParaRPr>
          </a:p>
          <a:p>
            <a:pPr algn="l"/>
            <a:endParaRPr lang="en-US" sz="1200" b="1" dirty="0">
              <a:solidFill>
                <a:schemeClr val="tx1"/>
              </a:solidFill>
              <a:latin typeface="Times New Roman" panose="02020603050405020304" pitchFamily="18" charset="0"/>
              <a:cs typeface="Times New Roman" panose="02020603050405020304" pitchFamily="18" charset="0"/>
            </a:endParaRPr>
          </a:p>
          <a:p>
            <a:r>
              <a:rPr lang="en-US" sz="1200" b="0" kern="1200" dirty="0">
                <a:solidFill>
                  <a:schemeClr val="tx1"/>
                </a:solidFill>
                <a:effectLst/>
                <a:latin typeface="+mn-lt"/>
                <a:ea typeface="+mn-ea"/>
                <a:cs typeface="+mn-cs"/>
              </a:rPr>
              <a:t>The exact probability of a Type II error is generally unknown.</a:t>
            </a:r>
          </a:p>
          <a:p>
            <a:r>
              <a:rPr lang="en-US" sz="1200" b="0" kern="1200" dirty="0">
                <a:solidFill>
                  <a:schemeClr val="tx1"/>
                </a:solidFill>
                <a:effectLst/>
                <a:latin typeface="+mn-lt"/>
                <a:ea typeface="+mn-ea"/>
                <a:cs typeface="+mn-cs"/>
              </a:rPr>
              <a:t>For any given set of data, Type I and Type II errors are inversely related; the smaller the risk of one, the higher the risk of the other.</a:t>
            </a:r>
          </a:p>
          <a:p>
            <a:r>
              <a:rPr lang="en-US" sz="1200" b="0" kern="1200" dirty="0">
                <a:solidFill>
                  <a:schemeClr val="tx1"/>
                </a:solidFill>
                <a:effectLst/>
                <a:latin typeface="+mn-lt"/>
                <a:ea typeface="+mn-ea"/>
                <a:cs typeface="+mn-cs"/>
              </a:rPr>
              <a:t>Significance Level: The significance level of a statistical hypothesis test is a fixed probability of wrongly rejecting the null hypothesis H</a:t>
            </a:r>
            <a:r>
              <a:rPr lang="en-US" sz="1200" b="0" kern="1200" baseline="-25000" dirty="0">
                <a:solidFill>
                  <a:schemeClr val="tx1"/>
                </a:solidFill>
                <a:effectLst/>
                <a:latin typeface="+mn-lt"/>
                <a:ea typeface="+mn-ea"/>
                <a:cs typeface="+mn-cs"/>
              </a:rPr>
              <a:t>0</a:t>
            </a:r>
            <a:r>
              <a:rPr lang="en-US" sz="1200" b="0" kern="1200" dirty="0">
                <a:solidFill>
                  <a:schemeClr val="tx1"/>
                </a:solidFill>
                <a:effectLst/>
                <a:latin typeface="+mn-lt"/>
                <a:ea typeface="+mn-ea"/>
                <a:cs typeface="+mn-cs"/>
              </a:rPr>
              <a:t>, if it is in fact true. It’s the probability of Type I error.</a:t>
            </a:r>
          </a:p>
          <a:p>
            <a:pPr lvl="0"/>
            <a:r>
              <a:rPr lang="en-US" sz="1200" b="0" kern="1200" dirty="0">
                <a:solidFill>
                  <a:schemeClr val="tx1"/>
                </a:solidFill>
                <a:effectLst/>
                <a:latin typeface="+mn-lt"/>
                <a:ea typeface="+mn-ea"/>
                <a:cs typeface="+mn-cs"/>
              </a:rPr>
              <a:t> Significance level is usually denoted by </a:t>
            </a:r>
            <a:r>
              <a:rPr lang="el-GR" sz="1200" b="0" kern="1200" dirty="0">
                <a:solidFill>
                  <a:schemeClr val="tx1"/>
                </a:solidFill>
                <a:effectLst/>
                <a:latin typeface="+mn-lt"/>
                <a:ea typeface="+mn-ea"/>
                <a:cs typeface="+mn-cs"/>
              </a:rPr>
              <a:t>α</a:t>
            </a:r>
            <a:endParaRPr lang="en-US"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 Significance Level = P (Type I error) = </a:t>
            </a:r>
            <a:r>
              <a:rPr lang="el-GR" sz="1200" b="0" kern="1200" dirty="0">
                <a:solidFill>
                  <a:schemeClr val="tx1"/>
                </a:solidFill>
                <a:effectLst/>
                <a:latin typeface="+mn-lt"/>
                <a:ea typeface="+mn-ea"/>
                <a:cs typeface="+mn-cs"/>
              </a:rPr>
              <a:t>α</a:t>
            </a:r>
            <a:endParaRPr lang="en-US"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 Usually, the significance level is chosen to be = 0.05 = 5%</a:t>
            </a:r>
          </a:p>
          <a:p>
            <a:pPr lvl="0"/>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Confidence Interval: This is defined as the interval in which we can be 100(1- </a:t>
            </a:r>
            <a:r>
              <a:rPr lang="el-GR" sz="1200" b="1" kern="1200" dirty="0">
                <a:solidFill>
                  <a:schemeClr val="tx1"/>
                </a:solidFill>
                <a:effectLst/>
                <a:latin typeface="+mn-lt"/>
                <a:ea typeface="+mn-ea"/>
                <a:cs typeface="+mn-cs"/>
              </a:rPr>
              <a:t>α</a:t>
            </a:r>
            <a:r>
              <a:rPr lang="en-US" sz="1200" b="1" kern="1200" dirty="0">
                <a:solidFill>
                  <a:schemeClr val="tx1"/>
                </a:solidFill>
                <a:effectLst/>
                <a:latin typeface="+mn-lt"/>
                <a:ea typeface="+mn-ea"/>
                <a:cs typeface="+mn-cs"/>
              </a:rPr>
              <a:t>)% sure that values of a particular statistic will lie. The degree of surety is called Confidence Limit. So if we say that I am 95% sure that values of mean lie with 0.3 and 0.5 where the actual value of mean is 0.4, then confidence limit is 95% and interval is 0.3-0.5  </a:t>
            </a: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dirty="0">
                <a:solidFill>
                  <a:schemeClr val="tx1"/>
                </a:solidFill>
                <a:latin typeface="Times New Roman" panose="02020603050405020304" pitchFamily="18" charset="0"/>
                <a:cs typeface="Times New Roman" panose="02020603050405020304" pitchFamily="18" charset="0"/>
              </a:rPr>
              <a:t>If the null hypothesis H</a:t>
            </a:r>
            <a:r>
              <a:rPr lang="en-US" sz="1200" baseline="-25000" dirty="0">
                <a:solidFill>
                  <a:schemeClr val="tx1"/>
                </a:solidFill>
                <a:latin typeface="Times New Roman" panose="02020603050405020304" pitchFamily="18" charset="0"/>
                <a:cs typeface="Times New Roman" panose="02020603050405020304" pitchFamily="18" charset="0"/>
              </a:rPr>
              <a:t>0</a:t>
            </a:r>
            <a:r>
              <a:rPr lang="en-US" sz="1200" dirty="0">
                <a:solidFill>
                  <a:schemeClr val="tx1"/>
                </a:solidFill>
                <a:latin typeface="Times New Roman" panose="02020603050405020304" pitchFamily="18" charset="0"/>
                <a:cs typeface="Times New Roman" panose="02020603050405020304" pitchFamily="18" charset="0"/>
              </a:rPr>
              <a:t>, is true, then  the probability or p-value of a statistical hypothesis test is the probability of getting a value of the test statistic at least  as extreme than that observed by chance alone.</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p-value is compared with the significance level and, if it is smaller, the result is significant. That is, if the null hypothesis were to be rejected at  </a:t>
            </a:r>
            <a:r>
              <a:rPr lang="el-GR" sz="1200" b="1" kern="1200" dirty="0">
                <a:solidFill>
                  <a:schemeClr val="tx1"/>
                </a:solidFill>
                <a:effectLst/>
                <a:latin typeface="+mn-lt"/>
                <a:ea typeface="+mn-ea"/>
                <a:cs typeface="+mn-cs"/>
              </a:rPr>
              <a:t>α</a:t>
            </a:r>
            <a:r>
              <a:rPr lang="en-US" sz="1200" b="1" kern="1200" dirty="0">
                <a:solidFill>
                  <a:schemeClr val="tx1"/>
                </a:solidFill>
                <a:effectLst/>
                <a:latin typeface="+mn-lt"/>
                <a:ea typeface="+mn-ea"/>
                <a:cs typeface="+mn-cs"/>
              </a:rPr>
              <a:t> = 0.05, this would be reported as 'p &lt; 0.05'.</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Small p-values suggest that the null hypothesis is unlikely to be true. The smaller it is, the more convincing is the rejection of the null hypothesis. </a:t>
            </a:r>
          </a:p>
          <a:p>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Usually if the p-value is less than 0.05, then the null hypothesis is rejected.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It also indicates the relative strength of evidence for rejecting the null hypothesis H</a:t>
            </a:r>
            <a:r>
              <a:rPr lang="en-US" sz="1200" b="1" kern="1200" baseline="-25000" dirty="0">
                <a:solidFill>
                  <a:schemeClr val="tx1"/>
                </a:solidFill>
                <a:effectLst/>
                <a:latin typeface="+mn-lt"/>
                <a:ea typeface="+mn-ea"/>
                <a:cs typeface="+mn-cs"/>
              </a:rPr>
              <a:t>0</a:t>
            </a:r>
            <a:r>
              <a:rPr lang="en-US" sz="1200" b="1" kern="1200" dirty="0">
                <a:solidFill>
                  <a:schemeClr val="tx1"/>
                </a:solidFill>
                <a:effectLst/>
                <a:latin typeface="+mn-lt"/>
                <a:ea typeface="+mn-ea"/>
                <a:cs typeface="+mn-cs"/>
              </a:rPr>
              <a:t>, rather than simply concluding 'reject H</a:t>
            </a:r>
            <a:r>
              <a:rPr lang="en-US" sz="1200" b="1" kern="1200" baseline="-25000" dirty="0">
                <a:solidFill>
                  <a:schemeClr val="tx1"/>
                </a:solidFill>
                <a:effectLst/>
                <a:latin typeface="+mn-lt"/>
                <a:ea typeface="+mn-ea"/>
                <a:cs typeface="+mn-cs"/>
              </a:rPr>
              <a:t>0</a:t>
            </a:r>
            <a:r>
              <a:rPr lang="en-US" sz="1200" b="1" kern="1200" dirty="0">
                <a:solidFill>
                  <a:schemeClr val="tx1"/>
                </a:solidFill>
                <a:effectLst/>
                <a:latin typeface="+mn-lt"/>
                <a:ea typeface="+mn-ea"/>
                <a:cs typeface="+mn-cs"/>
              </a:rPr>
              <a:t>' or 'do not reject H</a:t>
            </a:r>
            <a:r>
              <a:rPr lang="en-US" sz="1200" b="1" kern="1200" baseline="-25000" dirty="0">
                <a:solidFill>
                  <a:schemeClr val="tx1"/>
                </a:solidFill>
                <a:effectLst/>
                <a:latin typeface="+mn-lt"/>
                <a:ea typeface="+mn-ea"/>
                <a:cs typeface="+mn-cs"/>
              </a:rPr>
              <a:t>0</a:t>
            </a:r>
            <a:r>
              <a:rPr lang="en-US" sz="1200" b="1" kern="1200" dirty="0">
                <a:solidFill>
                  <a:schemeClr val="tx1"/>
                </a:solidFill>
                <a:effectLst/>
                <a:latin typeface="+mn-lt"/>
                <a:ea typeface="+mn-ea"/>
                <a:cs typeface="+mn-cs"/>
              </a:rPr>
              <a:t>'.</a:t>
            </a:r>
          </a:p>
          <a:p>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In Module III, we will describe the actual statistical tests that are required to perform  hypothesis testing.</a:t>
            </a:r>
          </a:p>
          <a:p>
            <a:endParaRPr lang="en-US" sz="1200" kern="1200" dirty="0">
              <a:solidFill>
                <a:schemeClr val="tx1"/>
              </a:solidFill>
              <a:effectLst/>
              <a:latin typeface="+mn-lt"/>
              <a:ea typeface="+mn-ea"/>
              <a:cs typeface="+mn-cs"/>
            </a:endParaRPr>
          </a:p>
          <a:p>
            <a:pPr lvl="0"/>
            <a:endParaRPr lang="en-US" sz="1200" b="0" kern="1200" dirty="0">
              <a:solidFill>
                <a:schemeClr val="tx1"/>
              </a:solidFill>
              <a:effectLst/>
              <a:latin typeface="+mn-lt"/>
              <a:ea typeface="+mn-ea"/>
              <a:cs typeface="+mn-cs"/>
            </a:endParaRPr>
          </a:p>
          <a:p>
            <a:endParaRPr lang="en-US" b="0" baseline="0" dirty="0"/>
          </a:p>
        </p:txBody>
      </p:sp>
      <p:sp>
        <p:nvSpPr>
          <p:cNvPr id="4" name="Slide Number Placeholder 3"/>
          <p:cNvSpPr>
            <a:spLocks noGrp="1"/>
          </p:cNvSpPr>
          <p:nvPr>
            <p:ph type="sldNum" sz="quarter" idx="10"/>
          </p:nvPr>
        </p:nvSpPr>
        <p:spPr/>
        <p:txBody>
          <a:bodyPr/>
          <a:lstStyle/>
          <a:p>
            <a:fld id="{FA1E1829-B689-426B-B643-6DDAE57B02E8}" type="slidenum">
              <a:rPr lang="en-US" smtClean="0"/>
              <a:pPr/>
              <a:t>8</a:t>
            </a:fld>
            <a:endParaRPr lang="en-US"/>
          </a:p>
        </p:txBody>
      </p:sp>
    </p:spTree>
    <p:extLst>
      <p:ext uri="{BB962C8B-B14F-4D97-AF65-F5344CB8AC3E}">
        <p14:creationId xmlns:p14="http://schemas.microsoft.com/office/powerpoint/2010/main" val="369208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It is bell shaped continuous probability density function of random variable independently drawn from distribution, following Central Limit Theory , given the number of random variables is sufficiently large.</a:t>
            </a:r>
          </a:p>
          <a:p>
            <a:endParaRPr lang="en-US" dirty="0"/>
          </a:p>
          <a:p>
            <a:endParaRPr lang="en-US" dirty="0"/>
          </a:p>
          <a:p>
            <a:r>
              <a:rPr lang="en-US" sz="1200" kern="1200" dirty="0">
                <a:solidFill>
                  <a:schemeClr val="tx1"/>
                </a:solidFill>
                <a:latin typeface="+mn-lt"/>
                <a:ea typeface="+mn-ea"/>
                <a:cs typeface="+mn-cs"/>
              </a:rPr>
              <a:t>The empirical rule states that for a normal distribution:</a:t>
            </a:r>
          </a:p>
          <a:p>
            <a:r>
              <a:rPr lang="en-US" sz="1200" kern="1200" dirty="0">
                <a:solidFill>
                  <a:schemeClr val="tx1"/>
                </a:solidFill>
                <a:latin typeface="+mn-lt"/>
                <a:ea typeface="+mn-ea"/>
                <a:cs typeface="+mn-cs"/>
              </a:rPr>
              <a:t>68% of the data will fall within 1 standard deviation of the mean</a:t>
            </a:r>
          </a:p>
          <a:p>
            <a:r>
              <a:rPr lang="en-US" sz="1200" kern="1200" dirty="0">
                <a:solidFill>
                  <a:schemeClr val="tx1"/>
                </a:solidFill>
                <a:latin typeface="+mn-lt"/>
                <a:ea typeface="+mn-ea"/>
                <a:cs typeface="+mn-cs"/>
              </a:rPr>
              <a:t>95% of the data will fall within 2 standard deviations of the mean</a:t>
            </a:r>
          </a:p>
          <a:p>
            <a:r>
              <a:rPr lang="en-US" sz="1200" kern="1200" dirty="0">
                <a:solidFill>
                  <a:schemeClr val="tx1"/>
                </a:solidFill>
                <a:latin typeface="+mn-lt"/>
                <a:ea typeface="+mn-ea"/>
                <a:cs typeface="+mn-cs"/>
              </a:rPr>
              <a:t>Almost all (99.7%) of the data will fall within 3 standard deviations of the mean</a:t>
            </a: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CA050B8-BF38-4DF5-8CB8-78831EC86D02}" type="slidenum">
              <a:rPr lang="en-US" smtClean="0"/>
              <a:pPr/>
              <a:t>9</a:t>
            </a:fld>
            <a:endParaRPr lang="en-US"/>
          </a:p>
        </p:txBody>
      </p:sp>
    </p:spTree>
    <p:extLst>
      <p:ext uri="{BB962C8B-B14F-4D97-AF65-F5344CB8AC3E}">
        <p14:creationId xmlns:p14="http://schemas.microsoft.com/office/powerpoint/2010/main" val="345546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dirty="0">
                <a:latin typeface="Times New Roman" panose="02020603050405020304" pitchFamily="18" charset="0"/>
                <a:cs typeface="Times New Roman" panose="02020603050405020304" pitchFamily="18" charset="0"/>
              </a:rPr>
              <a:t>Module II: Hypothesis Testing</a:t>
            </a:r>
            <a:endParaRPr lang="en-US" dirty="0"/>
          </a:p>
        </p:txBody>
      </p:sp>
      <p:sp>
        <p:nvSpPr>
          <p:cNvPr id="3" name="Content Placeholder 2"/>
          <p:cNvSpPr>
            <a:spLocks noGrp="1"/>
          </p:cNvSpPr>
          <p:nvPr>
            <p:ph idx="1"/>
          </p:nvPr>
        </p:nvSpPr>
        <p:spPr>
          <a:xfrm>
            <a:off x="457200" y="1219200"/>
            <a:ext cx="83820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Module I, we have discussed basic numeric descriptive measures.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 this module we will cover basics of hypothesis testing, properties of Normal Distribution and Tests for Normality.</a:t>
            </a:r>
          </a:p>
          <a:p>
            <a:pPr marL="0" indent="0">
              <a:buNone/>
            </a:pPr>
            <a:r>
              <a:rPr lang="en-US" sz="2400" dirty="0">
                <a:latin typeface="Times New Roman" panose="02020603050405020304" pitchFamily="18" charset="0"/>
                <a:cs typeface="Times New Roman" panose="02020603050405020304" pitchFamily="18" charset="0"/>
              </a:rPr>
              <a:t>Actual Statistical tests for Hypothesis will be covered in Module III.</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Associated reading material and simulations will help to gain a thorough knowledge.</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1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229600" cy="1477328"/>
          </a:xfrm>
          <a:prstGeom prst="rect">
            <a:avLst/>
          </a:prstGeom>
          <a:noFill/>
        </p:spPr>
        <p:txBody>
          <a:bodyPr wrap="square" rtlCol="0">
            <a:spAutoFit/>
          </a:bodyPr>
          <a:lstStyle/>
          <a:p>
            <a:r>
              <a:rPr lang="en-US" dirty="0">
                <a:latin typeface="Times New Roman" pitchFamily="18" charset="0"/>
                <a:cs typeface="Times New Roman" pitchFamily="18" charset="0"/>
              </a:rPr>
              <a:t>The Probability distribution function (or pdf) of a Normal Distribution is given by the following equation:</a:t>
            </a:r>
          </a:p>
          <a:p>
            <a:endParaRPr lang="en-US" dirty="0"/>
          </a:p>
          <a:p>
            <a:endParaRPr lang="en-US" dirty="0"/>
          </a:p>
          <a:p>
            <a:endParaRPr lang="en-US" dirty="0"/>
          </a:p>
        </p:txBody>
      </p:sp>
      <p:pic>
        <p:nvPicPr>
          <p:cNvPr id="29698" name="Picture 2" descr="&#10;f(x \; | \; \mu, \sigma^2) = \frac{1}{\sigma\sqrt{2\pi} } \; e^{ -\frac{(x-\mu)^2}{2\sigma^2} }&#10;"/>
          <p:cNvPicPr>
            <a:picLocks noChangeAspect="1" noChangeArrowheads="1"/>
          </p:cNvPicPr>
          <p:nvPr/>
        </p:nvPicPr>
        <p:blipFill>
          <a:blip r:embed="rId2"/>
          <a:srcRect/>
          <a:stretch>
            <a:fillRect/>
          </a:stretch>
        </p:blipFill>
        <p:spPr bwMode="auto">
          <a:xfrm>
            <a:off x="990600" y="914400"/>
            <a:ext cx="3429000" cy="609600"/>
          </a:xfrm>
          <a:prstGeom prst="rect">
            <a:avLst/>
          </a:prstGeom>
          <a:noFill/>
        </p:spPr>
      </p:pic>
      <p:sp>
        <p:nvSpPr>
          <p:cNvPr id="6" name="TextBox 5"/>
          <p:cNvSpPr txBox="1"/>
          <p:nvPr/>
        </p:nvSpPr>
        <p:spPr>
          <a:xfrm>
            <a:off x="533400" y="1676400"/>
            <a:ext cx="6934200" cy="646331"/>
          </a:xfrm>
          <a:prstGeom prst="rect">
            <a:avLst/>
          </a:prstGeom>
          <a:noFill/>
        </p:spPr>
        <p:txBody>
          <a:bodyPr wrap="square" rtlCol="0">
            <a:spAutoFit/>
          </a:bodyPr>
          <a:lstStyle/>
          <a:p>
            <a:r>
              <a:rPr lang="en-US" dirty="0">
                <a:latin typeface="Times New Roman" pitchFamily="18" charset="0"/>
                <a:cs typeface="Times New Roman" pitchFamily="18" charset="0"/>
              </a:rPr>
              <a:t>µ  is known as Mean or Expectation of the distribution   </a:t>
            </a:r>
          </a:p>
          <a:p>
            <a:endParaRPr lang="en-US" dirty="0">
              <a:latin typeface="Times New Roman" pitchFamily="18" charset="0"/>
              <a:cs typeface="Times New Roman" pitchFamily="18" charset="0"/>
            </a:endParaRPr>
          </a:p>
        </p:txBody>
      </p:sp>
      <p:pic>
        <p:nvPicPr>
          <p:cNvPr id="7" name="Picture 6" descr="\sigma"/>
          <p:cNvPicPr/>
          <p:nvPr/>
        </p:nvPicPr>
        <p:blipFill>
          <a:blip r:embed="rId3"/>
          <a:srcRect/>
          <a:stretch>
            <a:fillRect/>
          </a:stretch>
        </p:blipFill>
        <p:spPr bwMode="auto">
          <a:xfrm>
            <a:off x="609600" y="2133600"/>
            <a:ext cx="152400" cy="152400"/>
          </a:xfrm>
          <a:prstGeom prst="rect">
            <a:avLst/>
          </a:prstGeom>
          <a:noFill/>
          <a:ln w="9525">
            <a:noFill/>
            <a:miter lim="800000"/>
            <a:headEnd/>
            <a:tailEnd/>
          </a:ln>
        </p:spPr>
      </p:pic>
      <p:sp>
        <p:nvSpPr>
          <p:cNvPr id="8" name="TextBox 7"/>
          <p:cNvSpPr txBox="1"/>
          <p:nvPr/>
        </p:nvSpPr>
        <p:spPr>
          <a:xfrm>
            <a:off x="838200" y="1981200"/>
            <a:ext cx="6400800" cy="369332"/>
          </a:xfrm>
          <a:prstGeom prst="rect">
            <a:avLst/>
          </a:prstGeom>
          <a:noFill/>
        </p:spPr>
        <p:txBody>
          <a:bodyPr wrap="square" rtlCol="0">
            <a:spAutoFit/>
          </a:bodyPr>
          <a:lstStyle/>
          <a:p>
            <a:r>
              <a:rPr lang="en-US" dirty="0">
                <a:latin typeface="Times New Roman" pitchFamily="18" charset="0"/>
                <a:cs typeface="Times New Roman" pitchFamily="18" charset="0"/>
              </a:rPr>
              <a:t>Is known as the standard deviation of the distribution</a:t>
            </a:r>
          </a:p>
        </p:txBody>
      </p:sp>
      <p:sp>
        <p:nvSpPr>
          <p:cNvPr id="9" name="TextBox 8"/>
          <p:cNvSpPr txBox="1"/>
          <p:nvPr/>
        </p:nvSpPr>
        <p:spPr>
          <a:xfrm>
            <a:off x="381000" y="2514600"/>
            <a:ext cx="8229600" cy="1200329"/>
          </a:xfrm>
          <a:prstGeom prst="rect">
            <a:avLst/>
          </a:prstGeom>
          <a:noFill/>
        </p:spPr>
        <p:txBody>
          <a:bodyPr wrap="square" rtlCol="0">
            <a:spAutoFit/>
          </a:bodyPr>
          <a:lstStyle/>
          <a:p>
            <a:r>
              <a:rPr lang="en-US" dirty="0">
                <a:latin typeface="Times New Roman" pitchFamily="18" charset="0"/>
                <a:cs typeface="Times New Roman" pitchFamily="18" charset="0"/>
              </a:rPr>
              <a:t>Normal Distribution of  mean (µ) and standard deviation</a:t>
            </a:r>
          </a:p>
          <a:p>
            <a:r>
              <a:rPr lang="en-US" dirty="0">
                <a:latin typeface="Times New Roman" pitchFamily="18" charset="0"/>
                <a:cs typeface="Times New Roman" pitchFamily="18" charset="0"/>
              </a:rPr>
              <a:t>Is  represented by N(µ,   ).  Standard Normal Distribution is represented as N(0,1) with µ =0 and = 1</a:t>
            </a:r>
          </a:p>
          <a:p>
            <a:endParaRPr lang="en-US" dirty="0"/>
          </a:p>
        </p:txBody>
      </p:sp>
      <p:pic>
        <p:nvPicPr>
          <p:cNvPr id="11" name="Picture 10" descr="\sigma"/>
          <p:cNvPicPr/>
          <p:nvPr/>
        </p:nvPicPr>
        <p:blipFill>
          <a:blip r:embed="rId3"/>
          <a:srcRect/>
          <a:stretch>
            <a:fillRect/>
          </a:stretch>
        </p:blipFill>
        <p:spPr bwMode="auto">
          <a:xfrm>
            <a:off x="5791200" y="2667000"/>
            <a:ext cx="152400" cy="152400"/>
          </a:xfrm>
          <a:prstGeom prst="rect">
            <a:avLst/>
          </a:prstGeom>
          <a:noFill/>
          <a:ln w="9525">
            <a:noFill/>
            <a:miter lim="800000"/>
            <a:headEnd/>
            <a:tailEnd/>
          </a:ln>
        </p:spPr>
      </p:pic>
      <p:sp>
        <p:nvSpPr>
          <p:cNvPr id="17" name="TextBox 16"/>
          <p:cNvSpPr txBox="1"/>
          <p:nvPr/>
        </p:nvSpPr>
        <p:spPr>
          <a:xfrm>
            <a:off x="457200" y="4114800"/>
            <a:ext cx="7620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For a Normal Distribution, mean, median and mode are same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normAutofit/>
          </a:bodyPr>
          <a:lstStyle/>
          <a:p>
            <a:r>
              <a:rPr lang="en-US" sz="3600" dirty="0">
                <a:latin typeface="Times New Roman" pitchFamily="18" charset="0"/>
                <a:cs typeface="Times New Roman" pitchFamily="18" charset="0"/>
              </a:rPr>
              <a:t>Four Moments of Normal Distribution</a:t>
            </a:r>
          </a:p>
        </p:txBody>
      </p:sp>
      <p:sp>
        <p:nvSpPr>
          <p:cNvPr id="3" name="Content Placeholder 2"/>
          <p:cNvSpPr>
            <a:spLocks noGrp="1"/>
          </p:cNvSpPr>
          <p:nvPr>
            <p:ph idx="1"/>
          </p:nvPr>
        </p:nvSpPr>
        <p:spPr>
          <a:xfrm>
            <a:off x="381000" y="762000"/>
            <a:ext cx="8229600" cy="4525963"/>
          </a:xfrm>
        </p:spPr>
        <p:txBody>
          <a:bodyPr>
            <a:normAutofit/>
          </a:bodyPr>
          <a:lstStyle/>
          <a:p>
            <a:r>
              <a:rPr lang="en-US" sz="2000" dirty="0">
                <a:latin typeface="Times New Roman" pitchFamily="18" charset="0"/>
                <a:cs typeface="Times New Roman" pitchFamily="18" charset="0"/>
              </a:rPr>
              <a:t>A Normal Distribution is defined by four moments as follows:</a:t>
            </a:r>
          </a:p>
          <a:p>
            <a:r>
              <a:rPr lang="en-US" sz="2000" dirty="0">
                <a:latin typeface="Times New Roman" pitchFamily="18" charset="0"/>
                <a:cs typeface="Times New Roman" pitchFamily="18" charset="0"/>
              </a:rPr>
              <a:t>Mean or the expected value (first moment), it is 0 for standard normal distribution</a:t>
            </a:r>
          </a:p>
          <a:p>
            <a:r>
              <a:rPr lang="en-US" sz="2000" dirty="0">
                <a:latin typeface="Times New Roman" pitchFamily="18" charset="0"/>
                <a:cs typeface="Times New Roman" pitchFamily="18" charset="0"/>
              </a:rPr>
              <a:t>Standard Deviation (second moment), it is equal to 1 for standard normal distribution </a:t>
            </a:r>
          </a:p>
          <a:p>
            <a:r>
              <a:rPr lang="en-US" sz="2000" dirty="0">
                <a:latin typeface="Times New Roman" pitchFamily="18" charset="0"/>
                <a:cs typeface="Times New Roman" pitchFamily="18" charset="0"/>
              </a:rPr>
              <a:t>Skewness is the third moment and it measures the symmetry of a distribution. </a:t>
            </a:r>
          </a:p>
          <a:p>
            <a:r>
              <a:rPr lang="en-US" sz="2000" dirty="0">
                <a:latin typeface="Times New Roman" pitchFamily="18" charset="0"/>
                <a:cs typeface="Times New Roman" pitchFamily="18" charset="0"/>
              </a:rPr>
              <a:t>It is equal to 0 for normal distribution. Any value other than 0 will represent non-normality. Skewness with a negative value indicate that the data is skewed to the left.</a:t>
            </a:r>
          </a:p>
          <a:p>
            <a:r>
              <a:rPr lang="en-US" sz="2000" dirty="0">
                <a:latin typeface="Times New Roman" pitchFamily="18" charset="0"/>
                <a:cs typeface="Times New Roman" pitchFamily="18" charset="0"/>
              </a:rPr>
              <a:t>Positive values for the </a:t>
            </a:r>
            <a:r>
              <a:rPr lang="en-US" sz="2000" dirty="0" err="1">
                <a:latin typeface="Times New Roman" pitchFamily="18" charset="0"/>
                <a:cs typeface="Times New Roman" pitchFamily="18" charset="0"/>
              </a:rPr>
              <a:t>skewness</a:t>
            </a:r>
            <a:r>
              <a:rPr lang="en-US" sz="2000" dirty="0">
                <a:latin typeface="Times New Roman" pitchFamily="18" charset="0"/>
                <a:cs typeface="Times New Roman" pitchFamily="18" charset="0"/>
              </a:rPr>
              <a:t> indicate data that are skewed right. </a:t>
            </a:r>
          </a:p>
          <a:p>
            <a:r>
              <a:rPr lang="en-US" sz="2000" dirty="0">
                <a:latin typeface="Times New Roman" pitchFamily="18" charset="0"/>
                <a:cs typeface="Times New Roman" pitchFamily="18" charset="0"/>
              </a:rPr>
              <a:t> Left tail is long relative to the right tail for skewed left. Similarly, skewed right means that the right tail is long relative to the left tail..</a:t>
            </a:r>
          </a:p>
        </p:txBody>
      </p:sp>
      <p:pic>
        <p:nvPicPr>
          <p:cNvPr id="31748" name="Picture 4" descr="http://www.mathwave.com/img/art/faq_01.gif"/>
          <p:cNvPicPr>
            <a:picLocks noChangeAspect="1" noChangeArrowheads="1"/>
          </p:cNvPicPr>
          <p:nvPr/>
        </p:nvPicPr>
        <p:blipFill>
          <a:blip r:embed="rId3"/>
          <a:srcRect/>
          <a:stretch>
            <a:fillRect/>
          </a:stretch>
        </p:blipFill>
        <p:spPr bwMode="auto">
          <a:xfrm>
            <a:off x="2209800" y="5410200"/>
            <a:ext cx="2667000" cy="809626"/>
          </a:xfrm>
          <a:prstGeom prst="rect">
            <a:avLst/>
          </a:prstGeom>
          <a:noFill/>
        </p:spPr>
      </p:pic>
      <p:sp>
        <p:nvSpPr>
          <p:cNvPr id="8" name="TextBox 7"/>
          <p:cNvSpPr txBox="1"/>
          <p:nvPr/>
        </p:nvSpPr>
        <p:spPr>
          <a:xfrm>
            <a:off x="914400" y="6324600"/>
            <a:ext cx="5562600" cy="369332"/>
          </a:xfrm>
          <a:prstGeom prst="rect">
            <a:avLst/>
          </a:prstGeom>
          <a:noFill/>
        </p:spPr>
        <p:txBody>
          <a:bodyPr wrap="square" rtlCol="0">
            <a:spAutoFit/>
          </a:bodyPr>
          <a:lstStyle/>
          <a:p>
            <a:r>
              <a:rPr lang="en-US" dirty="0">
                <a:latin typeface="Times New Roman" pitchFamily="18" charset="0"/>
                <a:cs typeface="Times New Roman" pitchFamily="18" charset="0"/>
              </a:rPr>
              <a:t>Image source: www.mathwave.com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Example</a:t>
            </a:r>
          </a:p>
        </p:txBody>
      </p:sp>
      <p:sp>
        <p:nvSpPr>
          <p:cNvPr id="3" name="Content Placeholder 2"/>
          <p:cNvSpPr>
            <a:spLocks noGrp="1"/>
          </p:cNvSpPr>
          <p:nvPr>
            <p:ph idx="1"/>
          </p:nvPr>
        </p:nvSpPr>
        <p:spPr>
          <a:xfrm>
            <a:off x="381000" y="1219200"/>
            <a:ext cx="8229600" cy="4525963"/>
          </a:xfrm>
        </p:spPr>
        <p:txBody>
          <a:bodyPr>
            <a:normAutofit/>
          </a:bodyPr>
          <a:lstStyle/>
          <a:p>
            <a:pPr>
              <a:buNone/>
            </a:pPr>
            <a:r>
              <a:rPr lang="en-US" sz="2400" dirty="0">
                <a:latin typeface="Times New Roman" pitchFamily="18" charset="0"/>
                <a:cs typeface="Times New Roman" pitchFamily="18" charset="0"/>
              </a:rPr>
              <a:t>Consider stock return in a portfolio to be normally distributed.</a:t>
            </a:r>
          </a:p>
          <a:p>
            <a:pPr>
              <a:buNone/>
            </a:pPr>
            <a:r>
              <a:rPr lang="en-US" sz="2400" dirty="0">
                <a:latin typeface="Times New Roman" pitchFamily="18" charset="0"/>
                <a:cs typeface="Times New Roman" pitchFamily="18" charset="0"/>
              </a:rPr>
              <a:t>95% of the return is between 1.2 to 2.3. What is the Mean and Standard deviation of the Stock Portfolio?</a:t>
            </a:r>
          </a:p>
          <a:p>
            <a:r>
              <a:rPr lang="en-US" sz="2400" dirty="0">
                <a:latin typeface="Times New Roman" pitchFamily="18" charset="0"/>
                <a:cs typeface="Times New Roman" pitchFamily="18" charset="0"/>
              </a:rPr>
              <a:t>Mean  = (1.2+2.3)/2=  1.75</a:t>
            </a:r>
          </a:p>
          <a:p>
            <a:r>
              <a:rPr lang="en-US" sz="2400" dirty="0">
                <a:latin typeface="Times New Roman" pitchFamily="18" charset="0"/>
                <a:cs typeface="Times New Roman" pitchFamily="18" charset="0"/>
              </a:rPr>
              <a:t>Considering properties of Normal Distribution, 95% is 2 standard deviations either side of the mean (a total of 4 standard deviations) so:</a:t>
            </a:r>
          </a:p>
          <a:p>
            <a:r>
              <a:rPr lang="en-US" sz="2400" dirty="0">
                <a:latin typeface="Times New Roman" pitchFamily="18" charset="0"/>
                <a:cs typeface="Times New Roman" pitchFamily="18" charset="0"/>
              </a:rPr>
              <a:t>1 std dev=  (2.3-1.2)/4= 1.1 /4 = 0.275</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latin typeface="Times New Roman" pitchFamily="18" charset="0"/>
                <a:cs typeface="Times New Roman" pitchFamily="18" charset="0"/>
              </a:rPr>
              <a:t>Example</a:t>
            </a:r>
          </a:p>
        </p:txBody>
      </p:sp>
      <p:sp>
        <p:nvSpPr>
          <p:cNvPr id="3" name="Content Placeholder 2"/>
          <p:cNvSpPr>
            <a:spLocks noGrp="1"/>
          </p:cNvSpPr>
          <p:nvPr>
            <p:ph idx="1"/>
          </p:nvPr>
        </p:nvSpPr>
        <p:spPr>
          <a:xfrm>
            <a:off x="457200" y="762000"/>
            <a:ext cx="8229600" cy="4525963"/>
          </a:xfrm>
        </p:spPr>
        <p:txBody>
          <a:bodyPr>
            <a:normAutofit/>
          </a:bodyPr>
          <a:lstStyle/>
          <a:p>
            <a:pPr>
              <a:buNone/>
            </a:pPr>
            <a:r>
              <a:rPr lang="en-US" sz="2000" dirty="0">
                <a:latin typeface="Times New Roman" pitchFamily="18" charset="0"/>
                <a:cs typeface="Times New Roman" pitchFamily="18" charset="0"/>
              </a:rPr>
              <a:t>Calculate Mean, Standard Deviation, Skewness and Kurtosis of the data series. Assume they represent the population </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 name="TextBox 3"/>
          <p:cNvSpPr txBox="1"/>
          <p:nvPr/>
        </p:nvSpPr>
        <p:spPr>
          <a:xfrm>
            <a:off x="457200" y="1676400"/>
            <a:ext cx="7086600" cy="369332"/>
          </a:xfrm>
          <a:prstGeom prst="rect">
            <a:avLst/>
          </a:prstGeom>
          <a:noFill/>
        </p:spPr>
        <p:txBody>
          <a:bodyPr wrap="square" rtlCol="0">
            <a:spAutoFit/>
          </a:bodyPr>
          <a:lstStyle/>
          <a:p>
            <a:r>
              <a:rPr lang="en-US" dirty="0">
                <a:latin typeface="Times New Roman" pitchFamily="18" charset="0"/>
                <a:cs typeface="Times New Roman" pitchFamily="18" charset="0"/>
              </a:rPr>
              <a:t>Data Series: 2, 4, -4, 3,4, 7,9</a:t>
            </a:r>
          </a:p>
        </p:txBody>
      </p:sp>
      <p:sp>
        <p:nvSpPr>
          <p:cNvPr id="5" name="TextBox 4"/>
          <p:cNvSpPr txBox="1"/>
          <p:nvPr/>
        </p:nvSpPr>
        <p:spPr>
          <a:xfrm>
            <a:off x="457200" y="2209800"/>
            <a:ext cx="6324600" cy="4524315"/>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  (2+4-4+3+4+7+9)/7 = 3.57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Standard Deviation =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 3.812</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Skewness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Kurtosis </a:t>
            </a:r>
          </a:p>
          <a:p>
            <a:endParaRPr lang="en-US"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67000" y="3276600"/>
            <a:ext cx="1676400" cy="685800"/>
          </a:xfrm>
          <a:prstGeom prst="rect">
            <a:avLst/>
          </a:prstGeom>
          <a:noFill/>
        </p:spPr>
      </p:pic>
      <p:pic>
        <p:nvPicPr>
          <p:cNvPr id="8" name="Picture 7" descr="Population kurtosis formula"/>
          <p:cNvPicPr/>
          <p:nvPr/>
        </p:nvPicPr>
        <p:blipFill>
          <a:blip r:embed="rId3"/>
          <a:srcRect/>
          <a:stretch>
            <a:fillRect/>
          </a:stretch>
        </p:blipFill>
        <p:spPr bwMode="auto">
          <a:xfrm>
            <a:off x="1752600" y="5943600"/>
            <a:ext cx="2362200" cy="685800"/>
          </a:xfrm>
          <a:prstGeom prst="rect">
            <a:avLst/>
          </a:prstGeom>
          <a:noFill/>
          <a:ln w="9525">
            <a:noFill/>
            <a:miter lim="800000"/>
            <a:headEnd/>
            <a:tailEnd/>
          </a:ln>
        </p:spPr>
      </p:pic>
      <p:sp>
        <p:nvSpPr>
          <p:cNvPr id="9" name="TextBox 8"/>
          <p:cNvSpPr txBox="1"/>
          <p:nvPr/>
        </p:nvSpPr>
        <p:spPr>
          <a:xfrm>
            <a:off x="4724400" y="6096000"/>
            <a:ext cx="2819400" cy="369332"/>
          </a:xfrm>
          <a:prstGeom prst="rect">
            <a:avLst/>
          </a:prstGeom>
          <a:noFill/>
        </p:spPr>
        <p:txBody>
          <a:bodyPr wrap="square" rtlCol="0">
            <a:spAutoFit/>
          </a:bodyPr>
          <a:lstStyle/>
          <a:p>
            <a:r>
              <a:rPr lang="en-US" dirty="0">
                <a:latin typeface="Times New Roman" pitchFamily="18" charset="0"/>
                <a:cs typeface="Times New Roman" pitchFamily="18" charset="0"/>
              </a:rPr>
              <a:t>=1.58, data is light-tailed</a:t>
            </a:r>
          </a:p>
        </p:txBody>
      </p:sp>
      <p:pic>
        <p:nvPicPr>
          <p:cNvPr id="10" name="Picture 9" descr="Population skewness formula"/>
          <p:cNvPicPr/>
          <p:nvPr/>
        </p:nvPicPr>
        <p:blipFill>
          <a:blip r:embed="rId4"/>
          <a:srcRect/>
          <a:stretch>
            <a:fillRect/>
          </a:stretch>
        </p:blipFill>
        <p:spPr bwMode="auto">
          <a:xfrm>
            <a:off x="1828800" y="4572000"/>
            <a:ext cx="2286000" cy="609600"/>
          </a:xfrm>
          <a:prstGeom prst="rect">
            <a:avLst/>
          </a:prstGeom>
          <a:noFill/>
          <a:ln w="9525">
            <a:noFill/>
            <a:miter lim="800000"/>
            <a:headEnd/>
            <a:tailEnd/>
          </a:ln>
        </p:spPr>
      </p:pic>
      <p:sp>
        <p:nvSpPr>
          <p:cNvPr id="11" name="TextBox 10"/>
          <p:cNvSpPr txBox="1"/>
          <p:nvPr/>
        </p:nvSpPr>
        <p:spPr>
          <a:xfrm>
            <a:off x="4724400" y="4572000"/>
            <a:ext cx="3505200" cy="369332"/>
          </a:xfrm>
          <a:prstGeom prst="rect">
            <a:avLst/>
          </a:prstGeom>
          <a:noFill/>
        </p:spPr>
        <p:txBody>
          <a:bodyPr wrap="square" rtlCol="0">
            <a:spAutoFit/>
          </a:bodyPr>
          <a:lstStyle/>
          <a:p>
            <a:r>
              <a:rPr lang="en-US" dirty="0">
                <a:latin typeface="Times New Roman" pitchFamily="18" charset="0"/>
                <a:cs typeface="Times New Roman" pitchFamily="18" charset="0"/>
              </a:rPr>
              <a:t>=-0.7 94, so its right-tailed.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Normality Tests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Plot Q-Q Plot</a:t>
            </a:r>
          </a:p>
          <a:p>
            <a:r>
              <a:rPr lang="en-US" dirty="0">
                <a:latin typeface="Times New Roman" panose="02020603050405020304" pitchFamily="18" charset="0"/>
                <a:cs typeface="Times New Roman" panose="02020603050405020304" pitchFamily="18" charset="0"/>
              </a:rPr>
              <a:t>Formal Statistical Tests</a:t>
            </a:r>
          </a:p>
          <a:p>
            <a:pPr marL="0" indent="0">
              <a:buNone/>
            </a:pPr>
            <a:r>
              <a:rPr lang="en-US" dirty="0">
                <a:latin typeface="Times New Roman" panose="02020603050405020304" pitchFamily="18" charset="0"/>
                <a:cs typeface="Times New Roman" panose="02020603050405020304" pitchFamily="18" charset="0"/>
              </a:rPr>
              <a:t>-Anderson-Darling</a:t>
            </a:r>
          </a:p>
          <a:p>
            <a:pPr marL="0" indent="0">
              <a:buNone/>
            </a:pPr>
            <a:r>
              <a:rPr lang="en-US" dirty="0">
                <a:latin typeface="Times New Roman" panose="02020603050405020304" pitchFamily="18" charset="0"/>
                <a:cs typeface="Times New Roman" panose="02020603050405020304" pitchFamily="18" charset="0"/>
              </a:rPr>
              <a:t>-Kolmogorov-Smirnoff</a:t>
            </a: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Jerque-Bera</a:t>
            </a:r>
            <a:r>
              <a:rPr lang="en-US" dirty="0">
                <a:latin typeface="Times New Roman" panose="02020603050405020304" pitchFamily="18" charset="0"/>
                <a:cs typeface="Times New Roman" panose="02020603050405020304" pitchFamily="18" charset="0"/>
              </a:rPr>
              <a:t> (J-B)</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4876800"/>
            <a:ext cx="73152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We will create simulation with J-B Test </a:t>
            </a:r>
          </a:p>
        </p:txBody>
      </p:sp>
    </p:spTree>
    <p:extLst>
      <p:ext uri="{BB962C8B-B14F-4D97-AF65-F5344CB8AC3E}">
        <p14:creationId xmlns:p14="http://schemas.microsoft.com/office/powerpoint/2010/main" val="328976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364" y="847635"/>
            <a:ext cx="777240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So far in this course we have discussed about basics of hypothesis testing, properties of Normal Distribution.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Please do study the reading material to gain further insights into a few important non-normal distribution.</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next module, we will discuss about statistical tests to conduct hypothesis testing </a:t>
            </a:r>
            <a:endParaRPr lang="en-US" sz="2400" dirty="0"/>
          </a:p>
        </p:txBody>
      </p:sp>
      <p:sp>
        <p:nvSpPr>
          <p:cNvPr id="5" name="TextBox 4"/>
          <p:cNvSpPr txBox="1"/>
          <p:nvPr/>
        </p:nvSpPr>
        <p:spPr>
          <a:xfrm>
            <a:off x="1046018" y="4191000"/>
            <a:ext cx="68580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End of Module II</a:t>
            </a:r>
          </a:p>
        </p:txBody>
      </p:sp>
    </p:spTree>
    <p:extLst>
      <p:ext uri="{BB962C8B-B14F-4D97-AF65-F5344CB8AC3E}">
        <p14:creationId xmlns:p14="http://schemas.microsoft.com/office/powerpoint/2010/main" val="314275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latin typeface="Times New Roman" panose="02020603050405020304" pitchFamily="18" charset="0"/>
                <a:cs typeface="Times New Roman" panose="02020603050405020304" pitchFamily="18" charset="0"/>
              </a:rPr>
              <a:t>Why Hypothesis Testing?</a:t>
            </a:r>
          </a:p>
        </p:txBody>
      </p:sp>
      <p:sp>
        <p:nvSpPr>
          <p:cNvPr id="3" name="Content Placeholder 2"/>
          <p:cNvSpPr>
            <a:spLocks noGrp="1"/>
          </p:cNvSpPr>
          <p:nvPr>
            <p:ph idx="1"/>
          </p:nvPr>
        </p:nvSpPr>
        <p:spPr>
          <a:xfrm>
            <a:off x="492211" y="1066800"/>
            <a:ext cx="8229600" cy="45259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Hypothesis testing forms an integral part of statistics. This procedures essentially tests two mutually exclusive statements about a population to determine which statement describes best the sample data. </a:t>
            </a:r>
          </a:p>
          <a:p>
            <a:pPr marL="0" indent="0">
              <a:buNone/>
            </a:pPr>
            <a:r>
              <a:rPr lang="en-US" sz="1800" dirty="0">
                <a:latin typeface="Times New Roman" panose="02020603050405020304" pitchFamily="18" charset="0"/>
                <a:cs typeface="Times New Roman" panose="02020603050405020304" pitchFamily="18" charset="0"/>
              </a:rPr>
              <a:t>Lets consider  a case:</a:t>
            </a:r>
          </a:p>
          <a:p>
            <a:r>
              <a:rPr lang="en-US" sz="1900" dirty="0">
                <a:latin typeface="Times New Roman" panose="02020603050405020304" pitchFamily="18" charset="0"/>
                <a:cs typeface="Times New Roman" panose="02020603050405020304" pitchFamily="18" charset="0"/>
              </a:rPr>
              <a:t>A Market Researcher wants to determine if the average shopping spent has changed from previous year at a Supermarket, mean spent was $ 260. The researcher selects a random sample of 25 shoppers and records their shopping spent. The descriptive statistics looks like:</a:t>
            </a:r>
          </a:p>
          <a:p>
            <a:r>
              <a:rPr lang="en-US" sz="1900" dirty="0">
                <a:latin typeface="Times New Roman" panose="02020603050405020304" pitchFamily="18" charset="0"/>
                <a:cs typeface="Times New Roman" panose="02020603050405020304" pitchFamily="18" charset="0"/>
              </a:rPr>
              <a:t>Average Shopping Spent/month : Total Sample Size: 25, Mean = $330.6, Standard Error of Mean =30.8, St. Dev=154.2</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Lets understand the Need for Hypothesis Tests</a:t>
            </a:r>
          </a:p>
          <a:p>
            <a:pPr marL="0" indent="0">
              <a:buNone/>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944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4525963"/>
          </a:xfrm>
        </p:spPr>
        <p:txBody>
          <a:bodyPr>
            <a:normAutofit/>
          </a:bodyPr>
          <a:lstStyle/>
          <a:p>
            <a:pPr>
              <a:buNone/>
            </a:pPr>
            <a:r>
              <a:rPr lang="en-US" dirty="0">
                <a:latin typeface="Times New Roman" pitchFamily="18" charset="0"/>
                <a:cs typeface="Times New Roman" pitchFamily="18" charset="0"/>
              </a:rPr>
              <a:t>Degrees of freedom (df)</a:t>
            </a:r>
          </a:p>
          <a:p>
            <a:pPr lvl="0"/>
            <a:r>
              <a:rPr lang="en-US" dirty="0">
                <a:latin typeface="Times New Roman" pitchFamily="18" charset="0"/>
                <a:cs typeface="Times New Roman" pitchFamily="18" charset="0"/>
              </a:rPr>
              <a:t>Degrees of freedom or df represents the number of values that are free to vary to compute a test statistic (ex: variance ). </a:t>
            </a:r>
          </a:p>
          <a:p>
            <a:pPr lvl="0"/>
            <a:r>
              <a:rPr lang="en-US" dirty="0">
                <a:latin typeface="Times New Roman" pitchFamily="18" charset="0"/>
                <a:cs typeface="Times New Roman" pitchFamily="18" charset="0"/>
              </a:rPr>
              <a:t>The number of degrees of freedom is equal to the total number of measurements less the total number of restrictions on the measurements </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381000" y="0"/>
            <a:ext cx="8229600" cy="1143000"/>
          </a:xfrm>
        </p:spPr>
        <p:txBody>
          <a:bodyPr/>
          <a:lstStyle/>
          <a:p>
            <a:r>
              <a:rPr lang="en-US" dirty="0">
                <a:latin typeface="Times New Roman" panose="02020603050405020304" pitchFamily="18" charset="0"/>
                <a:cs typeface="Times New Roman" panose="02020603050405020304" pitchFamily="18" charset="0"/>
              </a:rPr>
              <a:t>Module II: Hypothesis Testing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730155"/>
          </a:xfrm>
        </p:spPr>
        <p:txBody>
          <a:bodyPr>
            <a:normAutofit fontScale="90000"/>
          </a:bodyPr>
          <a:lstStyle/>
          <a:p>
            <a:r>
              <a:rPr lang="en-US" dirty="0">
                <a:latin typeface="Times New Roman" panose="02020603050405020304" pitchFamily="18" charset="0"/>
                <a:cs typeface="Times New Roman" panose="02020603050405020304" pitchFamily="18" charset="0"/>
              </a:rPr>
              <a:t>Degree of Freedom: Example I</a:t>
            </a:r>
          </a:p>
        </p:txBody>
      </p:sp>
      <p:sp>
        <p:nvSpPr>
          <p:cNvPr id="3" name="Content Placeholder 2"/>
          <p:cNvSpPr>
            <a:spLocks noGrp="1"/>
          </p:cNvSpPr>
          <p:nvPr>
            <p:ph idx="1"/>
          </p:nvPr>
        </p:nvSpPr>
        <p:spPr>
          <a:xfrm>
            <a:off x="304800" y="990600"/>
            <a:ext cx="8229600" cy="4525963"/>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A. Without Constraint</a:t>
            </a:r>
          </a:p>
          <a:p>
            <a:pPr marL="0" indent="0">
              <a:buNone/>
            </a:pPr>
            <a:r>
              <a:rPr lang="en-US" dirty="0">
                <a:latin typeface="Times New Roman" panose="02020603050405020304" pitchFamily="18" charset="0"/>
                <a:cs typeface="Times New Roman" panose="02020603050405020304" pitchFamily="18" charset="0"/>
              </a:rPr>
              <a:t>Consider you have 5 balloons to give to 5 students. </a:t>
            </a:r>
          </a:p>
          <a:p>
            <a:pPr marL="0" indent="0">
              <a:buNone/>
            </a:pPr>
            <a:r>
              <a:rPr lang="en-US" dirty="0">
                <a:latin typeface="Times New Roman" panose="02020603050405020304" pitchFamily="18" charset="0"/>
                <a:cs typeface="Times New Roman" panose="02020603050405020304" pitchFamily="18" charset="0"/>
              </a:rPr>
              <a:t>As you start to assign it, you can only play with 4 different balloons to decide which one to give whom…once you have exhausted 4 options, you are left with 1 balloon to give the last student.</a:t>
            </a:r>
          </a:p>
          <a:p>
            <a:pPr marL="0" indent="0">
              <a:buNone/>
            </a:pPr>
            <a:r>
              <a:rPr lang="en-US" dirty="0">
                <a:latin typeface="Times New Roman" panose="02020603050405020304" pitchFamily="18" charset="0"/>
                <a:cs typeface="Times New Roman" panose="02020603050405020304" pitchFamily="18" charset="0"/>
              </a:rPr>
              <a:t>So, your degree of freedom here is 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 With Constraint</a:t>
            </a:r>
          </a:p>
          <a:p>
            <a:pPr marL="0" indent="0">
              <a:buNone/>
            </a:pPr>
            <a:r>
              <a:rPr lang="en-US" dirty="0">
                <a:latin typeface="Times New Roman" panose="02020603050405020304" pitchFamily="18" charset="0"/>
                <a:cs typeface="Times New Roman" panose="02020603050405020304" pitchFamily="18" charset="0"/>
              </a:rPr>
              <a:t>Say now, you have decide 1 balloon to give to a particular student since he has attained highest marks. So now your restriction is 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this case, your degree of freedom is: </a:t>
            </a:r>
          </a:p>
          <a:p>
            <a:pPr marL="0" indent="0">
              <a:buNone/>
            </a:pPr>
            <a:r>
              <a:rPr lang="en-US" dirty="0">
                <a:latin typeface="Times New Roman" panose="02020603050405020304" pitchFamily="18" charset="0"/>
                <a:cs typeface="Times New Roman" panose="02020603050405020304" pitchFamily="18" charset="0"/>
              </a:rPr>
              <a:t>total number of balloons-total number of restriction-1</a:t>
            </a:r>
          </a:p>
          <a:p>
            <a:pPr marL="0" indent="0">
              <a:buNone/>
            </a:pPr>
            <a:r>
              <a:rPr lang="en-US" dirty="0">
                <a:latin typeface="Times New Roman" panose="02020603050405020304" pitchFamily="18" charset="0"/>
                <a:cs typeface="Times New Roman" panose="02020603050405020304" pitchFamily="18" charset="0"/>
              </a:rPr>
              <a:t>=5-1-1 =3</a:t>
            </a:r>
          </a:p>
          <a:p>
            <a:pPr marL="0" indent="0">
              <a:buNone/>
            </a:pPr>
            <a:endParaRPr lang="en-US" dirty="0"/>
          </a:p>
        </p:txBody>
      </p:sp>
    </p:spTree>
    <p:extLst>
      <p:ext uri="{BB962C8B-B14F-4D97-AF65-F5344CB8AC3E}">
        <p14:creationId xmlns:p14="http://schemas.microsoft.com/office/powerpoint/2010/main" val="1504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a:bodyPr>
          <a:lstStyle/>
          <a:p>
            <a:r>
              <a:rPr lang="en-US" sz="3600" dirty="0">
                <a:latin typeface="Times New Roman" pitchFamily="18" charset="0"/>
                <a:cs typeface="Times New Roman" pitchFamily="18" charset="0"/>
              </a:rPr>
              <a:t>Degree of Freedom: Example II</a:t>
            </a:r>
          </a:p>
        </p:txBody>
      </p:sp>
      <p:sp>
        <p:nvSpPr>
          <p:cNvPr id="3" name="Content Placeholder 2"/>
          <p:cNvSpPr>
            <a:spLocks noGrp="1"/>
          </p:cNvSpPr>
          <p:nvPr>
            <p:ph idx="1"/>
          </p:nvPr>
        </p:nvSpPr>
        <p:spPr>
          <a:xfrm>
            <a:off x="381000" y="609600"/>
            <a:ext cx="8229600" cy="4525963"/>
          </a:xfrm>
        </p:spPr>
        <p:txBody>
          <a:bodyPr/>
          <a:lstStyle/>
          <a:p>
            <a:r>
              <a:rPr lang="en-US" dirty="0">
                <a:latin typeface="Times New Roman" pitchFamily="18" charset="0"/>
                <a:cs typeface="Times New Roman" pitchFamily="18" charset="0"/>
              </a:rPr>
              <a:t>How many df to calculate  Variance of a Sample</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57400" y="1219200"/>
            <a:ext cx="533400" cy="395111"/>
          </a:xfrm>
          <a:prstGeom prst="rect">
            <a:avLst/>
          </a:prstGeom>
          <a:noFill/>
        </p:spPr>
      </p:pic>
      <p:graphicFrame>
        <p:nvGraphicFramePr>
          <p:cNvPr id="1029" name="Object 4"/>
          <p:cNvGraphicFramePr>
            <a:graphicFrameLocks noChangeAspect="1"/>
          </p:cNvGraphicFramePr>
          <p:nvPr/>
        </p:nvGraphicFramePr>
        <p:xfrm>
          <a:off x="685800" y="1905000"/>
          <a:ext cx="2044700" cy="1066800"/>
        </p:xfrm>
        <a:graphic>
          <a:graphicData uri="http://schemas.openxmlformats.org/presentationml/2006/ole">
            <mc:AlternateContent xmlns:mc="http://schemas.openxmlformats.org/markup-compatibility/2006">
              <mc:Choice xmlns:v="urn:schemas-microsoft-com:vml" Requires="v">
                <p:oleObj spid="_x0000_s1055" r:id="rId5" imgW="1168200" imgH="609480" progId="">
                  <p:embed/>
                </p:oleObj>
              </mc:Choice>
              <mc:Fallback>
                <p:oleObj r:id="rId5" imgW="1168200" imgH="60948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905000"/>
                        <a:ext cx="20447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219200" y="4267200"/>
            <a:ext cx="4343400" cy="584775"/>
          </a:xfrm>
          <a:prstGeom prst="rect">
            <a:avLst/>
          </a:prstGeom>
          <a:noFill/>
        </p:spPr>
        <p:txBody>
          <a:bodyPr wrap="square" rtlCol="0">
            <a:spAutoFit/>
          </a:bodyPr>
          <a:lstStyle/>
          <a:p>
            <a:r>
              <a:rPr lang="en-US" sz="3200" dirty="0">
                <a:latin typeface="Times New Roman" pitchFamily="18" charset="0"/>
                <a:cs typeface="Times New Roman" pitchFamily="18" charset="0"/>
              </a:rPr>
              <a:t>n-1. Why???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lstStyle/>
          <a:p>
            <a:r>
              <a:rPr lang="en-US" dirty="0">
                <a:latin typeface="Times New Roman" panose="02020603050405020304" pitchFamily="18" charset="0"/>
                <a:cs typeface="Times New Roman" panose="02020603050405020304" pitchFamily="18" charset="0"/>
              </a:rPr>
              <a:t>Module II: Hypothesis Testing</a:t>
            </a:r>
          </a:p>
        </p:txBody>
      </p:sp>
      <p:sp>
        <p:nvSpPr>
          <p:cNvPr id="3" name="Subtitle 2"/>
          <p:cNvSpPr>
            <a:spLocks noGrp="1"/>
          </p:cNvSpPr>
          <p:nvPr>
            <p:ph type="subTitle" idx="1"/>
          </p:nvPr>
        </p:nvSpPr>
        <p:spPr>
          <a:xfrm>
            <a:off x="838200" y="1219200"/>
            <a:ext cx="7315200" cy="838200"/>
          </a:xfrm>
        </p:spPr>
        <p:txBody>
          <a:bodyPr>
            <a:normAutofit fontScale="25000" lnSpcReduction="20000"/>
          </a:bodyPr>
          <a:lstStyle/>
          <a:p>
            <a:pPr algn="l"/>
            <a:r>
              <a:rPr lang="en-US" sz="8000" dirty="0">
                <a:solidFill>
                  <a:schemeClr val="tx1"/>
                </a:solidFill>
                <a:latin typeface="Times New Roman" panose="02020603050405020304" pitchFamily="18" charset="0"/>
                <a:cs typeface="Times New Roman" panose="02020603050405020304" pitchFamily="18" charset="0"/>
              </a:rPr>
              <a:t>Hypothesis testing is an important part of statistical analysis.</a:t>
            </a:r>
          </a:p>
          <a:p>
            <a:pPr algn="l"/>
            <a:endParaRPr lang="en-US" sz="8000" dirty="0">
              <a:solidFill>
                <a:schemeClr val="tx1"/>
              </a:solidFill>
              <a:latin typeface="Times New Roman" panose="02020603050405020304" pitchFamily="18" charset="0"/>
              <a:cs typeface="Times New Roman" panose="02020603050405020304" pitchFamily="18" charset="0"/>
            </a:endParaRPr>
          </a:p>
          <a:p>
            <a:pPr algn="l"/>
            <a:r>
              <a:rPr lang="en-US" sz="8000" b="1" dirty="0">
                <a:solidFill>
                  <a:schemeClr val="tx1"/>
                </a:solidFill>
                <a:latin typeface="Times New Roman" panose="02020603050405020304" pitchFamily="18" charset="0"/>
                <a:cs typeface="Times New Roman" panose="02020603050405020304" pitchFamily="18" charset="0"/>
              </a:rPr>
              <a:t>Types of Hypotheses</a:t>
            </a:r>
          </a:p>
          <a:p>
            <a:pPr algn="l"/>
            <a:r>
              <a:rPr lang="en-US" sz="8000" b="1" dirty="0">
                <a:solidFill>
                  <a:schemeClr val="tx1"/>
                </a:solidFill>
                <a:latin typeface="Times New Roman" panose="02020603050405020304" pitchFamily="18" charset="0"/>
                <a:cs typeface="Times New Roman" panose="02020603050405020304" pitchFamily="18" charset="0"/>
              </a:rPr>
              <a:t>Null Hypothesis</a:t>
            </a:r>
            <a:r>
              <a:rPr lang="en-US" sz="8000" dirty="0">
                <a:solidFill>
                  <a:schemeClr val="tx1"/>
                </a:solidFill>
                <a:latin typeface="Times New Roman" panose="02020603050405020304" pitchFamily="18" charset="0"/>
                <a:cs typeface="Times New Roman" panose="02020603050405020304" pitchFamily="18" charset="0"/>
              </a:rPr>
              <a:t>: The question of interest is simplified into two competing claims/hypothesis between which we have a choice; the Null Hypothesis (H</a:t>
            </a:r>
            <a:r>
              <a:rPr lang="en-US" sz="8000" baseline="-25000" dirty="0">
                <a:solidFill>
                  <a:schemeClr val="tx1"/>
                </a:solidFill>
                <a:latin typeface="Times New Roman" panose="02020603050405020304" pitchFamily="18" charset="0"/>
                <a:cs typeface="Times New Roman" panose="02020603050405020304" pitchFamily="18" charset="0"/>
              </a:rPr>
              <a:t>0</a:t>
            </a:r>
            <a:r>
              <a:rPr lang="en-US" sz="8000" dirty="0">
                <a:solidFill>
                  <a:schemeClr val="tx1"/>
                </a:solidFill>
                <a:latin typeface="Times New Roman" panose="02020603050405020304" pitchFamily="18" charset="0"/>
                <a:cs typeface="Times New Roman" panose="02020603050405020304" pitchFamily="18" charset="0"/>
              </a:rPr>
              <a:t>) and Alternate Hypothesis (H</a:t>
            </a:r>
            <a:r>
              <a:rPr lang="en-US" sz="8000" baseline="-25000" dirty="0">
                <a:solidFill>
                  <a:schemeClr val="tx1"/>
                </a:solidFill>
                <a:latin typeface="Times New Roman" panose="02020603050405020304" pitchFamily="18" charset="0"/>
                <a:cs typeface="Times New Roman" panose="02020603050405020304" pitchFamily="18" charset="0"/>
              </a:rPr>
              <a:t>1</a:t>
            </a:r>
            <a:r>
              <a:rPr lang="en-US" sz="8000" dirty="0">
                <a:solidFill>
                  <a:schemeClr val="tx1"/>
                </a:solidFill>
                <a:latin typeface="Times New Roman" panose="02020603050405020304" pitchFamily="18" charset="0"/>
                <a:cs typeface="Times New Roman" panose="02020603050405020304" pitchFamily="18" charset="0"/>
              </a:rPr>
              <a:t>). </a:t>
            </a:r>
          </a:p>
          <a:p>
            <a:pPr algn="l"/>
            <a:endParaRPr lang="en-US" sz="8000" b="1" dirty="0">
              <a:solidFill>
                <a:schemeClr val="tx1"/>
              </a:solidFill>
              <a:latin typeface="Times New Roman" panose="02020603050405020304" pitchFamily="18" charset="0"/>
              <a:cs typeface="Times New Roman" panose="02020603050405020304" pitchFamily="18" charset="0"/>
            </a:endParaRPr>
          </a:p>
          <a:p>
            <a:pPr algn="l"/>
            <a:r>
              <a:rPr lang="en-US" sz="8000" b="1" dirty="0">
                <a:solidFill>
                  <a:schemeClr val="tx1"/>
                </a:solidFill>
                <a:latin typeface="Times New Roman" panose="02020603050405020304" pitchFamily="18" charset="0"/>
                <a:cs typeface="Times New Roman" panose="02020603050405020304" pitchFamily="18" charset="0"/>
              </a:rPr>
              <a:t>Alternate Hypothesis</a:t>
            </a:r>
            <a:r>
              <a:rPr lang="en-US" sz="8000" dirty="0">
                <a:solidFill>
                  <a:schemeClr val="tx1"/>
                </a:solidFill>
                <a:latin typeface="Times New Roman" panose="02020603050405020304" pitchFamily="18" charset="0"/>
                <a:cs typeface="Times New Roman" panose="02020603050405020304" pitchFamily="18" charset="0"/>
              </a:rPr>
              <a:t>: The reverse of H</a:t>
            </a:r>
            <a:r>
              <a:rPr lang="en-US" sz="8000" baseline="-25000" dirty="0">
                <a:solidFill>
                  <a:schemeClr val="tx1"/>
                </a:solidFill>
                <a:latin typeface="Times New Roman" panose="02020603050405020304" pitchFamily="18" charset="0"/>
                <a:cs typeface="Times New Roman" panose="02020603050405020304" pitchFamily="18" charset="0"/>
              </a:rPr>
              <a:t>0</a:t>
            </a:r>
            <a:r>
              <a:rPr lang="en-US" sz="8000" dirty="0">
                <a:solidFill>
                  <a:schemeClr val="tx1"/>
                </a:solidFill>
                <a:latin typeface="Times New Roman" panose="02020603050405020304" pitchFamily="18" charset="0"/>
                <a:cs typeface="Times New Roman" panose="02020603050405020304" pitchFamily="18" charset="0"/>
              </a:rPr>
              <a:t> is taken as H</a:t>
            </a:r>
            <a:r>
              <a:rPr lang="en-US" sz="8000" baseline="-25000" dirty="0">
                <a:solidFill>
                  <a:schemeClr val="tx1"/>
                </a:solidFill>
                <a:latin typeface="Times New Roman" panose="02020603050405020304" pitchFamily="18" charset="0"/>
                <a:cs typeface="Times New Roman" panose="02020603050405020304" pitchFamily="18" charset="0"/>
              </a:rPr>
              <a:t>1</a:t>
            </a:r>
            <a:r>
              <a:rPr lang="en-US" sz="8000" dirty="0">
                <a:solidFill>
                  <a:schemeClr val="tx1"/>
                </a:solidFill>
                <a:latin typeface="Times New Roman" panose="02020603050405020304" pitchFamily="18" charset="0"/>
                <a:cs typeface="Times New Roman" panose="02020603050405020304" pitchFamily="18" charset="0"/>
              </a:rPr>
              <a:t>.  </a:t>
            </a:r>
          </a:p>
          <a:p>
            <a:pPr algn="l"/>
            <a:endParaRPr lang="en-US" sz="8000" dirty="0">
              <a:solidFill>
                <a:schemeClr val="tx1"/>
              </a:solidFill>
              <a:latin typeface="Times New Roman" panose="02020603050405020304" pitchFamily="18" charset="0"/>
              <a:cs typeface="Times New Roman" panose="02020603050405020304" pitchFamily="18" charset="0"/>
            </a:endParaRPr>
          </a:p>
          <a:p>
            <a:pPr algn="l"/>
            <a:r>
              <a:rPr lang="en-US" sz="8000" dirty="0">
                <a:solidFill>
                  <a:schemeClr val="tx1"/>
                </a:solidFill>
                <a:latin typeface="Times New Roman" panose="02020603050405020304" pitchFamily="18" charset="0"/>
                <a:cs typeface="Times New Roman" panose="02020603050405020304" pitchFamily="18" charset="0"/>
              </a:rPr>
              <a:t>The outcome of a hypothesis test is 'reject H</a:t>
            </a:r>
            <a:r>
              <a:rPr lang="en-US" sz="8000" baseline="-25000" dirty="0">
                <a:solidFill>
                  <a:schemeClr val="tx1"/>
                </a:solidFill>
                <a:latin typeface="Times New Roman" panose="02020603050405020304" pitchFamily="18" charset="0"/>
                <a:cs typeface="Times New Roman" panose="02020603050405020304" pitchFamily="18" charset="0"/>
              </a:rPr>
              <a:t>0</a:t>
            </a:r>
            <a:r>
              <a:rPr lang="en-US" sz="8000" dirty="0">
                <a:solidFill>
                  <a:schemeClr val="tx1"/>
                </a:solidFill>
                <a:latin typeface="Times New Roman" panose="02020603050405020304" pitchFamily="18" charset="0"/>
                <a:cs typeface="Times New Roman" panose="02020603050405020304" pitchFamily="18" charset="0"/>
              </a:rPr>
              <a:t>' or 'do not reject H</a:t>
            </a:r>
            <a:r>
              <a:rPr lang="en-US" sz="8000" baseline="-25000" dirty="0">
                <a:solidFill>
                  <a:schemeClr val="tx1"/>
                </a:solidFill>
                <a:latin typeface="Times New Roman" panose="02020603050405020304" pitchFamily="18" charset="0"/>
                <a:cs typeface="Times New Roman" panose="02020603050405020304" pitchFamily="18" charset="0"/>
              </a:rPr>
              <a:t>0</a:t>
            </a:r>
            <a:r>
              <a:rPr lang="en-US" sz="8000" dirty="0">
                <a:solidFill>
                  <a:schemeClr val="tx1"/>
                </a:solidFill>
                <a:latin typeface="Times New Roman" panose="02020603050405020304" pitchFamily="18" charset="0"/>
                <a:cs typeface="Times New Roman" panose="02020603050405020304" pitchFamily="18" charset="0"/>
              </a:rPr>
              <a:t>'. </a:t>
            </a:r>
          </a:p>
          <a:p>
            <a:pPr algn="l"/>
            <a:r>
              <a:rPr lang="en-US" sz="8000" dirty="0">
                <a:solidFill>
                  <a:schemeClr val="tx1"/>
                </a:solidFill>
                <a:latin typeface="Times New Roman" panose="02020603050405020304" pitchFamily="18" charset="0"/>
                <a:cs typeface="Times New Roman" panose="02020603050405020304" pitchFamily="18" charset="0"/>
              </a:rPr>
              <a:t>Example: We want to test if a distribution is Normal or Not.</a:t>
            </a:r>
          </a:p>
          <a:p>
            <a:pPr algn="l"/>
            <a:endParaRPr lang="en-US" sz="8000" dirty="0">
              <a:solidFill>
                <a:schemeClr val="tx1"/>
              </a:solidFill>
              <a:latin typeface="Times New Roman" panose="02020603050405020304" pitchFamily="18" charset="0"/>
              <a:cs typeface="Times New Roman" panose="02020603050405020304" pitchFamily="18" charset="0"/>
            </a:endParaRPr>
          </a:p>
          <a:p>
            <a:pPr algn="l"/>
            <a:r>
              <a:rPr lang="en-US" sz="8000" dirty="0">
                <a:solidFill>
                  <a:schemeClr val="tx1"/>
                </a:solidFill>
                <a:latin typeface="Times New Roman" panose="02020603050405020304" pitchFamily="18" charset="0"/>
                <a:cs typeface="Times New Roman" panose="02020603050405020304" pitchFamily="18" charset="0"/>
              </a:rPr>
              <a:t>Our Null Hypothesis: The underlying distribution is Normal</a:t>
            </a:r>
          </a:p>
          <a:p>
            <a:pPr algn="l"/>
            <a:r>
              <a:rPr lang="en-US" sz="8000" dirty="0">
                <a:solidFill>
                  <a:schemeClr val="tx1"/>
                </a:solidFill>
                <a:latin typeface="Times New Roman" panose="02020603050405020304" pitchFamily="18" charset="0"/>
                <a:cs typeface="Times New Roman" panose="02020603050405020304" pitchFamily="18" charset="0"/>
              </a:rPr>
              <a:t>Alternate Hypothesis: The underlying Distribution is Non-Normal</a:t>
            </a:r>
          </a:p>
          <a:p>
            <a:pPr algn="l"/>
            <a:r>
              <a:rPr lang="en-US" sz="8000" dirty="0">
                <a:solidFill>
                  <a:schemeClr val="tx1"/>
                </a:solidFill>
                <a:latin typeface="Times New Roman" panose="02020603050405020304" pitchFamily="18" charset="0"/>
                <a:cs typeface="Times New Roman" panose="02020603050405020304" pitchFamily="18" charset="0"/>
              </a:rPr>
              <a:t>After the appropriate statistical test was performed, we will conclude either to reject or do-not reject the null hypothesis.</a:t>
            </a:r>
          </a:p>
          <a:p>
            <a:pPr algn="l"/>
            <a:r>
              <a:rPr lang="en-US" sz="8000" dirty="0">
                <a:solidFill>
                  <a:schemeClr val="tx1"/>
                </a:solidFill>
                <a:latin typeface="Times New Roman" panose="02020603050405020304" pitchFamily="18" charset="0"/>
                <a:cs typeface="Times New Roman" panose="02020603050405020304" pitchFamily="18" charset="0"/>
              </a:rPr>
              <a:t>We will revisit this again in the next module.</a:t>
            </a:r>
          </a:p>
          <a:p>
            <a:pPr algn="l"/>
            <a:endParaRPr lang="en-US" sz="8000" dirty="0">
              <a:solidFill>
                <a:schemeClr val="tx1"/>
              </a:solidFill>
              <a:latin typeface="Times New Roman" panose="02020603050405020304" pitchFamily="18" charset="0"/>
              <a:cs typeface="Times New Roman" panose="02020603050405020304" pitchFamily="18" charset="0"/>
            </a:endParaRPr>
          </a:p>
          <a:p>
            <a:pPr algn="l"/>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06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609599"/>
          </a:xfrm>
        </p:spPr>
        <p:txBody>
          <a:bodyPr>
            <a:normAutofit fontScale="90000"/>
          </a:bodyPr>
          <a:lstStyle/>
          <a:p>
            <a:r>
              <a:rPr lang="en-US" sz="3600" dirty="0">
                <a:latin typeface="Times New Roman" panose="02020603050405020304" pitchFamily="18" charset="0"/>
                <a:cs typeface="Times New Roman" panose="02020603050405020304" pitchFamily="18" charset="0"/>
              </a:rPr>
              <a:t>Hypothesis Testing</a:t>
            </a:r>
          </a:p>
        </p:txBody>
      </p:sp>
      <p:sp>
        <p:nvSpPr>
          <p:cNvPr id="3" name="Subtitle 2"/>
          <p:cNvSpPr>
            <a:spLocks noGrp="1"/>
          </p:cNvSpPr>
          <p:nvPr>
            <p:ph type="subTitle" idx="1"/>
          </p:nvPr>
        </p:nvSpPr>
        <p:spPr>
          <a:xfrm>
            <a:off x="572530" y="838200"/>
            <a:ext cx="7696200" cy="838200"/>
          </a:xfrm>
        </p:spPr>
        <p:txBody>
          <a:bodyPr>
            <a:noAutofit/>
          </a:bodyPr>
          <a:lstStyle/>
          <a:p>
            <a:pPr algn="l"/>
            <a:r>
              <a:rPr lang="en-US" sz="1800" dirty="0">
                <a:solidFill>
                  <a:schemeClr val="tx1"/>
                </a:solidFill>
                <a:latin typeface="Times New Roman" panose="02020603050405020304" pitchFamily="18" charset="0"/>
                <a:cs typeface="Times New Roman" panose="02020603050405020304" pitchFamily="18" charset="0"/>
              </a:rPr>
              <a:t>Type I error: A Type I error occurs when the null hypothesis is rejected when it is in fact true; i.e. H</a:t>
            </a:r>
            <a:r>
              <a:rPr lang="en-US" sz="1800" baseline="-25000"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is wrongly rejected. </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Type II error: A Type II error occurs when the null hypothesis H</a:t>
            </a:r>
            <a:r>
              <a:rPr lang="en-US" sz="1800" baseline="-25000"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is not rejected when it is in fact false. </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Example: Consider Food Safety Officer is examining an imported package of Tuna fish to be safe or not. Our Null Hypothesis: Package is not safe</a:t>
            </a:r>
          </a:p>
          <a:p>
            <a:pPr algn="l"/>
            <a:r>
              <a:rPr lang="en-US" sz="1800" dirty="0">
                <a:solidFill>
                  <a:schemeClr val="tx1"/>
                </a:solidFill>
                <a:latin typeface="Times New Roman" panose="02020603050405020304" pitchFamily="18" charset="0"/>
                <a:cs typeface="Times New Roman" panose="02020603050405020304" pitchFamily="18" charset="0"/>
              </a:rPr>
              <a:t>Alternate Hypothesis: Package is safe</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62240809"/>
              </p:ext>
            </p:extLst>
          </p:nvPr>
        </p:nvGraphicFramePr>
        <p:xfrm>
          <a:off x="1384300" y="2895601"/>
          <a:ext cx="5029200" cy="1219200"/>
        </p:xfrm>
        <a:graphic>
          <a:graphicData uri="http://schemas.openxmlformats.org/drawingml/2006/table">
            <a:tbl>
              <a:tblPr/>
              <a:tblGrid>
                <a:gridCol w="1914026">
                  <a:extLst>
                    <a:ext uri="{9D8B030D-6E8A-4147-A177-3AD203B41FA5}">
                      <a16:colId xmlns:a16="http://schemas.microsoft.com/office/drawing/2014/main" val="2608237678"/>
                    </a:ext>
                  </a:extLst>
                </a:gridCol>
                <a:gridCol w="1533173">
                  <a:extLst>
                    <a:ext uri="{9D8B030D-6E8A-4147-A177-3AD203B41FA5}">
                      <a16:colId xmlns:a16="http://schemas.microsoft.com/office/drawing/2014/main" val="4215011915"/>
                    </a:ext>
                  </a:extLst>
                </a:gridCol>
                <a:gridCol w="1582001">
                  <a:extLst>
                    <a:ext uri="{9D8B030D-6E8A-4147-A177-3AD203B41FA5}">
                      <a16:colId xmlns:a16="http://schemas.microsoft.com/office/drawing/2014/main" val="1448171565"/>
                    </a:ext>
                  </a:extLst>
                </a:gridCol>
              </a:tblGrid>
              <a:tr h="304800">
                <a:tc>
                  <a:txBody>
                    <a:bodyPr/>
                    <a:lstStyle/>
                    <a:p>
                      <a:pPr algn="ctr" fontAlgn="b"/>
                      <a:r>
                        <a:rPr lang="en-US" sz="1100" b="0" i="0" u="none" strike="noStrike">
                          <a:solidFill>
                            <a:srgbClr val="000000"/>
                          </a:solidFill>
                          <a:effectLst/>
                          <a:latin typeface="Times New Roman" panose="02020603050405020304" pitchFamily="18" charset="0"/>
                        </a:rPr>
                        <a:t>Decision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a:solidFill>
                            <a:srgbClr val="000000"/>
                          </a:solidFill>
                          <a:effectLst/>
                          <a:latin typeface="Times New Roman" panose="02020603050405020304" pitchFamily="18" charset="0"/>
                        </a:rPr>
                        <a:t>Reality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82699315"/>
                  </a:ext>
                </a:extLst>
              </a:tr>
              <a:tr h="304800">
                <a:tc>
                  <a:txBody>
                    <a:bodyPr/>
                    <a:lstStyle/>
                    <a:p>
                      <a:pPr algn="l" fontAlgn="b"/>
                      <a:r>
                        <a:rPr lang="en-US" sz="1100" b="0" i="0" u="none" strike="noStrike" dirty="0">
                          <a:solidFill>
                            <a:srgbClr val="000000"/>
                          </a:solidFill>
                          <a:effectLst/>
                          <a:latin typeface="Times New Roman" panose="02020603050405020304" pitchFamily="18"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Null Hypothesis is True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Null Hypothesis is False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941098"/>
                  </a:ext>
                </a:extLst>
              </a:tr>
              <a:tr h="304800">
                <a:tc>
                  <a:txBody>
                    <a:bodyPr/>
                    <a:lstStyle/>
                    <a:p>
                      <a:pPr algn="l" fontAlgn="b"/>
                      <a:r>
                        <a:rPr lang="en-US" sz="1100" b="0" i="0" u="none" strike="noStrike">
                          <a:solidFill>
                            <a:srgbClr val="000000"/>
                          </a:solidFill>
                          <a:effectLst/>
                          <a:latin typeface="Times New Roman" panose="02020603050405020304" pitchFamily="18" charset="0"/>
                        </a:rPr>
                        <a:t>Reject 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Type I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Correct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8719674"/>
                  </a:ext>
                </a:extLst>
              </a:tr>
              <a:tr h="304800">
                <a:tc>
                  <a:txBody>
                    <a:bodyPr/>
                    <a:lstStyle/>
                    <a:p>
                      <a:pPr algn="l" fontAlgn="b"/>
                      <a:r>
                        <a:rPr lang="en-US" sz="1100" b="0" i="0" u="none" strike="noStrike">
                          <a:solidFill>
                            <a:srgbClr val="000000"/>
                          </a:solidFill>
                          <a:effectLst/>
                          <a:latin typeface="Times New Roman" panose="02020603050405020304" pitchFamily="18" charset="0"/>
                        </a:rPr>
                        <a:t>Do Not Reject 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Correct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imes New Roman" panose="02020603050405020304" pitchFamily="18" charset="0"/>
                        </a:rPr>
                        <a:t>Type II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10557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2371922"/>
              </p:ext>
            </p:extLst>
          </p:nvPr>
        </p:nvGraphicFramePr>
        <p:xfrm>
          <a:off x="1384300" y="5393724"/>
          <a:ext cx="4292600" cy="1447800"/>
        </p:xfrm>
        <a:graphic>
          <a:graphicData uri="http://schemas.openxmlformats.org/drawingml/2006/table">
            <a:tbl>
              <a:tblPr/>
              <a:tblGrid>
                <a:gridCol w="1244600">
                  <a:extLst>
                    <a:ext uri="{9D8B030D-6E8A-4147-A177-3AD203B41FA5}">
                      <a16:colId xmlns:a16="http://schemas.microsoft.com/office/drawing/2014/main" val="1375387836"/>
                    </a:ext>
                  </a:extLst>
                </a:gridCol>
                <a:gridCol w="1498600">
                  <a:extLst>
                    <a:ext uri="{9D8B030D-6E8A-4147-A177-3AD203B41FA5}">
                      <a16:colId xmlns:a16="http://schemas.microsoft.com/office/drawing/2014/main" val="2126951183"/>
                    </a:ext>
                  </a:extLst>
                </a:gridCol>
                <a:gridCol w="1549400">
                  <a:extLst>
                    <a:ext uri="{9D8B030D-6E8A-4147-A177-3AD203B41FA5}">
                      <a16:colId xmlns:a16="http://schemas.microsoft.com/office/drawing/2014/main" val="933114112"/>
                    </a:ext>
                  </a:extLst>
                </a:gridCol>
              </a:tblGrid>
              <a:tr h="184150">
                <a:tc>
                  <a:txBody>
                    <a:bodyPr/>
                    <a:lstStyle/>
                    <a:p>
                      <a:pPr algn="ctr" fontAlgn="b"/>
                      <a:r>
                        <a:rPr lang="en-US" sz="1100" b="0" i="0" u="none" strike="noStrike">
                          <a:solidFill>
                            <a:srgbClr val="000000"/>
                          </a:solidFill>
                          <a:effectLst/>
                          <a:latin typeface="Times New Roman" panose="02020603050405020304" pitchFamily="18" charset="0"/>
                        </a:rPr>
                        <a:t>Decision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a:solidFill>
                            <a:srgbClr val="000000"/>
                          </a:solidFill>
                          <a:effectLst/>
                          <a:latin typeface="Times New Roman" panose="02020603050405020304" pitchFamily="18" charset="0"/>
                        </a:rPr>
                        <a:t>Reality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08424379"/>
                  </a:ext>
                </a:extLst>
              </a:tr>
              <a:tr h="184150">
                <a:tc>
                  <a:txBody>
                    <a:bodyPr/>
                    <a:lstStyle/>
                    <a:p>
                      <a:pPr algn="l" fontAlgn="b"/>
                      <a:r>
                        <a:rPr lang="en-US" sz="1100" b="0" i="0" u="none" strike="noStrike">
                          <a:solidFill>
                            <a:srgbClr val="000000"/>
                          </a:solidFill>
                          <a:effectLst/>
                          <a:latin typeface="Times New Roman" panose="02020603050405020304" pitchFamily="18"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imes New Roman" panose="02020603050405020304" pitchFamily="18" charset="0"/>
                        </a:rPr>
                        <a:t>Null Hypothesis is True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Null Hypothesis is False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576380"/>
                  </a:ext>
                </a:extLst>
              </a:tr>
              <a:tr h="539750">
                <a:tc>
                  <a:txBody>
                    <a:bodyPr/>
                    <a:lstStyle/>
                    <a:p>
                      <a:pPr algn="l" fontAlgn="b"/>
                      <a:r>
                        <a:rPr lang="en-US" sz="1100" b="0" i="0" u="none" strike="noStrike">
                          <a:solidFill>
                            <a:srgbClr val="000000"/>
                          </a:solidFill>
                          <a:effectLst/>
                          <a:latin typeface="Times New Roman" panose="02020603050405020304" pitchFamily="18" charset="0"/>
                        </a:rPr>
                        <a:t>Reject 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Reject "Package is not safe" when it is not safe (Type I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Correct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119421"/>
                  </a:ext>
                </a:extLst>
              </a:tr>
              <a:tr h="539750">
                <a:tc>
                  <a:txBody>
                    <a:bodyPr/>
                    <a:lstStyle/>
                    <a:p>
                      <a:pPr algn="l" fontAlgn="b"/>
                      <a:r>
                        <a:rPr lang="en-US" sz="1100" b="0" i="0" u="none" strike="noStrike">
                          <a:solidFill>
                            <a:srgbClr val="000000"/>
                          </a:solidFill>
                          <a:effectLst/>
                          <a:latin typeface="Times New Roman" panose="02020603050405020304" pitchFamily="18" charset="0"/>
                        </a:rPr>
                        <a:t>Do Not Reject 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Times New Roman" panose="02020603050405020304" pitchFamily="18" charset="0"/>
                        </a:rPr>
                        <a:t>Correct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imes New Roman" panose="02020603050405020304" pitchFamily="18" charset="0"/>
                        </a:rPr>
                        <a:t>Do not reject "Package is not safe" when it is safe (Type II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183556"/>
                  </a:ext>
                </a:extLst>
              </a:tr>
            </a:tbl>
          </a:graphicData>
        </a:graphic>
      </p:graphicFrame>
    </p:spTree>
    <p:extLst>
      <p:ext uri="{BB962C8B-B14F-4D97-AF65-F5344CB8AC3E}">
        <p14:creationId xmlns:p14="http://schemas.microsoft.com/office/powerpoint/2010/main" val="24161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914400"/>
          </a:xfrm>
        </p:spPr>
        <p:txBody>
          <a:bodyPr/>
          <a:lstStyle/>
          <a:p>
            <a:r>
              <a:rPr lang="en-US" dirty="0">
                <a:latin typeface="Times New Roman" panose="02020603050405020304" pitchFamily="18" charset="0"/>
                <a:cs typeface="Times New Roman" panose="02020603050405020304" pitchFamily="18" charset="0"/>
              </a:rPr>
              <a:t>Hypothesis Testing</a:t>
            </a:r>
          </a:p>
        </p:txBody>
      </p:sp>
      <p:sp>
        <p:nvSpPr>
          <p:cNvPr id="3" name="Subtitle 2"/>
          <p:cNvSpPr>
            <a:spLocks noGrp="1"/>
          </p:cNvSpPr>
          <p:nvPr>
            <p:ph type="subTitle" idx="1"/>
          </p:nvPr>
        </p:nvSpPr>
        <p:spPr>
          <a:xfrm>
            <a:off x="914400" y="1066800"/>
            <a:ext cx="7620000" cy="5791200"/>
          </a:xfrm>
        </p:spPr>
        <p:txBody>
          <a:bodyPr>
            <a:noAutofit/>
          </a:bodyPr>
          <a:lstStyle/>
          <a:p>
            <a:pPr algn="l"/>
            <a:r>
              <a:rPr lang="en-US" sz="1800" dirty="0">
                <a:solidFill>
                  <a:schemeClr val="tx1"/>
                </a:solidFill>
                <a:latin typeface="Times New Roman" panose="02020603050405020304" pitchFamily="18" charset="0"/>
                <a:cs typeface="Times New Roman" panose="02020603050405020304" pitchFamily="18" charset="0"/>
              </a:rPr>
              <a:t>Probability of a Type I error can be precisely computed as,</a:t>
            </a:r>
          </a:p>
          <a:p>
            <a:pPr algn="l"/>
            <a:endParaRPr lang="en-US" sz="1800" b="1"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P (Type I error) = Significance Level = </a:t>
            </a:r>
            <a:r>
              <a:rPr lang="el-GR" sz="1800" b="1" dirty="0">
                <a:solidFill>
                  <a:schemeClr val="tx1"/>
                </a:solidFill>
                <a:latin typeface="Times New Roman" panose="02020603050405020304" pitchFamily="18" charset="0"/>
                <a:cs typeface="Times New Roman" panose="02020603050405020304" pitchFamily="18" charset="0"/>
              </a:rPr>
              <a:t>α</a:t>
            </a:r>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b="1"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Confidence Interval</a:t>
            </a:r>
            <a:r>
              <a:rPr lang="en-US" sz="1800" dirty="0">
                <a:solidFill>
                  <a:schemeClr val="tx1"/>
                </a:solidFill>
                <a:latin typeface="Times New Roman" panose="02020603050405020304" pitchFamily="18" charset="0"/>
                <a:cs typeface="Times New Roman" panose="02020603050405020304" pitchFamily="18" charset="0"/>
              </a:rPr>
              <a:t>: This is defined as the interval in which we can be 100(1- </a:t>
            </a:r>
            <a:r>
              <a:rPr lang="el-GR" sz="1800" dirty="0">
                <a:solidFill>
                  <a:schemeClr val="tx1"/>
                </a:solidFill>
                <a:latin typeface="Times New Roman" panose="02020603050405020304" pitchFamily="18" charset="0"/>
                <a:cs typeface="Times New Roman" panose="02020603050405020304" pitchFamily="18" charset="0"/>
              </a:rPr>
              <a:t>α</a:t>
            </a:r>
            <a:r>
              <a:rPr lang="en-US" sz="1800" dirty="0">
                <a:solidFill>
                  <a:schemeClr val="tx1"/>
                </a:solidFill>
                <a:latin typeface="Times New Roman" panose="02020603050405020304" pitchFamily="18" charset="0"/>
                <a:cs typeface="Times New Roman" panose="02020603050405020304" pitchFamily="18" charset="0"/>
              </a:rPr>
              <a:t>)% sure that values of a particular statistic will lie. </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The degree of surety is called Confidence Limit. </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If the null hypothesis H</a:t>
            </a:r>
            <a:r>
              <a:rPr lang="en-US" sz="1800" baseline="-25000"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is true, then  the probability or p-value of a statistical hypothesis test is the probability of getting a value of the test statistic at least  as extreme than that observed by chance alone.</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Usually if the p-value is less than 0.05, then the null hypothesis is rejected.</a:t>
            </a:r>
          </a:p>
          <a:p>
            <a:pPr algn="l"/>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5791200"/>
            <a:ext cx="7543800" cy="646331"/>
          </a:xfrm>
          <a:prstGeom prst="rect">
            <a:avLst/>
          </a:prstGeom>
          <a:noFill/>
        </p:spPr>
        <p:txBody>
          <a:bodyPr wrap="square" rtlCol="0">
            <a:spAutoFit/>
          </a:bodyPr>
          <a:lstStyle/>
          <a:p>
            <a:r>
              <a:rPr lang="en-US" dirty="0">
                <a:latin typeface="Times New Roman" pitchFamily="18" charset="0"/>
                <a:cs typeface="Times New Roman" pitchFamily="18" charset="0"/>
              </a:rPr>
              <a:t>In Module III, we will describe the actual statistical tests that are required to perform  hypothesis testing.</a:t>
            </a:r>
          </a:p>
        </p:txBody>
      </p:sp>
    </p:spTree>
    <p:extLst>
      <p:ext uri="{BB962C8B-B14F-4D97-AF65-F5344CB8AC3E}">
        <p14:creationId xmlns:p14="http://schemas.microsoft.com/office/powerpoint/2010/main" val="167043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US" dirty="0">
                <a:latin typeface="Times New Roman" panose="02020603050405020304" pitchFamily="18" charset="0"/>
                <a:cs typeface="Times New Roman" panose="02020603050405020304" pitchFamily="18" charset="0"/>
              </a:rPr>
              <a:t>Normal Distribution</a:t>
            </a:r>
          </a:p>
        </p:txBody>
      </p:sp>
      <p:pic>
        <p:nvPicPr>
          <p:cNvPr id="7170" name="Picture 2" descr="https://upload.wikimedia.org/wikipedia/commons/a/a9/Empirical_Rule.PNG"/>
          <p:cNvPicPr>
            <a:picLocks noChangeAspect="1" noChangeArrowheads="1"/>
          </p:cNvPicPr>
          <p:nvPr/>
        </p:nvPicPr>
        <p:blipFill>
          <a:blip r:embed="rId3"/>
          <a:srcRect/>
          <a:stretch>
            <a:fillRect/>
          </a:stretch>
        </p:blipFill>
        <p:spPr bwMode="auto">
          <a:xfrm>
            <a:off x="990600" y="914400"/>
            <a:ext cx="7086600" cy="4114800"/>
          </a:xfrm>
          <a:prstGeom prst="rect">
            <a:avLst/>
          </a:prstGeom>
          <a:noFill/>
        </p:spPr>
      </p:pic>
      <p:sp>
        <p:nvSpPr>
          <p:cNvPr id="5" name="TextBox 4"/>
          <p:cNvSpPr txBox="1"/>
          <p:nvPr/>
        </p:nvSpPr>
        <p:spPr>
          <a:xfrm>
            <a:off x="304800" y="5181600"/>
            <a:ext cx="8839200" cy="923330"/>
          </a:xfrm>
          <a:prstGeom prst="rect">
            <a:avLst/>
          </a:prstGeom>
          <a:noFill/>
        </p:spPr>
        <p:txBody>
          <a:bodyPr wrap="square" rtlCol="0">
            <a:spAutoFit/>
          </a:bodyPr>
          <a:lstStyle/>
          <a:p>
            <a:r>
              <a:rPr lang="en-US" dirty="0">
                <a:latin typeface="Times New Roman" pitchFamily="18" charset="0"/>
                <a:cs typeface="Times New Roman" pitchFamily="18" charset="0"/>
              </a:rPr>
              <a:t>It is bell shaped </a:t>
            </a:r>
            <a:r>
              <a:rPr lang="en-US" b="1" i="1" dirty="0">
                <a:latin typeface="Times New Roman" pitchFamily="18" charset="0"/>
                <a:cs typeface="Times New Roman" pitchFamily="18" charset="0"/>
              </a:rPr>
              <a:t>continuous probability density function </a:t>
            </a:r>
            <a:r>
              <a:rPr lang="en-US" dirty="0">
                <a:latin typeface="Times New Roman" pitchFamily="18" charset="0"/>
                <a:cs typeface="Times New Roman" pitchFamily="18" charset="0"/>
              </a:rPr>
              <a:t>of random variable* independently drawn from distribution, following Central Limit Theory* , given the number of random variables is sufficiently large.</a:t>
            </a:r>
          </a:p>
        </p:txBody>
      </p:sp>
      <p:sp>
        <p:nvSpPr>
          <p:cNvPr id="3" name="TextBox 2"/>
          <p:cNvSpPr txBox="1"/>
          <p:nvPr/>
        </p:nvSpPr>
        <p:spPr>
          <a:xfrm>
            <a:off x="2971800" y="6248400"/>
            <a:ext cx="5638800"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 Please refer to the Reading Material</a:t>
            </a:r>
          </a:p>
        </p:txBody>
      </p:sp>
    </p:spTree>
    <p:extLst>
      <p:ext uri="{BB962C8B-B14F-4D97-AF65-F5344CB8AC3E}">
        <p14:creationId xmlns:p14="http://schemas.microsoft.com/office/powerpoint/2010/main" val="372151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1954</TotalTime>
  <Words>3180</Words>
  <Application>Microsoft Office PowerPoint</Application>
  <PresentationFormat>On-screen Show (4:3)</PresentationFormat>
  <Paragraphs>298</Paragraphs>
  <Slides>15</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15</vt:i4>
      </vt:variant>
    </vt:vector>
  </HeadingPairs>
  <TitlesOfParts>
    <vt:vector size="19" baseType="lpstr">
      <vt:lpstr>Arial</vt:lpstr>
      <vt:lpstr>Calibri</vt:lpstr>
      <vt:lpstr>Times New Roman</vt:lpstr>
      <vt:lpstr>Office Theme</vt:lpstr>
      <vt:lpstr>Module II: Hypothesis Testing</vt:lpstr>
      <vt:lpstr>Why Hypothesis Testing?</vt:lpstr>
      <vt:lpstr>Module II: Hypothesis Testing</vt:lpstr>
      <vt:lpstr>Degree of Freedom: Example I</vt:lpstr>
      <vt:lpstr>Degree of Freedom: Example II</vt:lpstr>
      <vt:lpstr>Module II: Hypothesis Testing</vt:lpstr>
      <vt:lpstr>Hypothesis Testing</vt:lpstr>
      <vt:lpstr>Hypothesis Testing</vt:lpstr>
      <vt:lpstr>Normal Distribution</vt:lpstr>
      <vt:lpstr>PowerPoint Presentation</vt:lpstr>
      <vt:lpstr>Four Moments of Normal Distribution</vt:lpstr>
      <vt:lpstr>Example</vt:lpstr>
      <vt:lpstr>Example</vt:lpstr>
      <vt:lpstr>Normality 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 Hypothesis Testing</dc:title>
  <dc:creator>Mandal, Maitreyi</dc:creator>
  <cp:lastModifiedBy>Maitreyi Mandal</cp:lastModifiedBy>
  <cp:revision>68</cp:revision>
  <dcterms:created xsi:type="dcterms:W3CDTF">2006-08-16T00:00:00Z</dcterms:created>
  <dcterms:modified xsi:type="dcterms:W3CDTF">2017-06-07T13:26:54Z</dcterms:modified>
</cp:coreProperties>
</file>