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4" r:id="rId3"/>
    <p:sldId id="257" r:id="rId4"/>
    <p:sldId id="275" r:id="rId5"/>
    <p:sldId id="276" r:id="rId6"/>
    <p:sldId id="277" r:id="rId7"/>
    <p:sldId id="278" r:id="rId8"/>
    <p:sldId id="279" r:id="rId9"/>
    <p:sldId id="280" r:id="rId10"/>
    <p:sldId id="284" r:id="rId11"/>
    <p:sldId id="285" r:id="rId12"/>
    <p:sldId id="286" r:id="rId13"/>
    <p:sldId id="281" r:id="rId14"/>
    <p:sldId id="287" r:id="rId15"/>
    <p:sldId id="282" r:id="rId16"/>
    <p:sldId id="288" r:id="rId17"/>
    <p:sldId id="289" r:id="rId18"/>
    <p:sldId id="290" r:id="rId19"/>
    <p:sldId id="291" r:id="rId20"/>
    <p:sldId id="292"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40" y="44"/>
      </p:cViewPr>
      <p:guideLst>
        <p:guide orient="horz" pos="162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553998"/>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371602" y="2880361"/>
            <a:ext cx="6400799"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7/22/2018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7/22/2018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sz="half" idx="2"/>
          </p:nvPr>
        </p:nvSpPr>
        <p:spPr>
          <a:xfrm>
            <a:off x="457200" y="1183006"/>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59" y="1183006"/>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7/22/2018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7/22/2018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7/22/2018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83" y="4857750"/>
            <a:ext cx="9142730" cy="285750"/>
          </a:xfrm>
          <a:custGeom>
            <a:avLst/>
            <a:gdLst/>
            <a:ahLst/>
            <a:cxnLst/>
            <a:rect l="l" t="t" r="r" b="b"/>
            <a:pathLst>
              <a:path w="9142730" h="285750">
                <a:moveTo>
                  <a:pt x="0" y="285749"/>
                </a:moveTo>
                <a:lnTo>
                  <a:pt x="9142353" y="285749"/>
                </a:lnTo>
                <a:lnTo>
                  <a:pt x="9142353" y="0"/>
                </a:lnTo>
                <a:lnTo>
                  <a:pt x="0" y="0"/>
                </a:lnTo>
                <a:lnTo>
                  <a:pt x="0" y="285749"/>
                </a:lnTo>
                <a:close/>
              </a:path>
            </a:pathLst>
          </a:custGeom>
          <a:solidFill>
            <a:srgbClr val="F79546"/>
          </a:solidFill>
        </p:spPr>
        <p:txBody>
          <a:bodyPr wrap="square" lIns="0" tIns="0" rIns="0" bIns="0" rtlCol="0"/>
          <a:lstStyle/>
          <a:p>
            <a:endParaRPr/>
          </a:p>
        </p:txBody>
      </p:sp>
      <p:sp>
        <p:nvSpPr>
          <p:cNvPr id="17" name="bk object 17"/>
          <p:cNvSpPr/>
          <p:nvPr/>
        </p:nvSpPr>
        <p:spPr>
          <a:xfrm>
            <a:off x="1583" y="4857750"/>
            <a:ext cx="9142730" cy="285750"/>
          </a:xfrm>
          <a:custGeom>
            <a:avLst/>
            <a:gdLst/>
            <a:ahLst/>
            <a:cxnLst/>
            <a:rect l="l" t="t" r="r" b="b"/>
            <a:pathLst>
              <a:path w="9142730" h="285750">
                <a:moveTo>
                  <a:pt x="0" y="285749"/>
                </a:moveTo>
                <a:lnTo>
                  <a:pt x="9142353" y="285749"/>
                </a:lnTo>
                <a:lnTo>
                  <a:pt x="9142353" y="0"/>
                </a:lnTo>
                <a:lnTo>
                  <a:pt x="0" y="0"/>
                </a:lnTo>
                <a:lnTo>
                  <a:pt x="0" y="285749"/>
                </a:lnTo>
                <a:close/>
              </a:path>
            </a:pathLst>
          </a:custGeom>
          <a:ln w="25560">
            <a:solidFill>
              <a:srgbClr val="F79546"/>
            </a:solidFill>
          </a:ln>
        </p:spPr>
        <p:txBody>
          <a:bodyPr wrap="square" lIns="0" tIns="0" rIns="0" bIns="0" rtlCol="0"/>
          <a:lstStyle/>
          <a:p>
            <a:endParaRPr/>
          </a:p>
        </p:txBody>
      </p:sp>
      <p:sp>
        <p:nvSpPr>
          <p:cNvPr id="2" name="Holder 2"/>
          <p:cNvSpPr>
            <a:spLocks noGrp="1"/>
          </p:cNvSpPr>
          <p:nvPr>
            <p:ph type="title"/>
          </p:nvPr>
        </p:nvSpPr>
        <p:spPr>
          <a:xfrm>
            <a:off x="3435484" y="2141415"/>
            <a:ext cx="2273035" cy="553998"/>
          </a:xfrm>
          <a:prstGeom prst="rect">
            <a:avLst/>
          </a:prstGeom>
        </p:spPr>
        <p:txBody>
          <a:bodyPr wrap="square" lIns="0" tIns="0" rIns="0" bIns="0">
            <a:spAutoFit/>
          </a:bodyPr>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523750" y="1157182"/>
            <a:ext cx="809650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20162" y="4876137"/>
            <a:ext cx="3556000" cy="276999"/>
          </a:xfrm>
          <a:prstGeom prst="rect">
            <a:avLst/>
          </a:prstGeom>
        </p:spPr>
        <p:txBody>
          <a:bodyPr wrap="square" lIns="0" tIns="0" rIns="0" bIns="0">
            <a:spAutoFit/>
          </a:bodyPr>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7/22/2018</a:t>
            </a:fld>
            <a:endParaRPr lang="en-US"/>
          </a:p>
        </p:txBody>
      </p:sp>
      <p:sp>
        <p:nvSpPr>
          <p:cNvPr id="6" name="Holder 6"/>
          <p:cNvSpPr>
            <a:spLocks noGrp="1"/>
          </p:cNvSpPr>
          <p:nvPr>
            <p:ph type="sldNum" sz="quarter" idx="7"/>
          </p:nvPr>
        </p:nvSpPr>
        <p:spPr>
          <a:xfrm>
            <a:off x="6583680" y="4783456"/>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1619250"/>
            <a:ext cx="8267700" cy="1200329"/>
          </a:xfrm>
          <a:prstGeom prst="rect">
            <a:avLst/>
          </a:prstGeom>
          <a:noFill/>
        </p:spPr>
        <p:txBody>
          <a:bodyPr wrap="square" rtlCol="0">
            <a:spAutoFit/>
          </a:bodyPr>
          <a:lstStyle/>
          <a:p>
            <a:pPr algn="ctr"/>
            <a:r>
              <a:rPr lang="en-US" sz="3600" dirty="0"/>
              <a:t>Mathematical Computing with Python (</a:t>
            </a:r>
            <a:r>
              <a:rPr lang="en-US" sz="3600" dirty="0" err="1"/>
              <a:t>NumPy</a:t>
            </a:r>
            <a:r>
              <a:rPr lang="en-US" sz="3600" dirty="0"/>
              <a:t>)</a:t>
            </a:r>
            <a:endParaRPr lang="en-US" sz="3600" dirty="0">
              <a:latin typeface="Times New Roman" pitchFamily="18" charset="0"/>
              <a:cs typeface="Times New Roman" pitchFamily="18" charset="0"/>
            </a:endParaRPr>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Array Creation Routines</a:t>
            </a:r>
            <a:endParaRPr lang="en-US" sz="3200" dirty="0">
              <a:latin typeface="Times New Roman" pitchFamily="18" charset="0"/>
              <a:cs typeface="Times New Roman" pitchFamily="18" charset="0"/>
            </a:endParaRPr>
          </a:p>
        </p:txBody>
      </p:sp>
      <p:sp>
        <p:nvSpPr>
          <p:cNvPr id="6" name="TextBox 5"/>
          <p:cNvSpPr txBox="1"/>
          <p:nvPr/>
        </p:nvSpPr>
        <p:spPr>
          <a:xfrm>
            <a:off x="381000" y="933450"/>
            <a:ext cx="8153400" cy="3970318"/>
          </a:xfrm>
          <a:prstGeom prst="rect">
            <a:avLst/>
          </a:prstGeom>
          <a:noFill/>
        </p:spPr>
        <p:txBody>
          <a:bodyPr wrap="square" rtlCol="0">
            <a:spAutoFit/>
          </a:bodyPr>
          <a:lstStyle/>
          <a:p>
            <a:pPr>
              <a:buFont typeface="Arial" pitchFamily="34" charset="0"/>
              <a:buChar char="•"/>
            </a:pPr>
            <a:r>
              <a:rPr lang="en-US" dirty="0"/>
              <a:t> </a:t>
            </a:r>
            <a:r>
              <a:rPr lang="en-US" dirty="0" err="1"/>
              <a:t>numpy.zeros</a:t>
            </a:r>
            <a:endParaRPr lang="en-US" dirty="0"/>
          </a:p>
          <a:p>
            <a:r>
              <a:rPr lang="en-US" dirty="0"/>
              <a:t>	Returns a new array of specified size, filled with zeros.</a:t>
            </a:r>
          </a:p>
          <a:p>
            <a:endParaRPr lang="en-US" dirty="0"/>
          </a:p>
          <a:p>
            <a:pPr>
              <a:buFont typeface="Arial" pitchFamily="34" charset="0"/>
              <a:buChar char="•"/>
            </a:pPr>
            <a:r>
              <a:rPr lang="en-US" dirty="0"/>
              <a:t> </a:t>
            </a:r>
            <a:r>
              <a:rPr lang="en-US" dirty="0" err="1"/>
              <a:t>numpy.ones</a:t>
            </a:r>
            <a:endParaRPr lang="en-US" dirty="0"/>
          </a:p>
          <a:p>
            <a:r>
              <a:rPr lang="en-US" dirty="0"/>
              <a:t>	Returns a new array of specified size and type, filled with ones.</a:t>
            </a:r>
          </a:p>
          <a:p>
            <a:endParaRPr lang="en-US" dirty="0"/>
          </a:p>
          <a:p>
            <a:pPr>
              <a:buFont typeface="Arial" pitchFamily="34" charset="0"/>
              <a:buChar char="•"/>
            </a:pPr>
            <a:endParaRPr lang="en-US" dirty="0"/>
          </a:p>
          <a:p>
            <a:r>
              <a:rPr lang="en-US" dirty="0"/>
              <a:t>&gt;&gt;&gt; </a:t>
            </a:r>
            <a:r>
              <a:rPr lang="en-US" dirty="0" err="1"/>
              <a:t>numpy.zeros</a:t>
            </a:r>
            <a:r>
              <a:rPr lang="en-US" dirty="0"/>
              <a:t>(shape, </a:t>
            </a:r>
            <a:r>
              <a:rPr lang="en-US" dirty="0" err="1"/>
              <a:t>dtype</a:t>
            </a:r>
            <a:r>
              <a:rPr lang="en-US" dirty="0"/>
              <a:t> = float, order = 'C')</a:t>
            </a:r>
          </a:p>
          <a:p>
            <a:r>
              <a:rPr lang="en-US" dirty="0"/>
              <a:t>&gt;&gt;&gt; </a:t>
            </a:r>
            <a:r>
              <a:rPr lang="en-US" dirty="0" err="1"/>
              <a:t>numpy.ones</a:t>
            </a:r>
            <a:r>
              <a:rPr lang="en-US" dirty="0"/>
              <a:t>(shape, </a:t>
            </a:r>
            <a:r>
              <a:rPr lang="en-US" dirty="0" err="1"/>
              <a:t>dtype</a:t>
            </a:r>
            <a:r>
              <a:rPr lang="en-US" dirty="0"/>
              <a:t> = float, order = 'C')</a:t>
            </a:r>
          </a:p>
          <a:p>
            <a:pPr>
              <a:buFont typeface="Arial" pitchFamily="34" charset="0"/>
              <a:buChar char="•"/>
            </a:pPr>
            <a:endParaRPr lang="en-US" dirty="0"/>
          </a:p>
          <a:p>
            <a:pPr>
              <a:buFont typeface="Arial" pitchFamily="34" charset="0"/>
              <a:buChar char="•"/>
            </a:pPr>
            <a:r>
              <a:rPr lang="en-US" dirty="0"/>
              <a:t> Shape --Shape of an empty array in </a:t>
            </a:r>
            <a:r>
              <a:rPr lang="en-US" dirty="0" err="1"/>
              <a:t>int</a:t>
            </a:r>
            <a:r>
              <a:rPr lang="en-US" dirty="0"/>
              <a:t> or sequence of </a:t>
            </a:r>
            <a:r>
              <a:rPr lang="en-US" dirty="0" err="1"/>
              <a:t>int</a:t>
            </a:r>
            <a:endParaRPr lang="en-US" dirty="0"/>
          </a:p>
          <a:p>
            <a:pPr>
              <a:buFont typeface="Arial" pitchFamily="34" charset="0"/>
              <a:buChar char="•"/>
            </a:pPr>
            <a:r>
              <a:rPr lang="en-US" dirty="0"/>
              <a:t> </a:t>
            </a:r>
            <a:r>
              <a:rPr lang="en-US" dirty="0" err="1"/>
              <a:t>Dtype</a:t>
            </a:r>
            <a:r>
              <a:rPr lang="en-US" dirty="0"/>
              <a:t> -- Desired output data type. Optional</a:t>
            </a:r>
          </a:p>
          <a:p>
            <a:pPr>
              <a:buFont typeface="Arial" pitchFamily="34" charset="0"/>
              <a:buChar char="•"/>
            </a:pPr>
            <a:r>
              <a:rPr lang="en-US" dirty="0"/>
              <a:t> Order --'C' for C-style row-major array, 'F' for FORTRAN style column-major array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Array From Existing Data</a:t>
            </a:r>
            <a:endParaRPr lang="en-US" sz="3200" dirty="0">
              <a:latin typeface="Times New Roman" pitchFamily="18" charset="0"/>
              <a:cs typeface="Times New Roman" pitchFamily="18" charset="0"/>
            </a:endParaRPr>
          </a:p>
        </p:txBody>
      </p:sp>
      <p:sp>
        <p:nvSpPr>
          <p:cNvPr id="6" name="TextBox 5"/>
          <p:cNvSpPr txBox="1"/>
          <p:nvPr/>
        </p:nvSpPr>
        <p:spPr>
          <a:xfrm>
            <a:off x="419100" y="1257300"/>
            <a:ext cx="8153400" cy="3693319"/>
          </a:xfrm>
          <a:prstGeom prst="rect">
            <a:avLst/>
          </a:prstGeom>
          <a:noFill/>
        </p:spPr>
        <p:txBody>
          <a:bodyPr wrap="square" rtlCol="0">
            <a:spAutoFit/>
          </a:bodyPr>
          <a:lstStyle/>
          <a:p>
            <a:pPr>
              <a:buFont typeface="Arial" pitchFamily="34" charset="0"/>
              <a:buChar char="•"/>
            </a:pPr>
            <a:r>
              <a:rPr lang="en-US" dirty="0"/>
              <a:t> </a:t>
            </a:r>
            <a:r>
              <a:rPr lang="en-US" dirty="0" err="1"/>
              <a:t>numpy.asarray</a:t>
            </a:r>
            <a:endParaRPr lang="en-US" dirty="0"/>
          </a:p>
          <a:p>
            <a:pPr lvl="1">
              <a:buFont typeface="Arial" pitchFamily="34" charset="0"/>
              <a:buChar char="•"/>
            </a:pPr>
            <a:r>
              <a:rPr lang="en-US" dirty="0"/>
              <a:t> This function is similar to </a:t>
            </a:r>
            <a:r>
              <a:rPr lang="en-US" dirty="0" err="1"/>
              <a:t>numpy.array</a:t>
            </a:r>
            <a:r>
              <a:rPr lang="en-US" dirty="0"/>
              <a:t> except for the fact that it has fewer parameters. </a:t>
            </a:r>
          </a:p>
          <a:p>
            <a:pPr lvl="1">
              <a:buFont typeface="Arial" pitchFamily="34" charset="0"/>
              <a:buChar char="•"/>
            </a:pPr>
            <a:r>
              <a:rPr lang="en-US" dirty="0"/>
              <a:t> This routine is useful for converting Python sequence into </a:t>
            </a:r>
            <a:r>
              <a:rPr lang="en-US" dirty="0" err="1"/>
              <a:t>ndarray</a:t>
            </a:r>
            <a:r>
              <a:rPr lang="en-US" dirty="0"/>
              <a:t>.</a:t>
            </a:r>
          </a:p>
          <a:p>
            <a:pPr lvl="1"/>
            <a:endParaRPr lang="en-US" dirty="0"/>
          </a:p>
          <a:p>
            <a:pPr lvl="1"/>
            <a:r>
              <a:rPr lang="en-US" dirty="0"/>
              <a:t>&gt;&gt;&gt; </a:t>
            </a:r>
            <a:r>
              <a:rPr lang="en-US" dirty="0" err="1"/>
              <a:t>numpy.asarray</a:t>
            </a:r>
            <a:r>
              <a:rPr lang="en-US" dirty="0"/>
              <a:t>(a, </a:t>
            </a:r>
            <a:r>
              <a:rPr lang="en-US" dirty="0" err="1"/>
              <a:t>dtype</a:t>
            </a:r>
            <a:r>
              <a:rPr lang="en-US" dirty="0"/>
              <a:t> = None, order = None)</a:t>
            </a:r>
          </a:p>
          <a:p>
            <a:pPr lvl="1">
              <a:buFont typeface="Arial" pitchFamily="34" charset="0"/>
              <a:buChar char="•"/>
            </a:pPr>
            <a:endParaRPr lang="en-US" dirty="0"/>
          </a:p>
          <a:p>
            <a:pPr lvl="1">
              <a:buFont typeface="Arial" pitchFamily="34" charset="0"/>
              <a:buChar char="•"/>
            </a:pPr>
            <a:r>
              <a:rPr lang="en-US" dirty="0"/>
              <a:t>a -- Input data in any form such as list, list of </a:t>
            </a:r>
            <a:r>
              <a:rPr lang="en-US" dirty="0" err="1"/>
              <a:t>tuples</a:t>
            </a:r>
            <a:r>
              <a:rPr lang="en-US" dirty="0"/>
              <a:t>, </a:t>
            </a:r>
            <a:r>
              <a:rPr lang="en-US" dirty="0" err="1"/>
              <a:t>tuples</a:t>
            </a:r>
            <a:r>
              <a:rPr lang="en-US" dirty="0"/>
              <a:t>, </a:t>
            </a:r>
            <a:r>
              <a:rPr lang="en-US" dirty="0" err="1"/>
              <a:t>tuple</a:t>
            </a:r>
            <a:r>
              <a:rPr lang="en-US" dirty="0"/>
              <a:t> of </a:t>
            </a:r>
            <a:r>
              <a:rPr lang="en-US" dirty="0" err="1"/>
              <a:t>tuples</a:t>
            </a:r>
            <a:r>
              <a:rPr lang="en-US" dirty="0"/>
              <a:t> or </a:t>
            </a:r>
            <a:r>
              <a:rPr lang="en-US" dirty="0" err="1"/>
              <a:t>tuple</a:t>
            </a:r>
            <a:r>
              <a:rPr lang="en-US" dirty="0"/>
              <a:t> of lists</a:t>
            </a:r>
          </a:p>
          <a:p>
            <a:pPr lvl="1">
              <a:buFont typeface="Arial" pitchFamily="34" charset="0"/>
              <a:buChar char="•"/>
            </a:pPr>
            <a:r>
              <a:rPr lang="en-US" dirty="0"/>
              <a:t> </a:t>
            </a:r>
            <a:r>
              <a:rPr lang="en-US" dirty="0" err="1"/>
              <a:t>Dtype</a:t>
            </a:r>
            <a:r>
              <a:rPr lang="en-US" dirty="0"/>
              <a:t> --By default, the data type of input data is applied to the resultant </a:t>
            </a:r>
            <a:r>
              <a:rPr lang="en-US" dirty="0" err="1"/>
              <a:t>ndarray</a:t>
            </a:r>
            <a:endParaRPr lang="en-US" dirty="0"/>
          </a:p>
          <a:p>
            <a:pPr lvl="1">
              <a:buFont typeface="Arial" pitchFamily="34" charset="0"/>
              <a:buChar char="•"/>
            </a:pPr>
            <a:r>
              <a:rPr lang="en-US" dirty="0"/>
              <a:t> Order -- C (row major) or F (column major). C is default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Array From Existing Data</a:t>
            </a:r>
            <a:endParaRPr lang="en-US" sz="3200" dirty="0">
              <a:latin typeface="Times New Roman" pitchFamily="18" charset="0"/>
              <a:cs typeface="Times New Roman" pitchFamily="18" charset="0"/>
            </a:endParaRPr>
          </a:p>
        </p:txBody>
      </p:sp>
      <p:sp>
        <p:nvSpPr>
          <p:cNvPr id="6" name="TextBox 5"/>
          <p:cNvSpPr txBox="1"/>
          <p:nvPr/>
        </p:nvSpPr>
        <p:spPr>
          <a:xfrm>
            <a:off x="419100" y="1257300"/>
            <a:ext cx="8153400" cy="3139321"/>
          </a:xfrm>
          <a:prstGeom prst="rect">
            <a:avLst/>
          </a:prstGeom>
          <a:noFill/>
        </p:spPr>
        <p:txBody>
          <a:bodyPr wrap="square" rtlCol="0">
            <a:spAutoFit/>
          </a:bodyPr>
          <a:lstStyle/>
          <a:p>
            <a:pPr>
              <a:buFont typeface="Arial" pitchFamily="34" charset="0"/>
              <a:buChar char="•"/>
            </a:pPr>
            <a:r>
              <a:rPr lang="en-US" dirty="0"/>
              <a:t> </a:t>
            </a:r>
            <a:r>
              <a:rPr lang="en-US" dirty="0" err="1"/>
              <a:t>numpy.frombuffer</a:t>
            </a:r>
            <a:endParaRPr lang="en-US" dirty="0"/>
          </a:p>
          <a:p>
            <a:pPr lvl="1">
              <a:buFont typeface="Arial" pitchFamily="34" charset="0"/>
              <a:buChar char="•"/>
            </a:pPr>
            <a:r>
              <a:rPr lang="en-US" dirty="0"/>
              <a:t> This function interprets a buffer as one-dimensional array. </a:t>
            </a:r>
          </a:p>
          <a:p>
            <a:pPr lvl="1">
              <a:buFont typeface="Arial" pitchFamily="34" charset="0"/>
              <a:buChar char="•"/>
            </a:pPr>
            <a:r>
              <a:rPr lang="en-US" dirty="0"/>
              <a:t> Any object that exposes the buffer interface is used as parameter to return an </a:t>
            </a:r>
            <a:r>
              <a:rPr lang="en-US" dirty="0" err="1"/>
              <a:t>ndarray</a:t>
            </a:r>
            <a:r>
              <a:rPr lang="en-US" dirty="0"/>
              <a:t>.</a:t>
            </a:r>
          </a:p>
          <a:p>
            <a:pPr lvl="1">
              <a:buFont typeface="Arial" pitchFamily="34" charset="0"/>
              <a:buChar char="•"/>
            </a:pPr>
            <a:endParaRPr lang="en-US" dirty="0"/>
          </a:p>
          <a:p>
            <a:pPr lvl="1"/>
            <a:r>
              <a:rPr lang="en-US" dirty="0"/>
              <a:t>&gt;&gt;&gt; </a:t>
            </a:r>
            <a:r>
              <a:rPr lang="en-US" dirty="0" err="1"/>
              <a:t>numpy.frombuffer</a:t>
            </a:r>
            <a:r>
              <a:rPr lang="en-US" dirty="0"/>
              <a:t>(buffer, </a:t>
            </a:r>
            <a:r>
              <a:rPr lang="en-US" dirty="0" err="1"/>
              <a:t>dtype</a:t>
            </a:r>
            <a:r>
              <a:rPr lang="en-US" dirty="0"/>
              <a:t> = float, count = -1, offset = 0)</a:t>
            </a:r>
          </a:p>
          <a:p>
            <a:pPr lvl="1">
              <a:buFont typeface="Arial" pitchFamily="34" charset="0"/>
              <a:buChar char="•"/>
            </a:pPr>
            <a:endParaRPr lang="en-US" dirty="0"/>
          </a:p>
          <a:p>
            <a:pPr lvl="1">
              <a:buFont typeface="Arial" pitchFamily="34" charset="0"/>
              <a:buChar char="•"/>
            </a:pPr>
            <a:r>
              <a:rPr lang="en-US" dirty="0"/>
              <a:t> Buffer -- Any object that exposes buffer interface</a:t>
            </a:r>
          </a:p>
          <a:p>
            <a:pPr lvl="1">
              <a:buFont typeface="Arial" pitchFamily="34" charset="0"/>
              <a:buChar char="•"/>
            </a:pPr>
            <a:r>
              <a:rPr lang="en-US" dirty="0"/>
              <a:t> </a:t>
            </a:r>
            <a:r>
              <a:rPr lang="en-US" dirty="0" err="1"/>
              <a:t>Dtype</a:t>
            </a:r>
            <a:r>
              <a:rPr lang="en-US" dirty="0"/>
              <a:t> -- Data type of returned </a:t>
            </a:r>
            <a:r>
              <a:rPr lang="en-US" dirty="0" err="1"/>
              <a:t>ndarray</a:t>
            </a:r>
            <a:r>
              <a:rPr lang="en-US" dirty="0"/>
              <a:t>. Defaults to float</a:t>
            </a:r>
          </a:p>
          <a:p>
            <a:pPr lvl="1">
              <a:buFont typeface="Arial" pitchFamily="34" charset="0"/>
              <a:buChar char="•"/>
            </a:pPr>
            <a:r>
              <a:rPr lang="en-US" dirty="0"/>
              <a:t> Count -- The number of items to read, default -1 means all data</a:t>
            </a:r>
          </a:p>
          <a:p>
            <a:pPr lvl="1">
              <a:buFont typeface="Arial" pitchFamily="34" charset="0"/>
              <a:buChar char="•"/>
            </a:pPr>
            <a:r>
              <a:rPr lang="en-US" dirty="0"/>
              <a:t> Offset -- The starting position to read from. Default is 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Array From Numerical Ranges</a:t>
            </a:r>
            <a:endParaRPr lang="en-US" sz="3200" dirty="0">
              <a:latin typeface="Times New Roman" pitchFamily="18" charset="0"/>
              <a:cs typeface="Times New Roman" pitchFamily="18" charset="0"/>
            </a:endParaRPr>
          </a:p>
        </p:txBody>
      </p:sp>
      <p:sp>
        <p:nvSpPr>
          <p:cNvPr id="6" name="TextBox 5"/>
          <p:cNvSpPr txBox="1"/>
          <p:nvPr/>
        </p:nvSpPr>
        <p:spPr>
          <a:xfrm>
            <a:off x="419100" y="1257300"/>
            <a:ext cx="8153400" cy="2862322"/>
          </a:xfrm>
          <a:prstGeom prst="rect">
            <a:avLst/>
          </a:prstGeom>
          <a:noFill/>
        </p:spPr>
        <p:txBody>
          <a:bodyPr wrap="square" rtlCol="0">
            <a:spAutoFit/>
          </a:bodyPr>
          <a:lstStyle/>
          <a:p>
            <a:pPr>
              <a:buFont typeface="Arial" pitchFamily="34" charset="0"/>
              <a:buChar char="•"/>
            </a:pPr>
            <a:r>
              <a:rPr lang="en-US" dirty="0"/>
              <a:t> </a:t>
            </a:r>
            <a:r>
              <a:rPr lang="en-US" dirty="0" err="1"/>
              <a:t>numpy.arange</a:t>
            </a:r>
            <a:endParaRPr lang="en-US" dirty="0"/>
          </a:p>
          <a:p>
            <a:pPr lvl="1">
              <a:buFont typeface="Arial" pitchFamily="34" charset="0"/>
              <a:buChar char="•"/>
            </a:pPr>
            <a:r>
              <a:rPr lang="en-US" dirty="0"/>
              <a:t> This function returns an </a:t>
            </a:r>
            <a:r>
              <a:rPr lang="en-US" dirty="0" err="1"/>
              <a:t>ndarray</a:t>
            </a:r>
            <a:r>
              <a:rPr lang="en-US" dirty="0"/>
              <a:t> object containing evenly spaced values within a given range. The format of the function is as follows −</a:t>
            </a:r>
          </a:p>
          <a:p>
            <a:pPr lvl="1">
              <a:buFont typeface="Arial" pitchFamily="34" charset="0"/>
              <a:buChar char="•"/>
            </a:pPr>
            <a:endParaRPr lang="en-US" dirty="0"/>
          </a:p>
          <a:p>
            <a:pPr lvl="1"/>
            <a:r>
              <a:rPr lang="en-US" dirty="0"/>
              <a:t>&gt;&gt;&gt; </a:t>
            </a:r>
            <a:r>
              <a:rPr lang="en-US" dirty="0" err="1"/>
              <a:t>numpy.arange</a:t>
            </a:r>
            <a:r>
              <a:rPr lang="en-US" dirty="0"/>
              <a:t>(start, stop, step, </a:t>
            </a:r>
            <a:r>
              <a:rPr lang="en-US" dirty="0" err="1"/>
              <a:t>dtype</a:t>
            </a:r>
            <a:r>
              <a:rPr lang="en-US" dirty="0"/>
              <a:t>)</a:t>
            </a:r>
          </a:p>
          <a:p>
            <a:pPr lvl="1"/>
            <a:endParaRPr lang="en-US" dirty="0"/>
          </a:p>
          <a:p>
            <a:pPr lvl="1">
              <a:buFont typeface="Arial" pitchFamily="34" charset="0"/>
              <a:buChar char="•"/>
            </a:pPr>
            <a:r>
              <a:rPr lang="en-US" dirty="0"/>
              <a:t> Start -- The start of an interval. If omitted, defaults to 0</a:t>
            </a:r>
          </a:p>
          <a:p>
            <a:pPr lvl="1">
              <a:buFont typeface="Arial" pitchFamily="34" charset="0"/>
              <a:buChar char="•"/>
            </a:pPr>
            <a:r>
              <a:rPr lang="en-US" dirty="0"/>
              <a:t> Stop --The end of an interval (not including this number)</a:t>
            </a:r>
          </a:p>
          <a:p>
            <a:pPr lvl="1">
              <a:buFont typeface="Arial" pitchFamily="34" charset="0"/>
              <a:buChar char="•"/>
            </a:pPr>
            <a:r>
              <a:rPr lang="en-US" dirty="0"/>
              <a:t> Step -- Spacing between values, default is 1</a:t>
            </a:r>
          </a:p>
          <a:p>
            <a:pPr lvl="1">
              <a:buFont typeface="Arial" pitchFamily="34" charset="0"/>
              <a:buChar char="•"/>
            </a:pPr>
            <a:r>
              <a:rPr lang="en-US" dirty="0"/>
              <a:t> </a:t>
            </a:r>
            <a:r>
              <a:rPr lang="en-US" dirty="0" err="1"/>
              <a:t>Dtype</a:t>
            </a:r>
            <a:r>
              <a:rPr lang="en-US" dirty="0"/>
              <a:t> -- Data type of resulting </a:t>
            </a:r>
            <a:r>
              <a:rPr lang="en-US" dirty="0" err="1"/>
              <a:t>ndarray</a:t>
            </a:r>
            <a:r>
              <a:rPr lang="en-US" dirty="0"/>
              <a:t>. If not given, data type of input is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Array From Numerical Ranges</a:t>
            </a:r>
            <a:endParaRPr lang="en-US" sz="3200" dirty="0">
              <a:latin typeface="Times New Roman" pitchFamily="18" charset="0"/>
              <a:cs typeface="Times New Roman" pitchFamily="18" charset="0"/>
            </a:endParaRPr>
          </a:p>
        </p:txBody>
      </p:sp>
      <p:sp>
        <p:nvSpPr>
          <p:cNvPr id="6" name="TextBox 5"/>
          <p:cNvSpPr txBox="1"/>
          <p:nvPr/>
        </p:nvSpPr>
        <p:spPr>
          <a:xfrm>
            <a:off x="419100" y="1047750"/>
            <a:ext cx="8153400" cy="3693319"/>
          </a:xfrm>
          <a:prstGeom prst="rect">
            <a:avLst/>
          </a:prstGeom>
          <a:noFill/>
        </p:spPr>
        <p:txBody>
          <a:bodyPr wrap="square" rtlCol="0">
            <a:spAutoFit/>
          </a:bodyPr>
          <a:lstStyle/>
          <a:p>
            <a:pPr>
              <a:buFont typeface="Arial" pitchFamily="34" charset="0"/>
              <a:buChar char="•"/>
            </a:pPr>
            <a:r>
              <a:rPr lang="en-US" dirty="0"/>
              <a:t> </a:t>
            </a:r>
            <a:r>
              <a:rPr lang="en-US" dirty="0" err="1"/>
              <a:t>numpy.linspace</a:t>
            </a:r>
            <a:endParaRPr lang="en-US" dirty="0"/>
          </a:p>
          <a:p>
            <a:pPr lvl="1">
              <a:buFont typeface="Arial" pitchFamily="34" charset="0"/>
              <a:buChar char="•"/>
            </a:pPr>
            <a:r>
              <a:rPr lang="en-US" dirty="0"/>
              <a:t> In this function, instead of step size, the number of evenly spaced values between the interval is specified. The usage of this function is as follows −</a:t>
            </a:r>
          </a:p>
          <a:p>
            <a:pPr lvl="1"/>
            <a:endParaRPr lang="en-US" dirty="0"/>
          </a:p>
          <a:p>
            <a:pPr lvl="1"/>
            <a:r>
              <a:rPr lang="en-US" dirty="0"/>
              <a:t>&gt;&gt;&gt;</a:t>
            </a:r>
            <a:r>
              <a:rPr lang="en-US" dirty="0" err="1"/>
              <a:t>numpy.linspace</a:t>
            </a:r>
            <a:r>
              <a:rPr lang="en-US" dirty="0"/>
              <a:t>(start, stop, num, endpoint, </a:t>
            </a:r>
            <a:r>
              <a:rPr lang="en-US" dirty="0" err="1"/>
              <a:t>retstep</a:t>
            </a:r>
            <a:r>
              <a:rPr lang="en-US" dirty="0"/>
              <a:t>, </a:t>
            </a:r>
            <a:r>
              <a:rPr lang="en-US" dirty="0" err="1"/>
              <a:t>dtype</a:t>
            </a:r>
            <a:r>
              <a:rPr lang="en-US" dirty="0"/>
              <a:t>)</a:t>
            </a:r>
          </a:p>
          <a:p>
            <a:pPr lvl="1">
              <a:buFont typeface="Arial" pitchFamily="34" charset="0"/>
              <a:buChar char="•"/>
            </a:pPr>
            <a:endParaRPr lang="en-US" dirty="0"/>
          </a:p>
          <a:p>
            <a:pPr lvl="1">
              <a:buFont typeface="Arial" pitchFamily="34" charset="0"/>
              <a:buChar char="•"/>
            </a:pPr>
            <a:r>
              <a:rPr lang="en-US" dirty="0"/>
              <a:t> Start -- The start of an interval. If omitted, defaults to 0</a:t>
            </a:r>
          </a:p>
          <a:p>
            <a:pPr lvl="1">
              <a:buFont typeface="Arial" pitchFamily="34" charset="0"/>
              <a:buChar char="•"/>
            </a:pPr>
            <a:r>
              <a:rPr lang="en-US" dirty="0"/>
              <a:t> Stop --The end of an interval (not including this number)</a:t>
            </a:r>
          </a:p>
          <a:p>
            <a:pPr lvl="1">
              <a:buFont typeface="Arial" pitchFamily="34" charset="0"/>
              <a:buChar char="•"/>
            </a:pPr>
            <a:r>
              <a:rPr lang="en-US" dirty="0"/>
              <a:t> Num -- The number of evenly spaced samples to be generated. Default is 50</a:t>
            </a:r>
          </a:p>
          <a:p>
            <a:pPr lvl="1">
              <a:buFont typeface="Arial" pitchFamily="34" charset="0"/>
              <a:buChar char="•"/>
            </a:pPr>
            <a:r>
              <a:rPr lang="en-US" dirty="0"/>
              <a:t> </a:t>
            </a:r>
            <a:r>
              <a:rPr lang="en-US" dirty="0" err="1"/>
              <a:t>Dtype</a:t>
            </a:r>
            <a:r>
              <a:rPr lang="en-US" dirty="0"/>
              <a:t> -- Data type of resulting </a:t>
            </a:r>
            <a:r>
              <a:rPr lang="en-US" dirty="0" err="1"/>
              <a:t>ndarray</a:t>
            </a:r>
            <a:r>
              <a:rPr lang="en-US" dirty="0"/>
              <a:t>. If not given, data type of input is used</a:t>
            </a:r>
          </a:p>
          <a:p>
            <a:pPr lvl="1">
              <a:buFont typeface="Arial" pitchFamily="34" charset="0"/>
              <a:buChar char="•"/>
            </a:pPr>
            <a:r>
              <a:rPr lang="en-US" dirty="0"/>
              <a:t> Endpoint -- True by default, hence the stop value is included in the sequence. If false, it is not included</a:t>
            </a:r>
          </a:p>
          <a:p>
            <a:pPr lvl="1">
              <a:buFont typeface="Arial" pitchFamily="34" charset="0"/>
              <a:buChar char="•"/>
            </a:pPr>
            <a:r>
              <a:rPr lang="en-US" dirty="0"/>
              <a:t> </a:t>
            </a:r>
            <a:r>
              <a:rPr lang="en-US" dirty="0" err="1"/>
              <a:t>Retstep</a:t>
            </a:r>
            <a:r>
              <a:rPr lang="en-US" dirty="0"/>
              <a:t> -- If true, returns samples and step between the consecutive numbers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err="1"/>
              <a:t>NumPy</a:t>
            </a:r>
            <a:r>
              <a:rPr lang="en-US" sz="3200" dirty="0"/>
              <a:t> - Indexing &amp; Slicing</a:t>
            </a:r>
            <a:endParaRPr lang="en-US" sz="3200" dirty="0">
              <a:latin typeface="Times New Roman" pitchFamily="18" charset="0"/>
              <a:cs typeface="Times New Roman" pitchFamily="18" charset="0"/>
            </a:endParaRPr>
          </a:p>
        </p:txBody>
      </p:sp>
      <p:sp>
        <p:nvSpPr>
          <p:cNvPr id="6" name="TextBox 5"/>
          <p:cNvSpPr txBox="1"/>
          <p:nvPr/>
        </p:nvSpPr>
        <p:spPr>
          <a:xfrm>
            <a:off x="419100" y="1257300"/>
            <a:ext cx="8153400" cy="2585323"/>
          </a:xfrm>
          <a:prstGeom prst="rect">
            <a:avLst/>
          </a:prstGeom>
          <a:noFill/>
        </p:spPr>
        <p:txBody>
          <a:bodyPr wrap="square" rtlCol="0">
            <a:spAutoFit/>
          </a:bodyPr>
          <a:lstStyle/>
          <a:p>
            <a:pPr>
              <a:buFont typeface="Arial" pitchFamily="34" charset="0"/>
              <a:buChar char="•"/>
            </a:pPr>
            <a:r>
              <a:rPr lang="en-US" dirty="0"/>
              <a:t>  Contents of </a:t>
            </a:r>
            <a:r>
              <a:rPr lang="en-US" dirty="0" err="1"/>
              <a:t>ndarray</a:t>
            </a:r>
            <a:r>
              <a:rPr lang="en-US" dirty="0"/>
              <a:t> object can be accessed and modified by indexing or slicing, just like Python's in-built container objects.</a:t>
            </a:r>
          </a:p>
          <a:p>
            <a:pPr>
              <a:buFont typeface="Arial" pitchFamily="34" charset="0"/>
              <a:buChar char="•"/>
            </a:pPr>
            <a:endParaRPr lang="en-US" dirty="0"/>
          </a:p>
          <a:p>
            <a:pPr>
              <a:buFont typeface="Arial" pitchFamily="34" charset="0"/>
              <a:buChar char="•"/>
            </a:pPr>
            <a:r>
              <a:rPr lang="en-US" dirty="0"/>
              <a:t> Items in </a:t>
            </a:r>
            <a:r>
              <a:rPr lang="en-US" dirty="0" err="1"/>
              <a:t>ndarray</a:t>
            </a:r>
            <a:r>
              <a:rPr lang="en-US" dirty="0"/>
              <a:t> object follows zero-based index. Three types of indexing methods are available − field access, basic slicing and advanced indexing.</a:t>
            </a:r>
          </a:p>
          <a:p>
            <a:pPr>
              <a:buFont typeface="Arial" pitchFamily="34" charset="0"/>
              <a:buChar char="•"/>
            </a:pPr>
            <a:endParaRPr lang="en-US" dirty="0"/>
          </a:p>
          <a:p>
            <a:pPr>
              <a:buFont typeface="Arial" pitchFamily="34" charset="0"/>
              <a:buChar char="•"/>
            </a:pPr>
            <a:r>
              <a:rPr lang="en-US" dirty="0"/>
              <a:t> Basic slicing is an extension of Python's basic concept of slicing to n dimensions. A Python slice object is constructed by giving start, stop, and step parameters to the built-in slice function. This slice object is passed to the array to extract a part of array.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err="1"/>
              <a:t>NumPy</a:t>
            </a:r>
            <a:r>
              <a:rPr lang="en-US" sz="3200" dirty="0"/>
              <a:t> - Indexing &amp; Slicing</a:t>
            </a:r>
            <a:endParaRPr lang="en-US" sz="3200" dirty="0">
              <a:latin typeface="Times New Roman" pitchFamily="18" charset="0"/>
              <a:cs typeface="Times New Roman" pitchFamily="18" charset="0"/>
            </a:endParaRPr>
          </a:p>
        </p:txBody>
      </p:sp>
      <p:sp>
        <p:nvSpPr>
          <p:cNvPr id="6" name="TextBox 5"/>
          <p:cNvSpPr txBox="1"/>
          <p:nvPr/>
        </p:nvSpPr>
        <p:spPr>
          <a:xfrm>
            <a:off x="266700" y="933450"/>
            <a:ext cx="8153400" cy="3693319"/>
          </a:xfrm>
          <a:prstGeom prst="rect">
            <a:avLst/>
          </a:prstGeom>
          <a:noFill/>
        </p:spPr>
        <p:txBody>
          <a:bodyPr wrap="square" rtlCol="0">
            <a:spAutoFit/>
          </a:bodyPr>
          <a:lstStyle/>
          <a:p>
            <a:pPr>
              <a:buFont typeface="Arial" pitchFamily="34" charset="0"/>
              <a:buChar char="•"/>
            </a:pPr>
            <a:r>
              <a:rPr lang="en-US" dirty="0"/>
              <a:t>  It is possible to make a selection from </a:t>
            </a:r>
            <a:r>
              <a:rPr lang="en-US" dirty="0" err="1"/>
              <a:t>ndarray</a:t>
            </a:r>
            <a:r>
              <a:rPr lang="en-US" dirty="0"/>
              <a:t> that is a non-</a:t>
            </a:r>
            <a:r>
              <a:rPr lang="en-US" dirty="0" err="1"/>
              <a:t>tuple</a:t>
            </a:r>
            <a:r>
              <a:rPr lang="en-US" dirty="0"/>
              <a:t> sequence, </a:t>
            </a:r>
            <a:r>
              <a:rPr lang="en-US" dirty="0" err="1"/>
              <a:t>ndarray</a:t>
            </a:r>
            <a:r>
              <a:rPr lang="en-US" dirty="0"/>
              <a:t> object of integer or Boolean data type, or a </a:t>
            </a:r>
            <a:r>
              <a:rPr lang="en-US" dirty="0" err="1"/>
              <a:t>tuple</a:t>
            </a:r>
            <a:r>
              <a:rPr lang="en-US" dirty="0"/>
              <a:t> with at least one item being a sequence object. Advanced indexing always returns a copy of the data. As against this, the slicing only presents a view.</a:t>
            </a:r>
          </a:p>
          <a:p>
            <a:pPr>
              <a:buFont typeface="Arial" pitchFamily="34" charset="0"/>
              <a:buChar char="•"/>
            </a:pPr>
            <a:r>
              <a:rPr lang="en-US" dirty="0"/>
              <a:t> There are two types of advanced indexing − </a:t>
            </a:r>
            <a:r>
              <a:rPr lang="en-US" b="1" dirty="0"/>
              <a:t>Integer</a:t>
            </a:r>
            <a:r>
              <a:rPr lang="en-US" dirty="0"/>
              <a:t> and </a:t>
            </a:r>
            <a:r>
              <a:rPr lang="en-US" b="1" dirty="0"/>
              <a:t>Boolean</a:t>
            </a:r>
            <a:r>
              <a:rPr lang="en-US" dirty="0"/>
              <a:t>.</a:t>
            </a:r>
          </a:p>
          <a:p>
            <a:pPr>
              <a:buFont typeface="Arial" pitchFamily="34" charset="0"/>
              <a:buChar char="•"/>
            </a:pPr>
            <a:r>
              <a:rPr lang="en-US" b="1" dirty="0"/>
              <a:t> Integer Indexing</a:t>
            </a:r>
          </a:p>
          <a:p>
            <a:r>
              <a:rPr lang="en-US" dirty="0"/>
              <a:t>	This mechanism helps in selecting any arbitrary item in an array based on its </a:t>
            </a:r>
            <a:r>
              <a:rPr lang="en-US" dirty="0" err="1"/>
              <a:t>Ndimensional</a:t>
            </a:r>
            <a:r>
              <a:rPr lang="en-US" dirty="0"/>
              <a:t> index. Each integer array represents the number of indexes into that dimension. When the index consists of as many integer arrays as the dimensions of the target </a:t>
            </a:r>
            <a:r>
              <a:rPr lang="en-US" dirty="0" err="1"/>
              <a:t>ndarray</a:t>
            </a:r>
            <a:r>
              <a:rPr lang="en-US" dirty="0"/>
              <a:t>, it becomes straightforward.</a:t>
            </a:r>
          </a:p>
          <a:p>
            <a:pPr>
              <a:buFont typeface="Arial" pitchFamily="34" charset="0"/>
              <a:buChar char="•"/>
            </a:pPr>
            <a:r>
              <a:rPr lang="en-US" dirty="0"/>
              <a:t> </a:t>
            </a:r>
            <a:r>
              <a:rPr lang="en-US" b="1" dirty="0"/>
              <a:t>Boolean Array Indexing</a:t>
            </a:r>
          </a:p>
          <a:p>
            <a:r>
              <a:rPr lang="en-US" dirty="0"/>
              <a:t>	This type of advanced indexing is used when the resultant object is meant to be the result of Boolean operations, such as comparison operators.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Broadcasting</a:t>
            </a:r>
            <a:endParaRPr lang="en-US" sz="3200" dirty="0">
              <a:latin typeface="Times New Roman" pitchFamily="18" charset="0"/>
              <a:cs typeface="Times New Roman" pitchFamily="18" charset="0"/>
            </a:endParaRPr>
          </a:p>
        </p:txBody>
      </p:sp>
      <p:sp>
        <p:nvSpPr>
          <p:cNvPr id="6" name="TextBox 5"/>
          <p:cNvSpPr txBox="1"/>
          <p:nvPr/>
        </p:nvSpPr>
        <p:spPr>
          <a:xfrm>
            <a:off x="266700" y="933450"/>
            <a:ext cx="8153400" cy="2585323"/>
          </a:xfrm>
          <a:prstGeom prst="rect">
            <a:avLst/>
          </a:prstGeom>
          <a:noFill/>
        </p:spPr>
        <p:txBody>
          <a:bodyPr wrap="square" rtlCol="0">
            <a:spAutoFit/>
          </a:bodyPr>
          <a:lstStyle/>
          <a:p>
            <a:pPr>
              <a:buFont typeface="Arial" pitchFamily="34" charset="0"/>
              <a:buChar char="•"/>
            </a:pPr>
            <a:r>
              <a:rPr lang="en-US" dirty="0"/>
              <a:t>  The term </a:t>
            </a:r>
            <a:r>
              <a:rPr lang="en-US" b="1" dirty="0"/>
              <a:t>broadcasting</a:t>
            </a:r>
            <a:r>
              <a:rPr lang="en-US" dirty="0"/>
              <a:t> refers to the ability of </a:t>
            </a:r>
            <a:r>
              <a:rPr lang="en-US" dirty="0" err="1"/>
              <a:t>NumPy</a:t>
            </a:r>
            <a:r>
              <a:rPr lang="en-US" dirty="0"/>
              <a:t> to treat arrays of different shapes during arithmetic operations. Arithmetic operations on arrays are usually done on corresponding elements. If two arrays are of exactly the same shape, then these operations are smoothly performed.</a:t>
            </a:r>
          </a:p>
          <a:p>
            <a:pPr>
              <a:buFont typeface="Arial" pitchFamily="34" charset="0"/>
              <a:buChar char="•"/>
            </a:pPr>
            <a:endParaRPr lang="en-US" dirty="0"/>
          </a:p>
          <a:p>
            <a:pPr>
              <a:buFont typeface="Arial" pitchFamily="34" charset="0"/>
              <a:buChar char="•"/>
            </a:pPr>
            <a:r>
              <a:rPr lang="en-US" dirty="0"/>
              <a:t> If the dimensions of two arrays are dissimilar, element-to-element operations are not possible. However, operations on arrays of non-similar shapes is still possible in </a:t>
            </a:r>
            <a:r>
              <a:rPr lang="en-US" dirty="0" err="1"/>
              <a:t>NumPy</a:t>
            </a:r>
            <a:r>
              <a:rPr lang="en-US" dirty="0"/>
              <a:t>, because of the broadcasting capability. The smaller array is </a:t>
            </a:r>
            <a:r>
              <a:rPr lang="en-US" b="1" dirty="0"/>
              <a:t>broadcast</a:t>
            </a:r>
            <a:r>
              <a:rPr lang="en-US" dirty="0"/>
              <a:t> to the size of the larger array so that they have compatible shapes.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133351"/>
            <a:ext cx="5295900" cy="584775"/>
          </a:xfrm>
          <a:prstGeom prst="rect">
            <a:avLst/>
          </a:prstGeom>
          <a:noFill/>
        </p:spPr>
        <p:txBody>
          <a:bodyPr wrap="square" rtlCol="0">
            <a:spAutoFit/>
          </a:bodyPr>
          <a:lstStyle/>
          <a:p>
            <a:r>
              <a:rPr lang="en-US" sz="3200" dirty="0"/>
              <a:t>Broadcasting</a:t>
            </a:r>
            <a:endParaRPr lang="en-US" sz="3200" dirty="0">
              <a:latin typeface="Times New Roman" pitchFamily="18" charset="0"/>
              <a:cs typeface="Times New Roman" pitchFamily="18" charset="0"/>
            </a:endParaRPr>
          </a:p>
        </p:txBody>
      </p:sp>
      <p:sp>
        <p:nvSpPr>
          <p:cNvPr id="6" name="TextBox 5"/>
          <p:cNvSpPr txBox="1"/>
          <p:nvPr/>
        </p:nvSpPr>
        <p:spPr>
          <a:xfrm>
            <a:off x="304800" y="704850"/>
            <a:ext cx="8153400" cy="4247317"/>
          </a:xfrm>
          <a:prstGeom prst="rect">
            <a:avLst/>
          </a:prstGeom>
          <a:noFill/>
        </p:spPr>
        <p:txBody>
          <a:bodyPr wrap="square" rtlCol="0">
            <a:spAutoFit/>
          </a:bodyPr>
          <a:lstStyle/>
          <a:p>
            <a:pPr>
              <a:buFont typeface="Arial" pitchFamily="34" charset="0"/>
              <a:buChar char="•"/>
            </a:pPr>
            <a:r>
              <a:rPr lang="en-US" dirty="0"/>
              <a:t>  Broadcasting is possible if the following rules are satisfied −</a:t>
            </a:r>
          </a:p>
          <a:p>
            <a:pPr lvl="1">
              <a:buFont typeface="Arial" pitchFamily="34" charset="0"/>
              <a:buChar char="•"/>
            </a:pPr>
            <a:r>
              <a:rPr lang="en-US" dirty="0"/>
              <a:t> Array with smaller </a:t>
            </a:r>
            <a:r>
              <a:rPr lang="en-US" dirty="0" err="1"/>
              <a:t>ndim</a:t>
            </a:r>
            <a:r>
              <a:rPr lang="en-US" dirty="0"/>
              <a:t> than the other is </a:t>
            </a:r>
            <a:r>
              <a:rPr lang="en-US" dirty="0" err="1"/>
              <a:t>prepended</a:t>
            </a:r>
            <a:r>
              <a:rPr lang="en-US" dirty="0"/>
              <a:t> with '1' in its shape.</a:t>
            </a:r>
          </a:p>
          <a:p>
            <a:pPr lvl="1">
              <a:buFont typeface="Arial" pitchFamily="34" charset="0"/>
              <a:buChar char="•"/>
            </a:pPr>
            <a:r>
              <a:rPr lang="en-US" dirty="0"/>
              <a:t> Size in each dimension of the output shape is maximum of the input sizes in that dimension.</a:t>
            </a:r>
          </a:p>
          <a:p>
            <a:pPr lvl="1">
              <a:buFont typeface="Arial" pitchFamily="34" charset="0"/>
              <a:buChar char="•"/>
            </a:pPr>
            <a:r>
              <a:rPr lang="en-US" dirty="0"/>
              <a:t> An input can be used in calculation, if its size in a particular dimension matches the output size or its value is exactly 1.</a:t>
            </a:r>
          </a:p>
          <a:p>
            <a:pPr lvl="1">
              <a:buFont typeface="Arial" pitchFamily="34" charset="0"/>
              <a:buChar char="•"/>
            </a:pPr>
            <a:r>
              <a:rPr lang="en-US" dirty="0"/>
              <a:t> If an input has a dimension size of 1, the first data entry in that dimension is used for all calculations along that dimension.</a:t>
            </a:r>
          </a:p>
          <a:p>
            <a:pPr>
              <a:buFont typeface="Arial" pitchFamily="34" charset="0"/>
              <a:buChar char="•"/>
            </a:pPr>
            <a:r>
              <a:rPr lang="en-US" dirty="0"/>
              <a:t> A set of arrays is said to be </a:t>
            </a:r>
            <a:r>
              <a:rPr lang="en-US" dirty="0" err="1"/>
              <a:t>broadcastable</a:t>
            </a:r>
            <a:r>
              <a:rPr lang="en-US" dirty="0"/>
              <a:t> if the above rules produce a valid result and one of the following is true −</a:t>
            </a:r>
          </a:p>
          <a:p>
            <a:pPr lvl="1">
              <a:buFont typeface="Arial" pitchFamily="34" charset="0"/>
              <a:buChar char="•"/>
            </a:pPr>
            <a:r>
              <a:rPr lang="en-US" dirty="0"/>
              <a:t> Arrays have exactly the same shape.</a:t>
            </a:r>
          </a:p>
          <a:p>
            <a:pPr lvl="1">
              <a:buFont typeface="Arial" pitchFamily="34" charset="0"/>
              <a:buChar char="•"/>
            </a:pPr>
            <a:r>
              <a:rPr lang="en-US" dirty="0"/>
              <a:t> Arrays have the same number of dimensions and the length of each dimension is either a common length or 1.</a:t>
            </a:r>
          </a:p>
          <a:p>
            <a:pPr lvl="1">
              <a:buFont typeface="Arial" pitchFamily="34" charset="0"/>
              <a:buChar char="•"/>
            </a:pPr>
            <a:r>
              <a:rPr lang="en-US" dirty="0"/>
              <a:t> Array having too few dimensions can have its shape </a:t>
            </a:r>
            <a:r>
              <a:rPr lang="en-US" dirty="0" err="1"/>
              <a:t>prepended</a:t>
            </a:r>
            <a:r>
              <a:rPr lang="en-US" dirty="0"/>
              <a:t> with a dimension of length 1, so that the above stated property is true.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Broadcasting</a:t>
            </a:r>
            <a:endParaRPr lang="en-US" sz="3200" dirty="0">
              <a:latin typeface="Times New Roman" pitchFamily="18" charset="0"/>
              <a:cs typeface="Times New Roman" pitchFamily="18" charset="0"/>
            </a:endParaRPr>
          </a:p>
        </p:txBody>
      </p:sp>
      <p:pic>
        <p:nvPicPr>
          <p:cNvPr id="8" name="Picture 2" descr="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021346"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4800600" cy="1009649"/>
          </a:xfrm>
        </p:spPr>
        <p:txBody>
          <a:bodyPr>
            <a:normAutofit fontScale="90000"/>
          </a:bodyPr>
          <a:lstStyle/>
          <a:p>
            <a:pPr algn="l"/>
            <a:r>
              <a:rPr lang="en-US" sz="7200" dirty="0">
                <a:latin typeface="Times New Roman" pitchFamily="18" charset="0"/>
                <a:cs typeface="Times New Roman" pitchFamily="18" charset="0"/>
              </a:rPr>
              <a:t> </a:t>
            </a:r>
            <a:r>
              <a:rPr lang="en-US" dirty="0">
                <a:latin typeface="Times New Roman" pitchFamily="18" charset="0"/>
                <a:cs typeface="Times New Roman" pitchFamily="18" charset="0"/>
              </a:rPr>
              <a:t>Course Contents</a:t>
            </a:r>
            <a:endParaRPr lang="en-US" dirty="0"/>
          </a:p>
        </p:txBody>
      </p:sp>
      <p:sp>
        <p:nvSpPr>
          <p:cNvPr id="3" name="Content Placeholder 2"/>
          <p:cNvSpPr>
            <a:spLocks noGrp="1"/>
          </p:cNvSpPr>
          <p:nvPr>
            <p:ph type="body" idx="1"/>
          </p:nvPr>
        </p:nvSpPr>
        <p:spPr>
          <a:xfrm>
            <a:off x="304800" y="971551"/>
            <a:ext cx="8267700" cy="4616648"/>
          </a:xfrm>
        </p:spPr>
        <p:txBody>
          <a:bodyPr/>
          <a:lstStyle/>
          <a:p>
            <a:pPr>
              <a:lnSpc>
                <a:spcPct val="150000"/>
              </a:lnSpc>
              <a:buFont typeface="Arial" pitchFamily="34" charset="0"/>
              <a:buChar char="•"/>
            </a:pPr>
            <a:r>
              <a:rPr lang="en-US" sz="2000" dirty="0"/>
              <a:t> </a:t>
            </a:r>
            <a:r>
              <a:rPr lang="en-US" sz="2000" dirty="0" err="1"/>
              <a:t>NumPy</a:t>
            </a:r>
            <a:r>
              <a:rPr lang="en-US" sz="2000" dirty="0"/>
              <a:t> Overview</a:t>
            </a:r>
          </a:p>
          <a:p>
            <a:pPr>
              <a:lnSpc>
                <a:spcPct val="150000"/>
              </a:lnSpc>
              <a:buFont typeface="Arial" pitchFamily="34" charset="0"/>
              <a:buChar char="•"/>
            </a:pPr>
            <a:r>
              <a:rPr lang="en-US" sz="2000" dirty="0"/>
              <a:t> Properties, Purpose, and Types of ND-array</a:t>
            </a:r>
          </a:p>
          <a:p>
            <a:pPr>
              <a:lnSpc>
                <a:spcPct val="150000"/>
              </a:lnSpc>
              <a:buFont typeface="Arial" pitchFamily="34" charset="0"/>
              <a:buChar char="•"/>
            </a:pPr>
            <a:r>
              <a:rPr lang="en-US" sz="2000" dirty="0"/>
              <a:t> Class and Attributes of ND-array Object</a:t>
            </a:r>
          </a:p>
          <a:p>
            <a:pPr>
              <a:lnSpc>
                <a:spcPct val="150000"/>
              </a:lnSpc>
              <a:buFont typeface="Arial" pitchFamily="34" charset="0"/>
              <a:buChar char="•"/>
            </a:pPr>
            <a:r>
              <a:rPr lang="en-US" sz="2000" dirty="0"/>
              <a:t> Basic Operations : Concept and Examples</a:t>
            </a:r>
          </a:p>
          <a:p>
            <a:pPr>
              <a:lnSpc>
                <a:spcPct val="150000"/>
              </a:lnSpc>
              <a:buFont typeface="Arial" pitchFamily="34" charset="0"/>
              <a:buChar char="•"/>
            </a:pPr>
            <a:r>
              <a:rPr lang="en-US" sz="2000" dirty="0"/>
              <a:t> Accessing Array Elements : Indexing, Slicing, Iteration, Indexing with Boolean     Arrays</a:t>
            </a:r>
          </a:p>
          <a:p>
            <a:pPr>
              <a:lnSpc>
                <a:spcPct val="150000"/>
              </a:lnSpc>
              <a:buFont typeface="Arial" pitchFamily="34" charset="0"/>
              <a:buChar char="•"/>
            </a:pPr>
            <a:r>
              <a:rPr lang="en-US" sz="2000" dirty="0"/>
              <a:t> Broadcasting</a:t>
            </a:r>
          </a:p>
          <a:p>
            <a:pPr>
              <a:lnSpc>
                <a:spcPct val="150000"/>
              </a:lnSpc>
            </a:pPr>
            <a:endParaRPr lang="en-US" sz="2400" dirty="0"/>
          </a:p>
          <a:p>
            <a:endParaRPr lang="en-US" dirty="0"/>
          </a:p>
          <a:p>
            <a:endParaRPr lang="en-US" dirty="0"/>
          </a:p>
          <a:p>
            <a:endParaRPr lang="en-US" dirty="0"/>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133351"/>
            <a:ext cx="5295900" cy="584775"/>
          </a:xfrm>
          <a:prstGeom prst="rect">
            <a:avLst/>
          </a:prstGeom>
          <a:noFill/>
        </p:spPr>
        <p:txBody>
          <a:bodyPr wrap="square" rtlCol="0">
            <a:spAutoFit/>
          </a:bodyPr>
          <a:lstStyle/>
          <a:p>
            <a:r>
              <a:rPr lang="en-US" sz="3200" dirty="0"/>
              <a:t>Mathematical Functions</a:t>
            </a:r>
            <a:endParaRPr lang="en-US" sz="3200" dirty="0">
              <a:latin typeface="Times New Roman" pitchFamily="18" charset="0"/>
              <a:cs typeface="Times New Roman" pitchFamily="18" charset="0"/>
            </a:endParaRPr>
          </a:p>
        </p:txBody>
      </p:sp>
      <p:sp>
        <p:nvSpPr>
          <p:cNvPr id="6" name="TextBox 5"/>
          <p:cNvSpPr txBox="1"/>
          <p:nvPr/>
        </p:nvSpPr>
        <p:spPr>
          <a:xfrm>
            <a:off x="495300" y="1238250"/>
            <a:ext cx="8153400" cy="2308324"/>
          </a:xfrm>
          <a:prstGeom prst="rect">
            <a:avLst/>
          </a:prstGeom>
          <a:noFill/>
        </p:spPr>
        <p:txBody>
          <a:bodyPr wrap="square" rtlCol="0">
            <a:spAutoFit/>
          </a:bodyPr>
          <a:lstStyle/>
          <a:p>
            <a:pPr>
              <a:buFont typeface="Arial" pitchFamily="34" charset="0"/>
              <a:buChar char="•"/>
            </a:pPr>
            <a:r>
              <a:rPr lang="en-US" dirty="0"/>
              <a:t> Trigonometric Functions</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r>
              <a:rPr lang="en-US" dirty="0"/>
              <a:t> Functions for Rounding</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r>
              <a:rPr lang="en-US" dirty="0"/>
              <a:t> Arithmetic Operations</a:t>
            </a:r>
          </a:p>
          <a:p>
            <a:pPr>
              <a:buFont typeface="Arial"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err="1">
                <a:latin typeface="Times New Roman" pitchFamily="18" charset="0"/>
                <a:cs typeface="Times New Roman" pitchFamily="18" charset="0"/>
              </a:rPr>
              <a:t>NumPy</a:t>
            </a:r>
            <a:r>
              <a:rPr lang="en-US" sz="3200" dirty="0">
                <a:latin typeface="Times New Roman" pitchFamily="18" charset="0"/>
                <a:cs typeface="Times New Roman" pitchFamily="18" charset="0"/>
              </a:rPr>
              <a:t> Overview</a:t>
            </a:r>
          </a:p>
        </p:txBody>
      </p:sp>
      <p:sp>
        <p:nvSpPr>
          <p:cNvPr id="6" name="TextBox 5"/>
          <p:cNvSpPr txBox="1"/>
          <p:nvPr/>
        </p:nvSpPr>
        <p:spPr>
          <a:xfrm>
            <a:off x="419100" y="1257300"/>
            <a:ext cx="8153400" cy="3785652"/>
          </a:xfrm>
          <a:prstGeom prst="rect">
            <a:avLst/>
          </a:prstGeom>
          <a:noFill/>
        </p:spPr>
        <p:txBody>
          <a:bodyPr wrap="square" rtlCol="0">
            <a:spAutoFit/>
          </a:bodyPr>
          <a:lstStyle/>
          <a:p>
            <a:pPr>
              <a:buFont typeface="Arial" pitchFamily="34" charset="0"/>
              <a:buChar char="•"/>
            </a:pPr>
            <a:r>
              <a:rPr lang="en-US" dirty="0"/>
              <a:t>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is an acronym for "Numeric Python" or "Numerical Python". </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It is an open source extension module for Python, which provides fast precompiled functions for mathematical and numerical routines. </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enriches the programming language Python with powerful data structures for efficient computation of multi-dimensional arrays and matrices. </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The implementation is even aiming at huge matrices and arrays. </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The module supplies a large library of high-level mathematical functions to operate on these matrices and arrays.</a:t>
            </a:r>
          </a:p>
          <a:p>
            <a:pPr>
              <a:buFont typeface="Courier New" pitchFamily="49" charset="0"/>
              <a:buChar char="o"/>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6553200" cy="1077218"/>
          </a:xfrm>
          <a:prstGeom prst="rect">
            <a:avLst/>
          </a:prstGeom>
          <a:noFill/>
        </p:spPr>
        <p:txBody>
          <a:bodyPr wrap="square" rtlCol="0">
            <a:spAutoFit/>
          </a:bodyPr>
          <a:lstStyle/>
          <a:p>
            <a:r>
              <a:rPr lang="en-US" sz="3200" dirty="0"/>
              <a:t>Properties, Purpose, and Types of </a:t>
            </a:r>
          </a:p>
          <a:p>
            <a:r>
              <a:rPr lang="en-US" sz="3200" dirty="0"/>
              <a:t>ND-array</a:t>
            </a:r>
            <a:endParaRPr lang="en-US" sz="3200" dirty="0">
              <a:latin typeface="Times New Roman" pitchFamily="18" charset="0"/>
              <a:cs typeface="Times New Roman" pitchFamily="18" charset="0"/>
            </a:endParaRPr>
          </a:p>
        </p:txBody>
      </p:sp>
      <p:sp>
        <p:nvSpPr>
          <p:cNvPr id="6" name="TextBox 5"/>
          <p:cNvSpPr txBox="1"/>
          <p:nvPr/>
        </p:nvSpPr>
        <p:spPr>
          <a:xfrm>
            <a:off x="381000" y="1390650"/>
            <a:ext cx="8153400" cy="3416320"/>
          </a:xfrm>
          <a:prstGeom prst="rect">
            <a:avLst/>
          </a:prstGeom>
          <a:noFill/>
        </p:spPr>
        <p:txBody>
          <a:bodyPr wrap="square" rtlCol="0">
            <a:spAutoFit/>
          </a:bodyPr>
          <a:lstStyle/>
          <a:p>
            <a:pPr>
              <a:buFont typeface="Arial" pitchFamily="34" charset="0"/>
              <a:buChar char="•"/>
            </a:pPr>
            <a:r>
              <a:rPr lang="en-US" dirty="0"/>
              <a:t> An </a:t>
            </a:r>
            <a:r>
              <a:rPr lang="en-US" dirty="0" err="1"/>
              <a:t>ndarray</a:t>
            </a:r>
            <a:r>
              <a:rPr lang="en-US" dirty="0"/>
              <a:t> is a (usually fixed-size) multidimensional container of items of the same type and size. </a:t>
            </a:r>
          </a:p>
          <a:p>
            <a:pPr>
              <a:buFont typeface="Arial" pitchFamily="34" charset="0"/>
              <a:buChar char="•"/>
            </a:pPr>
            <a:endParaRPr lang="en-US" dirty="0"/>
          </a:p>
          <a:p>
            <a:pPr>
              <a:buFont typeface="Arial" pitchFamily="34" charset="0"/>
              <a:buChar char="•"/>
            </a:pPr>
            <a:r>
              <a:rPr lang="en-US" dirty="0"/>
              <a:t> The number of dimensions and items in an array is defined by its shape, which is a </a:t>
            </a:r>
            <a:r>
              <a:rPr lang="en-US" dirty="0" err="1"/>
              <a:t>tuple</a:t>
            </a:r>
            <a:r>
              <a:rPr lang="en-US" dirty="0"/>
              <a:t> of N positive integers that specify the sizes of each dimension. </a:t>
            </a:r>
          </a:p>
          <a:p>
            <a:pPr>
              <a:buFont typeface="Arial" pitchFamily="34" charset="0"/>
              <a:buChar char="•"/>
            </a:pPr>
            <a:endParaRPr lang="en-US" dirty="0"/>
          </a:p>
          <a:p>
            <a:pPr>
              <a:buFont typeface="Arial" pitchFamily="34" charset="0"/>
              <a:buChar char="•"/>
            </a:pPr>
            <a:r>
              <a:rPr lang="en-US" dirty="0"/>
              <a:t> The type of items in the array is specified by a separate data-type object (</a:t>
            </a:r>
            <a:r>
              <a:rPr lang="en-US" dirty="0" err="1"/>
              <a:t>dtype</a:t>
            </a:r>
            <a:r>
              <a:rPr lang="en-US" dirty="0"/>
              <a:t>), one of which is associated with each </a:t>
            </a:r>
            <a:r>
              <a:rPr lang="en-US" dirty="0" err="1"/>
              <a:t>ndarray</a:t>
            </a:r>
            <a:r>
              <a:rPr lang="en-US" dirty="0"/>
              <a:t>.</a:t>
            </a:r>
          </a:p>
          <a:p>
            <a:pPr>
              <a:buFont typeface="Arial" pitchFamily="34" charset="0"/>
              <a:buChar char="•"/>
            </a:pPr>
            <a:endParaRPr lang="en-US" dirty="0"/>
          </a:p>
          <a:p>
            <a:pPr>
              <a:buFont typeface="Arial" pitchFamily="34" charset="0"/>
              <a:buChar char="•"/>
            </a:pPr>
            <a:r>
              <a:rPr lang="en-US" dirty="0"/>
              <a:t> As with other container objects in Python, the contents of an </a:t>
            </a:r>
            <a:r>
              <a:rPr lang="en-US" dirty="0" err="1"/>
              <a:t>ndarray</a:t>
            </a:r>
            <a:r>
              <a:rPr lang="en-US" dirty="0"/>
              <a:t> can be accessed and modified by indexing or slicing the array (using, for example, N integers), and via the methods and attributes of the </a:t>
            </a:r>
            <a:r>
              <a:rPr lang="en-US" dirty="0" err="1"/>
              <a:t>ndarray</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6400800" cy="1077218"/>
          </a:xfrm>
          <a:prstGeom prst="rect">
            <a:avLst/>
          </a:prstGeom>
          <a:noFill/>
        </p:spPr>
        <p:txBody>
          <a:bodyPr wrap="square" rtlCol="0">
            <a:spAutoFit/>
          </a:bodyPr>
          <a:lstStyle/>
          <a:p>
            <a:r>
              <a:rPr lang="en-US" sz="3200" dirty="0"/>
              <a:t>Class and Attributes of ND-array Object</a:t>
            </a:r>
            <a:endParaRPr lang="en-US" sz="3200" dirty="0">
              <a:latin typeface="Times New Roman" pitchFamily="18" charset="0"/>
              <a:cs typeface="Times New Roman" pitchFamily="18" charset="0"/>
            </a:endParaRPr>
          </a:p>
        </p:txBody>
      </p:sp>
      <p:sp>
        <p:nvSpPr>
          <p:cNvPr id="6" name="TextBox 5"/>
          <p:cNvSpPr txBox="1"/>
          <p:nvPr/>
        </p:nvSpPr>
        <p:spPr>
          <a:xfrm>
            <a:off x="419100" y="1352550"/>
            <a:ext cx="8153400" cy="1754326"/>
          </a:xfrm>
          <a:prstGeom prst="rect">
            <a:avLst/>
          </a:prstGeom>
          <a:noFill/>
        </p:spPr>
        <p:txBody>
          <a:bodyPr wrap="square" rtlCol="0">
            <a:spAutoFit/>
          </a:bodyPr>
          <a:lstStyle/>
          <a:p>
            <a:pPr>
              <a:buFont typeface="Arial" pitchFamily="34" charset="0"/>
              <a:buChar char="•"/>
            </a:pPr>
            <a:r>
              <a:rPr lang="en-US" dirty="0"/>
              <a:t>  Every item in an </a:t>
            </a:r>
            <a:r>
              <a:rPr lang="en-US" dirty="0" err="1"/>
              <a:t>ndarray</a:t>
            </a:r>
            <a:r>
              <a:rPr lang="en-US" dirty="0"/>
              <a:t> takes the same size of block in the memory. Each element in </a:t>
            </a:r>
            <a:r>
              <a:rPr lang="en-US" dirty="0" err="1"/>
              <a:t>ndarray</a:t>
            </a:r>
            <a:r>
              <a:rPr lang="en-US" dirty="0"/>
              <a:t> is an object of data-type object (called </a:t>
            </a:r>
            <a:r>
              <a:rPr lang="en-US" dirty="0" err="1"/>
              <a:t>dtype</a:t>
            </a:r>
            <a:r>
              <a:rPr lang="en-US" dirty="0"/>
              <a:t>).</a:t>
            </a:r>
          </a:p>
          <a:p>
            <a:pPr>
              <a:buFont typeface="Arial" pitchFamily="34" charset="0"/>
              <a:buChar char="•"/>
            </a:pPr>
            <a:r>
              <a:rPr lang="en-US" dirty="0"/>
              <a:t> Any item extracted from </a:t>
            </a:r>
            <a:r>
              <a:rPr lang="en-US" dirty="0" err="1"/>
              <a:t>ndarray</a:t>
            </a:r>
            <a:r>
              <a:rPr lang="en-US" dirty="0"/>
              <a:t> object (by slicing) is represented by a Python object of one of array scalar types. The following diagram shows a relationship between </a:t>
            </a:r>
            <a:r>
              <a:rPr lang="en-US" dirty="0" err="1"/>
              <a:t>ndarray</a:t>
            </a:r>
            <a:r>
              <a:rPr lang="en-US" dirty="0"/>
              <a:t>, data type object (</a:t>
            </a:r>
            <a:r>
              <a:rPr lang="en-US" dirty="0" err="1"/>
              <a:t>dtype</a:t>
            </a:r>
            <a:r>
              <a:rPr lang="en-US" dirty="0"/>
              <a:t>) and array scalar type −</a:t>
            </a:r>
          </a:p>
          <a:p>
            <a:endParaRPr lang="en-US" dirty="0"/>
          </a:p>
        </p:txBody>
      </p:sp>
      <p:pic>
        <p:nvPicPr>
          <p:cNvPr id="8" name="Picture 2" descr="Nd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914650"/>
            <a:ext cx="5150552"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04850"/>
            <a:ext cx="8763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Data Type Objects (</a:t>
            </a:r>
            <a:r>
              <a:rPr lang="en-US" sz="3200" dirty="0" err="1"/>
              <a:t>dtype</a:t>
            </a:r>
            <a:r>
              <a:rPr lang="en-US" sz="3200" dirty="0"/>
              <a:t>)</a:t>
            </a:r>
            <a:endParaRPr lang="en-US" sz="3200" dirty="0">
              <a:latin typeface="Times New Roman" pitchFamily="18" charset="0"/>
              <a:cs typeface="Times New Roman" pitchFamily="18" charset="0"/>
            </a:endParaRPr>
          </a:p>
        </p:txBody>
      </p:sp>
      <p:sp>
        <p:nvSpPr>
          <p:cNvPr id="6" name="TextBox 5"/>
          <p:cNvSpPr txBox="1"/>
          <p:nvPr/>
        </p:nvSpPr>
        <p:spPr>
          <a:xfrm>
            <a:off x="342900" y="896183"/>
            <a:ext cx="8153400" cy="3693319"/>
          </a:xfrm>
          <a:prstGeom prst="rect">
            <a:avLst/>
          </a:prstGeom>
          <a:noFill/>
        </p:spPr>
        <p:txBody>
          <a:bodyPr wrap="square" rtlCol="0">
            <a:spAutoFit/>
          </a:bodyPr>
          <a:lstStyle/>
          <a:p>
            <a:pPr>
              <a:buFont typeface="Arial" pitchFamily="34" charset="0"/>
              <a:buChar char="•"/>
            </a:pPr>
            <a:r>
              <a:rPr lang="en-US" dirty="0"/>
              <a:t> A data type object describes interpretation of fixed block of memory corresponding to an array, depending on the following aspects −</a:t>
            </a:r>
          </a:p>
          <a:p>
            <a:pPr lvl="1">
              <a:buFont typeface="Arial" pitchFamily="34" charset="0"/>
              <a:buChar char="•"/>
            </a:pPr>
            <a:r>
              <a:rPr lang="en-US" dirty="0"/>
              <a:t> Type of data (integer, float or Python object)</a:t>
            </a:r>
          </a:p>
          <a:p>
            <a:pPr lvl="1">
              <a:buFont typeface="Arial" pitchFamily="34" charset="0"/>
              <a:buChar char="•"/>
            </a:pPr>
            <a:r>
              <a:rPr lang="en-US" dirty="0"/>
              <a:t> Size of data</a:t>
            </a:r>
          </a:p>
          <a:p>
            <a:pPr lvl="1">
              <a:buFont typeface="Arial" pitchFamily="34" charset="0"/>
              <a:buChar char="•"/>
            </a:pPr>
            <a:r>
              <a:rPr lang="en-US" dirty="0"/>
              <a:t> Byte order (little-endian or big-endian)</a:t>
            </a:r>
          </a:p>
          <a:p>
            <a:pPr lvl="1">
              <a:buFont typeface="Arial" pitchFamily="34" charset="0"/>
              <a:buChar char="•"/>
            </a:pPr>
            <a:r>
              <a:rPr lang="en-US" dirty="0"/>
              <a:t> In case of structured type, the names of fields, data type of each field and part of the memory block taken by each field.</a:t>
            </a:r>
          </a:p>
          <a:p>
            <a:pPr lvl="1">
              <a:buFont typeface="Arial" pitchFamily="34" charset="0"/>
              <a:buChar char="•"/>
            </a:pPr>
            <a:r>
              <a:rPr lang="en-US" dirty="0"/>
              <a:t> If data type is a </a:t>
            </a:r>
            <a:r>
              <a:rPr lang="en-US" dirty="0" err="1"/>
              <a:t>subarray</a:t>
            </a:r>
            <a:r>
              <a:rPr lang="en-US" dirty="0"/>
              <a:t>, its shape and data type</a:t>
            </a:r>
          </a:p>
          <a:p>
            <a:pPr lvl="1">
              <a:buFont typeface="Arial" pitchFamily="34" charset="0"/>
              <a:buChar char="•"/>
            </a:pPr>
            <a:endParaRPr lang="en-US" dirty="0"/>
          </a:p>
          <a:p>
            <a:pPr>
              <a:buFont typeface="Arial" pitchFamily="34" charset="0"/>
              <a:buChar char="•"/>
            </a:pPr>
            <a:r>
              <a:rPr lang="en-US" dirty="0"/>
              <a:t> The byte order is decided by prefixing '&lt;' or '&gt;' to data type. '&lt;' means that encoding is little-endian (least significant is stored in smallest address). '&gt;' means that encoding is big-endian (most significant byte is stored in smallest address).</a:t>
            </a:r>
          </a:p>
          <a:p>
            <a:pPr>
              <a:buFont typeface="Arial"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Attributes of ND-array Object</a:t>
            </a:r>
            <a:endParaRPr lang="en-US" sz="3200" dirty="0">
              <a:latin typeface="Times New Roman" pitchFamily="18" charset="0"/>
              <a:cs typeface="Times New Roman" pitchFamily="18" charset="0"/>
            </a:endParaRPr>
          </a:p>
        </p:txBody>
      </p:sp>
      <p:sp>
        <p:nvSpPr>
          <p:cNvPr id="6" name="TextBox 5"/>
          <p:cNvSpPr txBox="1"/>
          <p:nvPr/>
        </p:nvSpPr>
        <p:spPr>
          <a:xfrm>
            <a:off x="342900" y="1009650"/>
            <a:ext cx="8153400" cy="3970318"/>
          </a:xfrm>
          <a:prstGeom prst="rect">
            <a:avLst/>
          </a:prstGeom>
          <a:noFill/>
        </p:spPr>
        <p:txBody>
          <a:bodyPr wrap="square" rtlCol="0">
            <a:spAutoFit/>
          </a:bodyPr>
          <a:lstStyle/>
          <a:p>
            <a:pPr>
              <a:buFont typeface="Arial" pitchFamily="34" charset="0"/>
              <a:buChar char="•"/>
            </a:pPr>
            <a:r>
              <a:rPr lang="en-US" dirty="0"/>
              <a:t> </a:t>
            </a:r>
            <a:r>
              <a:rPr lang="en-US" dirty="0" err="1"/>
              <a:t>ndarray.shape</a:t>
            </a:r>
            <a:endParaRPr lang="en-US" dirty="0"/>
          </a:p>
          <a:p>
            <a:r>
              <a:rPr lang="en-US" dirty="0"/>
              <a:t>	This array attribute returns a </a:t>
            </a:r>
            <a:r>
              <a:rPr lang="en-US" dirty="0" err="1"/>
              <a:t>tuple</a:t>
            </a:r>
            <a:r>
              <a:rPr lang="en-US" dirty="0"/>
              <a:t> consisting of array dimensions. It can also be used to resize the array.</a:t>
            </a:r>
          </a:p>
          <a:p>
            <a:endParaRPr lang="en-US" dirty="0"/>
          </a:p>
          <a:p>
            <a:pPr>
              <a:buFont typeface="Arial" pitchFamily="34" charset="0"/>
              <a:buChar char="•"/>
            </a:pPr>
            <a:r>
              <a:rPr lang="en-US" dirty="0"/>
              <a:t> </a:t>
            </a:r>
            <a:r>
              <a:rPr lang="en-US" dirty="0" err="1"/>
              <a:t>ndarray.ndim</a:t>
            </a:r>
            <a:endParaRPr lang="en-US" dirty="0"/>
          </a:p>
          <a:p>
            <a:r>
              <a:rPr lang="en-US" dirty="0"/>
              <a:t>	This array attribute returns the number of array dimensions.</a:t>
            </a:r>
          </a:p>
          <a:p>
            <a:endParaRPr lang="en-US" dirty="0"/>
          </a:p>
          <a:p>
            <a:pPr>
              <a:buFont typeface="Arial" pitchFamily="34" charset="0"/>
              <a:buChar char="•"/>
            </a:pPr>
            <a:r>
              <a:rPr lang="en-US" dirty="0"/>
              <a:t> </a:t>
            </a:r>
            <a:r>
              <a:rPr lang="en-US" dirty="0" err="1"/>
              <a:t>numpy.itemsize</a:t>
            </a:r>
            <a:endParaRPr lang="en-US" dirty="0"/>
          </a:p>
          <a:p>
            <a:r>
              <a:rPr lang="en-US" dirty="0"/>
              <a:t>	This array attribute returns the length of each element of array in bytes.</a:t>
            </a:r>
          </a:p>
          <a:p>
            <a:endParaRPr lang="en-US" dirty="0"/>
          </a:p>
          <a:p>
            <a:pPr>
              <a:buFont typeface="Arial" pitchFamily="34" charset="0"/>
              <a:buChar char="•"/>
            </a:pPr>
            <a:r>
              <a:rPr lang="en-US" dirty="0"/>
              <a:t> </a:t>
            </a:r>
            <a:r>
              <a:rPr lang="en-US" dirty="0" err="1"/>
              <a:t>numpy.flags</a:t>
            </a:r>
            <a:endParaRPr lang="en-US" dirty="0"/>
          </a:p>
          <a:p>
            <a:r>
              <a:rPr lang="en-US" dirty="0"/>
              <a:t>	The </a:t>
            </a:r>
            <a:r>
              <a:rPr lang="en-US" dirty="0" err="1"/>
              <a:t>ndarray</a:t>
            </a:r>
            <a:r>
              <a:rPr lang="en-US" dirty="0"/>
              <a:t> object has many attributes. Its current values are returned by this function.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Array Creation Routines</a:t>
            </a:r>
            <a:endParaRPr lang="en-US" sz="3200" dirty="0">
              <a:latin typeface="Times New Roman" pitchFamily="18" charset="0"/>
              <a:cs typeface="Times New Roman" pitchFamily="18" charset="0"/>
            </a:endParaRPr>
          </a:p>
        </p:txBody>
      </p:sp>
      <p:sp>
        <p:nvSpPr>
          <p:cNvPr id="6" name="TextBox 5"/>
          <p:cNvSpPr txBox="1"/>
          <p:nvPr/>
        </p:nvSpPr>
        <p:spPr>
          <a:xfrm>
            <a:off x="419100" y="1257300"/>
            <a:ext cx="8153400" cy="3693319"/>
          </a:xfrm>
          <a:prstGeom prst="rect">
            <a:avLst/>
          </a:prstGeom>
          <a:noFill/>
        </p:spPr>
        <p:txBody>
          <a:bodyPr wrap="square" rtlCol="0">
            <a:spAutoFit/>
          </a:bodyPr>
          <a:lstStyle/>
          <a:p>
            <a:pPr>
              <a:buFont typeface="Arial" pitchFamily="34" charset="0"/>
              <a:buChar char="•"/>
            </a:pPr>
            <a:r>
              <a:rPr lang="en-US" dirty="0"/>
              <a:t> A new </a:t>
            </a:r>
            <a:r>
              <a:rPr lang="en-US" dirty="0" err="1"/>
              <a:t>ndarray</a:t>
            </a:r>
            <a:r>
              <a:rPr lang="en-US" dirty="0"/>
              <a:t> object can be constructed by any of the array creation routines or using a low-level </a:t>
            </a:r>
            <a:r>
              <a:rPr lang="en-US" dirty="0" err="1"/>
              <a:t>ndarray</a:t>
            </a:r>
            <a:r>
              <a:rPr lang="en-US" dirty="0"/>
              <a:t> constructor.</a:t>
            </a:r>
          </a:p>
          <a:p>
            <a:pPr>
              <a:buFont typeface="Arial" pitchFamily="34" charset="0"/>
              <a:buChar char="•"/>
            </a:pPr>
            <a:endParaRPr lang="en-US" dirty="0"/>
          </a:p>
          <a:p>
            <a:pPr>
              <a:buFont typeface="Arial" pitchFamily="34" charset="0"/>
              <a:buChar char="•"/>
            </a:pPr>
            <a:r>
              <a:rPr lang="en-US" dirty="0"/>
              <a:t> </a:t>
            </a:r>
            <a:r>
              <a:rPr lang="en-US" dirty="0" err="1"/>
              <a:t>numpy.empty</a:t>
            </a:r>
            <a:endParaRPr lang="en-US" dirty="0"/>
          </a:p>
          <a:p>
            <a:pPr lvl="1">
              <a:buFont typeface="Arial" pitchFamily="34" charset="0"/>
              <a:buChar char="•"/>
            </a:pPr>
            <a:r>
              <a:rPr lang="en-US" dirty="0"/>
              <a:t> It creates an uninitialized array of specified shape and </a:t>
            </a:r>
            <a:r>
              <a:rPr lang="en-US" dirty="0" err="1"/>
              <a:t>dtype</a:t>
            </a:r>
            <a:r>
              <a:rPr lang="en-US" dirty="0"/>
              <a:t>.</a:t>
            </a:r>
          </a:p>
          <a:p>
            <a:pPr lvl="1">
              <a:buFont typeface="Arial" pitchFamily="34" charset="0"/>
              <a:buChar char="•"/>
            </a:pPr>
            <a:endParaRPr lang="en-US" dirty="0"/>
          </a:p>
          <a:p>
            <a:pPr lvl="1"/>
            <a:r>
              <a:rPr lang="en-US" dirty="0"/>
              <a:t>&gt;&gt;&gt; </a:t>
            </a:r>
            <a:r>
              <a:rPr lang="en-US" dirty="0" err="1"/>
              <a:t>numpy.empty</a:t>
            </a:r>
            <a:r>
              <a:rPr lang="en-US" dirty="0"/>
              <a:t>(shape, </a:t>
            </a:r>
            <a:r>
              <a:rPr lang="en-US" dirty="0" err="1"/>
              <a:t>dtype</a:t>
            </a:r>
            <a:r>
              <a:rPr lang="en-US" dirty="0"/>
              <a:t> = float, order = 'C')</a:t>
            </a:r>
          </a:p>
          <a:p>
            <a:pPr lvl="1">
              <a:buFont typeface="Arial" pitchFamily="34" charset="0"/>
              <a:buChar char="•"/>
            </a:pPr>
            <a:endParaRPr lang="en-US" dirty="0"/>
          </a:p>
          <a:p>
            <a:pPr lvl="1">
              <a:buFont typeface="Arial" pitchFamily="34" charset="0"/>
              <a:buChar char="•"/>
            </a:pPr>
            <a:r>
              <a:rPr lang="en-US" dirty="0"/>
              <a:t> Shape - Shape of an empty array in </a:t>
            </a:r>
            <a:r>
              <a:rPr lang="en-US" dirty="0" err="1"/>
              <a:t>int</a:t>
            </a:r>
            <a:r>
              <a:rPr lang="en-US" dirty="0"/>
              <a:t> or </a:t>
            </a:r>
            <a:r>
              <a:rPr lang="en-US" dirty="0" err="1"/>
              <a:t>tuple</a:t>
            </a:r>
            <a:r>
              <a:rPr lang="en-US" dirty="0"/>
              <a:t> of </a:t>
            </a:r>
            <a:r>
              <a:rPr lang="en-US" dirty="0" err="1"/>
              <a:t>int</a:t>
            </a:r>
            <a:endParaRPr lang="en-US" dirty="0"/>
          </a:p>
          <a:p>
            <a:pPr lvl="1">
              <a:buFont typeface="Arial" pitchFamily="34" charset="0"/>
              <a:buChar char="•"/>
            </a:pPr>
            <a:r>
              <a:rPr lang="en-US" dirty="0"/>
              <a:t> </a:t>
            </a:r>
            <a:r>
              <a:rPr lang="en-US" dirty="0" err="1"/>
              <a:t>Dtype</a:t>
            </a:r>
            <a:r>
              <a:rPr lang="en-US" dirty="0"/>
              <a:t> - Desired output data type. Optional</a:t>
            </a:r>
          </a:p>
          <a:p>
            <a:pPr lvl="1">
              <a:buFont typeface="Arial" pitchFamily="34" charset="0"/>
              <a:buChar char="•"/>
            </a:pPr>
            <a:r>
              <a:rPr lang="en-US" dirty="0"/>
              <a:t> Order - 'C' for C-style row-major array, 'F' for FORTRAN style column-major array</a:t>
            </a:r>
          </a:p>
          <a:p>
            <a:endParaRPr lang="en-US" dirty="0"/>
          </a:p>
        </p:txBody>
      </p:sp>
    </p:spTree>
  </p:cSld>
  <p:clrMapOvr>
    <a:masterClrMapping/>
  </p:clrMapOvr>
</p:sld>
</file>

<file path=ppt/theme/theme1.xml><?xml version="1.0" encoding="utf-8"?>
<a:theme xmlns:a="http://schemas.openxmlformats.org/drawingml/2006/main" name="AWS Day 3 - EC2 - Dem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CC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AWS Day 3 - EC2 - Demo</Template>
  <TotalTime>863</TotalTime>
  <Words>1572</Words>
  <Application>Microsoft Office PowerPoint</Application>
  <PresentationFormat>On-screen Show (16:9)</PresentationFormat>
  <Paragraphs>157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Gill Sans MT</vt:lpstr>
      <vt:lpstr>Times New Roman</vt:lpstr>
      <vt:lpstr>AWS Day 3 - EC2 - Demo</vt:lpstr>
      <vt:lpstr>PowerPoint Presentation</vt:lpstr>
      <vt:lpstr> Course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V11</dc:creator>
  <cp:lastModifiedBy>Maitreyi Mandal</cp:lastModifiedBy>
  <cp:revision>196</cp:revision>
  <dcterms:created xsi:type="dcterms:W3CDTF">2006-08-16T00:00:00Z</dcterms:created>
  <dcterms:modified xsi:type="dcterms:W3CDTF">2018-07-22T09:35:03Z</dcterms:modified>
</cp:coreProperties>
</file>