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78" r:id="rId1"/>
    <p:sldMasterId id="2147483826" r:id="rId2"/>
    <p:sldMasterId id="2147483835" r:id="rId3"/>
  </p:sldMasterIdLst>
  <p:notesMasterIdLst>
    <p:notesMasterId r:id="rId25"/>
  </p:notesMasterIdLst>
  <p:handoutMasterIdLst>
    <p:handoutMasterId r:id="rId26"/>
  </p:handoutMasterIdLst>
  <p:sldIdLst>
    <p:sldId id="511" r:id="rId4"/>
    <p:sldId id="512" r:id="rId5"/>
    <p:sldId id="490" r:id="rId6"/>
    <p:sldId id="491" r:id="rId7"/>
    <p:sldId id="492" r:id="rId8"/>
    <p:sldId id="515" r:id="rId9"/>
    <p:sldId id="514" r:id="rId10"/>
    <p:sldId id="499" r:id="rId11"/>
    <p:sldId id="500" r:id="rId12"/>
    <p:sldId id="510" r:id="rId13"/>
    <p:sldId id="504" r:id="rId14"/>
    <p:sldId id="501" r:id="rId15"/>
    <p:sldId id="493" r:id="rId16"/>
    <p:sldId id="495" r:id="rId17"/>
    <p:sldId id="507" r:id="rId18"/>
    <p:sldId id="508" r:id="rId19"/>
    <p:sldId id="509" r:id="rId20"/>
    <p:sldId id="496" r:id="rId21"/>
    <p:sldId id="503" r:id="rId22"/>
    <p:sldId id="505" r:id="rId23"/>
    <p:sldId id="502" r:id="rId24"/>
  </p:sldIdLst>
  <p:sldSz cx="9144000" cy="5143500" type="screen16x9"/>
  <p:notesSz cx="6997700" cy="9283700"/>
  <p:defaultTextStyle>
    <a:defPPr>
      <a:defRPr lang="en-US"/>
    </a:defPPr>
    <a:lvl1pPr algn="l" rtl="0" eaLnBrk="0" fontAlgn="base" hangingPunct="0">
      <a:spcBef>
        <a:spcPct val="30000"/>
      </a:spcBef>
      <a:spcAft>
        <a:spcPct val="0"/>
      </a:spcAft>
      <a:buSzPct val="80000"/>
      <a:buFont typeface="Wingdings" pitchFamily="2" charset="2"/>
      <a:buChar char="§"/>
      <a:defRPr sz="1000" b="1" kern="1200">
        <a:solidFill>
          <a:schemeClr val="tx1"/>
        </a:solidFill>
        <a:latin typeface="Arial" charset="0"/>
        <a:ea typeface="MS PGothic" pitchFamily="34" charset="-128"/>
        <a:cs typeface="+mn-cs"/>
      </a:defRPr>
    </a:lvl1pPr>
    <a:lvl2pPr marL="457200" algn="l" rtl="0" eaLnBrk="0" fontAlgn="base" hangingPunct="0">
      <a:spcBef>
        <a:spcPct val="30000"/>
      </a:spcBef>
      <a:spcAft>
        <a:spcPct val="0"/>
      </a:spcAft>
      <a:buSzPct val="80000"/>
      <a:buFont typeface="Wingdings" pitchFamily="2" charset="2"/>
      <a:buChar char="§"/>
      <a:defRPr sz="1000" b="1" kern="1200">
        <a:solidFill>
          <a:schemeClr val="tx1"/>
        </a:solidFill>
        <a:latin typeface="Arial" charset="0"/>
        <a:ea typeface="MS PGothic" pitchFamily="34" charset="-128"/>
        <a:cs typeface="+mn-cs"/>
      </a:defRPr>
    </a:lvl2pPr>
    <a:lvl3pPr marL="914400" algn="l" rtl="0" eaLnBrk="0" fontAlgn="base" hangingPunct="0">
      <a:spcBef>
        <a:spcPct val="30000"/>
      </a:spcBef>
      <a:spcAft>
        <a:spcPct val="0"/>
      </a:spcAft>
      <a:buSzPct val="80000"/>
      <a:buFont typeface="Wingdings" pitchFamily="2" charset="2"/>
      <a:buChar char="§"/>
      <a:defRPr sz="1000" b="1" kern="1200">
        <a:solidFill>
          <a:schemeClr val="tx1"/>
        </a:solidFill>
        <a:latin typeface="Arial" charset="0"/>
        <a:ea typeface="MS PGothic" pitchFamily="34" charset="-128"/>
        <a:cs typeface="+mn-cs"/>
      </a:defRPr>
    </a:lvl3pPr>
    <a:lvl4pPr marL="1371600" algn="l" rtl="0" eaLnBrk="0" fontAlgn="base" hangingPunct="0">
      <a:spcBef>
        <a:spcPct val="30000"/>
      </a:spcBef>
      <a:spcAft>
        <a:spcPct val="0"/>
      </a:spcAft>
      <a:buSzPct val="80000"/>
      <a:buFont typeface="Wingdings" pitchFamily="2" charset="2"/>
      <a:buChar char="§"/>
      <a:defRPr sz="1000" b="1" kern="1200">
        <a:solidFill>
          <a:schemeClr val="tx1"/>
        </a:solidFill>
        <a:latin typeface="Arial" charset="0"/>
        <a:ea typeface="MS PGothic" pitchFamily="34" charset="-128"/>
        <a:cs typeface="+mn-cs"/>
      </a:defRPr>
    </a:lvl4pPr>
    <a:lvl5pPr marL="1828800" algn="l" rtl="0" eaLnBrk="0" fontAlgn="base" hangingPunct="0">
      <a:spcBef>
        <a:spcPct val="30000"/>
      </a:spcBef>
      <a:spcAft>
        <a:spcPct val="0"/>
      </a:spcAft>
      <a:buSzPct val="80000"/>
      <a:buFont typeface="Wingdings" pitchFamily="2" charset="2"/>
      <a:buChar char="§"/>
      <a:defRPr sz="1000" b="1" kern="1200">
        <a:solidFill>
          <a:schemeClr val="tx1"/>
        </a:solidFill>
        <a:latin typeface="Arial" charset="0"/>
        <a:ea typeface="MS PGothic" pitchFamily="34" charset="-128"/>
        <a:cs typeface="+mn-cs"/>
      </a:defRPr>
    </a:lvl5pPr>
    <a:lvl6pPr marL="2286000" algn="l" defTabSz="914400" rtl="0" eaLnBrk="1" latinLnBrk="0" hangingPunct="1">
      <a:defRPr sz="1000" b="1" kern="1200">
        <a:solidFill>
          <a:schemeClr val="tx1"/>
        </a:solidFill>
        <a:latin typeface="Arial" charset="0"/>
        <a:ea typeface="MS PGothic" pitchFamily="34" charset="-128"/>
        <a:cs typeface="+mn-cs"/>
      </a:defRPr>
    </a:lvl6pPr>
    <a:lvl7pPr marL="2743200" algn="l" defTabSz="914400" rtl="0" eaLnBrk="1" latinLnBrk="0" hangingPunct="1">
      <a:defRPr sz="1000" b="1" kern="1200">
        <a:solidFill>
          <a:schemeClr val="tx1"/>
        </a:solidFill>
        <a:latin typeface="Arial" charset="0"/>
        <a:ea typeface="MS PGothic" pitchFamily="34" charset="-128"/>
        <a:cs typeface="+mn-cs"/>
      </a:defRPr>
    </a:lvl7pPr>
    <a:lvl8pPr marL="3200400" algn="l" defTabSz="914400" rtl="0" eaLnBrk="1" latinLnBrk="0" hangingPunct="1">
      <a:defRPr sz="1000" b="1" kern="1200">
        <a:solidFill>
          <a:schemeClr val="tx1"/>
        </a:solidFill>
        <a:latin typeface="Arial" charset="0"/>
        <a:ea typeface="MS PGothic" pitchFamily="34" charset="-128"/>
        <a:cs typeface="+mn-cs"/>
      </a:defRPr>
    </a:lvl8pPr>
    <a:lvl9pPr marL="3657600" algn="l" defTabSz="914400" rtl="0" eaLnBrk="1" latinLnBrk="0" hangingPunct="1">
      <a:defRPr sz="1000" b="1"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3239">
          <p15:clr>
            <a:srgbClr val="A4A3A4"/>
          </p15:clr>
        </p15:guide>
        <p15:guide id="4">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guide id="3" orient="horz" pos="2924">
          <p15:clr>
            <a:srgbClr val="A4A3A4"/>
          </p15:clr>
        </p15:guide>
        <p15:guide id="4" pos="22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schmitz" initials="RJS" lastIdx="4" clrIdx="0"/>
  <p:cmAuthor id="1" name="Jade Nguyen Stratner" initials="" lastIdx="6" clrIdx="1"/>
  <p:cmAuthor id="2" name="PINCHUK" initials="SP" lastIdx="1" clrIdx="2">
    <p:extLst/>
  </p:cmAuthor>
  <p:cmAuthor id="3" name="amohan" initials="a" lastIdx="4"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BDEEFF"/>
    <a:srgbClr val="FF3300"/>
    <a:srgbClr val="FF00FF"/>
    <a:srgbClr val="001934"/>
    <a:srgbClr val="C5F0FF"/>
    <a:srgbClr val="9FE6FF"/>
    <a:srgbClr val="75DBFF"/>
    <a:srgbClr val="43CEFF"/>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28" autoAdjust="0"/>
    <p:restoredTop sz="96618" autoAdjust="0"/>
  </p:normalViewPr>
  <p:slideViewPr>
    <p:cSldViewPr snapToGrid="0">
      <p:cViewPr varScale="1">
        <p:scale>
          <a:sx n="111" d="100"/>
          <a:sy n="111" d="100"/>
        </p:scale>
        <p:origin x="394" y="62"/>
      </p:cViewPr>
      <p:guideLst>
        <p:guide orient="horz" pos="1620"/>
        <p:guide pos="2880"/>
        <p:guide orient="horz" pos="3239"/>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50" d="100"/>
          <a:sy n="50" d="100"/>
        </p:scale>
        <p:origin x="-1976" y="276"/>
      </p:cViewPr>
      <p:guideLst>
        <p:guide orient="horz" pos="2928"/>
        <p:guide pos="2208"/>
        <p:guide orient="horz" pos="2924"/>
        <p:guide pos="22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US" dirty="0">
                <a:latin typeface="Times New Roman" panose="02020603050405020304" pitchFamily="18" charset="0"/>
                <a:cs typeface="Times New Roman" panose="02020603050405020304" pitchFamily="18" charset="0"/>
              </a:rPr>
              <a:t>Information Value</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Sheet5!$B$1</c:f>
              <c:strCache>
                <c:ptCount val="1"/>
                <c:pt idx="0">
                  <c:v>Value</c:v>
                </c:pt>
              </c:strCache>
            </c:strRef>
          </c:tx>
          <c:spPr>
            <a:ln w="22225" cap="rnd" cmpd="sng" algn="ctr">
              <a:solidFill>
                <a:schemeClr val="accent1"/>
              </a:solidFill>
              <a:round/>
            </a:ln>
            <a:effectLst/>
          </c:spPr>
          <c:marker>
            <c:symbol val="none"/>
          </c:marker>
          <c:cat>
            <c:strRef>
              <c:f>Sheet5!$A$2:$A$31</c:f>
              <c:strCache>
                <c:ptCount val="30"/>
                <c:pt idx="0">
                  <c:v>Trans_Count_Oct12</c:v>
                </c:pt>
                <c:pt idx="1">
                  <c:v>Trans_Count_Jan13</c:v>
                </c:pt>
                <c:pt idx="2">
                  <c:v>Total_Trans_Amt</c:v>
                </c:pt>
                <c:pt idx="3">
                  <c:v>Total_Trans_Count</c:v>
                </c:pt>
                <c:pt idx="4">
                  <c:v>Sum_Trans_Count_Oct_Mar</c:v>
                </c:pt>
                <c:pt idx="5">
                  <c:v>Trans_Count_Feb13</c:v>
                </c:pt>
                <c:pt idx="6">
                  <c:v>Trans_Count_Mar13</c:v>
                </c:pt>
                <c:pt idx="7">
                  <c:v>Trans_Amt_Dec12</c:v>
                </c:pt>
                <c:pt idx="8">
                  <c:v>Trans_Amt_Oct12</c:v>
                </c:pt>
                <c:pt idx="9">
                  <c:v>Trans_Amt_Mar13</c:v>
                </c:pt>
                <c:pt idx="10">
                  <c:v>Total_Revolving_Bal</c:v>
                </c:pt>
                <c:pt idx="11">
                  <c:v>Trans_Count_Nov12</c:v>
                </c:pt>
                <c:pt idx="12">
                  <c:v>Trans_Count_Dec12</c:v>
                </c:pt>
                <c:pt idx="13">
                  <c:v>Trans_Amt_Feb13</c:v>
                </c:pt>
                <c:pt idx="14">
                  <c:v>Trans_Amt_Nov12</c:v>
                </c:pt>
                <c:pt idx="15">
                  <c:v>Trans_Amt_Jan13</c:v>
                </c:pt>
                <c:pt idx="16">
                  <c:v>Utilization</c:v>
                </c:pt>
                <c:pt idx="17">
                  <c:v>Contacts_Count_12_mon</c:v>
                </c:pt>
                <c:pt idx="18">
                  <c:v>Months_Inactive_12_mon</c:v>
                </c:pt>
                <c:pt idx="19">
                  <c:v>Total_Relationship_Count</c:v>
                </c:pt>
                <c:pt idx="20">
                  <c:v>Avg_open_to_buy</c:v>
                </c:pt>
                <c:pt idx="21">
                  <c:v>Credit_Limit</c:v>
                </c:pt>
                <c:pt idx="22">
                  <c:v>Customer_Age</c:v>
                </c:pt>
                <c:pt idx="23">
                  <c:v>Gender</c:v>
                </c:pt>
                <c:pt idx="24">
                  <c:v>Income_Category</c:v>
                </c:pt>
                <c:pt idx="25">
                  <c:v>Education_Level</c:v>
                </c:pt>
                <c:pt idx="26">
                  <c:v>Months_on_book</c:v>
                </c:pt>
                <c:pt idx="27">
                  <c:v>Dependent_count</c:v>
                </c:pt>
                <c:pt idx="28">
                  <c:v>Marital_Status</c:v>
                </c:pt>
                <c:pt idx="29">
                  <c:v>Card_Category</c:v>
                </c:pt>
              </c:strCache>
            </c:strRef>
          </c:cat>
          <c:val>
            <c:numRef>
              <c:f>Sheet5!$B$2:$B$31</c:f>
              <c:numCache>
                <c:formatCode>General</c:formatCode>
                <c:ptCount val="30"/>
                <c:pt idx="0">
                  <c:v>2.6269999999999998</c:v>
                </c:pt>
                <c:pt idx="1">
                  <c:v>1.8979999999999999</c:v>
                </c:pt>
                <c:pt idx="2">
                  <c:v>1.887</c:v>
                </c:pt>
                <c:pt idx="3">
                  <c:v>1.855</c:v>
                </c:pt>
                <c:pt idx="4">
                  <c:v>1.8460000000000001</c:v>
                </c:pt>
                <c:pt idx="5">
                  <c:v>1.5429999999999999</c:v>
                </c:pt>
                <c:pt idx="6">
                  <c:v>1.534</c:v>
                </c:pt>
                <c:pt idx="7">
                  <c:v>1.4259999999999999</c:v>
                </c:pt>
                <c:pt idx="8">
                  <c:v>1.41</c:v>
                </c:pt>
                <c:pt idx="9">
                  <c:v>1.077</c:v>
                </c:pt>
                <c:pt idx="10">
                  <c:v>1.0649999999999999</c:v>
                </c:pt>
                <c:pt idx="11">
                  <c:v>1.018</c:v>
                </c:pt>
                <c:pt idx="12">
                  <c:v>0.93600000000000005</c:v>
                </c:pt>
                <c:pt idx="13">
                  <c:v>0.88800000000000001</c:v>
                </c:pt>
                <c:pt idx="14">
                  <c:v>0.88800000000000001</c:v>
                </c:pt>
                <c:pt idx="15">
                  <c:v>0.68200000000000005</c:v>
                </c:pt>
                <c:pt idx="16">
                  <c:v>0.60699999999999998</c:v>
                </c:pt>
                <c:pt idx="17">
                  <c:v>0.47199999999999998</c:v>
                </c:pt>
                <c:pt idx="18">
                  <c:v>0.36899999999999999</c:v>
                </c:pt>
                <c:pt idx="19">
                  <c:v>0.192</c:v>
                </c:pt>
                <c:pt idx="20">
                  <c:v>0.17100000000000001</c:v>
                </c:pt>
                <c:pt idx="21">
                  <c:v>0.121</c:v>
                </c:pt>
                <c:pt idx="22">
                  <c:v>1.0999999999999999E-2</c:v>
                </c:pt>
                <c:pt idx="23">
                  <c:v>0.01</c:v>
                </c:pt>
                <c:pt idx="24">
                  <c:v>0.01</c:v>
                </c:pt>
                <c:pt idx="25">
                  <c:v>8.9999999999999993E-3</c:v>
                </c:pt>
                <c:pt idx="26">
                  <c:v>7.0000000000000001E-3</c:v>
                </c:pt>
                <c:pt idx="27">
                  <c:v>7.0000000000000001E-3</c:v>
                </c:pt>
                <c:pt idx="28">
                  <c:v>4.5100000000000001E-3</c:v>
                </c:pt>
                <c:pt idx="29">
                  <c:v>2.0400000000000001E-3</c:v>
                </c:pt>
              </c:numCache>
            </c:numRef>
          </c:val>
          <c:smooth val="0"/>
          <c:extLst>
            <c:ext xmlns:c16="http://schemas.microsoft.com/office/drawing/2014/chart" uri="{C3380CC4-5D6E-409C-BE32-E72D297353CC}">
              <c16:uniqueId val="{00000000-8060-43A7-84F0-16F73857F00B}"/>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236905464"/>
        <c:axId val="236906776"/>
      </c:lineChart>
      <c:catAx>
        <c:axId val="236905464"/>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236906776"/>
        <c:crosses val="autoZero"/>
        <c:auto val="1"/>
        <c:lblAlgn val="ctr"/>
        <c:lblOffset val="100"/>
        <c:noMultiLvlLbl val="0"/>
      </c:catAx>
      <c:valAx>
        <c:axId val="23690677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236905464"/>
        <c:crosses val="autoZero"/>
        <c:crossBetween val="between"/>
      </c:valAx>
      <c:spPr>
        <a:gradFill>
          <a:gsLst>
            <a:gs pos="100000">
              <a:schemeClr val="lt1">
                <a:lumMod val="95000"/>
              </a:schemeClr>
            </a:gs>
            <a:gs pos="0">
              <a:schemeClr val="lt1"/>
            </a:gs>
          </a:gsLst>
          <a:lin ang="5400000" scaled="0"/>
        </a:gradFill>
        <a:ln>
          <a:noFill/>
        </a:ln>
        <a:effectLst/>
      </c:spPr>
    </c:plotArea>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125"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3988" y="0"/>
            <a:ext cx="3032125" cy="463550"/>
          </a:xfrm>
          <a:prstGeom prst="rect">
            <a:avLst/>
          </a:prstGeom>
        </p:spPr>
        <p:txBody>
          <a:bodyPr vert="horz" lIns="91440" tIns="45720" rIns="91440" bIns="45720" rtlCol="0"/>
          <a:lstStyle>
            <a:lvl1pPr algn="r">
              <a:defRPr sz="1200"/>
            </a:lvl1pPr>
          </a:lstStyle>
          <a:p>
            <a:fld id="{C1D057F5-A14A-46E7-AAB8-2C826AAB852B}" type="datetimeFigureOut">
              <a:rPr lang="en-US" smtClean="0"/>
              <a:t>8/12/2017</a:t>
            </a:fld>
            <a:endParaRPr lang="en-US"/>
          </a:p>
        </p:txBody>
      </p:sp>
      <p:sp>
        <p:nvSpPr>
          <p:cNvPr id="4" name="Footer Placeholder 3"/>
          <p:cNvSpPr>
            <a:spLocks noGrp="1"/>
          </p:cNvSpPr>
          <p:nvPr>
            <p:ph type="ftr" sz="quarter" idx="2"/>
          </p:nvPr>
        </p:nvSpPr>
        <p:spPr>
          <a:xfrm>
            <a:off x="0" y="8818563"/>
            <a:ext cx="3032125"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3988" y="8818563"/>
            <a:ext cx="3032125" cy="463550"/>
          </a:xfrm>
          <a:prstGeom prst="rect">
            <a:avLst/>
          </a:prstGeom>
        </p:spPr>
        <p:txBody>
          <a:bodyPr vert="horz" lIns="91440" tIns="45720" rIns="91440" bIns="45720" rtlCol="0" anchor="b"/>
          <a:lstStyle>
            <a:lvl1pPr algn="r">
              <a:defRPr sz="1200"/>
            </a:lvl1pPr>
          </a:lstStyle>
          <a:p>
            <a:fld id="{32DDBAE1-A6FC-4175-A878-985AD0DF42F5}" type="slidenum">
              <a:rPr lang="en-US" smtClean="0"/>
              <a:t>‹#›</a:t>
            </a:fld>
            <a:endParaRPr lang="en-US"/>
          </a:p>
        </p:txBody>
      </p:sp>
    </p:spTree>
    <p:extLst>
      <p:ext uri="{BB962C8B-B14F-4D97-AF65-F5344CB8AC3E}">
        <p14:creationId xmlns:p14="http://schemas.microsoft.com/office/powerpoint/2010/main" val="17676202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2" y="0"/>
            <a:ext cx="3032971" cy="464503"/>
          </a:xfrm>
          <a:prstGeom prst="rect">
            <a:avLst/>
          </a:prstGeom>
          <a:noFill/>
          <a:ln>
            <a:noFill/>
          </a:ln>
          <a:extLst/>
        </p:spPr>
        <p:txBody>
          <a:bodyPr vert="horz" wrap="square" lIns="92997" tIns="46498" rIns="92997" bIns="46498" numCol="1" anchor="t" anchorCtr="0" compatLnSpc="1">
            <a:prstTxWarp prst="textNoShape">
              <a:avLst/>
            </a:prstTxWarp>
          </a:bodyPr>
          <a:lstStyle>
            <a:lvl1pPr defTabSz="930098">
              <a:spcBef>
                <a:spcPct val="0"/>
              </a:spcBef>
              <a:buSzTx/>
              <a:buFontTx/>
              <a:buNone/>
              <a:defRPr sz="1200" b="0">
                <a:latin typeface="Times" charset="0"/>
                <a:ea typeface="ＭＳ Ｐゴシック" charset="0"/>
                <a:cs typeface="Arial" charset="0"/>
              </a:defRPr>
            </a:lvl1pPr>
          </a:lstStyle>
          <a:p>
            <a:pPr>
              <a:defRPr/>
            </a:pPr>
            <a:endParaRPr lang="en-US"/>
          </a:p>
        </p:txBody>
      </p:sp>
      <p:sp>
        <p:nvSpPr>
          <p:cNvPr id="3" name="Date Placeholder 2"/>
          <p:cNvSpPr>
            <a:spLocks noGrp="1"/>
          </p:cNvSpPr>
          <p:nvPr>
            <p:ph type="dt" idx="1"/>
          </p:nvPr>
        </p:nvSpPr>
        <p:spPr bwMode="auto">
          <a:xfrm>
            <a:off x="3963148" y="0"/>
            <a:ext cx="3032971" cy="464503"/>
          </a:xfrm>
          <a:prstGeom prst="rect">
            <a:avLst/>
          </a:prstGeom>
          <a:noFill/>
          <a:ln>
            <a:noFill/>
          </a:ln>
          <a:extLst/>
        </p:spPr>
        <p:txBody>
          <a:bodyPr vert="horz" wrap="square" lIns="92997" tIns="46498" rIns="92997" bIns="46498" numCol="1" anchor="t" anchorCtr="0" compatLnSpc="1">
            <a:prstTxWarp prst="textNoShape">
              <a:avLst/>
            </a:prstTxWarp>
          </a:bodyPr>
          <a:lstStyle>
            <a:lvl1pPr algn="r" defTabSz="930098">
              <a:spcBef>
                <a:spcPct val="0"/>
              </a:spcBef>
              <a:buSzTx/>
              <a:buFontTx/>
              <a:buNone/>
              <a:defRPr sz="1200" b="0">
                <a:latin typeface="Times" charset="0"/>
                <a:ea typeface="ＭＳ Ｐゴシック" pitchFamily="34" charset="-128"/>
                <a:cs typeface="Arial" charset="0"/>
              </a:defRPr>
            </a:lvl1pPr>
          </a:lstStyle>
          <a:p>
            <a:pPr>
              <a:defRPr/>
            </a:pPr>
            <a:fld id="{ACF9D477-E455-487F-8C14-383C51A4D047}" type="datetime1">
              <a:rPr lang="en-US"/>
              <a:pPr>
                <a:defRPr/>
              </a:pPr>
              <a:t>8/12/2017</a:t>
            </a:fld>
            <a:endParaRPr lang="en-US"/>
          </a:p>
        </p:txBody>
      </p:sp>
      <p:sp>
        <p:nvSpPr>
          <p:cNvPr id="4" name="Slide Image Placeholder 3"/>
          <p:cNvSpPr>
            <a:spLocks noGrp="1" noRot="1" noChangeAspect="1"/>
          </p:cNvSpPr>
          <p:nvPr>
            <p:ph type="sldImg" idx="2"/>
          </p:nvPr>
        </p:nvSpPr>
        <p:spPr>
          <a:xfrm>
            <a:off x="406400" y="696913"/>
            <a:ext cx="6184900" cy="3479800"/>
          </a:xfrm>
          <a:prstGeom prst="rect">
            <a:avLst/>
          </a:prstGeom>
          <a:noFill/>
          <a:ln w="12700">
            <a:solidFill>
              <a:prstClr val="black"/>
            </a:solidFill>
          </a:ln>
        </p:spPr>
        <p:txBody>
          <a:bodyPr vert="horz" lIns="91267" tIns="45633" rIns="91267" bIns="45633" rtlCol="0" anchor="ctr"/>
          <a:lstStyle/>
          <a:p>
            <a:pPr lvl="0"/>
            <a:endParaRPr lang="en-US" noProof="0"/>
          </a:p>
        </p:txBody>
      </p:sp>
      <p:sp>
        <p:nvSpPr>
          <p:cNvPr id="5" name="Notes Placeholder 4"/>
          <p:cNvSpPr>
            <a:spLocks noGrp="1"/>
          </p:cNvSpPr>
          <p:nvPr>
            <p:ph type="body" sz="quarter" idx="3"/>
          </p:nvPr>
        </p:nvSpPr>
        <p:spPr bwMode="auto">
          <a:xfrm>
            <a:off x="700406" y="4408807"/>
            <a:ext cx="5596892" cy="4177347"/>
          </a:xfrm>
          <a:prstGeom prst="rect">
            <a:avLst/>
          </a:prstGeom>
          <a:noFill/>
          <a:ln>
            <a:noFill/>
          </a:ln>
          <a:extLst/>
        </p:spPr>
        <p:txBody>
          <a:bodyPr vert="horz" wrap="square" lIns="92997" tIns="46498" rIns="92997" bIns="4649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2" y="8817612"/>
            <a:ext cx="3032971" cy="464503"/>
          </a:xfrm>
          <a:prstGeom prst="rect">
            <a:avLst/>
          </a:prstGeom>
          <a:noFill/>
          <a:ln>
            <a:noFill/>
          </a:ln>
          <a:extLst/>
        </p:spPr>
        <p:txBody>
          <a:bodyPr vert="horz" wrap="square" lIns="92997" tIns="46498" rIns="92997" bIns="46498" numCol="1" anchor="b" anchorCtr="0" compatLnSpc="1">
            <a:prstTxWarp prst="textNoShape">
              <a:avLst/>
            </a:prstTxWarp>
          </a:bodyPr>
          <a:lstStyle>
            <a:lvl1pPr defTabSz="930098">
              <a:spcBef>
                <a:spcPct val="0"/>
              </a:spcBef>
              <a:buSzTx/>
              <a:buFontTx/>
              <a:buNone/>
              <a:defRPr sz="1200" b="0">
                <a:latin typeface="Times" charset="0"/>
                <a:ea typeface="ＭＳ Ｐゴシック" charset="0"/>
                <a:cs typeface="Arial" charset="0"/>
              </a:defRPr>
            </a:lvl1pPr>
          </a:lstStyle>
          <a:p>
            <a:pPr>
              <a:defRPr/>
            </a:pPr>
            <a:endParaRPr lang="en-US"/>
          </a:p>
        </p:txBody>
      </p:sp>
      <p:sp>
        <p:nvSpPr>
          <p:cNvPr id="7" name="Slide Number Placeholder 6"/>
          <p:cNvSpPr>
            <a:spLocks noGrp="1"/>
          </p:cNvSpPr>
          <p:nvPr>
            <p:ph type="sldNum" sz="quarter" idx="5"/>
          </p:nvPr>
        </p:nvSpPr>
        <p:spPr bwMode="auto">
          <a:xfrm>
            <a:off x="3963148" y="8817612"/>
            <a:ext cx="3032971" cy="464503"/>
          </a:xfrm>
          <a:prstGeom prst="rect">
            <a:avLst/>
          </a:prstGeom>
          <a:noFill/>
          <a:ln>
            <a:noFill/>
          </a:ln>
          <a:extLst/>
        </p:spPr>
        <p:txBody>
          <a:bodyPr vert="horz" wrap="square" lIns="92997" tIns="46498" rIns="92997" bIns="46498" numCol="1" anchor="b" anchorCtr="0" compatLnSpc="1">
            <a:prstTxWarp prst="textNoShape">
              <a:avLst/>
            </a:prstTxWarp>
          </a:bodyPr>
          <a:lstStyle>
            <a:lvl1pPr algn="r" defTabSz="930098">
              <a:spcBef>
                <a:spcPct val="0"/>
              </a:spcBef>
              <a:buSzTx/>
              <a:buFontTx/>
              <a:buNone/>
              <a:defRPr sz="1200" b="0">
                <a:latin typeface="Times" charset="0"/>
                <a:ea typeface="ＭＳ Ｐゴシック" pitchFamily="34" charset="-128"/>
                <a:cs typeface="Arial" charset="0"/>
              </a:defRPr>
            </a:lvl1pPr>
          </a:lstStyle>
          <a:p>
            <a:pPr>
              <a:defRPr/>
            </a:pPr>
            <a:fld id="{F8C574CE-6081-456D-A8D8-C6CFE57E9BB7}" type="slidenum">
              <a:rPr lang="en-US"/>
              <a:pPr>
                <a:defRPr/>
              </a:pPr>
              <a:t>‹#›</a:t>
            </a:fld>
            <a:endParaRPr lang="en-US"/>
          </a:p>
        </p:txBody>
      </p:sp>
    </p:spTree>
    <p:extLst>
      <p:ext uri="{BB962C8B-B14F-4D97-AF65-F5344CB8AC3E}">
        <p14:creationId xmlns:p14="http://schemas.microsoft.com/office/powerpoint/2010/main" val="31270956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D1851B-2E5C-4B2A-BD74-FC96D57260A9}" type="slidenum">
              <a:rPr lang="en-US" altLang="en-US"/>
              <a:pPr/>
              <a:t>6</a:t>
            </a:fld>
            <a:endParaRPr lang="en-US" altLang="en-US"/>
          </a:p>
        </p:txBody>
      </p:sp>
      <p:sp>
        <p:nvSpPr>
          <p:cNvPr id="562178" name="Rectangle 2"/>
          <p:cNvSpPr>
            <a:spLocks noGrp="1" noRot="1" noChangeAspect="1" noChangeArrowheads="1" noTextEdit="1"/>
          </p:cNvSpPr>
          <p:nvPr>
            <p:ph type="sldImg"/>
          </p:nvPr>
        </p:nvSpPr>
        <p:spPr>
          <a:ln/>
        </p:spPr>
      </p:sp>
      <p:sp>
        <p:nvSpPr>
          <p:cNvPr id="562179" name="Rectangle 3"/>
          <p:cNvSpPr>
            <a:spLocks noGrp="1" noChangeArrowheads="1"/>
          </p:cNvSpPr>
          <p:nvPr>
            <p:ph type="body" idx="1"/>
          </p:nvPr>
        </p:nvSpPr>
        <p:spPr/>
        <p:txBody>
          <a:bodyPr/>
          <a:lstStyle/>
          <a:p>
            <a:r>
              <a:rPr lang="en-US" altLang="en-US"/>
              <a:t>Spelling “smoothing”</a:t>
            </a:r>
          </a:p>
          <a:p>
            <a:r>
              <a:rPr lang="en-US" altLang="en-US"/>
              <a:t>KM: Implementation issues should also be considered in outlier treatment particularly smoothing.</a:t>
            </a:r>
          </a:p>
        </p:txBody>
      </p:sp>
    </p:spTree>
    <p:extLst>
      <p:ext uri="{BB962C8B-B14F-4D97-AF65-F5344CB8AC3E}">
        <p14:creationId xmlns:p14="http://schemas.microsoft.com/office/powerpoint/2010/main" val="3479469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0892E2-EF32-44AF-A109-D9FDAF7CCCFF}" type="slidenum">
              <a:rPr lang="en-US" altLang="en-US"/>
              <a:pPr/>
              <a:t>7</a:t>
            </a:fld>
            <a:endParaRPr lang="en-US" altLang="en-US"/>
          </a:p>
        </p:txBody>
      </p:sp>
      <p:sp>
        <p:nvSpPr>
          <p:cNvPr id="566274" name="Rectangle 2"/>
          <p:cNvSpPr>
            <a:spLocks noGrp="1" noRot="1" noChangeAspect="1" noChangeArrowheads="1" noTextEdit="1"/>
          </p:cNvSpPr>
          <p:nvPr>
            <p:ph type="sldImg"/>
          </p:nvPr>
        </p:nvSpPr>
        <p:spPr>
          <a:ln/>
        </p:spPr>
      </p:sp>
      <p:sp>
        <p:nvSpPr>
          <p:cNvPr id="5662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658111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 name="Picture 43" descr="37-degree-pos-tri-logo"/>
          <p:cNvPicPr>
            <a:picLocks noChangeAspect="1" noChangeArrowheads="1"/>
          </p:cNvPicPr>
          <p:nvPr/>
        </p:nvPicPr>
        <p:blipFill>
          <a:blip r:embed="rId2" cstate="print"/>
          <a:srcRect r="25000" b="24518"/>
          <a:stretch>
            <a:fillRect/>
          </a:stretch>
        </p:blipFill>
        <p:spPr bwMode="auto">
          <a:xfrm>
            <a:off x="4270375" y="790575"/>
            <a:ext cx="4873625" cy="4352925"/>
          </a:xfrm>
          <a:prstGeom prst="rect">
            <a:avLst/>
          </a:prstGeom>
          <a:noFill/>
          <a:ln w="9525">
            <a:noFill/>
            <a:miter lim="800000"/>
            <a:headEnd/>
            <a:tailEnd/>
          </a:ln>
        </p:spPr>
      </p:pic>
      <p:sp>
        <p:nvSpPr>
          <p:cNvPr id="10" name="Rectangle 3"/>
          <p:cNvSpPr>
            <a:spLocks noGrp="1" noChangeArrowheads="1"/>
          </p:cNvSpPr>
          <p:nvPr>
            <p:ph type="subTitle" idx="1"/>
          </p:nvPr>
        </p:nvSpPr>
        <p:spPr>
          <a:xfrm>
            <a:off x="360000" y="528638"/>
            <a:ext cx="7591788" cy="530225"/>
          </a:xfrm>
        </p:spPr>
        <p:txBody>
          <a:bodyPr anchor="b"/>
          <a:lstStyle>
            <a:lvl1pPr marL="0" indent="0">
              <a:buFont typeface="Wingdings" pitchFamily="2" charset="2"/>
              <a:buNone/>
              <a:defRPr sz="900"/>
            </a:lvl1pPr>
          </a:lstStyle>
          <a:p>
            <a:r>
              <a:rPr lang="en-US"/>
              <a:t>Click to edit Master subtitle style</a:t>
            </a:r>
          </a:p>
        </p:txBody>
      </p:sp>
      <p:sp>
        <p:nvSpPr>
          <p:cNvPr id="11" name="Rectangle 35"/>
          <p:cNvSpPr>
            <a:spLocks noGrp="1" noChangeArrowheads="1"/>
          </p:cNvSpPr>
          <p:nvPr>
            <p:ph type="ctrTitle"/>
          </p:nvPr>
        </p:nvSpPr>
        <p:spPr>
          <a:xfrm>
            <a:off x="352800" y="1191875"/>
            <a:ext cx="6687763" cy="2193925"/>
          </a:xfrm>
        </p:spPr>
        <p:txBody>
          <a:bodyPr anchor="b"/>
          <a:lstStyle>
            <a:lvl1pPr>
              <a:defRPr sz="2800">
                <a:solidFill>
                  <a:schemeClr val="tx1"/>
                </a:solidFill>
              </a:defRPr>
            </a:lvl1pPr>
          </a:lstStyle>
          <a:p>
            <a:r>
              <a:rPr lang="en-US"/>
              <a:t>Click to edit Master title style</a:t>
            </a:r>
          </a:p>
        </p:txBody>
      </p:sp>
      <p:sp>
        <p:nvSpPr>
          <p:cNvPr id="7" name="Rectangle 6"/>
          <p:cNvSpPr/>
          <p:nvPr userDrawn="1"/>
        </p:nvSpPr>
        <p:spPr bwMode="auto">
          <a:xfrm>
            <a:off x="0" y="0"/>
            <a:ext cx="9144000" cy="534052"/>
          </a:xfrm>
          <a:prstGeom prst="rect">
            <a:avLst/>
          </a:prstGeom>
          <a:solidFill>
            <a:srgbClr val="001934"/>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a:endParaRPr>
          </a:p>
        </p:txBody>
      </p:sp>
      <p:pic>
        <p:nvPicPr>
          <p:cNvPr id="8" name="Picture 3" descr="IBM.png"/>
          <p:cNvPicPr>
            <a:picLocks noChangeAspect="1"/>
          </p:cNvPicPr>
          <p:nvPr userDrawn="1"/>
        </p:nvPicPr>
        <p:blipFill>
          <a:blip r:embed="rId3"/>
          <a:srcRect/>
          <a:stretch>
            <a:fillRect/>
          </a:stretch>
        </p:blipFill>
        <p:spPr bwMode="black">
          <a:xfrm>
            <a:off x="8297683" y="182529"/>
            <a:ext cx="554852" cy="222567"/>
          </a:xfrm>
          <a:prstGeom prst="rect">
            <a:avLst/>
          </a:prstGeom>
          <a:noFill/>
          <a:ln w="9525">
            <a:noFill/>
            <a:miter lim="800000"/>
            <a:headEnd/>
            <a:tailEnd/>
          </a:ln>
        </p:spPr>
      </p:pic>
    </p:spTree>
    <p:extLst>
      <p:ext uri="{BB962C8B-B14F-4D97-AF65-F5344CB8AC3E}">
        <p14:creationId xmlns:p14="http://schemas.microsoft.com/office/powerpoint/2010/main" val="2038235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 quote layout">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893882"/>
            <a:ext cx="6400800" cy="1314450"/>
          </a:xfrm>
        </p:spPr>
        <p:txBody>
          <a:bodyPr>
            <a:normAutofit/>
          </a:bodyPr>
          <a:lstStyle>
            <a:lvl1pPr marL="102870" indent="-102870" algn="l">
              <a:lnSpc>
                <a:spcPts val="3300"/>
              </a:lnSpc>
              <a:spcBef>
                <a:spcPts val="900"/>
              </a:spcBef>
              <a:buNone/>
              <a:defRPr sz="3000">
                <a:solidFill>
                  <a:schemeClr val="accent3"/>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127571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Sided Bleed Image">
    <p:spTree>
      <p:nvGrpSpPr>
        <p:cNvPr id="1" name=""/>
        <p:cNvGrpSpPr/>
        <p:nvPr/>
      </p:nvGrpSpPr>
      <p:grpSpPr>
        <a:xfrm>
          <a:off x="0" y="0"/>
          <a:ext cx="0" cy="0"/>
          <a:chOff x="0" y="0"/>
          <a:chExt cx="0" cy="0"/>
        </a:xfrm>
      </p:grpSpPr>
      <p:sp>
        <p:nvSpPr>
          <p:cNvPr id="8" name="Picture Placeholder 5"/>
          <p:cNvSpPr>
            <a:spLocks noGrp="1"/>
          </p:cNvSpPr>
          <p:nvPr>
            <p:ph type="pic" sz="quarter" idx="12"/>
          </p:nvPr>
        </p:nvSpPr>
        <p:spPr>
          <a:xfrm>
            <a:off x="0" y="0"/>
            <a:ext cx="9144000" cy="3429000"/>
          </a:xfrm>
        </p:spPr>
        <p:txBody>
          <a:bodyPr tIns="914400" rtlCol="0" anchor="ctr">
            <a:normAutofit/>
          </a:bodyPr>
          <a:lstStyle>
            <a:lvl1pPr algn="ctr">
              <a:buNone/>
              <a:defRPr/>
            </a:lvl1pPr>
          </a:lstStyle>
          <a:p>
            <a:pPr lvl="0"/>
            <a:endParaRPr lang="en-US" noProof="0"/>
          </a:p>
        </p:txBody>
      </p:sp>
      <p:sp>
        <p:nvSpPr>
          <p:cNvPr id="2" name="Title 1"/>
          <p:cNvSpPr>
            <a:spLocks noGrp="1"/>
          </p:cNvSpPr>
          <p:nvPr>
            <p:ph type="title"/>
          </p:nvPr>
        </p:nvSpPr>
        <p:spPr>
          <a:xfrm>
            <a:off x="339883" y="3671887"/>
            <a:ext cx="8438993" cy="411480"/>
          </a:xfrm>
          <a:prstGeom prst="rect">
            <a:avLst/>
          </a:prstGeom>
        </p:spPr>
        <p:txBody>
          <a:bodyPr lIns="0" tIns="0" rIns="0" bIns="0"/>
          <a:lstStyle>
            <a:lvl1pPr>
              <a:defRPr sz="2100">
                <a:solidFill>
                  <a:srgbClr val="00B0DA"/>
                </a:solidFill>
              </a:defRPr>
            </a:lvl1pPr>
          </a:lstStyle>
          <a:p>
            <a:r>
              <a:rPr lang="en-US" dirty="0"/>
              <a:t>Click to edit Master title style</a:t>
            </a:r>
          </a:p>
        </p:txBody>
      </p:sp>
      <p:sp>
        <p:nvSpPr>
          <p:cNvPr id="6" name="Text Placeholder 5"/>
          <p:cNvSpPr>
            <a:spLocks noGrp="1"/>
          </p:cNvSpPr>
          <p:nvPr>
            <p:ph type="body" sz="quarter" idx="10"/>
          </p:nvPr>
        </p:nvSpPr>
        <p:spPr>
          <a:xfrm>
            <a:off x="365760" y="3981146"/>
            <a:ext cx="8217524" cy="685800"/>
          </a:xfrm>
        </p:spPr>
        <p:txBody>
          <a:bodyPr lIns="0" tIns="0" rIns="0" bIns="0" anchor="b"/>
          <a:lstStyle>
            <a:lvl1pPr marL="0" indent="0">
              <a:spcBef>
                <a:spcPts val="450"/>
              </a:spcBef>
              <a:buNone/>
              <a:defRPr sz="1200" kern="1200">
                <a:solidFill>
                  <a:srgbClr val="6D6E70"/>
                </a:solidFill>
              </a:defRPr>
            </a:lvl1pPr>
          </a:lstStyle>
          <a:p>
            <a:pPr lvl="0"/>
            <a:r>
              <a:rPr lang="en-US" dirty="0"/>
              <a:t>Click to edit Master text styles</a:t>
            </a:r>
          </a:p>
        </p:txBody>
      </p:sp>
    </p:spTree>
    <p:extLst>
      <p:ext uri="{BB962C8B-B14F-4D97-AF65-F5344CB8AC3E}">
        <p14:creationId xmlns:p14="http://schemas.microsoft.com/office/powerpoint/2010/main" val="1099825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4816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BLUE 2 - Section page">
    <p:bg>
      <p:bgPr>
        <a:solidFill>
          <a:schemeClr val="bg2"/>
        </a:solidFill>
        <a:effectLst/>
      </p:bgPr>
    </p:bg>
    <p:spTree>
      <p:nvGrpSpPr>
        <p:cNvPr id="1" name=""/>
        <p:cNvGrpSpPr/>
        <p:nvPr/>
      </p:nvGrpSpPr>
      <p:grpSpPr>
        <a:xfrm>
          <a:off x="0" y="0"/>
          <a:ext cx="0" cy="0"/>
          <a:chOff x="0" y="0"/>
          <a:chExt cx="0" cy="0"/>
        </a:xfrm>
      </p:grpSpPr>
      <p:pic>
        <p:nvPicPr>
          <p:cNvPr id="4" name="Picture 5" descr="faded-logo-wallpape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314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 Placeholder 5"/>
          <p:cNvSpPr>
            <a:spLocks noGrp="1"/>
          </p:cNvSpPr>
          <p:nvPr>
            <p:ph type="body" sz="quarter" idx="10"/>
          </p:nvPr>
        </p:nvSpPr>
        <p:spPr>
          <a:xfrm>
            <a:off x="338328" y="2747674"/>
            <a:ext cx="8440547" cy="253746"/>
          </a:xfrm>
        </p:spPr>
        <p:txBody>
          <a:bodyPr/>
          <a:lstStyle>
            <a:lvl1pPr marL="0" indent="0">
              <a:spcBef>
                <a:spcPts val="990"/>
              </a:spcBef>
              <a:buNone/>
              <a:defRPr sz="1650">
                <a:solidFill>
                  <a:schemeClr val="bg1"/>
                </a:solidFill>
              </a:defRPr>
            </a:lvl1pPr>
            <a:lvl5pPr>
              <a:buNone/>
              <a:defRPr/>
            </a:lvl5pPr>
          </a:lstStyle>
          <a:p>
            <a:pPr lvl="0"/>
            <a:r>
              <a:rPr lang="en-US"/>
              <a:t>Click to edit Master text styles</a:t>
            </a:r>
          </a:p>
        </p:txBody>
      </p:sp>
      <p:sp>
        <p:nvSpPr>
          <p:cNvPr id="9" name="Title 8"/>
          <p:cNvSpPr>
            <a:spLocks noGrp="1"/>
          </p:cNvSpPr>
          <p:nvPr>
            <p:ph type="title"/>
          </p:nvPr>
        </p:nvSpPr>
        <p:spPr>
          <a:xfrm>
            <a:off x="312089" y="2231807"/>
            <a:ext cx="8466786" cy="507831"/>
          </a:xfrm>
          <a:prstGeom prst="rect">
            <a:avLst/>
          </a:prstGeom>
        </p:spPr>
        <p:txBody>
          <a:bodyPr lIns="0" tIns="0" rIns="0" bIns="0" anchor="b" anchorCtr="0"/>
          <a:lstStyle>
            <a:lvl1pPr>
              <a:defRPr sz="3375"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5462393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Phone Vs Galaxy">
    <p:spTree>
      <p:nvGrpSpPr>
        <p:cNvPr id="1" name=""/>
        <p:cNvGrpSpPr/>
        <p:nvPr/>
      </p:nvGrpSpPr>
      <p:grpSpPr>
        <a:xfrm>
          <a:off x="0" y="0"/>
          <a:ext cx="0" cy="0"/>
          <a:chOff x="0" y="0"/>
          <a:chExt cx="0" cy="0"/>
        </a:xfrm>
      </p:grpSpPr>
      <p:sp>
        <p:nvSpPr>
          <p:cNvPr id="8" name="Picture Placeholder 9"/>
          <p:cNvSpPr>
            <a:spLocks noGrp="1"/>
          </p:cNvSpPr>
          <p:nvPr>
            <p:ph type="pic" sz="quarter" idx="10"/>
          </p:nvPr>
        </p:nvSpPr>
        <p:spPr>
          <a:xfrm>
            <a:off x="2999199" y="1521745"/>
            <a:ext cx="1054124" cy="1862000"/>
          </a:xfrm>
        </p:spPr>
        <p:txBody>
          <a:bodyPr>
            <a:normAutofit/>
          </a:bodyPr>
          <a:lstStyle>
            <a:lvl1pPr marL="0" indent="0">
              <a:buNone/>
              <a:defRPr sz="1050">
                <a:solidFill>
                  <a:schemeClr val="tx1">
                    <a:lumMod val="50000"/>
                    <a:lumOff val="50000"/>
                  </a:schemeClr>
                </a:solidFill>
              </a:defRPr>
            </a:lvl1pPr>
          </a:lstStyle>
          <a:p>
            <a:endParaRPr lang="en-US" dirty="0"/>
          </a:p>
        </p:txBody>
      </p:sp>
      <p:sp>
        <p:nvSpPr>
          <p:cNvPr id="9" name="Picture Placeholder 9"/>
          <p:cNvSpPr>
            <a:spLocks noGrp="1"/>
          </p:cNvSpPr>
          <p:nvPr>
            <p:ph type="pic" sz="quarter" idx="11"/>
          </p:nvPr>
        </p:nvSpPr>
        <p:spPr>
          <a:xfrm>
            <a:off x="5105256" y="1395273"/>
            <a:ext cx="1196196" cy="2122151"/>
          </a:xfrm>
        </p:spPr>
        <p:txBody>
          <a:bodyPr>
            <a:normAutofit/>
          </a:bodyPr>
          <a:lstStyle>
            <a:lvl1pPr marL="0" indent="0">
              <a:buNone/>
              <a:defRPr sz="105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09566152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xmlns:p14="http://schemas.microsoft.com/office/powerpoint/2010/mai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51C84E76-4778-415F-B657-1876D5610E02}"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655806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95B9D1EE-642F-4C2B-9624-4D111D697DAC}"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084372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8_2 column text slide">
    <p:bg>
      <p:bgRef idx="1001">
        <a:schemeClr val="bg1"/>
      </p:bgRef>
    </p:bg>
    <p:spTree>
      <p:nvGrpSpPr>
        <p:cNvPr id="1" name=""/>
        <p:cNvGrpSpPr/>
        <p:nvPr/>
      </p:nvGrpSpPr>
      <p:grpSpPr>
        <a:xfrm>
          <a:off x="0" y="0"/>
          <a:ext cx="0" cy="0"/>
          <a:chOff x="0" y="0"/>
          <a:chExt cx="0" cy="0"/>
        </a:xfrm>
      </p:grpSpPr>
      <p:sp>
        <p:nvSpPr>
          <p:cNvPr id="13" name="Slide Number Placeholder 5"/>
          <p:cNvSpPr>
            <a:spLocks noGrp="1"/>
          </p:cNvSpPr>
          <p:nvPr>
            <p:ph type="sldNum" sz="quarter" idx="17"/>
          </p:nvPr>
        </p:nvSpPr>
        <p:spPr/>
        <p:txBody>
          <a:bodyPr/>
          <a:lstStyle>
            <a:lvl1pPr>
              <a:defRPr/>
            </a:lvl1pPr>
          </a:lstStyle>
          <a:p>
            <a:pPr>
              <a:defRPr/>
            </a:pPr>
            <a:fld id="{2E130BE1-4393-204B-BE66-D382CD6A3824}" type="slidenum">
              <a:rPr lang="en-US">
                <a:solidFill>
                  <a:srgbClr val="BCBBB9"/>
                </a:solidFill>
              </a:rPr>
              <a:pPr>
                <a:defRPr/>
              </a:pPr>
              <a:t>‹#›</a:t>
            </a:fld>
            <a:endParaRPr lang="en-US" dirty="0">
              <a:solidFill>
                <a:srgbClr val="BCBBB9"/>
              </a:solidFill>
            </a:endParaRPr>
          </a:p>
        </p:txBody>
      </p:sp>
    </p:spTree>
    <p:extLst>
      <p:ext uri="{BB962C8B-B14F-4D97-AF65-F5344CB8AC3E}">
        <p14:creationId xmlns:p14="http://schemas.microsoft.com/office/powerpoint/2010/main" val="93185048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4764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1" name="Title 10"/>
          <p:cNvSpPr>
            <a:spLocks noGrp="1"/>
          </p:cNvSpPr>
          <p:nvPr>
            <p:ph type="title"/>
          </p:nvPr>
        </p:nvSpPr>
        <p:spPr>
          <a:xfrm>
            <a:off x="342490" y="225644"/>
            <a:ext cx="8436385" cy="685800"/>
          </a:xfrm>
          <a:prstGeom prst="rect">
            <a:avLst/>
          </a:prstGeom>
        </p:spPr>
        <p:txBody>
          <a:bodyPr lIns="0" tIns="0" rIns="0" bIns="0"/>
          <a:lstStyle/>
          <a:p>
            <a:r>
              <a:rPr lang="en-US" dirty="0"/>
              <a:t>Click to edit Master title style</a:t>
            </a:r>
          </a:p>
        </p:txBody>
      </p:sp>
    </p:spTree>
    <p:extLst>
      <p:ext uri="{BB962C8B-B14F-4D97-AF65-F5344CB8AC3E}">
        <p14:creationId xmlns:p14="http://schemas.microsoft.com/office/powerpoint/2010/main" val="37490810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944" y="1361398"/>
            <a:ext cx="8442931" cy="3267752"/>
          </a:xfrm>
        </p:spPr>
        <p:txBody>
          <a:bodyPr lIns="0" tIns="0" rIns="0" bIns="0">
            <a:normAutofit/>
          </a:bodyPr>
          <a:lstStyle>
            <a:lvl1pPr marL="171450" marR="0" indent="-171450" algn="l" defTabSz="685800" rtl="0" eaLnBrk="1" fontAlgn="auto" latinLnBrk="0" hangingPunct="1">
              <a:lnSpc>
                <a:spcPct val="100000"/>
              </a:lnSpc>
              <a:spcBef>
                <a:spcPts val="675"/>
              </a:spcBef>
              <a:spcAft>
                <a:spcPts val="0"/>
              </a:spcAft>
              <a:buClrTx/>
              <a:buSzTx/>
              <a:buFont typeface="Wingdings" pitchFamily="2" charset="2"/>
              <a:buChar char="§"/>
              <a:tabLst/>
              <a:defRPr sz="1200">
                <a:solidFill>
                  <a:schemeClr val="tx2"/>
                </a:solidFill>
              </a:defRPr>
            </a:lvl1pPr>
            <a:lvl2pPr marL="342900" indent="-171450">
              <a:spcBef>
                <a:spcPts val="0"/>
              </a:spcBef>
              <a:defRPr sz="1200">
                <a:solidFill>
                  <a:schemeClr val="tx2"/>
                </a:solidFill>
              </a:defRPr>
            </a:lvl2pPr>
            <a:lvl3pPr marL="514350" indent="-171450">
              <a:spcBef>
                <a:spcPts val="0"/>
              </a:spcBef>
              <a:buFont typeface="Wingdings" pitchFamily="2" charset="2"/>
              <a:buChar cha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6" name="Title 10"/>
          <p:cNvSpPr>
            <a:spLocks noGrp="1"/>
          </p:cNvSpPr>
          <p:nvPr>
            <p:ph type="title"/>
          </p:nvPr>
        </p:nvSpPr>
        <p:spPr>
          <a:xfrm>
            <a:off x="342490" y="225644"/>
            <a:ext cx="8436385" cy="685800"/>
          </a:xfrm>
          <a:prstGeom prst="rect">
            <a:avLst/>
          </a:prstGeom>
        </p:spPr>
        <p:txBody>
          <a:bodyPr lIns="0" tIns="0" rIns="0" bIns="0"/>
          <a:lstStyle/>
          <a:p>
            <a:r>
              <a:rPr lang="en-US" dirty="0"/>
              <a:t>Click to edit Master title style</a:t>
            </a:r>
          </a:p>
        </p:txBody>
      </p:sp>
    </p:spTree>
    <p:extLst>
      <p:ext uri="{BB962C8B-B14F-4D97-AF65-F5344CB8AC3E}">
        <p14:creationId xmlns:p14="http://schemas.microsoft.com/office/powerpoint/2010/main" val="968085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39300" y="1363423"/>
            <a:ext cx="4232700" cy="3265727"/>
          </a:xfrm>
        </p:spPr>
        <p:txBody>
          <a:bodyPr lIns="0" tIns="0" bIns="0">
            <a:normAutofit/>
          </a:bodyPr>
          <a:lstStyle>
            <a:lvl1pPr marL="171450" indent="-171450">
              <a:spcBef>
                <a:spcPts val="675"/>
              </a:spcBef>
              <a:buFont typeface="Wingdings" pitchFamily="2" charset="2"/>
              <a:buChar char="§"/>
              <a:defRPr sz="1200">
                <a:solidFill>
                  <a:schemeClr val="tx2"/>
                </a:solidFill>
              </a:defRPr>
            </a:lvl1pPr>
            <a:lvl2pPr marL="342900" indent="-171450">
              <a:spcBef>
                <a:spcPts val="0"/>
              </a:spcBef>
              <a:defRPr sz="1200">
                <a:solidFill>
                  <a:schemeClr val="tx2"/>
                </a:solidFill>
              </a:defRPr>
            </a:lvl2pPr>
            <a:lvl3pPr marL="514350" indent="-171450">
              <a:spcBef>
                <a:spcPts val="0"/>
              </a:spcBef>
              <a:buFont typeface="Wingdings" pitchFamily="2" charset="2"/>
              <a:buChar char="§"/>
              <a:defRPr sz="1200">
                <a:solidFill>
                  <a:schemeClr val="tx2"/>
                </a:solidFill>
              </a:defRPr>
            </a:lvl3pPr>
            <a:lvl4pPr>
              <a:defRPr sz="1200">
                <a:solidFill>
                  <a:schemeClr val="tx2"/>
                </a:solidFill>
              </a:defRPr>
            </a:lvl4pPr>
            <a:lvl5pPr>
              <a:defRPr sz="1200">
                <a:solidFill>
                  <a:schemeClr val="tx2"/>
                </a:solidFill>
              </a:defRPr>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4572000" y="1362901"/>
            <a:ext cx="4206875" cy="3266250"/>
          </a:xfrm>
        </p:spPr>
        <p:txBody>
          <a:bodyPr lIns="0" tIns="0" rIns="0" bIns="0">
            <a:normAutofit/>
          </a:bodyPr>
          <a:lstStyle>
            <a:lvl1pPr marL="171450" indent="-171450">
              <a:spcBef>
                <a:spcPts val="675"/>
              </a:spcBef>
              <a:buFont typeface="Wingdings" pitchFamily="2" charset="2"/>
              <a:buChar char="§"/>
              <a:defRPr sz="1200">
                <a:solidFill>
                  <a:schemeClr val="tx2"/>
                </a:solidFill>
              </a:defRPr>
            </a:lvl1pPr>
            <a:lvl2pPr marL="342900" indent="-171450">
              <a:spcBef>
                <a:spcPts val="0"/>
              </a:spcBef>
              <a:defRPr sz="1200">
                <a:solidFill>
                  <a:schemeClr val="tx2"/>
                </a:solidFill>
              </a:defRPr>
            </a:lvl2pPr>
            <a:lvl3pPr marL="514350" indent="-171450">
              <a:spcBef>
                <a:spcPts val="0"/>
              </a:spcBef>
              <a:buFont typeface="Wingdings" pitchFamily="2" charset="2"/>
              <a:buChar char="§"/>
              <a:defRPr sz="1200">
                <a:solidFill>
                  <a:schemeClr val="tx2"/>
                </a:solidFill>
              </a:defRPr>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
        <p:nvSpPr>
          <p:cNvPr id="5" name="Title 10"/>
          <p:cNvSpPr>
            <a:spLocks noGrp="1"/>
          </p:cNvSpPr>
          <p:nvPr>
            <p:ph type="title"/>
          </p:nvPr>
        </p:nvSpPr>
        <p:spPr>
          <a:xfrm>
            <a:off x="342490" y="225644"/>
            <a:ext cx="8436385" cy="685800"/>
          </a:xfrm>
          <a:prstGeom prst="rect">
            <a:avLst/>
          </a:prstGeom>
        </p:spPr>
        <p:txBody>
          <a:bodyPr lIns="0" tIns="0" rIns="0" bIns="0"/>
          <a:lstStyle/>
          <a:p>
            <a:r>
              <a:rPr lang="en-US" dirty="0"/>
              <a:t>Click to edit Master title style</a:t>
            </a:r>
          </a:p>
        </p:txBody>
      </p:sp>
    </p:spTree>
    <p:extLst>
      <p:ext uri="{BB962C8B-B14F-4D97-AF65-F5344CB8AC3E}">
        <p14:creationId xmlns:p14="http://schemas.microsoft.com/office/powerpoint/2010/main" val="1441795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of contents/Agenda">
    <p:spTree>
      <p:nvGrpSpPr>
        <p:cNvPr id="1" name=""/>
        <p:cNvGrpSpPr/>
        <p:nvPr/>
      </p:nvGrpSpPr>
      <p:grpSpPr>
        <a:xfrm>
          <a:off x="0" y="0"/>
          <a:ext cx="0" cy="0"/>
          <a:chOff x="0" y="0"/>
          <a:chExt cx="0" cy="0"/>
        </a:xfrm>
      </p:grpSpPr>
      <p:sp>
        <p:nvSpPr>
          <p:cNvPr id="8" name="Text Placeholder 6"/>
          <p:cNvSpPr>
            <a:spLocks noGrp="1"/>
          </p:cNvSpPr>
          <p:nvPr>
            <p:ph type="body" sz="quarter" idx="12"/>
          </p:nvPr>
        </p:nvSpPr>
        <p:spPr>
          <a:xfrm>
            <a:off x="3105150" y="1371600"/>
            <a:ext cx="5661454" cy="3257550"/>
          </a:xfrm>
        </p:spPr>
        <p:txBody>
          <a:bodyPr lIns="0" tIns="91440" bIns="0"/>
          <a:lstStyle>
            <a:lvl1pPr marL="0" indent="0">
              <a:lnSpc>
                <a:spcPts val="975"/>
              </a:lnSpc>
              <a:spcBef>
                <a:spcPts val="810"/>
              </a:spcBef>
              <a:buNone/>
              <a:defRPr sz="900"/>
            </a:lvl1pPr>
          </a:lstStyle>
          <a:p>
            <a:pPr lvl="0"/>
            <a:r>
              <a:rPr lang="en-US" dirty="0"/>
              <a:t>Click to edit Master text styles</a:t>
            </a:r>
          </a:p>
        </p:txBody>
      </p:sp>
      <p:sp>
        <p:nvSpPr>
          <p:cNvPr id="13" name="Text Placeholder 12"/>
          <p:cNvSpPr>
            <a:spLocks noGrp="1"/>
          </p:cNvSpPr>
          <p:nvPr>
            <p:ph type="body" sz="quarter" idx="13"/>
          </p:nvPr>
        </p:nvSpPr>
        <p:spPr>
          <a:xfrm>
            <a:off x="341060" y="1362693"/>
            <a:ext cx="2743200" cy="3266457"/>
          </a:xfrm>
        </p:spPr>
        <p:txBody>
          <a:bodyPr lIns="0" tIns="0" rIns="0" bIns="0"/>
          <a:lstStyle>
            <a:lvl1pPr marL="0" indent="0">
              <a:spcBef>
                <a:spcPts val="0"/>
              </a:spcBef>
              <a:buNone/>
              <a:defRPr sz="1350"/>
            </a:lvl1pPr>
          </a:lstStyle>
          <a:p>
            <a:pPr lvl="0"/>
            <a:r>
              <a:rPr lang="en-US" dirty="0"/>
              <a:t>Click to edit Master text styles</a:t>
            </a:r>
          </a:p>
        </p:txBody>
      </p:sp>
      <p:sp>
        <p:nvSpPr>
          <p:cNvPr id="5" name="Title 10"/>
          <p:cNvSpPr>
            <a:spLocks noGrp="1"/>
          </p:cNvSpPr>
          <p:nvPr>
            <p:ph type="title"/>
          </p:nvPr>
        </p:nvSpPr>
        <p:spPr>
          <a:xfrm>
            <a:off x="342490" y="225644"/>
            <a:ext cx="8436385" cy="685800"/>
          </a:xfrm>
          <a:prstGeom prst="rect">
            <a:avLst/>
          </a:prstGeom>
        </p:spPr>
        <p:txBody>
          <a:bodyPr lIns="0" tIns="0" rIns="0" bIns="0"/>
          <a:lstStyle/>
          <a:p>
            <a:r>
              <a:rPr lang="en-US" dirty="0"/>
              <a:t>Click to edit Master title style</a:t>
            </a:r>
          </a:p>
        </p:txBody>
      </p:sp>
    </p:spTree>
    <p:extLst>
      <p:ext uri="{BB962C8B-B14F-4D97-AF65-F5344CB8AC3E}">
        <p14:creationId xmlns:p14="http://schemas.microsoft.com/office/powerpoint/2010/main" val="9570260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3.emf"/><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tags" Target="../tags/tag1.xml"/><Relationship Id="rId5" Type="http://schemas.openxmlformats.org/officeDocument/2006/relationships/slideLayout" Target="../slideLayouts/slideLayout10.xml"/><Relationship Id="rId10" Type="http://schemas.openxmlformats.org/officeDocument/2006/relationships/vmlDrawing" Target="../drawings/vmlDrawing1.vml"/><Relationship Id="rId4" Type="http://schemas.openxmlformats.org/officeDocument/2006/relationships/slideLayout" Target="../slideLayouts/slideLayout9.xml"/><Relationship Id="rId9" Type="http://schemas.openxmlformats.org/officeDocument/2006/relationships/theme" Target="../theme/theme2.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0" y="0"/>
            <a:ext cx="9144000" cy="534052"/>
          </a:xfrm>
          <a:prstGeom prst="rect">
            <a:avLst/>
          </a:prstGeom>
          <a:solidFill>
            <a:srgbClr val="001934"/>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a:endParaRPr>
          </a:p>
        </p:txBody>
      </p:sp>
      <p:sp>
        <p:nvSpPr>
          <p:cNvPr id="1026" name="Rectangle 2"/>
          <p:cNvSpPr>
            <a:spLocks noGrp="1" noChangeArrowheads="1"/>
          </p:cNvSpPr>
          <p:nvPr>
            <p:ph type="title"/>
          </p:nvPr>
        </p:nvSpPr>
        <p:spPr bwMode="auto">
          <a:xfrm>
            <a:off x="234950" y="671513"/>
            <a:ext cx="8229600" cy="468312"/>
          </a:xfrm>
          <a:prstGeom prst="rect">
            <a:avLst/>
          </a:prstGeom>
          <a:noFill/>
          <a:ln w="9525">
            <a:noFill/>
            <a:miter lim="800000"/>
            <a:headEnd/>
            <a:tailEnd/>
          </a:ln>
        </p:spPr>
        <p:txBody>
          <a:bodyPr vert="horz" wrap="square" lIns="45720" tIns="45720" rIns="45720" bIns="45720" numCol="1" anchor="t"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50825" y="1325563"/>
            <a:ext cx="8626475" cy="3227387"/>
          </a:xfrm>
          <a:prstGeom prst="rect">
            <a:avLst/>
          </a:prstGeom>
          <a:noFill/>
          <a:ln w="9525">
            <a:noFill/>
            <a:miter lim="800000"/>
            <a:headEnd/>
            <a:tailEnd/>
          </a:ln>
        </p:spPr>
        <p:txBody>
          <a:bodyPr vert="horz" wrap="square" lIns="45720" tIns="45720" rIns="4572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Rectangle 6"/>
          <p:cNvSpPr>
            <a:spLocks noGrp="1" noChangeArrowheads="1"/>
          </p:cNvSpPr>
          <p:nvPr>
            <p:ph type="sldNum" sz="quarter" idx="4"/>
          </p:nvPr>
        </p:nvSpPr>
        <p:spPr bwMode="auto">
          <a:xfrm>
            <a:off x="207963" y="4972050"/>
            <a:ext cx="533400" cy="1714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spcBef>
                <a:spcPct val="0"/>
              </a:spcBef>
              <a:buSzTx/>
              <a:buFontTx/>
              <a:buNone/>
              <a:defRPr sz="700" b="0">
                <a:latin typeface="Arial" charset="0"/>
                <a:ea typeface="ＭＳ Ｐゴシック" pitchFamily="34" charset="-128"/>
                <a:cs typeface="Arial" charset="0"/>
              </a:defRPr>
            </a:lvl1pPr>
          </a:lstStyle>
          <a:p>
            <a:pPr>
              <a:defRPr/>
            </a:pPr>
            <a:fld id="{CDD1C7A2-6758-4531-95C7-A985E29F93B1}" type="slidenum">
              <a:rPr lang="en-US">
                <a:solidFill>
                  <a:prstClr val="black"/>
                </a:solidFill>
              </a:rPr>
              <a:pPr>
                <a:defRPr/>
              </a:pPr>
              <a:t>‹#›</a:t>
            </a:fld>
            <a:endParaRPr lang="en-US">
              <a:solidFill>
                <a:prstClr val="black"/>
              </a:solidFill>
            </a:endParaRPr>
          </a:p>
        </p:txBody>
      </p:sp>
      <p:sp>
        <p:nvSpPr>
          <p:cNvPr id="1029" name="Rectangle 6"/>
          <p:cNvSpPr>
            <a:spLocks noChangeArrowheads="1"/>
          </p:cNvSpPr>
          <p:nvPr/>
        </p:nvSpPr>
        <p:spPr bwMode="black">
          <a:xfrm>
            <a:off x="5916613" y="4964113"/>
            <a:ext cx="3054350" cy="190500"/>
          </a:xfrm>
          <a:prstGeom prst="rect">
            <a:avLst/>
          </a:prstGeom>
          <a:noFill/>
          <a:ln w="9525">
            <a:noFill/>
            <a:miter lim="800000"/>
            <a:headEnd/>
            <a:tailEnd/>
          </a:ln>
        </p:spPr>
        <p:txBody>
          <a:bodyPr lIns="92075" tIns="46038" rIns="92075" bIns="46038">
            <a:spAutoFit/>
          </a:bodyPr>
          <a:lstStyle/>
          <a:p>
            <a:pPr algn="r" eaLnBrk="1" hangingPunct="1">
              <a:lnSpc>
                <a:spcPct val="90000"/>
              </a:lnSpc>
              <a:spcBef>
                <a:spcPct val="0"/>
              </a:spcBef>
              <a:buSzTx/>
              <a:buFontTx/>
              <a:buNone/>
              <a:defRPr/>
            </a:pPr>
            <a:r>
              <a:rPr lang="en-US" sz="700" b="0" dirty="0">
                <a:solidFill>
                  <a:prstClr val="black"/>
                </a:solidFill>
                <a:ea typeface="ＭＳ Ｐゴシック" pitchFamily="34" charset="-128"/>
              </a:rPr>
              <a:t>© 2015 IBM Corporation</a:t>
            </a:r>
          </a:p>
        </p:txBody>
      </p:sp>
      <p:sp>
        <p:nvSpPr>
          <p:cNvPr id="3" name="Rectangle 6"/>
          <p:cNvSpPr>
            <a:spLocks noChangeArrowheads="1"/>
          </p:cNvSpPr>
          <p:nvPr userDrawn="1"/>
        </p:nvSpPr>
        <p:spPr bwMode="black">
          <a:xfrm>
            <a:off x="3001963" y="4964113"/>
            <a:ext cx="3054350" cy="187325"/>
          </a:xfrm>
          <a:prstGeom prst="rect">
            <a:avLst/>
          </a:prstGeom>
          <a:noFill/>
          <a:ln w="9525">
            <a:noFill/>
            <a:miter lim="800000"/>
            <a:headEnd/>
            <a:tailEnd/>
          </a:ln>
        </p:spPr>
        <p:txBody>
          <a:bodyPr lIns="92075" tIns="46038" rIns="92075" bIns="46038">
            <a:spAutoFit/>
          </a:bodyPr>
          <a:lstStyle/>
          <a:p>
            <a:pPr algn="ctr" eaLnBrk="1" hangingPunct="1">
              <a:lnSpc>
                <a:spcPct val="90000"/>
              </a:lnSpc>
              <a:spcBef>
                <a:spcPct val="0"/>
              </a:spcBef>
              <a:buSzTx/>
              <a:buFontTx/>
              <a:buNone/>
              <a:defRPr/>
            </a:pPr>
            <a:r>
              <a:rPr lang="en-US" sz="700" b="0" dirty="0">
                <a:solidFill>
                  <a:prstClr val="black"/>
                </a:solidFill>
                <a:ea typeface="ＭＳ Ｐゴシック" pitchFamily="34" charset="-128"/>
              </a:rPr>
              <a:t>IBM Confidential</a:t>
            </a:r>
          </a:p>
        </p:txBody>
      </p:sp>
      <p:pic>
        <p:nvPicPr>
          <p:cNvPr id="12" name="Picture 3" descr="IBM.png"/>
          <p:cNvPicPr>
            <a:picLocks noChangeAspect="1"/>
          </p:cNvPicPr>
          <p:nvPr userDrawn="1"/>
        </p:nvPicPr>
        <p:blipFill>
          <a:blip r:embed="rId7"/>
          <a:srcRect/>
          <a:stretch>
            <a:fillRect/>
          </a:stretch>
        </p:blipFill>
        <p:spPr bwMode="black">
          <a:xfrm>
            <a:off x="8297683" y="182529"/>
            <a:ext cx="554852" cy="222567"/>
          </a:xfrm>
          <a:prstGeom prst="rect">
            <a:avLst/>
          </a:prstGeom>
          <a:noFill/>
          <a:ln w="9525">
            <a:noFill/>
            <a:miter lim="800000"/>
            <a:headEnd/>
            <a:tailEnd/>
          </a:ln>
        </p:spPr>
      </p:pic>
    </p:spTree>
    <p:extLst>
      <p:ext uri="{BB962C8B-B14F-4D97-AF65-F5344CB8AC3E}">
        <p14:creationId xmlns:p14="http://schemas.microsoft.com/office/powerpoint/2010/main" val="629158326"/>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97" r:id="rId4"/>
    <p:sldLayoutId id="2147483825" r:id="rId5"/>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txStyles>
    <p:titleStyle>
      <a:lvl1pPr algn="l" rtl="0" eaLnBrk="0" fontAlgn="base" hangingPunct="0">
        <a:spcBef>
          <a:spcPct val="0"/>
        </a:spcBef>
        <a:spcAft>
          <a:spcPct val="0"/>
        </a:spcAft>
        <a:defRPr sz="2200">
          <a:solidFill>
            <a:srgbClr val="0070C0"/>
          </a:solidFill>
          <a:latin typeface="+mj-lt"/>
          <a:ea typeface="MS PGothic" pitchFamily="34" charset="-128"/>
          <a:cs typeface="ＭＳ Ｐゴシック" charset="0"/>
        </a:defRPr>
      </a:lvl1pPr>
      <a:lvl2pPr algn="l" rtl="0" eaLnBrk="0" fontAlgn="base" hangingPunct="0">
        <a:spcBef>
          <a:spcPct val="0"/>
        </a:spcBef>
        <a:spcAft>
          <a:spcPct val="0"/>
        </a:spcAft>
        <a:defRPr sz="2200">
          <a:solidFill>
            <a:srgbClr val="0070C0"/>
          </a:solidFill>
          <a:latin typeface="Arial" pitchFamily="34" charset="0"/>
          <a:ea typeface="MS PGothic" pitchFamily="34" charset="-128"/>
          <a:cs typeface="ＭＳ Ｐゴシック" charset="0"/>
        </a:defRPr>
      </a:lvl2pPr>
      <a:lvl3pPr algn="l" rtl="0" eaLnBrk="0" fontAlgn="base" hangingPunct="0">
        <a:spcBef>
          <a:spcPct val="0"/>
        </a:spcBef>
        <a:spcAft>
          <a:spcPct val="0"/>
        </a:spcAft>
        <a:defRPr sz="2200">
          <a:solidFill>
            <a:srgbClr val="0070C0"/>
          </a:solidFill>
          <a:latin typeface="Arial" pitchFamily="34" charset="0"/>
          <a:ea typeface="MS PGothic" pitchFamily="34" charset="-128"/>
          <a:cs typeface="ＭＳ Ｐゴシック" charset="0"/>
        </a:defRPr>
      </a:lvl3pPr>
      <a:lvl4pPr algn="l" rtl="0" eaLnBrk="0" fontAlgn="base" hangingPunct="0">
        <a:spcBef>
          <a:spcPct val="0"/>
        </a:spcBef>
        <a:spcAft>
          <a:spcPct val="0"/>
        </a:spcAft>
        <a:defRPr sz="2200">
          <a:solidFill>
            <a:srgbClr val="0070C0"/>
          </a:solidFill>
          <a:latin typeface="Arial" pitchFamily="34" charset="0"/>
          <a:ea typeface="MS PGothic" pitchFamily="34" charset="-128"/>
          <a:cs typeface="ＭＳ Ｐゴシック" charset="0"/>
        </a:defRPr>
      </a:lvl4pPr>
      <a:lvl5pPr algn="l" rtl="0" eaLnBrk="0" fontAlgn="base" hangingPunct="0">
        <a:spcBef>
          <a:spcPct val="0"/>
        </a:spcBef>
        <a:spcAft>
          <a:spcPct val="0"/>
        </a:spcAft>
        <a:defRPr sz="2200">
          <a:solidFill>
            <a:srgbClr val="0070C0"/>
          </a:solidFill>
          <a:latin typeface="Arial" pitchFamily="34" charset="0"/>
          <a:ea typeface="MS PGothic" pitchFamily="34" charset="-128"/>
          <a:cs typeface="ＭＳ Ｐゴシック" charset="0"/>
        </a:defRPr>
      </a:lvl5pPr>
      <a:lvl6pPr marL="457200" algn="l" rtl="0" fontAlgn="base">
        <a:spcBef>
          <a:spcPct val="0"/>
        </a:spcBef>
        <a:spcAft>
          <a:spcPct val="0"/>
        </a:spcAft>
        <a:defRPr sz="2400">
          <a:solidFill>
            <a:srgbClr val="0077B6"/>
          </a:solidFill>
          <a:latin typeface="Arial" pitchFamily="34" charset="0"/>
        </a:defRPr>
      </a:lvl6pPr>
      <a:lvl7pPr marL="914400" algn="l" rtl="0" fontAlgn="base">
        <a:spcBef>
          <a:spcPct val="0"/>
        </a:spcBef>
        <a:spcAft>
          <a:spcPct val="0"/>
        </a:spcAft>
        <a:defRPr sz="2400">
          <a:solidFill>
            <a:srgbClr val="0077B6"/>
          </a:solidFill>
          <a:latin typeface="Arial" pitchFamily="34" charset="0"/>
        </a:defRPr>
      </a:lvl7pPr>
      <a:lvl8pPr marL="1371600" algn="l" rtl="0" fontAlgn="base">
        <a:spcBef>
          <a:spcPct val="0"/>
        </a:spcBef>
        <a:spcAft>
          <a:spcPct val="0"/>
        </a:spcAft>
        <a:defRPr sz="2400">
          <a:solidFill>
            <a:srgbClr val="0077B6"/>
          </a:solidFill>
          <a:latin typeface="Arial" pitchFamily="34" charset="0"/>
        </a:defRPr>
      </a:lvl8pPr>
      <a:lvl9pPr marL="1828800" algn="l" rtl="0" fontAlgn="base">
        <a:spcBef>
          <a:spcPct val="0"/>
        </a:spcBef>
        <a:spcAft>
          <a:spcPct val="0"/>
        </a:spcAft>
        <a:defRPr sz="2400">
          <a:solidFill>
            <a:srgbClr val="0077B6"/>
          </a:solidFill>
          <a:latin typeface="Arial" pitchFamily="34" charset="0"/>
        </a:defRPr>
      </a:lvl9pPr>
    </p:titleStyle>
    <p:bodyStyle>
      <a:lvl1pPr marL="173038" indent="-173038" algn="l" rtl="0" eaLnBrk="0" fontAlgn="base" hangingPunct="0">
        <a:spcBef>
          <a:spcPct val="20000"/>
        </a:spcBef>
        <a:spcAft>
          <a:spcPct val="0"/>
        </a:spcAft>
        <a:buSzPct val="80000"/>
        <a:buFont typeface="Wingdings" pitchFamily="2" charset="2"/>
        <a:buChar char="§"/>
        <a:defRPr sz="2000">
          <a:solidFill>
            <a:schemeClr val="tx1"/>
          </a:solidFill>
          <a:latin typeface="+mn-lt"/>
          <a:ea typeface="MS PGothic" pitchFamily="34" charset="-128"/>
          <a:cs typeface="ＭＳ Ｐゴシック" charset="0"/>
        </a:defRPr>
      </a:lvl1pPr>
      <a:lvl2pPr marL="454025" indent="-165100" algn="l" rtl="0" eaLnBrk="0" fontAlgn="base" hangingPunct="0">
        <a:spcBef>
          <a:spcPct val="20000"/>
        </a:spcBef>
        <a:spcAft>
          <a:spcPct val="0"/>
        </a:spcAft>
        <a:buChar char="–"/>
        <a:defRPr sz="1600">
          <a:solidFill>
            <a:schemeClr val="tx1"/>
          </a:solidFill>
          <a:latin typeface="+mn-lt"/>
          <a:ea typeface="MS PGothic" pitchFamily="34" charset="-128"/>
        </a:defRPr>
      </a:lvl2pPr>
      <a:lvl3pPr marL="858838" indent="-173038" algn="l" rtl="0" eaLnBrk="0" fontAlgn="base" hangingPunct="0">
        <a:spcBef>
          <a:spcPct val="20000"/>
        </a:spcBef>
        <a:spcAft>
          <a:spcPct val="0"/>
        </a:spcAft>
        <a:buChar char="•"/>
        <a:defRPr sz="1400">
          <a:solidFill>
            <a:schemeClr val="tx1"/>
          </a:solidFill>
          <a:latin typeface="+mn-lt"/>
          <a:ea typeface="MS PGothic" pitchFamily="34" charset="-128"/>
        </a:defRPr>
      </a:lvl3pPr>
      <a:lvl4pPr marL="1312863" indent="-173038" algn="l" rtl="0" eaLnBrk="0" fontAlgn="base" hangingPunct="0">
        <a:spcBef>
          <a:spcPct val="20000"/>
        </a:spcBef>
        <a:spcAft>
          <a:spcPct val="0"/>
        </a:spcAft>
        <a:buChar char="–"/>
        <a:defRPr sz="1200">
          <a:solidFill>
            <a:schemeClr val="tx1"/>
          </a:solidFill>
          <a:latin typeface="+mn-lt"/>
          <a:ea typeface="MS PGothic" pitchFamily="34" charset="-128"/>
        </a:defRPr>
      </a:lvl4pPr>
      <a:lvl5pPr marL="1717675" indent="-173038" algn="l" rtl="0" eaLnBrk="0" fontAlgn="base" hangingPunct="0">
        <a:spcBef>
          <a:spcPct val="20000"/>
        </a:spcBef>
        <a:spcAft>
          <a:spcPct val="0"/>
        </a:spcAft>
        <a:buFont typeface="Times" charset="0"/>
        <a:buChar char="•"/>
        <a:defRPr sz="1200">
          <a:solidFill>
            <a:schemeClr val="tx1"/>
          </a:solidFill>
          <a:latin typeface="+mn-lt"/>
          <a:ea typeface="MS PGothic" pitchFamily="34" charset="-128"/>
        </a:defRPr>
      </a:lvl5pPr>
      <a:lvl6pPr marL="2174875" indent="-173038" algn="l" rtl="0" fontAlgn="base">
        <a:spcBef>
          <a:spcPct val="20000"/>
        </a:spcBef>
        <a:spcAft>
          <a:spcPct val="0"/>
        </a:spcAft>
        <a:buFont typeface="Times"/>
        <a:buChar char="•"/>
        <a:defRPr sz="1400">
          <a:solidFill>
            <a:schemeClr val="tx1"/>
          </a:solidFill>
          <a:latin typeface="+mn-lt"/>
        </a:defRPr>
      </a:lvl6pPr>
      <a:lvl7pPr marL="2632075" indent="-173038" algn="l" rtl="0" fontAlgn="base">
        <a:spcBef>
          <a:spcPct val="20000"/>
        </a:spcBef>
        <a:spcAft>
          <a:spcPct val="0"/>
        </a:spcAft>
        <a:buFont typeface="Times"/>
        <a:buChar char="•"/>
        <a:defRPr sz="1400">
          <a:solidFill>
            <a:schemeClr val="tx1"/>
          </a:solidFill>
          <a:latin typeface="+mn-lt"/>
        </a:defRPr>
      </a:lvl7pPr>
      <a:lvl8pPr marL="3089275" indent="-173038" algn="l" rtl="0" fontAlgn="base">
        <a:spcBef>
          <a:spcPct val="20000"/>
        </a:spcBef>
        <a:spcAft>
          <a:spcPct val="0"/>
        </a:spcAft>
        <a:buFont typeface="Times"/>
        <a:buChar char="•"/>
        <a:defRPr sz="1400">
          <a:solidFill>
            <a:schemeClr val="tx1"/>
          </a:solidFill>
          <a:latin typeface="+mn-lt"/>
        </a:defRPr>
      </a:lvl8pPr>
      <a:lvl9pPr marL="3546475" indent="-173038" algn="l" rtl="0" fontAlgn="base">
        <a:spcBef>
          <a:spcPct val="20000"/>
        </a:spcBef>
        <a:spcAft>
          <a:spcPct val="0"/>
        </a:spcAft>
        <a:buFont typeface="Times"/>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userDrawn="1">
            <p:custDataLst>
              <p:tags r:id="rId11"/>
            </p:custData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4195" name="think-cell Slide" r:id="rId12" imgW="270" imgH="270" progId="TCLayout.ActiveDocument.1">
                  <p:embed/>
                </p:oleObj>
              </mc:Choice>
              <mc:Fallback>
                <p:oleObj name="think-cell Slide" r:id="rId12" imgW="270" imgH="270" progId="TCLayout.ActiveDocument.1">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9" y="1192"/>
                        <a:ext cx="1587" cy="1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1027" name="Text Placeholder 2"/>
          <p:cNvSpPr>
            <a:spLocks noGrp="1"/>
          </p:cNvSpPr>
          <p:nvPr>
            <p:ph type="body" idx="1"/>
          </p:nvPr>
        </p:nvSpPr>
        <p:spPr bwMode="auto">
          <a:xfrm>
            <a:off x="357188" y="1406129"/>
            <a:ext cx="8420100" cy="32063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pic>
        <p:nvPicPr>
          <p:cNvPr id="1028" name="Picture 26"/>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778875" y="4629150"/>
            <a:ext cx="204788" cy="3774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Date Placeholder 5"/>
          <p:cNvSpPr txBox="1">
            <a:spLocks/>
          </p:cNvSpPr>
          <p:nvPr userDrawn="1"/>
        </p:nvSpPr>
        <p:spPr>
          <a:xfrm>
            <a:off x="744538" y="4932760"/>
            <a:ext cx="1130300" cy="82153"/>
          </a:xfrm>
          <a:prstGeom prst="rect">
            <a:avLst/>
          </a:prstGeom>
          <a:noFill/>
        </p:spPr>
        <p:txBody>
          <a:bodyPr lIns="0" tIns="0" rIns="0" bIns="0"/>
          <a:lstStyle>
            <a:defPPr>
              <a:defRPr lang="en-US"/>
            </a:defPPr>
            <a:lvl1pPr algn="l" rtl="0" eaLnBrk="0" fontAlgn="base" hangingPunct="0">
              <a:lnSpc>
                <a:spcPct val="90000"/>
              </a:lnSpc>
              <a:spcBef>
                <a:spcPct val="0"/>
              </a:spcBef>
              <a:spcAft>
                <a:spcPct val="0"/>
              </a:spcAft>
              <a:defRPr sz="1400" kern="1200">
                <a:solidFill>
                  <a:schemeClr val="tx1"/>
                </a:solidFill>
                <a:latin typeface="Arial" pitchFamily="34" charset="0"/>
                <a:ea typeface="+mn-ea"/>
                <a:cs typeface="+mn-cs"/>
              </a:defRPr>
            </a:lvl1pPr>
            <a:lvl2pPr marL="742950" indent="-285750" algn="l" rtl="0" eaLnBrk="0" fontAlgn="base" hangingPunct="0">
              <a:lnSpc>
                <a:spcPct val="90000"/>
              </a:lnSpc>
              <a:spcBef>
                <a:spcPct val="0"/>
              </a:spcBef>
              <a:spcAft>
                <a:spcPct val="0"/>
              </a:spcAft>
              <a:defRPr sz="1400" kern="1200">
                <a:solidFill>
                  <a:schemeClr val="tx1"/>
                </a:solidFill>
                <a:latin typeface="Arial" pitchFamily="34" charset="0"/>
                <a:ea typeface="+mn-ea"/>
                <a:cs typeface="+mn-cs"/>
              </a:defRPr>
            </a:lvl2pPr>
            <a:lvl3pPr marL="1143000" indent="-228600" algn="l" rtl="0" eaLnBrk="0" fontAlgn="base" hangingPunct="0">
              <a:lnSpc>
                <a:spcPct val="90000"/>
              </a:lnSpc>
              <a:spcBef>
                <a:spcPct val="0"/>
              </a:spcBef>
              <a:spcAft>
                <a:spcPct val="0"/>
              </a:spcAft>
              <a:defRPr sz="1400" kern="1200">
                <a:solidFill>
                  <a:schemeClr val="tx1"/>
                </a:solidFill>
                <a:latin typeface="Arial" pitchFamily="34" charset="0"/>
                <a:ea typeface="+mn-ea"/>
                <a:cs typeface="+mn-cs"/>
              </a:defRPr>
            </a:lvl3pPr>
            <a:lvl4pPr marL="1600200" indent="-228600" algn="l" rtl="0" eaLnBrk="0" fontAlgn="base" hangingPunct="0">
              <a:lnSpc>
                <a:spcPct val="90000"/>
              </a:lnSpc>
              <a:spcBef>
                <a:spcPct val="0"/>
              </a:spcBef>
              <a:spcAft>
                <a:spcPct val="0"/>
              </a:spcAft>
              <a:defRPr sz="1400" kern="1200">
                <a:solidFill>
                  <a:schemeClr val="tx1"/>
                </a:solidFill>
                <a:latin typeface="Arial" pitchFamily="34" charset="0"/>
                <a:ea typeface="+mn-ea"/>
                <a:cs typeface="+mn-cs"/>
              </a:defRPr>
            </a:lvl4pPr>
            <a:lvl5pPr marL="2057400" indent="-228600" algn="l" rtl="0" eaLnBrk="0" fontAlgn="base" hangingPunct="0">
              <a:lnSpc>
                <a:spcPct val="90000"/>
              </a:lnSpc>
              <a:spcBef>
                <a:spcPct val="0"/>
              </a:spcBef>
              <a:spcAft>
                <a:spcPct val="0"/>
              </a:spcAft>
              <a:defRPr sz="1400" kern="1200">
                <a:solidFill>
                  <a:schemeClr val="tx1"/>
                </a:solidFill>
                <a:latin typeface="Arial" pitchFamily="34" charset="0"/>
                <a:ea typeface="+mn-ea"/>
                <a:cs typeface="+mn-cs"/>
              </a:defRPr>
            </a:lvl5pPr>
            <a:lvl6pPr marL="2514600" indent="-228600" algn="l" defTabSz="914400" rtl="0" eaLnBrk="0" fontAlgn="base" latinLnBrk="0" hangingPunct="0">
              <a:lnSpc>
                <a:spcPct val="90000"/>
              </a:lnSpc>
              <a:spcBef>
                <a:spcPct val="50000"/>
              </a:spcBef>
              <a:spcAft>
                <a:spcPct val="0"/>
              </a:spcAft>
              <a:buFont typeface="Wingdings" pitchFamily="2" charset="2"/>
              <a:defRPr sz="1400" kern="1200">
                <a:solidFill>
                  <a:schemeClr val="tx1"/>
                </a:solidFill>
                <a:latin typeface="Arial" pitchFamily="34" charset="0"/>
                <a:ea typeface="+mn-ea"/>
                <a:cs typeface="+mn-cs"/>
              </a:defRPr>
            </a:lvl6pPr>
            <a:lvl7pPr marL="2971800" indent="-228600" algn="l" defTabSz="914400" rtl="0" eaLnBrk="0" fontAlgn="base" latinLnBrk="0" hangingPunct="0">
              <a:lnSpc>
                <a:spcPct val="90000"/>
              </a:lnSpc>
              <a:spcBef>
                <a:spcPct val="50000"/>
              </a:spcBef>
              <a:spcAft>
                <a:spcPct val="0"/>
              </a:spcAft>
              <a:buFont typeface="Wingdings" pitchFamily="2" charset="2"/>
              <a:defRPr sz="1400" kern="1200">
                <a:solidFill>
                  <a:schemeClr val="tx1"/>
                </a:solidFill>
                <a:latin typeface="Arial" pitchFamily="34" charset="0"/>
                <a:ea typeface="+mn-ea"/>
                <a:cs typeface="+mn-cs"/>
              </a:defRPr>
            </a:lvl7pPr>
            <a:lvl8pPr marL="3429000" indent="-228600" algn="l" defTabSz="914400" rtl="0" eaLnBrk="0" fontAlgn="base" latinLnBrk="0" hangingPunct="0">
              <a:lnSpc>
                <a:spcPct val="90000"/>
              </a:lnSpc>
              <a:spcBef>
                <a:spcPct val="50000"/>
              </a:spcBef>
              <a:spcAft>
                <a:spcPct val="0"/>
              </a:spcAft>
              <a:buFont typeface="Wingdings" pitchFamily="2" charset="2"/>
              <a:defRPr sz="1400" kern="1200">
                <a:solidFill>
                  <a:schemeClr val="tx1"/>
                </a:solidFill>
                <a:latin typeface="Arial" pitchFamily="34" charset="0"/>
                <a:ea typeface="+mn-ea"/>
                <a:cs typeface="+mn-cs"/>
              </a:defRPr>
            </a:lvl8pPr>
            <a:lvl9pPr marL="3886200" indent="-228600" algn="l" defTabSz="914400" rtl="0" eaLnBrk="0" fontAlgn="base" latinLnBrk="0" hangingPunct="0">
              <a:lnSpc>
                <a:spcPct val="90000"/>
              </a:lnSpc>
              <a:spcBef>
                <a:spcPct val="50000"/>
              </a:spcBef>
              <a:spcAft>
                <a:spcPct val="0"/>
              </a:spcAft>
              <a:buFont typeface="Wingdings" pitchFamily="2" charset="2"/>
              <a:defRPr sz="1400" kern="1200">
                <a:solidFill>
                  <a:schemeClr val="tx1"/>
                </a:solidFill>
                <a:latin typeface="Arial" pitchFamily="34" charset="0"/>
                <a:ea typeface="+mn-ea"/>
                <a:cs typeface="+mn-cs"/>
              </a:defRPr>
            </a:lvl9pPr>
          </a:lstStyle>
          <a:p>
            <a:pPr>
              <a:lnSpc>
                <a:spcPct val="100000"/>
              </a:lnSpc>
              <a:buSzTx/>
              <a:buFontTx/>
              <a:buNone/>
              <a:defRPr/>
            </a:pPr>
            <a:r>
              <a:rPr lang="en-US" sz="600" b="0" dirty="0">
                <a:solidFill>
                  <a:srgbClr val="666666"/>
                </a:solidFill>
                <a:cs typeface="Arial" pitchFamily="34" charset="0"/>
              </a:rPr>
              <a:t>©2015 IBM Corporation</a:t>
            </a:r>
          </a:p>
        </p:txBody>
      </p:sp>
      <p:sp>
        <p:nvSpPr>
          <p:cNvPr id="32" name="Slide Number Placeholder 4"/>
          <p:cNvSpPr txBox="1">
            <a:spLocks/>
          </p:cNvSpPr>
          <p:nvPr userDrawn="1"/>
        </p:nvSpPr>
        <p:spPr>
          <a:xfrm>
            <a:off x="358776" y="4932760"/>
            <a:ext cx="333375" cy="123825"/>
          </a:xfrm>
          <a:prstGeom prst="rect">
            <a:avLst/>
          </a:prstGeom>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0"/>
              </a:spcBef>
              <a:buSzTx/>
              <a:buFontTx/>
              <a:buNone/>
              <a:defRPr/>
            </a:pPr>
            <a:fld id="{126E028D-357B-4D70-BAD5-BB9E379B4C1F}" type="slidenum">
              <a:rPr lang="en-US" altLang="en-US" sz="600" b="0" smtClean="0">
                <a:solidFill>
                  <a:srgbClr val="666666"/>
                </a:solidFill>
                <a:ea typeface="+mn-ea"/>
              </a:rPr>
              <a:pPr eaLnBrk="1" hangingPunct="1">
                <a:spcBef>
                  <a:spcPct val="0"/>
                </a:spcBef>
                <a:buSzTx/>
                <a:buFontTx/>
                <a:buNone/>
                <a:defRPr/>
              </a:pPr>
              <a:t>‹#›</a:t>
            </a:fld>
            <a:endParaRPr lang="en-US" altLang="en-US" sz="600" b="0">
              <a:solidFill>
                <a:srgbClr val="666666"/>
              </a:solidFill>
              <a:ea typeface="+mn-ea"/>
            </a:endParaRPr>
          </a:p>
        </p:txBody>
      </p:sp>
    </p:spTree>
    <p:extLst>
      <p:ext uri="{BB962C8B-B14F-4D97-AF65-F5344CB8AC3E}">
        <p14:creationId xmlns:p14="http://schemas.microsoft.com/office/powerpoint/2010/main" val="4201766435"/>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Lst>
  <p:txStyles>
    <p:titleStyle>
      <a:lvl1pPr algn="l" rtl="0" eaLnBrk="0" fontAlgn="base" hangingPunct="0">
        <a:lnSpc>
          <a:spcPct val="90000"/>
        </a:lnSpc>
        <a:spcBef>
          <a:spcPct val="0"/>
        </a:spcBef>
        <a:spcAft>
          <a:spcPct val="0"/>
        </a:spcAft>
        <a:defRPr sz="2100" kern="1200">
          <a:solidFill>
            <a:schemeClr val="tx1"/>
          </a:solidFill>
          <a:latin typeface="+mj-lt"/>
          <a:ea typeface="+mj-ea"/>
          <a:cs typeface="+mj-cs"/>
        </a:defRPr>
      </a:lvl1pPr>
      <a:lvl2pPr algn="l" rtl="0" eaLnBrk="0" fontAlgn="base" hangingPunct="0">
        <a:lnSpc>
          <a:spcPct val="90000"/>
        </a:lnSpc>
        <a:spcBef>
          <a:spcPct val="0"/>
        </a:spcBef>
        <a:spcAft>
          <a:spcPct val="0"/>
        </a:spcAft>
        <a:defRPr sz="2100">
          <a:solidFill>
            <a:schemeClr val="tx1"/>
          </a:solidFill>
          <a:latin typeface="Arial" pitchFamily="34" charset="0"/>
        </a:defRPr>
      </a:lvl2pPr>
      <a:lvl3pPr algn="l" rtl="0" eaLnBrk="0" fontAlgn="base" hangingPunct="0">
        <a:lnSpc>
          <a:spcPct val="90000"/>
        </a:lnSpc>
        <a:spcBef>
          <a:spcPct val="0"/>
        </a:spcBef>
        <a:spcAft>
          <a:spcPct val="0"/>
        </a:spcAft>
        <a:defRPr sz="2100">
          <a:solidFill>
            <a:schemeClr val="tx1"/>
          </a:solidFill>
          <a:latin typeface="Arial" pitchFamily="34" charset="0"/>
        </a:defRPr>
      </a:lvl3pPr>
      <a:lvl4pPr algn="l" rtl="0" eaLnBrk="0" fontAlgn="base" hangingPunct="0">
        <a:lnSpc>
          <a:spcPct val="90000"/>
        </a:lnSpc>
        <a:spcBef>
          <a:spcPct val="0"/>
        </a:spcBef>
        <a:spcAft>
          <a:spcPct val="0"/>
        </a:spcAft>
        <a:defRPr sz="2100">
          <a:solidFill>
            <a:schemeClr val="tx1"/>
          </a:solidFill>
          <a:latin typeface="Arial" pitchFamily="34" charset="0"/>
        </a:defRPr>
      </a:lvl4pPr>
      <a:lvl5pPr algn="l" rtl="0" eaLnBrk="0" fontAlgn="base" hangingPunct="0">
        <a:lnSpc>
          <a:spcPct val="90000"/>
        </a:lnSpc>
        <a:spcBef>
          <a:spcPct val="0"/>
        </a:spcBef>
        <a:spcAft>
          <a:spcPct val="0"/>
        </a:spcAft>
        <a:defRPr sz="2100">
          <a:solidFill>
            <a:schemeClr val="tx1"/>
          </a:solidFill>
          <a:latin typeface="Arial" pitchFamily="34" charset="0"/>
        </a:defRPr>
      </a:lvl5pPr>
      <a:lvl6pPr marL="342900" algn="l" rtl="0" fontAlgn="base">
        <a:lnSpc>
          <a:spcPct val="90000"/>
        </a:lnSpc>
        <a:spcBef>
          <a:spcPct val="0"/>
        </a:spcBef>
        <a:spcAft>
          <a:spcPct val="0"/>
        </a:spcAft>
        <a:defRPr sz="2100">
          <a:solidFill>
            <a:schemeClr val="tx1"/>
          </a:solidFill>
          <a:latin typeface="Arial" pitchFamily="34" charset="0"/>
        </a:defRPr>
      </a:lvl6pPr>
      <a:lvl7pPr marL="685800" algn="l" rtl="0" fontAlgn="base">
        <a:lnSpc>
          <a:spcPct val="90000"/>
        </a:lnSpc>
        <a:spcBef>
          <a:spcPct val="0"/>
        </a:spcBef>
        <a:spcAft>
          <a:spcPct val="0"/>
        </a:spcAft>
        <a:defRPr sz="2100">
          <a:solidFill>
            <a:schemeClr val="tx1"/>
          </a:solidFill>
          <a:latin typeface="Arial" pitchFamily="34" charset="0"/>
        </a:defRPr>
      </a:lvl7pPr>
      <a:lvl8pPr marL="1028700" algn="l" rtl="0" fontAlgn="base">
        <a:lnSpc>
          <a:spcPct val="90000"/>
        </a:lnSpc>
        <a:spcBef>
          <a:spcPct val="0"/>
        </a:spcBef>
        <a:spcAft>
          <a:spcPct val="0"/>
        </a:spcAft>
        <a:defRPr sz="2100">
          <a:solidFill>
            <a:schemeClr val="tx1"/>
          </a:solidFill>
          <a:latin typeface="Arial" pitchFamily="34" charset="0"/>
        </a:defRPr>
      </a:lvl8pPr>
      <a:lvl9pPr marL="1371600" algn="l" rtl="0" fontAlgn="base">
        <a:lnSpc>
          <a:spcPct val="90000"/>
        </a:lnSpc>
        <a:spcBef>
          <a:spcPct val="0"/>
        </a:spcBef>
        <a:spcAft>
          <a:spcPct val="0"/>
        </a:spcAft>
        <a:defRPr sz="2100">
          <a:solidFill>
            <a:schemeClr val="tx1"/>
          </a:solidFill>
          <a:latin typeface="Arial" pitchFamily="34" charset="0"/>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2"/>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chemeClr val="tx2"/>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sz="1800" kern="1200">
          <a:solidFill>
            <a:schemeClr val="tx2"/>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2"/>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2"/>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6"/>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8564563" y="4790306"/>
            <a:ext cx="370086" cy="141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TextBox 7"/>
          <p:cNvSpPr txBox="1">
            <a:spLocks/>
          </p:cNvSpPr>
          <p:nvPr/>
        </p:nvSpPr>
        <p:spPr bwMode="auto">
          <a:xfrm>
            <a:off x="217290" y="4689082"/>
            <a:ext cx="317500" cy="238125"/>
          </a:xfrm>
          <a:prstGeom prst="rect">
            <a:avLst/>
          </a:prstGeom>
          <a:solidFill>
            <a:srgbClr val="00B2E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defRPr sz="2900">
                <a:solidFill>
                  <a:schemeClr val="tx1"/>
                </a:solidFill>
                <a:latin typeface="Calibri" panose="020F0502020204030204" pitchFamily="34" charset="0"/>
                <a:cs typeface="Arial" panose="020B0604020202020204" pitchFamily="34" charset="0"/>
              </a:defRPr>
            </a:lvl1pPr>
            <a:lvl2pPr marL="742950" indent="-285750">
              <a:defRPr sz="2900">
                <a:solidFill>
                  <a:schemeClr val="tx1"/>
                </a:solidFill>
                <a:latin typeface="Calibri" panose="020F0502020204030204" pitchFamily="34" charset="0"/>
                <a:cs typeface="Arial" panose="020B0604020202020204" pitchFamily="34" charset="0"/>
              </a:defRPr>
            </a:lvl2pPr>
            <a:lvl3pPr marL="1143000" indent="-228600">
              <a:defRPr sz="2900">
                <a:solidFill>
                  <a:schemeClr val="tx1"/>
                </a:solidFill>
                <a:latin typeface="Calibri" panose="020F0502020204030204" pitchFamily="34" charset="0"/>
                <a:cs typeface="Arial" panose="020B0604020202020204" pitchFamily="34" charset="0"/>
              </a:defRPr>
            </a:lvl3pPr>
            <a:lvl4pPr marL="1600200" indent="-228600">
              <a:defRPr sz="2900">
                <a:solidFill>
                  <a:schemeClr val="tx1"/>
                </a:solidFill>
                <a:latin typeface="Calibri" panose="020F0502020204030204" pitchFamily="34" charset="0"/>
                <a:cs typeface="Arial" panose="020B0604020202020204" pitchFamily="34" charset="0"/>
              </a:defRPr>
            </a:lvl4pPr>
            <a:lvl5pPr marL="2057400" indent="-228600">
              <a:defRPr sz="2900">
                <a:solidFill>
                  <a:schemeClr val="tx1"/>
                </a:solidFill>
                <a:latin typeface="Calibri" panose="020F0502020204030204" pitchFamily="34" charset="0"/>
                <a:cs typeface="Arial" panose="020B0604020202020204" pitchFamily="34" charset="0"/>
              </a:defRPr>
            </a:lvl5pPr>
            <a:lvl6pPr marL="2514600" indent="-228600" defTabSz="73025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6pPr>
            <a:lvl7pPr marL="2971800" indent="-228600" defTabSz="73025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7pPr>
            <a:lvl8pPr marL="3429000" indent="-228600" defTabSz="73025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8pPr>
            <a:lvl9pPr marL="3886200" indent="-228600" defTabSz="73025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9pPr>
          </a:lstStyle>
          <a:p>
            <a:pPr algn="ctr" defTabSz="456383" eaLnBrk="1" hangingPunct="1">
              <a:spcBef>
                <a:spcPct val="0"/>
              </a:spcBef>
              <a:buSzTx/>
              <a:buFontTx/>
              <a:buNone/>
              <a:defRPr/>
            </a:pPr>
            <a:fld id="{DFF44EC8-C714-4DE7-B540-4A9AB8CB938E}" type="slidenum">
              <a:rPr lang="en-US" altLang="en-US" sz="900" b="0" smtClean="0">
                <a:solidFill>
                  <a:srgbClr val="FFFFFF"/>
                </a:solidFill>
                <a:latin typeface="Lubalin Demi for IBM"/>
                <a:ea typeface="Lubalin Demi for IBM"/>
                <a:cs typeface="Lubalin Demi for IBM"/>
              </a:rPr>
              <a:pPr algn="ctr" defTabSz="456383" eaLnBrk="1" hangingPunct="1">
                <a:spcBef>
                  <a:spcPct val="0"/>
                </a:spcBef>
                <a:buSzTx/>
                <a:buFontTx/>
                <a:buNone/>
                <a:defRPr/>
              </a:pPr>
              <a:t>‹#›</a:t>
            </a:fld>
            <a:endParaRPr lang="en-US" altLang="en-US" sz="900" b="0">
              <a:solidFill>
                <a:srgbClr val="FFFFFF"/>
              </a:solidFill>
              <a:latin typeface="Lubalin Demi for IBM"/>
              <a:ea typeface="Lubalin Demi for IBM"/>
              <a:cs typeface="Lubalin Demi for IBM"/>
            </a:endParaRPr>
          </a:p>
        </p:txBody>
      </p:sp>
      <p:sp>
        <p:nvSpPr>
          <p:cNvPr id="1029" name="Title Placeholder 1"/>
          <p:cNvSpPr>
            <a:spLocks noGrp="1"/>
          </p:cNvSpPr>
          <p:nvPr>
            <p:ph type="title"/>
          </p:nvPr>
        </p:nvSpPr>
        <p:spPr bwMode="auto">
          <a:xfrm>
            <a:off x="1687745" y="714375"/>
            <a:ext cx="57626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endParaRPr lang="en-US" altLang="en-US"/>
          </a:p>
        </p:txBody>
      </p:sp>
      <p:sp>
        <p:nvSpPr>
          <p:cNvPr id="1030" name="Text Placeholder 1"/>
          <p:cNvSpPr>
            <a:spLocks noGrp="1"/>
          </p:cNvSpPr>
          <p:nvPr>
            <p:ph type="body" idx="1"/>
          </p:nvPr>
        </p:nvSpPr>
        <p:spPr bwMode="auto">
          <a:xfrm>
            <a:off x="1687745" y="1423807"/>
            <a:ext cx="5762625" cy="2862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	00	Fourth level</a:t>
            </a:r>
          </a:p>
          <a:p>
            <a:pPr lvl="4"/>
            <a:r>
              <a:rPr lang="en-US" altLang="en-US"/>
              <a:t>	00	Fifth level</a:t>
            </a:r>
          </a:p>
        </p:txBody>
      </p:sp>
    </p:spTree>
    <p:extLst>
      <p:ext uri="{BB962C8B-B14F-4D97-AF65-F5344CB8AC3E}">
        <p14:creationId xmlns:p14="http://schemas.microsoft.com/office/powerpoint/2010/main" val="1682800786"/>
      </p:ext>
    </p:extLst>
  </p:cSld>
  <p:clrMap bg1="lt1" tx1="dk1" bg2="lt2" tx2="dk2" accent1="accent1" accent2="accent2" accent3="accent3" accent4="accent4" accent5="accent5" accent6="accent6" hlink="hlink" folHlink="folHlink"/>
  <p:sldLayoutIdLst>
    <p:sldLayoutId id="2147483837" r:id="rId1"/>
  </p:sldLayoutIdLst>
  <p:txStyles>
    <p:titleStyle>
      <a:lvl1pPr algn="l" defTabSz="456383" rtl="0" eaLnBrk="0" fontAlgn="base" hangingPunct="0">
        <a:spcBef>
          <a:spcPct val="0"/>
        </a:spcBef>
        <a:spcAft>
          <a:spcPct val="0"/>
        </a:spcAft>
        <a:defRPr sz="2300" kern="1200">
          <a:solidFill>
            <a:srgbClr val="001934"/>
          </a:solidFill>
          <a:latin typeface="Lubalin Demi for IBM"/>
          <a:ea typeface="Lubalin Demi for IBM" pitchFamily="1" charset="0"/>
          <a:cs typeface="Lubalin Demi for IBM"/>
        </a:defRPr>
      </a:lvl1pPr>
      <a:lvl2pPr algn="l" defTabSz="456383" rtl="0" eaLnBrk="0" fontAlgn="base" hangingPunct="0">
        <a:spcBef>
          <a:spcPct val="0"/>
        </a:spcBef>
        <a:spcAft>
          <a:spcPct val="0"/>
        </a:spcAft>
        <a:defRPr sz="2300">
          <a:solidFill>
            <a:srgbClr val="001934"/>
          </a:solidFill>
          <a:latin typeface="Lubalin Demi for IBM" pitchFamily="1" charset="0"/>
          <a:ea typeface="Lubalin Demi for IBM" pitchFamily="1" charset="0"/>
          <a:cs typeface="Lubalin Demi for IBM" pitchFamily="1" charset="0"/>
        </a:defRPr>
      </a:lvl2pPr>
      <a:lvl3pPr algn="l" defTabSz="456383" rtl="0" eaLnBrk="0" fontAlgn="base" hangingPunct="0">
        <a:spcBef>
          <a:spcPct val="0"/>
        </a:spcBef>
        <a:spcAft>
          <a:spcPct val="0"/>
        </a:spcAft>
        <a:defRPr sz="2300">
          <a:solidFill>
            <a:srgbClr val="001934"/>
          </a:solidFill>
          <a:latin typeface="Lubalin Demi for IBM" pitchFamily="1" charset="0"/>
          <a:ea typeface="Lubalin Demi for IBM" pitchFamily="1" charset="0"/>
          <a:cs typeface="Lubalin Demi for IBM" pitchFamily="1" charset="0"/>
        </a:defRPr>
      </a:lvl3pPr>
      <a:lvl4pPr algn="l" defTabSz="456383" rtl="0" eaLnBrk="0" fontAlgn="base" hangingPunct="0">
        <a:spcBef>
          <a:spcPct val="0"/>
        </a:spcBef>
        <a:spcAft>
          <a:spcPct val="0"/>
        </a:spcAft>
        <a:defRPr sz="2300">
          <a:solidFill>
            <a:srgbClr val="001934"/>
          </a:solidFill>
          <a:latin typeface="Lubalin Demi for IBM" pitchFamily="1" charset="0"/>
          <a:ea typeface="Lubalin Demi for IBM" pitchFamily="1" charset="0"/>
          <a:cs typeface="Lubalin Demi for IBM" pitchFamily="1" charset="0"/>
        </a:defRPr>
      </a:lvl4pPr>
      <a:lvl5pPr algn="l" defTabSz="456383" rtl="0" eaLnBrk="0" fontAlgn="base" hangingPunct="0">
        <a:spcBef>
          <a:spcPct val="0"/>
        </a:spcBef>
        <a:spcAft>
          <a:spcPct val="0"/>
        </a:spcAft>
        <a:defRPr sz="2300">
          <a:solidFill>
            <a:srgbClr val="001934"/>
          </a:solidFill>
          <a:latin typeface="Lubalin Demi for IBM" pitchFamily="1" charset="0"/>
          <a:ea typeface="Lubalin Demi for IBM" pitchFamily="1" charset="0"/>
          <a:cs typeface="Lubalin Demi for IBM" pitchFamily="1" charset="0"/>
        </a:defRPr>
      </a:lvl5pPr>
      <a:lvl6pPr marL="285736" algn="l" defTabSz="456383" rtl="0" fontAlgn="base">
        <a:spcBef>
          <a:spcPct val="0"/>
        </a:spcBef>
        <a:spcAft>
          <a:spcPct val="0"/>
        </a:spcAft>
        <a:defRPr sz="2300">
          <a:solidFill>
            <a:srgbClr val="001934"/>
          </a:solidFill>
          <a:latin typeface="Lubalin Demi for IBM" pitchFamily="1" charset="0"/>
          <a:ea typeface="Lubalin Demi for IBM" pitchFamily="1" charset="0"/>
          <a:cs typeface="Lubalin Demi for IBM" pitchFamily="1" charset="0"/>
        </a:defRPr>
      </a:lvl6pPr>
      <a:lvl7pPr marL="571472" algn="l" defTabSz="456383" rtl="0" fontAlgn="base">
        <a:spcBef>
          <a:spcPct val="0"/>
        </a:spcBef>
        <a:spcAft>
          <a:spcPct val="0"/>
        </a:spcAft>
        <a:defRPr sz="2300">
          <a:solidFill>
            <a:srgbClr val="001934"/>
          </a:solidFill>
          <a:latin typeface="Lubalin Demi for IBM" pitchFamily="1" charset="0"/>
          <a:ea typeface="Lubalin Demi for IBM" pitchFamily="1" charset="0"/>
          <a:cs typeface="Lubalin Demi for IBM" pitchFamily="1" charset="0"/>
        </a:defRPr>
      </a:lvl7pPr>
      <a:lvl8pPr marL="857207" algn="l" defTabSz="456383" rtl="0" fontAlgn="base">
        <a:spcBef>
          <a:spcPct val="0"/>
        </a:spcBef>
        <a:spcAft>
          <a:spcPct val="0"/>
        </a:spcAft>
        <a:defRPr sz="2300">
          <a:solidFill>
            <a:srgbClr val="001934"/>
          </a:solidFill>
          <a:latin typeface="Lubalin Demi for IBM" pitchFamily="1" charset="0"/>
          <a:ea typeface="Lubalin Demi for IBM" pitchFamily="1" charset="0"/>
          <a:cs typeface="Lubalin Demi for IBM" pitchFamily="1" charset="0"/>
        </a:defRPr>
      </a:lvl8pPr>
      <a:lvl9pPr marL="1142944" algn="l" defTabSz="456383" rtl="0" fontAlgn="base">
        <a:spcBef>
          <a:spcPct val="0"/>
        </a:spcBef>
        <a:spcAft>
          <a:spcPct val="0"/>
        </a:spcAft>
        <a:defRPr sz="2300">
          <a:solidFill>
            <a:srgbClr val="001934"/>
          </a:solidFill>
          <a:latin typeface="Lubalin Demi for IBM" pitchFamily="1" charset="0"/>
          <a:ea typeface="Lubalin Demi for IBM" pitchFamily="1" charset="0"/>
          <a:cs typeface="Lubalin Demi for IBM" pitchFamily="1" charset="0"/>
        </a:defRPr>
      </a:lvl9pPr>
    </p:titleStyle>
    <p:bodyStyle>
      <a:lvl1pPr marL="95246" algn="l" defTabSz="456383" rtl="0" eaLnBrk="0" fontAlgn="base" hangingPunct="0">
        <a:lnSpc>
          <a:spcPts val="875"/>
        </a:lnSpc>
        <a:spcBef>
          <a:spcPct val="0"/>
        </a:spcBef>
        <a:spcAft>
          <a:spcPct val="0"/>
        </a:spcAft>
        <a:buClr>
          <a:srgbClr val="00B2EF"/>
        </a:buClr>
        <a:buFont typeface="Wingdings" panose="05000000000000000000" pitchFamily="2" charset="2"/>
        <a:defRPr sz="800" kern="1200">
          <a:solidFill>
            <a:srgbClr val="00B2EF"/>
          </a:solidFill>
          <a:latin typeface="Lubalin Demi for IBM"/>
          <a:ea typeface="Lubalin Demi for IBM" pitchFamily="1" charset="0"/>
          <a:cs typeface="Lubalin Demi for IBM"/>
        </a:defRPr>
      </a:lvl1pPr>
      <a:lvl2pPr marL="95246" indent="-95246" algn="l" defTabSz="456383" rtl="0" eaLnBrk="0" fontAlgn="base" hangingPunct="0">
        <a:lnSpc>
          <a:spcPts val="875"/>
        </a:lnSpc>
        <a:spcBef>
          <a:spcPts val="438"/>
        </a:spcBef>
        <a:spcAft>
          <a:spcPct val="0"/>
        </a:spcAft>
        <a:buClr>
          <a:srgbClr val="00B2EF"/>
        </a:buClr>
        <a:buSzPct val="100000"/>
        <a:buFont typeface="Wingdings" pitchFamily="2" charset="2"/>
        <a:buChar char="§"/>
        <a:defRPr sz="800" kern="1200">
          <a:solidFill>
            <a:srgbClr val="001934"/>
          </a:solidFill>
          <a:latin typeface="Lubalin Book for IBM"/>
          <a:ea typeface="Lubalin Book for IBM" pitchFamily="1" charset="0"/>
          <a:cs typeface="Lubalin Book for IBM"/>
        </a:defRPr>
      </a:lvl2pPr>
      <a:lvl3pPr marL="95246" algn="l" defTabSz="456383" rtl="0" eaLnBrk="0" fontAlgn="base" hangingPunct="0">
        <a:lnSpc>
          <a:spcPts val="875"/>
        </a:lnSpc>
        <a:spcBef>
          <a:spcPct val="0"/>
        </a:spcBef>
        <a:spcAft>
          <a:spcPct val="0"/>
        </a:spcAft>
        <a:buFont typeface="Arial" panose="020B0604020202020204" pitchFamily="34" charset="0"/>
        <a:defRPr sz="700" kern="1200">
          <a:solidFill>
            <a:srgbClr val="001934"/>
          </a:solidFill>
          <a:latin typeface="HelvNeue Roman for IBM"/>
          <a:ea typeface="HelvNeue Roman for IBM"/>
          <a:cs typeface="HelvNeue Roman for IBM"/>
        </a:defRPr>
      </a:lvl3pPr>
      <a:lvl4pPr marL="285736" indent="-285736" algn="l" defTabSz="456383" rtl="0" eaLnBrk="0" fontAlgn="base" hangingPunct="0">
        <a:lnSpc>
          <a:spcPts val="875"/>
        </a:lnSpc>
        <a:spcBef>
          <a:spcPts val="438"/>
        </a:spcBef>
        <a:spcAft>
          <a:spcPct val="0"/>
        </a:spcAft>
        <a:buFont typeface="Arial" panose="020B0604020202020204" pitchFamily="34" charset="0"/>
        <a:tabLst>
          <a:tab pos="222239" algn="r"/>
        </a:tabLst>
        <a:defRPr sz="800" kern="1200">
          <a:solidFill>
            <a:srgbClr val="001934"/>
          </a:solidFill>
          <a:latin typeface="Arial"/>
          <a:ea typeface="HelvNeue Roman for IBM"/>
          <a:cs typeface="Arial"/>
        </a:defRPr>
      </a:lvl4pPr>
      <a:lvl5pPr marL="380981" indent="-380981" algn="l" defTabSz="456383" rtl="0" eaLnBrk="0" fontAlgn="base" hangingPunct="0">
        <a:lnSpc>
          <a:spcPts val="875"/>
        </a:lnSpc>
        <a:spcBef>
          <a:spcPct val="0"/>
        </a:spcBef>
        <a:spcAft>
          <a:spcPct val="0"/>
        </a:spcAft>
        <a:buFont typeface="Arial" panose="020B0604020202020204" pitchFamily="34" charset="0"/>
        <a:tabLst>
          <a:tab pos="222239" algn="r"/>
        </a:tabLst>
        <a:defRPr sz="800" kern="1200">
          <a:solidFill>
            <a:srgbClr val="001934"/>
          </a:solidFill>
          <a:latin typeface="Arial"/>
          <a:ea typeface="HelvNeue Roman for IBM"/>
          <a:cs typeface="Arial"/>
        </a:defRPr>
      </a:lvl5pPr>
      <a:lvl6pPr marL="2514474" indent="-228588" algn="l" defTabSz="457178" rtl="0" eaLnBrk="1" latinLnBrk="0" hangingPunct="1">
        <a:spcBef>
          <a:spcPct val="20000"/>
        </a:spcBef>
        <a:buFont typeface="Arial"/>
        <a:buChar char="•"/>
        <a:defRPr sz="2000" kern="1200">
          <a:solidFill>
            <a:schemeClr val="tx1"/>
          </a:solidFill>
          <a:latin typeface="+mn-lt"/>
          <a:ea typeface="+mn-ea"/>
          <a:cs typeface="+mn-cs"/>
        </a:defRPr>
      </a:lvl6pPr>
      <a:lvl7pPr marL="2971652" indent="-228588" algn="l" defTabSz="457178" rtl="0" eaLnBrk="1" latinLnBrk="0" hangingPunct="1">
        <a:spcBef>
          <a:spcPct val="20000"/>
        </a:spcBef>
        <a:buFont typeface="Arial"/>
        <a:buChar char="•"/>
        <a:defRPr sz="2000" kern="1200">
          <a:solidFill>
            <a:schemeClr val="tx1"/>
          </a:solidFill>
          <a:latin typeface="+mn-lt"/>
          <a:ea typeface="+mn-ea"/>
          <a:cs typeface="+mn-cs"/>
        </a:defRPr>
      </a:lvl7pPr>
      <a:lvl8pPr marL="3428829" indent="-228588" algn="l" defTabSz="457178" rtl="0" eaLnBrk="1" latinLnBrk="0" hangingPunct="1">
        <a:spcBef>
          <a:spcPct val="20000"/>
        </a:spcBef>
        <a:buFont typeface="Arial"/>
        <a:buChar char="•"/>
        <a:defRPr sz="2000" kern="1200">
          <a:solidFill>
            <a:schemeClr val="tx1"/>
          </a:solidFill>
          <a:latin typeface="+mn-lt"/>
          <a:ea typeface="+mn-ea"/>
          <a:cs typeface="+mn-cs"/>
        </a:defRPr>
      </a:lvl8pPr>
      <a:lvl9pPr marL="3886006" indent="-228588" algn="l" defTabSz="45717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8" rtl="0" eaLnBrk="1" latinLnBrk="0" hangingPunct="1">
        <a:defRPr sz="1800" kern="1200">
          <a:solidFill>
            <a:schemeClr val="tx1"/>
          </a:solidFill>
          <a:latin typeface="+mn-lt"/>
          <a:ea typeface="+mn-ea"/>
          <a:cs typeface="+mn-cs"/>
        </a:defRPr>
      </a:lvl1pPr>
      <a:lvl2pPr marL="457178" algn="l" defTabSz="457178" rtl="0" eaLnBrk="1" latinLnBrk="0" hangingPunct="1">
        <a:defRPr sz="1800" kern="1200">
          <a:solidFill>
            <a:schemeClr val="tx1"/>
          </a:solidFill>
          <a:latin typeface="+mn-lt"/>
          <a:ea typeface="+mn-ea"/>
          <a:cs typeface="+mn-cs"/>
        </a:defRPr>
      </a:lvl2pPr>
      <a:lvl3pPr marL="914355" algn="l" defTabSz="457178" rtl="0" eaLnBrk="1" latinLnBrk="0" hangingPunct="1">
        <a:defRPr sz="1800" kern="1200">
          <a:solidFill>
            <a:schemeClr val="tx1"/>
          </a:solidFill>
          <a:latin typeface="+mn-lt"/>
          <a:ea typeface="+mn-ea"/>
          <a:cs typeface="+mn-cs"/>
        </a:defRPr>
      </a:lvl3pPr>
      <a:lvl4pPr marL="1371532" algn="l" defTabSz="457178" rtl="0" eaLnBrk="1" latinLnBrk="0" hangingPunct="1">
        <a:defRPr sz="1800" kern="1200">
          <a:solidFill>
            <a:schemeClr val="tx1"/>
          </a:solidFill>
          <a:latin typeface="+mn-lt"/>
          <a:ea typeface="+mn-ea"/>
          <a:cs typeface="+mn-cs"/>
        </a:defRPr>
      </a:lvl4pPr>
      <a:lvl5pPr marL="1828709" algn="l" defTabSz="457178" rtl="0" eaLnBrk="1" latinLnBrk="0" hangingPunct="1">
        <a:defRPr sz="1800" kern="1200">
          <a:solidFill>
            <a:schemeClr val="tx1"/>
          </a:solidFill>
          <a:latin typeface="+mn-lt"/>
          <a:ea typeface="+mn-ea"/>
          <a:cs typeface="+mn-cs"/>
        </a:defRPr>
      </a:lvl5pPr>
      <a:lvl6pPr marL="2285886" algn="l" defTabSz="457178" rtl="0" eaLnBrk="1" latinLnBrk="0" hangingPunct="1">
        <a:defRPr sz="1800" kern="1200">
          <a:solidFill>
            <a:schemeClr val="tx1"/>
          </a:solidFill>
          <a:latin typeface="+mn-lt"/>
          <a:ea typeface="+mn-ea"/>
          <a:cs typeface="+mn-cs"/>
        </a:defRPr>
      </a:lvl6pPr>
      <a:lvl7pPr marL="2743064" algn="l" defTabSz="457178" rtl="0" eaLnBrk="1" latinLnBrk="0" hangingPunct="1">
        <a:defRPr sz="1800" kern="1200">
          <a:solidFill>
            <a:schemeClr val="tx1"/>
          </a:solidFill>
          <a:latin typeface="+mn-lt"/>
          <a:ea typeface="+mn-ea"/>
          <a:cs typeface="+mn-cs"/>
        </a:defRPr>
      </a:lvl7pPr>
      <a:lvl8pPr marL="3200240" algn="l" defTabSz="457178" rtl="0" eaLnBrk="1" latinLnBrk="0" hangingPunct="1">
        <a:defRPr sz="1800" kern="1200">
          <a:solidFill>
            <a:schemeClr val="tx1"/>
          </a:solidFill>
          <a:latin typeface="+mn-lt"/>
          <a:ea typeface="+mn-ea"/>
          <a:cs typeface="+mn-cs"/>
        </a:defRPr>
      </a:lvl8pPr>
      <a:lvl9pPr marL="3657418" algn="l" defTabSz="4571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file:///C:\Users\IBM_ADMIN\Desktop\IBM_TP_Backup\KT\credit_card.xlsx" TargetMode="Externa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upport.sas.com/resources/papers/proceedings13/095-2013.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Logistic Regression--Use Case</a:t>
            </a:r>
          </a:p>
        </p:txBody>
      </p:sp>
      <p:sp>
        <p:nvSpPr>
          <p:cNvPr id="3" name="Content Placeholder 2"/>
          <p:cNvSpPr>
            <a:spLocks noGrp="1"/>
          </p:cNvSpPr>
          <p:nvPr>
            <p:ph idx="1"/>
          </p:nvPr>
        </p:nvSpPr>
        <p:spPr/>
        <p:txBody>
          <a:bodyPr/>
          <a:lstStyle/>
          <a:p>
            <a:pPr marL="0" indent="0" algn="ctr">
              <a:buNone/>
            </a:pPr>
            <a:r>
              <a:rPr lang="en-US" dirty="0">
                <a:latin typeface="Times New Roman" panose="02020603050405020304" pitchFamily="18" charset="0"/>
                <a:cs typeface="Times New Roman" panose="02020603050405020304" pitchFamily="18" charset="0"/>
              </a:rPr>
              <a:t>by</a:t>
            </a:r>
          </a:p>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r>
              <a:rPr lang="en-US" dirty="0">
                <a:latin typeface="Times New Roman" panose="02020603050405020304" pitchFamily="18" charset="0"/>
                <a:cs typeface="Times New Roman" panose="02020603050405020304" pitchFamily="18" charset="0"/>
              </a:rPr>
              <a:t>Maitreyi Mandal</a:t>
            </a:r>
          </a:p>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r>
              <a:rPr lang="en-US" dirty="0">
                <a:latin typeface="Times New Roman" panose="02020603050405020304" pitchFamily="18" charset="0"/>
                <a:cs typeface="Times New Roman" panose="02020603050405020304" pitchFamily="18" charset="0"/>
              </a:rPr>
              <a:t>7</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July, 2016</a:t>
            </a:r>
          </a:p>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r>
              <a:rPr lang="en-US" dirty="0">
                <a:latin typeface="Times New Roman" panose="02020603050405020304" pitchFamily="18" charset="0"/>
                <a:cs typeface="Times New Roman" panose="02020603050405020304" pitchFamily="18" charset="0"/>
              </a:rPr>
              <a:t>IBM GBS, Bangalore</a:t>
            </a:r>
          </a:p>
        </p:txBody>
      </p:sp>
      <p:sp>
        <p:nvSpPr>
          <p:cNvPr id="4" name="Slide Number Placeholder 3"/>
          <p:cNvSpPr>
            <a:spLocks noGrp="1"/>
          </p:cNvSpPr>
          <p:nvPr>
            <p:ph type="sldNum" sz="quarter" idx="10"/>
          </p:nvPr>
        </p:nvSpPr>
        <p:spPr/>
        <p:txBody>
          <a:bodyPr/>
          <a:lstStyle/>
          <a:p>
            <a:pPr>
              <a:defRPr/>
            </a:pPr>
            <a:fld id="{51C84E76-4778-415F-B657-1876D5610E02}" type="slidenum">
              <a:rPr lang="en-US" smtClean="0">
                <a:solidFill>
                  <a:prstClr val="black"/>
                </a:solidFill>
              </a:rPr>
              <a:pPr>
                <a:defRPr/>
              </a:pPr>
              <a:t>1</a:t>
            </a:fld>
            <a:endParaRPr lang="en-US">
              <a:solidFill>
                <a:prstClr val="black"/>
              </a:solidFill>
            </a:endParaRPr>
          </a:p>
        </p:txBody>
      </p:sp>
    </p:spTree>
    <p:extLst>
      <p:ext uri="{BB962C8B-B14F-4D97-AF65-F5344CB8AC3E}">
        <p14:creationId xmlns:p14="http://schemas.microsoft.com/office/powerpoint/2010/main" val="904164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WoE &amp; IV Calculation: Example</a:t>
            </a:r>
          </a:p>
        </p:txBody>
      </p:sp>
      <p:sp>
        <p:nvSpPr>
          <p:cNvPr id="4" name="Slide Number Placeholder 3"/>
          <p:cNvSpPr>
            <a:spLocks noGrp="1"/>
          </p:cNvSpPr>
          <p:nvPr>
            <p:ph type="sldNum" sz="quarter" idx="10"/>
          </p:nvPr>
        </p:nvSpPr>
        <p:spPr/>
        <p:txBody>
          <a:bodyPr/>
          <a:lstStyle/>
          <a:p>
            <a:pPr>
              <a:defRPr/>
            </a:pPr>
            <a:fld id="{51C84E76-4778-415F-B657-1876D5610E02}" type="slidenum">
              <a:rPr lang="en-US" smtClean="0">
                <a:solidFill>
                  <a:prstClr val="black"/>
                </a:solidFill>
              </a:rPr>
              <a:pPr>
                <a:defRPr/>
              </a:pPr>
              <a:t>10</a:t>
            </a:fld>
            <a:endParaRPr lang="en-US">
              <a:solidFill>
                <a:prstClr val="black"/>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4211326851"/>
              </p:ext>
            </p:extLst>
          </p:nvPr>
        </p:nvGraphicFramePr>
        <p:xfrm>
          <a:off x="527049" y="1606007"/>
          <a:ext cx="7937501" cy="1343025"/>
        </p:xfrm>
        <a:graphic>
          <a:graphicData uri="http://schemas.openxmlformats.org/drawingml/2006/table">
            <a:tbl>
              <a:tblPr/>
              <a:tblGrid>
                <a:gridCol w="609113">
                  <a:extLst>
                    <a:ext uri="{9D8B030D-6E8A-4147-A177-3AD203B41FA5}">
                      <a16:colId xmlns:a16="http://schemas.microsoft.com/office/drawing/2014/main" val="2841802965"/>
                    </a:ext>
                  </a:extLst>
                </a:gridCol>
                <a:gridCol w="888289">
                  <a:extLst>
                    <a:ext uri="{9D8B030D-6E8A-4147-A177-3AD203B41FA5}">
                      <a16:colId xmlns:a16="http://schemas.microsoft.com/office/drawing/2014/main" val="965520518"/>
                    </a:ext>
                  </a:extLst>
                </a:gridCol>
                <a:gridCol w="609113">
                  <a:extLst>
                    <a:ext uri="{9D8B030D-6E8A-4147-A177-3AD203B41FA5}">
                      <a16:colId xmlns:a16="http://schemas.microsoft.com/office/drawing/2014/main" val="427176780"/>
                    </a:ext>
                  </a:extLst>
                </a:gridCol>
                <a:gridCol w="637665">
                  <a:extLst>
                    <a:ext uri="{9D8B030D-6E8A-4147-A177-3AD203B41FA5}">
                      <a16:colId xmlns:a16="http://schemas.microsoft.com/office/drawing/2014/main" val="145502819"/>
                    </a:ext>
                  </a:extLst>
                </a:gridCol>
                <a:gridCol w="939049">
                  <a:extLst>
                    <a:ext uri="{9D8B030D-6E8A-4147-A177-3AD203B41FA5}">
                      <a16:colId xmlns:a16="http://schemas.microsoft.com/office/drawing/2014/main" val="3606007011"/>
                    </a:ext>
                  </a:extLst>
                </a:gridCol>
                <a:gridCol w="1056430">
                  <a:extLst>
                    <a:ext uri="{9D8B030D-6E8A-4147-A177-3AD203B41FA5}">
                      <a16:colId xmlns:a16="http://schemas.microsoft.com/office/drawing/2014/main" val="2612738648"/>
                    </a:ext>
                  </a:extLst>
                </a:gridCol>
                <a:gridCol w="913669">
                  <a:extLst>
                    <a:ext uri="{9D8B030D-6E8A-4147-A177-3AD203B41FA5}">
                      <a16:colId xmlns:a16="http://schemas.microsoft.com/office/drawing/2014/main" val="3123305663"/>
                    </a:ext>
                  </a:extLst>
                </a:gridCol>
                <a:gridCol w="1167466">
                  <a:extLst>
                    <a:ext uri="{9D8B030D-6E8A-4147-A177-3AD203B41FA5}">
                      <a16:colId xmlns:a16="http://schemas.microsoft.com/office/drawing/2014/main" val="2485440606"/>
                    </a:ext>
                  </a:extLst>
                </a:gridCol>
                <a:gridCol w="1116707">
                  <a:extLst>
                    <a:ext uri="{9D8B030D-6E8A-4147-A177-3AD203B41FA5}">
                      <a16:colId xmlns:a16="http://schemas.microsoft.com/office/drawing/2014/main" val="285870138"/>
                    </a:ext>
                  </a:extLst>
                </a:gridCol>
              </a:tblGrid>
              <a:tr h="381000">
                <a:tc>
                  <a:txBody>
                    <a:bodyPr/>
                    <a:lstStyle/>
                    <a:p>
                      <a:pPr algn="l" fontAlgn="b"/>
                      <a:r>
                        <a:rPr lang="en-US" sz="1100" b="0" i="0" u="none" strike="noStrike">
                          <a:solidFill>
                            <a:srgbClr val="000000"/>
                          </a:solidFill>
                          <a:effectLst/>
                          <a:latin typeface="Calibri" panose="020F0502020204030204" pitchFamily="34" charset="0"/>
                        </a:rPr>
                        <a:t>Age Group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fontAlgn="b"/>
                      <a:r>
                        <a:rPr lang="en-US" sz="1100" b="0" i="0" u="none" strike="noStrike">
                          <a:solidFill>
                            <a:srgbClr val="000000"/>
                          </a:solidFill>
                          <a:effectLst/>
                          <a:latin typeface="Calibri" panose="020F0502020204030204" pitchFamily="34" charset="0"/>
                        </a:rPr>
                        <a:t># of observations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fontAlgn="b"/>
                      <a:r>
                        <a:rPr lang="en-US" sz="1100" b="0" i="0" u="none" strike="noStrike">
                          <a:solidFill>
                            <a:srgbClr val="000000"/>
                          </a:solidFill>
                          <a:effectLst/>
                          <a:latin typeface="Calibri" panose="020F0502020204030204" pitchFamily="34" charset="0"/>
                        </a:rPr>
                        <a:t># of Non Event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fontAlgn="b"/>
                      <a:r>
                        <a:rPr lang="en-US" sz="1100" b="0" i="0" u="none" strike="noStrike">
                          <a:solidFill>
                            <a:srgbClr val="000000"/>
                          </a:solidFill>
                          <a:effectLst/>
                          <a:latin typeface="Calibri" panose="020F0502020204030204" pitchFamily="34" charset="0"/>
                        </a:rPr>
                        <a:t># of Event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fontAlgn="b"/>
                      <a:r>
                        <a:rPr lang="en-US" sz="1100" b="0" i="0" u="none" strike="noStrike">
                          <a:solidFill>
                            <a:srgbClr val="000000"/>
                          </a:solidFill>
                          <a:effectLst/>
                          <a:latin typeface="Calibri" panose="020F0502020204030204" pitchFamily="34" charset="0"/>
                        </a:rPr>
                        <a:t>Dist. Of Event(DE)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fontAlgn="b"/>
                      <a:r>
                        <a:rPr lang="en-US" sz="1100" b="0" i="0" u="none" strike="noStrike">
                          <a:solidFill>
                            <a:srgbClr val="000000"/>
                          </a:solidFill>
                          <a:effectLst/>
                          <a:latin typeface="Calibri" panose="020F0502020204030204" pitchFamily="34" charset="0"/>
                        </a:rPr>
                        <a:t>Dist.of Non Event(DNE)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fontAlgn="b"/>
                      <a:r>
                        <a:rPr lang="en-US" sz="1100" b="0" i="0" u="none" strike="noStrike">
                          <a:solidFill>
                            <a:srgbClr val="000000"/>
                          </a:solidFill>
                          <a:effectLst/>
                          <a:latin typeface="Calibri" panose="020F0502020204030204" pitchFamily="34" charset="0"/>
                        </a:rPr>
                        <a:t>WoE (ln(DNE/DE))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fontAlgn="b"/>
                      <a:r>
                        <a:rPr lang="en-US" sz="1100" b="0" i="0" u="none" strike="noStrike">
                          <a:solidFill>
                            <a:srgbClr val="000000"/>
                          </a:solidFill>
                          <a:effectLst/>
                          <a:latin typeface="Calibri" panose="020F0502020204030204" pitchFamily="34" charset="0"/>
                        </a:rPr>
                        <a:t>DNE-DE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fontAlgn="b"/>
                      <a:r>
                        <a:rPr lang="en-US" sz="1100" b="0" i="0" u="none" strike="noStrike">
                          <a:solidFill>
                            <a:srgbClr val="000000"/>
                          </a:solidFill>
                          <a:effectLst/>
                          <a:latin typeface="Calibri" panose="020F0502020204030204" pitchFamily="34" charset="0"/>
                        </a:rPr>
                        <a:t>(DNE-DE)*WoE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2719469115"/>
                  </a:ext>
                </a:extLst>
              </a:tr>
              <a:tr h="190500">
                <a:tc>
                  <a:txBody>
                    <a:bodyPr/>
                    <a:lstStyle/>
                    <a:p>
                      <a:pPr algn="l" fontAlgn="b"/>
                      <a:r>
                        <a:rPr lang="en-US" sz="1100" b="0" i="0" u="none" strike="noStrike">
                          <a:solidFill>
                            <a:srgbClr val="000000"/>
                          </a:solidFill>
                          <a:effectLst/>
                          <a:latin typeface="Calibri" panose="020F0502020204030204" pitchFamily="34" charset="0"/>
                        </a:rPr>
                        <a:t>21-30</a:t>
                      </a:r>
                    </a:p>
                  </a:txBody>
                  <a:tcPr marL="9525" marR="9525" marT="952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4821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4615</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206</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dirty="0">
                          <a:solidFill>
                            <a:srgbClr val="000000"/>
                          </a:solidFill>
                          <a:effectLst/>
                          <a:latin typeface="Calibri" panose="020F0502020204030204" pitchFamily="34" charset="0"/>
                        </a:rPr>
                        <a:t>0.135348226</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0.07785219</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-0.553038874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-0.057496036</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0.031797543</a:t>
                      </a:r>
                    </a:p>
                  </a:txBody>
                  <a:tcPr marL="9525" marR="9525" marT="9525"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48483416"/>
                  </a:ext>
                </a:extLst>
              </a:tr>
              <a:tr h="190500">
                <a:tc>
                  <a:txBody>
                    <a:bodyPr/>
                    <a:lstStyle/>
                    <a:p>
                      <a:pPr algn="l" fontAlgn="b"/>
                      <a:r>
                        <a:rPr lang="en-US" sz="1100" b="0" i="0" u="none" strike="noStrike">
                          <a:solidFill>
                            <a:srgbClr val="000000"/>
                          </a:solidFill>
                          <a:effectLst/>
                          <a:latin typeface="Calibri" panose="020F0502020204030204" pitchFamily="34" charset="0"/>
                        </a:rPr>
                        <a:t>30-36</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10266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9909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357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0.23455979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0.16715869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-0.33876692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-0.067401099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0.022833263</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79043574"/>
                  </a:ext>
                </a:extLst>
              </a:tr>
              <a:tr h="190500">
                <a:tc>
                  <a:txBody>
                    <a:bodyPr/>
                    <a:lstStyle/>
                    <a:p>
                      <a:pPr algn="l" fontAlgn="b"/>
                      <a:r>
                        <a:rPr lang="en-US" sz="1100" b="0" i="0" u="none" strike="noStrike">
                          <a:solidFill>
                            <a:srgbClr val="000000"/>
                          </a:solidFill>
                          <a:effectLst/>
                          <a:latin typeface="Calibri" panose="020F0502020204030204" pitchFamily="34" charset="0"/>
                        </a:rPr>
                        <a:t>36-48</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32926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32150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776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0.509855453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0.542350579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0.061785357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0.032495126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0.002007723</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35251357"/>
                  </a:ext>
                </a:extLst>
              </a:tr>
              <a:tr h="190500">
                <a:tc>
                  <a:txBody>
                    <a:bodyPr/>
                    <a:lstStyle/>
                    <a:p>
                      <a:pPr algn="l" fontAlgn="b"/>
                      <a:r>
                        <a:rPr lang="en-US" sz="1100" b="0" i="0" u="none" strike="noStrike">
                          <a:solidFill>
                            <a:srgbClr val="000000"/>
                          </a:solidFill>
                          <a:effectLst/>
                          <a:latin typeface="Calibri" panose="020F0502020204030204" pitchFamily="34" charset="0"/>
                        </a:rPr>
                        <a:t>48-60</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12788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12605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183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0.120236531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0.21263854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0.570132834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0.092402009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0.052681419</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623544563"/>
                  </a:ext>
                </a:extLst>
              </a:tr>
              <a:tr h="200025">
                <a:tc>
                  <a:txBody>
                    <a:bodyPr/>
                    <a:lstStyle/>
                    <a:p>
                      <a:pPr algn="l" fontAlgn="b"/>
                      <a:r>
                        <a:rPr lang="en-US" sz="1100" b="0" i="0" u="none" strike="noStrike">
                          <a:solidFill>
                            <a:srgbClr val="000000"/>
                          </a:solidFill>
                          <a:effectLst/>
                          <a:latin typeface="Calibri" panose="020F0502020204030204" pitchFamily="34" charset="0"/>
                        </a:rPr>
                        <a:t>Total</a:t>
                      </a: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A9D08E"/>
                    </a:solidFill>
                  </a:tcPr>
                </a:tc>
                <a:tc>
                  <a:txBody>
                    <a:bodyPr/>
                    <a:lstStyle/>
                    <a:p>
                      <a:pPr algn="r" fontAlgn="b"/>
                      <a:r>
                        <a:rPr lang="en-US" sz="1100" b="0" i="0" u="none" strike="noStrike">
                          <a:solidFill>
                            <a:srgbClr val="000000"/>
                          </a:solidFill>
                          <a:effectLst/>
                          <a:latin typeface="Calibri" panose="020F0502020204030204" pitchFamily="34" charset="0"/>
                        </a:rPr>
                        <a:t>60801</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A9D08E"/>
                    </a:solidFill>
                  </a:tcPr>
                </a:tc>
                <a:tc>
                  <a:txBody>
                    <a:bodyPr/>
                    <a:lstStyle/>
                    <a:p>
                      <a:pPr algn="r" fontAlgn="b"/>
                      <a:r>
                        <a:rPr lang="en-US" sz="1100" b="0" i="0" u="none" strike="noStrike">
                          <a:solidFill>
                            <a:srgbClr val="000000"/>
                          </a:solidFill>
                          <a:effectLst/>
                          <a:latin typeface="Calibri" panose="020F0502020204030204" pitchFamily="34" charset="0"/>
                        </a:rPr>
                        <a:t>59279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A9D08E"/>
                    </a:solidFill>
                  </a:tcPr>
                </a:tc>
                <a:tc>
                  <a:txBody>
                    <a:bodyPr/>
                    <a:lstStyle/>
                    <a:p>
                      <a:pPr algn="r" fontAlgn="b"/>
                      <a:r>
                        <a:rPr lang="en-US" sz="1100" b="0" i="0" u="none" strike="noStrike">
                          <a:solidFill>
                            <a:srgbClr val="000000"/>
                          </a:solidFill>
                          <a:effectLst/>
                          <a:latin typeface="Calibri" panose="020F0502020204030204" pitchFamily="34" charset="0"/>
                        </a:rPr>
                        <a:t>1522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A9D08E"/>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0.109319948</a:t>
                      </a: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2375502471"/>
                  </a:ext>
                </a:extLst>
              </a:tr>
            </a:tbl>
          </a:graphicData>
        </a:graphic>
      </p:graphicFrame>
    </p:spTree>
    <p:extLst>
      <p:ext uri="{BB962C8B-B14F-4D97-AF65-F5344CB8AC3E}">
        <p14:creationId xmlns:p14="http://schemas.microsoft.com/office/powerpoint/2010/main" val="3952389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1C84E76-4778-415F-B657-1876D5610E02}" type="slidenum">
              <a:rPr lang="en-US" smtClean="0">
                <a:solidFill>
                  <a:prstClr val="black"/>
                </a:solidFill>
              </a:rPr>
              <a:pPr>
                <a:defRPr/>
              </a:pPr>
              <a:t>11</a:t>
            </a:fld>
            <a:endParaRPr lang="en-US">
              <a:solidFill>
                <a:prstClr val="black"/>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234700195"/>
              </p:ext>
            </p:extLst>
          </p:nvPr>
        </p:nvGraphicFramePr>
        <p:xfrm>
          <a:off x="250826" y="1325563"/>
          <a:ext cx="6890732" cy="3227387"/>
        </p:xfrm>
        <a:graphic>
          <a:graphicData uri="http://schemas.openxmlformats.org/drawingml/2006/chart">
            <c:chart xmlns:c="http://schemas.openxmlformats.org/drawingml/2006/chart" xmlns:r="http://schemas.openxmlformats.org/officeDocument/2006/relationships" r:id="rId2"/>
          </a:graphicData>
        </a:graphic>
      </p:graphicFrame>
      <p:grpSp>
        <p:nvGrpSpPr>
          <p:cNvPr id="6" name="Group 24"/>
          <p:cNvGrpSpPr>
            <a:grpSpLocks/>
          </p:cNvGrpSpPr>
          <p:nvPr/>
        </p:nvGrpSpPr>
        <p:grpSpPr bwMode="auto">
          <a:xfrm>
            <a:off x="632217" y="583773"/>
            <a:ext cx="7162801" cy="322690"/>
            <a:chOff x="672" y="642"/>
            <a:chExt cx="4950" cy="377"/>
          </a:xfrm>
        </p:grpSpPr>
        <p:sp>
          <p:nvSpPr>
            <p:cNvPr id="7" name="Freeform 25"/>
            <p:cNvSpPr>
              <a:spLocks/>
            </p:cNvSpPr>
            <p:nvPr/>
          </p:nvSpPr>
          <p:spPr bwMode="gray">
            <a:xfrm>
              <a:off x="4688" y="642"/>
              <a:ext cx="934" cy="377"/>
            </a:xfrm>
            <a:custGeom>
              <a:avLst/>
              <a:gdLst>
                <a:gd name="T0" fmla="*/ 0 w 1127"/>
                <a:gd name="T1" fmla="*/ 0 h 472"/>
                <a:gd name="T2" fmla="*/ 1042 w 1127"/>
                <a:gd name="T3" fmla="*/ 0 h 472"/>
                <a:gd name="T4" fmla="*/ 1127 w 1127"/>
                <a:gd name="T5" fmla="*/ 236 h 472"/>
                <a:gd name="T6" fmla="*/ 1042 w 1127"/>
                <a:gd name="T7" fmla="*/ 472 h 472"/>
                <a:gd name="T8" fmla="*/ 0 w 1127"/>
                <a:gd name="T9" fmla="*/ 472 h 472"/>
                <a:gd name="T10" fmla="*/ 85 w 1127"/>
                <a:gd name="T11" fmla="*/ 236 h 472"/>
                <a:gd name="T12" fmla="*/ 0 w 1127"/>
                <a:gd name="T13" fmla="*/ 0 h 472"/>
              </a:gdLst>
              <a:ahLst/>
              <a:cxnLst>
                <a:cxn ang="0">
                  <a:pos x="T0" y="T1"/>
                </a:cxn>
                <a:cxn ang="0">
                  <a:pos x="T2" y="T3"/>
                </a:cxn>
                <a:cxn ang="0">
                  <a:pos x="T4" y="T5"/>
                </a:cxn>
                <a:cxn ang="0">
                  <a:pos x="T6" y="T7"/>
                </a:cxn>
                <a:cxn ang="0">
                  <a:pos x="T8" y="T9"/>
                </a:cxn>
                <a:cxn ang="0">
                  <a:pos x="T10" y="T11"/>
                </a:cxn>
                <a:cxn ang="0">
                  <a:pos x="T12" y="T13"/>
                </a:cxn>
              </a:cxnLst>
              <a:rect l="0" t="0" r="r" b="b"/>
              <a:pathLst>
                <a:path w="1127" h="472">
                  <a:moveTo>
                    <a:pt x="0" y="0"/>
                  </a:moveTo>
                  <a:lnTo>
                    <a:pt x="1042" y="0"/>
                  </a:lnTo>
                  <a:lnTo>
                    <a:pt x="1127" y="236"/>
                  </a:lnTo>
                  <a:lnTo>
                    <a:pt x="1042" y="472"/>
                  </a:lnTo>
                  <a:lnTo>
                    <a:pt x="0" y="472"/>
                  </a:lnTo>
                  <a:lnTo>
                    <a:pt x="85" y="236"/>
                  </a:lnTo>
                  <a:lnTo>
                    <a:pt x="0" y="0"/>
                  </a:lnTo>
                  <a:close/>
                </a:path>
              </a:pathLst>
            </a:custGeom>
            <a:gradFill rotWithShape="1">
              <a:gsLst>
                <a:gs pos="0">
                  <a:srgbClr val="FF9933"/>
                </a:gs>
                <a:gs pos="50000">
                  <a:srgbClr val="FF9933">
                    <a:gamma/>
                    <a:tint val="43137"/>
                    <a:invGamma/>
                  </a:srgbClr>
                </a:gs>
                <a:gs pos="100000">
                  <a:srgbClr val="FF9933"/>
                </a:gs>
              </a:gsLst>
              <a:lin ang="5400000" scaled="1"/>
            </a:gra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pPr eaLnBrk="1" hangingPunct="1">
                <a:spcBef>
                  <a:spcPct val="0"/>
                </a:spcBef>
                <a:buSzTx/>
                <a:buFontTx/>
                <a:buNone/>
              </a:pPr>
              <a:endParaRPr lang="en-US" sz="1800" b="0">
                <a:solidFill>
                  <a:srgbClr val="000000"/>
                </a:solidFill>
                <a:latin typeface="Arial" panose="020B0604020202020204" pitchFamily="34" charset="0"/>
                <a:ea typeface="+mn-ea"/>
              </a:endParaRPr>
            </a:p>
          </p:txBody>
        </p:sp>
        <p:sp>
          <p:nvSpPr>
            <p:cNvPr id="8" name="Rectangle 26"/>
            <p:cNvSpPr>
              <a:spLocks noChangeArrowheads="1"/>
            </p:cNvSpPr>
            <p:nvPr/>
          </p:nvSpPr>
          <p:spPr bwMode="gray">
            <a:xfrm>
              <a:off x="4786" y="668"/>
              <a:ext cx="765" cy="326"/>
            </a:xfrm>
            <a:prstGeom prst="rect">
              <a:avLst/>
            </a:prstGeom>
            <a:gradFill rotWithShape="1">
              <a:gsLst>
                <a:gs pos="0">
                  <a:srgbClr val="FF9933"/>
                </a:gs>
                <a:gs pos="50000">
                  <a:srgbClr val="FF9933">
                    <a:gamma/>
                    <a:tint val="43137"/>
                    <a:invGamma/>
                  </a:srgbClr>
                </a:gs>
                <a:gs pos="100000">
                  <a:srgbClr val="FF9933"/>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lIns="2324" tIns="0" rIns="2324" bIns="0" anchor="ctr"/>
            <a:lstStyle/>
            <a:p>
              <a:pPr algn="ctr" eaLnBrk="1" hangingPunct="1">
                <a:spcBef>
                  <a:spcPct val="0"/>
                </a:spcBef>
                <a:buSzTx/>
                <a:buFontTx/>
                <a:buNone/>
              </a:pPr>
              <a:r>
                <a:rPr lang="en-US" altLang="en-US" sz="900" dirty="0">
                  <a:solidFill>
                    <a:srgbClr val="000000"/>
                  </a:solidFill>
                  <a:latin typeface="Times New Roman" panose="02020603050405020304" pitchFamily="18" charset="0"/>
                  <a:ea typeface="+mn-ea"/>
                  <a:cs typeface="Times New Roman" panose="02020603050405020304" pitchFamily="18" charset="0"/>
                </a:rPr>
                <a:t>Model Evaluation</a:t>
              </a:r>
            </a:p>
          </p:txBody>
        </p:sp>
        <p:sp>
          <p:nvSpPr>
            <p:cNvPr id="9" name="Freeform 27"/>
            <p:cNvSpPr>
              <a:spLocks/>
            </p:cNvSpPr>
            <p:nvPr/>
          </p:nvSpPr>
          <p:spPr bwMode="gray">
            <a:xfrm>
              <a:off x="1392" y="642"/>
              <a:ext cx="796" cy="377"/>
            </a:xfrm>
            <a:custGeom>
              <a:avLst/>
              <a:gdLst>
                <a:gd name="T0" fmla="*/ 0 w 1136"/>
                <a:gd name="T1" fmla="*/ 0 h 473"/>
                <a:gd name="T2" fmla="*/ 1051 w 1136"/>
                <a:gd name="T3" fmla="*/ 0 h 473"/>
                <a:gd name="T4" fmla="*/ 1136 w 1136"/>
                <a:gd name="T5" fmla="*/ 237 h 473"/>
                <a:gd name="T6" fmla="*/ 1051 w 1136"/>
                <a:gd name="T7" fmla="*/ 473 h 473"/>
                <a:gd name="T8" fmla="*/ 0 w 1136"/>
                <a:gd name="T9" fmla="*/ 473 h 473"/>
                <a:gd name="T10" fmla="*/ 0 w 1136"/>
                <a:gd name="T11" fmla="*/ 237 h 473"/>
                <a:gd name="T12" fmla="*/ 0 w 1136"/>
                <a:gd name="T13" fmla="*/ 0 h 473"/>
              </a:gdLst>
              <a:ahLst/>
              <a:cxnLst>
                <a:cxn ang="0">
                  <a:pos x="T0" y="T1"/>
                </a:cxn>
                <a:cxn ang="0">
                  <a:pos x="T2" y="T3"/>
                </a:cxn>
                <a:cxn ang="0">
                  <a:pos x="T4" y="T5"/>
                </a:cxn>
                <a:cxn ang="0">
                  <a:pos x="T6" y="T7"/>
                </a:cxn>
                <a:cxn ang="0">
                  <a:pos x="T8" y="T9"/>
                </a:cxn>
                <a:cxn ang="0">
                  <a:pos x="T10" y="T11"/>
                </a:cxn>
                <a:cxn ang="0">
                  <a:pos x="T12" y="T13"/>
                </a:cxn>
              </a:cxnLst>
              <a:rect l="0" t="0" r="r" b="b"/>
              <a:pathLst>
                <a:path w="1136" h="473">
                  <a:moveTo>
                    <a:pt x="0" y="0"/>
                  </a:moveTo>
                  <a:lnTo>
                    <a:pt x="1051" y="0"/>
                  </a:lnTo>
                  <a:lnTo>
                    <a:pt x="1136" y="237"/>
                  </a:lnTo>
                  <a:lnTo>
                    <a:pt x="1051" y="473"/>
                  </a:lnTo>
                  <a:lnTo>
                    <a:pt x="0" y="473"/>
                  </a:lnTo>
                  <a:lnTo>
                    <a:pt x="0" y="237"/>
                  </a:lnTo>
                  <a:lnTo>
                    <a:pt x="0" y="0"/>
                  </a:lnTo>
                  <a:close/>
                </a:path>
              </a:pathLst>
            </a:custGeom>
            <a:gradFill rotWithShape="1">
              <a:gsLst>
                <a:gs pos="0">
                  <a:srgbClr val="FF9933"/>
                </a:gs>
                <a:gs pos="50000">
                  <a:srgbClr val="FF9933">
                    <a:gamma/>
                    <a:tint val="43137"/>
                    <a:invGamma/>
                  </a:srgbClr>
                </a:gs>
                <a:gs pos="100000">
                  <a:srgbClr val="FF9933"/>
                </a:gs>
              </a:gsLst>
              <a:lin ang="5400000" scaled="1"/>
            </a:gra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pPr eaLnBrk="1" hangingPunct="1">
                <a:spcBef>
                  <a:spcPct val="0"/>
                </a:spcBef>
                <a:buSzTx/>
                <a:buFontTx/>
                <a:buNone/>
              </a:pPr>
              <a:endParaRPr lang="en-US" sz="1800" b="0">
                <a:solidFill>
                  <a:srgbClr val="000000"/>
                </a:solidFill>
                <a:latin typeface="Arial" panose="020B0604020202020204" pitchFamily="34" charset="0"/>
                <a:ea typeface="+mn-ea"/>
              </a:endParaRPr>
            </a:p>
          </p:txBody>
        </p:sp>
        <p:sp>
          <p:nvSpPr>
            <p:cNvPr id="10" name="Rectangle 28"/>
            <p:cNvSpPr>
              <a:spLocks noChangeArrowheads="1"/>
            </p:cNvSpPr>
            <p:nvPr/>
          </p:nvSpPr>
          <p:spPr bwMode="gray">
            <a:xfrm>
              <a:off x="1488" y="667"/>
              <a:ext cx="630" cy="327"/>
            </a:xfrm>
            <a:prstGeom prst="rect">
              <a:avLst/>
            </a:prstGeom>
            <a:gradFill rotWithShape="1">
              <a:gsLst>
                <a:gs pos="0">
                  <a:srgbClr val="FF9933"/>
                </a:gs>
                <a:gs pos="50000">
                  <a:srgbClr val="FF9933">
                    <a:gamma/>
                    <a:tint val="43137"/>
                    <a:invGamma/>
                  </a:srgbClr>
                </a:gs>
                <a:gs pos="100000">
                  <a:srgbClr val="FF9933"/>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lIns="2324" tIns="0" rIns="2324" bIns="0" anchor="ctr"/>
            <a:lstStyle/>
            <a:p>
              <a:pPr algn="ctr" eaLnBrk="1" hangingPunct="1">
                <a:spcBef>
                  <a:spcPct val="0"/>
                </a:spcBef>
                <a:buSzTx/>
                <a:buFontTx/>
                <a:buNone/>
              </a:pPr>
              <a:r>
                <a:rPr lang="en-US" altLang="en-US" sz="800" dirty="0">
                  <a:solidFill>
                    <a:srgbClr val="000000"/>
                  </a:solidFill>
                  <a:latin typeface="Times New Roman" panose="02020603050405020304" pitchFamily="18" charset="0"/>
                  <a:ea typeface="+mn-ea"/>
                  <a:cs typeface="Times New Roman" panose="02020603050405020304" pitchFamily="18" charset="0"/>
                </a:rPr>
                <a:t>Data Collection and Data Understanding</a:t>
              </a:r>
              <a:endParaRPr lang="en-US" altLang="en-US" sz="800" b="0" dirty="0">
                <a:solidFill>
                  <a:srgbClr val="000000"/>
                </a:solidFill>
                <a:latin typeface="Times New Roman" panose="02020603050405020304" pitchFamily="18" charset="0"/>
                <a:ea typeface="+mn-ea"/>
                <a:cs typeface="Times New Roman" panose="02020603050405020304" pitchFamily="18" charset="0"/>
              </a:endParaRPr>
            </a:p>
          </p:txBody>
        </p:sp>
        <p:sp>
          <p:nvSpPr>
            <p:cNvPr id="11" name="Freeform 29"/>
            <p:cNvSpPr>
              <a:spLocks/>
            </p:cNvSpPr>
            <p:nvPr/>
          </p:nvSpPr>
          <p:spPr bwMode="gray">
            <a:xfrm>
              <a:off x="2984" y="642"/>
              <a:ext cx="938" cy="377"/>
            </a:xfrm>
            <a:custGeom>
              <a:avLst/>
              <a:gdLst>
                <a:gd name="T0" fmla="*/ 0 w 1134"/>
                <a:gd name="T1" fmla="*/ 0 h 472"/>
                <a:gd name="T2" fmla="*/ 1049 w 1134"/>
                <a:gd name="T3" fmla="*/ 0 h 472"/>
                <a:gd name="T4" fmla="*/ 1134 w 1134"/>
                <a:gd name="T5" fmla="*/ 236 h 472"/>
                <a:gd name="T6" fmla="*/ 1049 w 1134"/>
                <a:gd name="T7" fmla="*/ 472 h 472"/>
                <a:gd name="T8" fmla="*/ 0 w 1134"/>
                <a:gd name="T9" fmla="*/ 472 h 472"/>
                <a:gd name="T10" fmla="*/ 85 w 1134"/>
                <a:gd name="T11" fmla="*/ 236 h 472"/>
                <a:gd name="T12" fmla="*/ 0 w 1134"/>
                <a:gd name="T13" fmla="*/ 0 h 472"/>
              </a:gdLst>
              <a:ahLst/>
              <a:cxnLst>
                <a:cxn ang="0">
                  <a:pos x="T0" y="T1"/>
                </a:cxn>
                <a:cxn ang="0">
                  <a:pos x="T2" y="T3"/>
                </a:cxn>
                <a:cxn ang="0">
                  <a:pos x="T4" y="T5"/>
                </a:cxn>
                <a:cxn ang="0">
                  <a:pos x="T6" y="T7"/>
                </a:cxn>
                <a:cxn ang="0">
                  <a:pos x="T8" y="T9"/>
                </a:cxn>
                <a:cxn ang="0">
                  <a:pos x="T10" y="T11"/>
                </a:cxn>
                <a:cxn ang="0">
                  <a:pos x="T12" y="T13"/>
                </a:cxn>
              </a:cxnLst>
              <a:rect l="0" t="0" r="r" b="b"/>
              <a:pathLst>
                <a:path w="1134" h="472">
                  <a:moveTo>
                    <a:pt x="0" y="0"/>
                  </a:moveTo>
                  <a:lnTo>
                    <a:pt x="1049" y="0"/>
                  </a:lnTo>
                  <a:lnTo>
                    <a:pt x="1134" y="236"/>
                  </a:lnTo>
                  <a:lnTo>
                    <a:pt x="1049" y="472"/>
                  </a:lnTo>
                  <a:lnTo>
                    <a:pt x="0" y="472"/>
                  </a:lnTo>
                  <a:lnTo>
                    <a:pt x="85" y="236"/>
                  </a:lnTo>
                  <a:lnTo>
                    <a:pt x="0" y="0"/>
                  </a:lnTo>
                  <a:close/>
                </a:path>
              </a:pathLst>
            </a:custGeom>
            <a:gradFill rotWithShape="1">
              <a:gsLst>
                <a:gs pos="0">
                  <a:srgbClr val="FF9933"/>
                </a:gs>
                <a:gs pos="50000">
                  <a:srgbClr val="FF9933">
                    <a:gamma/>
                    <a:tint val="43137"/>
                    <a:invGamma/>
                  </a:srgbClr>
                </a:gs>
                <a:gs pos="100000">
                  <a:srgbClr val="FF9933"/>
                </a:gs>
              </a:gsLst>
              <a:lin ang="5400000" scaled="1"/>
            </a:gra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pPr eaLnBrk="1" hangingPunct="1">
                <a:spcBef>
                  <a:spcPct val="0"/>
                </a:spcBef>
                <a:buSzTx/>
                <a:buFontTx/>
                <a:buNone/>
              </a:pPr>
              <a:endParaRPr lang="en-US" sz="1800" b="0">
                <a:solidFill>
                  <a:srgbClr val="000000"/>
                </a:solidFill>
                <a:latin typeface="Arial" panose="020B0604020202020204" pitchFamily="34" charset="0"/>
                <a:ea typeface="+mn-ea"/>
              </a:endParaRPr>
            </a:p>
          </p:txBody>
        </p:sp>
        <p:sp>
          <p:nvSpPr>
            <p:cNvPr id="12" name="Rectangle 30"/>
            <p:cNvSpPr>
              <a:spLocks noChangeArrowheads="1"/>
            </p:cNvSpPr>
            <p:nvPr/>
          </p:nvSpPr>
          <p:spPr bwMode="gray">
            <a:xfrm>
              <a:off x="3057" y="668"/>
              <a:ext cx="796" cy="326"/>
            </a:xfrm>
            <a:prstGeom prst="rect">
              <a:avLst/>
            </a:prstGeom>
            <a:gradFill rotWithShape="1">
              <a:gsLst>
                <a:gs pos="46000">
                  <a:srgbClr val="FF9933">
                    <a:gamma/>
                    <a:tint val="43137"/>
                    <a:invGamma/>
                  </a:srgbClr>
                </a:gs>
                <a:gs pos="100000">
                  <a:srgbClr val="FF9933"/>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lIns="2324" tIns="0" rIns="2324" bIns="0" anchor="ctr"/>
            <a:lstStyle/>
            <a:p>
              <a:pPr algn="ctr" eaLnBrk="1" hangingPunct="1">
                <a:spcBef>
                  <a:spcPct val="0"/>
                </a:spcBef>
                <a:buSzTx/>
                <a:buFontTx/>
                <a:buNone/>
              </a:pPr>
              <a:r>
                <a:rPr lang="en-US" altLang="en-US" sz="900" dirty="0">
                  <a:solidFill>
                    <a:srgbClr val="000000"/>
                  </a:solidFill>
                  <a:latin typeface="Times New Roman" panose="02020603050405020304" pitchFamily="18" charset="0"/>
                  <a:ea typeface="+mn-ea"/>
                  <a:cs typeface="Times New Roman" panose="02020603050405020304" pitchFamily="18" charset="0"/>
                </a:rPr>
                <a:t>Variable Treatment</a:t>
              </a:r>
              <a:endParaRPr lang="en-US" altLang="en-US" sz="2400" b="0" dirty="0">
                <a:solidFill>
                  <a:srgbClr val="000000"/>
                </a:solidFill>
                <a:latin typeface="Times New Roman" panose="02020603050405020304" pitchFamily="18" charset="0"/>
                <a:ea typeface="+mn-ea"/>
                <a:cs typeface="Times New Roman" panose="02020603050405020304" pitchFamily="18" charset="0"/>
              </a:endParaRPr>
            </a:p>
          </p:txBody>
        </p:sp>
        <p:sp>
          <p:nvSpPr>
            <p:cNvPr id="13" name="Freeform 31"/>
            <p:cNvSpPr>
              <a:spLocks/>
            </p:cNvSpPr>
            <p:nvPr/>
          </p:nvSpPr>
          <p:spPr bwMode="gray">
            <a:xfrm>
              <a:off x="3832" y="642"/>
              <a:ext cx="933" cy="377"/>
            </a:xfrm>
            <a:custGeom>
              <a:avLst/>
              <a:gdLst>
                <a:gd name="T0" fmla="*/ 0 w 1127"/>
                <a:gd name="T1" fmla="*/ 0 h 472"/>
                <a:gd name="T2" fmla="*/ 1042 w 1127"/>
                <a:gd name="T3" fmla="*/ 0 h 472"/>
                <a:gd name="T4" fmla="*/ 1127 w 1127"/>
                <a:gd name="T5" fmla="*/ 236 h 472"/>
                <a:gd name="T6" fmla="*/ 1042 w 1127"/>
                <a:gd name="T7" fmla="*/ 472 h 472"/>
                <a:gd name="T8" fmla="*/ 0 w 1127"/>
                <a:gd name="T9" fmla="*/ 472 h 472"/>
                <a:gd name="T10" fmla="*/ 85 w 1127"/>
                <a:gd name="T11" fmla="*/ 236 h 472"/>
                <a:gd name="T12" fmla="*/ 0 w 1127"/>
                <a:gd name="T13" fmla="*/ 0 h 472"/>
              </a:gdLst>
              <a:ahLst/>
              <a:cxnLst>
                <a:cxn ang="0">
                  <a:pos x="T0" y="T1"/>
                </a:cxn>
                <a:cxn ang="0">
                  <a:pos x="T2" y="T3"/>
                </a:cxn>
                <a:cxn ang="0">
                  <a:pos x="T4" y="T5"/>
                </a:cxn>
                <a:cxn ang="0">
                  <a:pos x="T6" y="T7"/>
                </a:cxn>
                <a:cxn ang="0">
                  <a:pos x="T8" y="T9"/>
                </a:cxn>
                <a:cxn ang="0">
                  <a:pos x="T10" y="T11"/>
                </a:cxn>
                <a:cxn ang="0">
                  <a:pos x="T12" y="T13"/>
                </a:cxn>
              </a:cxnLst>
              <a:rect l="0" t="0" r="r" b="b"/>
              <a:pathLst>
                <a:path w="1127" h="472">
                  <a:moveTo>
                    <a:pt x="0" y="0"/>
                  </a:moveTo>
                  <a:lnTo>
                    <a:pt x="1042" y="0"/>
                  </a:lnTo>
                  <a:lnTo>
                    <a:pt x="1127" y="236"/>
                  </a:lnTo>
                  <a:lnTo>
                    <a:pt x="1042" y="472"/>
                  </a:lnTo>
                  <a:lnTo>
                    <a:pt x="0" y="472"/>
                  </a:lnTo>
                  <a:lnTo>
                    <a:pt x="85" y="236"/>
                  </a:lnTo>
                  <a:lnTo>
                    <a:pt x="0" y="0"/>
                  </a:lnTo>
                  <a:close/>
                </a:path>
              </a:pathLst>
            </a:custGeom>
            <a:gradFill rotWithShape="1">
              <a:gsLst>
                <a:gs pos="0">
                  <a:schemeClr val="bg1"/>
                </a:gs>
                <a:gs pos="100000">
                  <a:schemeClr val="bg1"/>
                </a:gs>
                <a:gs pos="100000">
                  <a:srgbClr val="FF9933"/>
                </a:gs>
              </a:gsLst>
              <a:lin ang="5400000" scaled="1"/>
            </a:gra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pPr eaLnBrk="1" hangingPunct="1">
                <a:spcBef>
                  <a:spcPct val="0"/>
                </a:spcBef>
                <a:buSzTx/>
                <a:buFontTx/>
                <a:buNone/>
              </a:pPr>
              <a:endParaRPr lang="en-US" sz="1800" b="0">
                <a:solidFill>
                  <a:srgbClr val="000000"/>
                </a:solidFill>
                <a:latin typeface="Arial" panose="020B0604020202020204" pitchFamily="34" charset="0"/>
                <a:ea typeface="+mn-ea"/>
              </a:endParaRPr>
            </a:p>
          </p:txBody>
        </p:sp>
        <p:sp>
          <p:nvSpPr>
            <p:cNvPr id="14" name="Rectangle 32"/>
            <p:cNvSpPr>
              <a:spLocks noChangeArrowheads="1"/>
            </p:cNvSpPr>
            <p:nvPr/>
          </p:nvSpPr>
          <p:spPr bwMode="gray">
            <a:xfrm>
              <a:off x="3923" y="667"/>
              <a:ext cx="765" cy="326"/>
            </a:xfrm>
            <a:prstGeom prst="rect">
              <a:avLst/>
            </a:prstGeom>
            <a:gradFill rotWithShape="1">
              <a:gsLst>
                <a:gs pos="0">
                  <a:schemeClr val="bg1"/>
                </a:gs>
                <a:gs pos="100000">
                  <a:schemeClr val="bg1"/>
                </a:gs>
                <a:gs pos="100000">
                  <a:srgbClr val="FF9933"/>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lIns="2324" tIns="0" rIns="2324" bIns="0" anchor="ctr"/>
            <a:lstStyle/>
            <a:p>
              <a:pPr algn="ctr" eaLnBrk="1" hangingPunct="1">
                <a:spcBef>
                  <a:spcPct val="0"/>
                </a:spcBef>
                <a:buSzTx/>
                <a:buFontTx/>
                <a:buNone/>
              </a:pPr>
              <a:r>
                <a:rPr lang="en-US" altLang="en-US" sz="900" dirty="0">
                  <a:solidFill>
                    <a:srgbClr val="000000"/>
                  </a:solidFill>
                  <a:latin typeface="Times New Roman" panose="02020603050405020304" pitchFamily="18" charset="0"/>
                  <a:ea typeface="+mn-ea"/>
                  <a:cs typeface="Times New Roman" panose="02020603050405020304" pitchFamily="18" charset="0"/>
                </a:rPr>
                <a:t>Modeling</a:t>
              </a:r>
              <a:endParaRPr lang="en-US" altLang="en-US" sz="2400" b="0" dirty="0">
                <a:solidFill>
                  <a:srgbClr val="000000"/>
                </a:solidFill>
                <a:latin typeface="Times New Roman" panose="02020603050405020304" pitchFamily="18" charset="0"/>
                <a:ea typeface="+mn-ea"/>
                <a:cs typeface="Times New Roman" panose="02020603050405020304" pitchFamily="18" charset="0"/>
              </a:endParaRPr>
            </a:p>
          </p:txBody>
        </p:sp>
        <p:sp>
          <p:nvSpPr>
            <p:cNvPr id="15" name="Freeform 33"/>
            <p:cNvSpPr>
              <a:spLocks/>
            </p:cNvSpPr>
            <p:nvPr/>
          </p:nvSpPr>
          <p:spPr bwMode="gray">
            <a:xfrm>
              <a:off x="2118" y="642"/>
              <a:ext cx="939" cy="377"/>
            </a:xfrm>
            <a:custGeom>
              <a:avLst/>
              <a:gdLst>
                <a:gd name="T0" fmla="*/ 0 w 1134"/>
                <a:gd name="T1" fmla="*/ 0 h 472"/>
                <a:gd name="T2" fmla="*/ 1049 w 1134"/>
                <a:gd name="T3" fmla="*/ 0 h 472"/>
                <a:gd name="T4" fmla="*/ 1134 w 1134"/>
                <a:gd name="T5" fmla="*/ 236 h 472"/>
                <a:gd name="T6" fmla="*/ 1049 w 1134"/>
                <a:gd name="T7" fmla="*/ 472 h 472"/>
                <a:gd name="T8" fmla="*/ 0 w 1134"/>
                <a:gd name="T9" fmla="*/ 472 h 472"/>
                <a:gd name="T10" fmla="*/ 85 w 1134"/>
                <a:gd name="T11" fmla="*/ 236 h 472"/>
                <a:gd name="T12" fmla="*/ 0 w 1134"/>
                <a:gd name="T13" fmla="*/ 0 h 472"/>
              </a:gdLst>
              <a:ahLst/>
              <a:cxnLst>
                <a:cxn ang="0">
                  <a:pos x="T0" y="T1"/>
                </a:cxn>
                <a:cxn ang="0">
                  <a:pos x="T2" y="T3"/>
                </a:cxn>
                <a:cxn ang="0">
                  <a:pos x="T4" y="T5"/>
                </a:cxn>
                <a:cxn ang="0">
                  <a:pos x="T6" y="T7"/>
                </a:cxn>
                <a:cxn ang="0">
                  <a:pos x="T8" y="T9"/>
                </a:cxn>
                <a:cxn ang="0">
                  <a:pos x="T10" y="T11"/>
                </a:cxn>
                <a:cxn ang="0">
                  <a:pos x="T12" y="T13"/>
                </a:cxn>
              </a:cxnLst>
              <a:rect l="0" t="0" r="r" b="b"/>
              <a:pathLst>
                <a:path w="1134" h="472">
                  <a:moveTo>
                    <a:pt x="0" y="0"/>
                  </a:moveTo>
                  <a:lnTo>
                    <a:pt x="1049" y="0"/>
                  </a:lnTo>
                  <a:lnTo>
                    <a:pt x="1134" y="236"/>
                  </a:lnTo>
                  <a:lnTo>
                    <a:pt x="1049" y="472"/>
                  </a:lnTo>
                  <a:lnTo>
                    <a:pt x="0" y="472"/>
                  </a:lnTo>
                  <a:lnTo>
                    <a:pt x="85" y="236"/>
                  </a:lnTo>
                  <a:lnTo>
                    <a:pt x="0" y="0"/>
                  </a:lnTo>
                  <a:close/>
                </a:path>
              </a:pathLst>
            </a:custGeom>
            <a:gradFill rotWithShape="1">
              <a:gsLst>
                <a:gs pos="0">
                  <a:srgbClr val="FF9933"/>
                </a:gs>
                <a:gs pos="50000">
                  <a:srgbClr val="FF9933">
                    <a:gamma/>
                    <a:tint val="43137"/>
                    <a:invGamma/>
                  </a:srgbClr>
                </a:gs>
                <a:gs pos="100000">
                  <a:srgbClr val="FF9933"/>
                </a:gs>
              </a:gsLst>
              <a:lin ang="5400000" scaled="1"/>
            </a:gra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pPr eaLnBrk="1" hangingPunct="1">
                <a:spcBef>
                  <a:spcPct val="0"/>
                </a:spcBef>
                <a:buSzTx/>
                <a:buFontTx/>
                <a:buNone/>
              </a:pPr>
              <a:endParaRPr lang="en-US" sz="1800" b="0">
                <a:solidFill>
                  <a:srgbClr val="000000"/>
                </a:solidFill>
                <a:latin typeface="Arial" panose="020B0604020202020204" pitchFamily="34" charset="0"/>
                <a:ea typeface="+mn-ea"/>
              </a:endParaRPr>
            </a:p>
          </p:txBody>
        </p:sp>
        <p:sp>
          <p:nvSpPr>
            <p:cNvPr id="16" name="Rectangle 34"/>
            <p:cNvSpPr>
              <a:spLocks noChangeArrowheads="1"/>
            </p:cNvSpPr>
            <p:nvPr/>
          </p:nvSpPr>
          <p:spPr bwMode="gray">
            <a:xfrm>
              <a:off x="2214" y="668"/>
              <a:ext cx="773" cy="326"/>
            </a:xfrm>
            <a:prstGeom prst="rect">
              <a:avLst/>
            </a:prstGeom>
            <a:gradFill rotWithShape="1">
              <a:gsLst>
                <a:gs pos="0">
                  <a:srgbClr val="FF9933"/>
                </a:gs>
                <a:gs pos="50000">
                  <a:srgbClr val="FF9933">
                    <a:gamma/>
                    <a:tint val="43137"/>
                    <a:invGamma/>
                  </a:srgbClr>
                </a:gs>
                <a:gs pos="100000">
                  <a:srgbClr val="FF9933"/>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lIns="2324" tIns="0" rIns="2324" bIns="0" anchor="ctr"/>
            <a:lstStyle/>
            <a:p>
              <a:pPr algn="ctr" eaLnBrk="1" hangingPunct="1">
                <a:spcBef>
                  <a:spcPct val="0"/>
                </a:spcBef>
                <a:buSzTx/>
                <a:buFontTx/>
                <a:buNone/>
              </a:pPr>
              <a:r>
                <a:rPr lang="en-US" altLang="en-US" sz="900" dirty="0">
                  <a:solidFill>
                    <a:srgbClr val="000000"/>
                  </a:solidFill>
                  <a:latin typeface="Times New Roman" panose="02020603050405020304" pitchFamily="18" charset="0"/>
                  <a:ea typeface="+mn-ea"/>
                  <a:cs typeface="Times New Roman" panose="02020603050405020304" pitchFamily="18" charset="0"/>
                </a:rPr>
                <a:t>Data Management and Data Profiling</a:t>
              </a:r>
              <a:endParaRPr lang="en-US" altLang="en-US" sz="900" b="0" dirty="0">
                <a:solidFill>
                  <a:srgbClr val="000000"/>
                </a:solidFill>
                <a:latin typeface="Times New Roman" panose="02020603050405020304" pitchFamily="18" charset="0"/>
                <a:ea typeface="+mn-ea"/>
                <a:cs typeface="Times New Roman" panose="02020603050405020304" pitchFamily="18" charset="0"/>
              </a:endParaRPr>
            </a:p>
          </p:txBody>
        </p:sp>
        <p:sp>
          <p:nvSpPr>
            <p:cNvPr id="17" name="Freeform 35"/>
            <p:cNvSpPr>
              <a:spLocks/>
            </p:cNvSpPr>
            <p:nvPr/>
          </p:nvSpPr>
          <p:spPr bwMode="gray">
            <a:xfrm>
              <a:off x="672" y="642"/>
              <a:ext cx="798" cy="377"/>
            </a:xfrm>
            <a:custGeom>
              <a:avLst/>
              <a:gdLst>
                <a:gd name="T0" fmla="*/ 0 w 1136"/>
                <a:gd name="T1" fmla="*/ 0 h 473"/>
                <a:gd name="T2" fmla="*/ 1051 w 1136"/>
                <a:gd name="T3" fmla="*/ 0 h 473"/>
                <a:gd name="T4" fmla="*/ 1136 w 1136"/>
                <a:gd name="T5" fmla="*/ 237 h 473"/>
                <a:gd name="T6" fmla="*/ 1051 w 1136"/>
                <a:gd name="T7" fmla="*/ 473 h 473"/>
                <a:gd name="T8" fmla="*/ 0 w 1136"/>
                <a:gd name="T9" fmla="*/ 473 h 473"/>
                <a:gd name="T10" fmla="*/ 0 w 1136"/>
                <a:gd name="T11" fmla="*/ 237 h 473"/>
                <a:gd name="T12" fmla="*/ 0 w 1136"/>
                <a:gd name="T13" fmla="*/ 0 h 473"/>
              </a:gdLst>
              <a:ahLst/>
              <a:cxnLst>
                <a:cxn ang="0">
                  <a:pos x="T0" y="T1"/>
                </a:cxn>
                <a:cxn ang="0">
                  <a:pos x="T2" y="T3"/>
                </a:cxn>
                <a:cxn ang="0">
                  <a:pos x="T4" y="T5"/>
                </a:cxn>
                <a:cxn ang="0">
                  <a:pos x="T6" y="T7"/>
                </a:cxn>
                <a:cxn ang="0">
                  <a:pos x="T8" y="T9"/>
                </a:cxn>
                <a:cxn ang="0">
                  <a:pos x="T10" y="T11"/>
                </a:cxn>
                <a:cxn ang="0">
                  <a:pos x="T12" y="T13"/>
                </a:cxn>
              </a:cxnLst>
              <a:rect l="0" t="0" r="r" b="b"/>
              <a:pathLst>
                <a:path w="1136" h="473">
                  <a:moveTo>
                    <a:pt x="0" y="0"/>
                  </a:moveTo>
                  <a:lnTo>
                    <a:pt x="1051" y="0"/>
                  </a:lnTo>
                  <a:lnTo>
                    <a:pt x="1136" y="237"/>
                  </a:lnTo>
                  <a:lnTo>
                    <a:pt x="1051" y="473"/>
                  </a:lnTo>
                  <a:lnTo>
                    <a:pt x="0" y="473"/>
                  </a:lnTo>
                  <a:lnTo>
                    <a:pt x="0" y="237"/>
                  </a:lnTo>
                  <a:lnTo>
                    <a:pt x="0" y="0"/>
                  </a:lnTo>
                  <a:close/>
                </a:path>
              </a:pathLst>
            </a:custGeom>
            <a:gradFill rotWithShape="1">
              <a:gsLst>
                <a:gs pos="0">
                  <a:srgbClr val="FF9933"/>
                </a:gs>
                <a:gs pos="50000">
                  <a:srgbClr val="FF9933">
                    <a:gamma/>
                    <a:tint val="43137"/>
                    <a:invGamma/>
                  </a:srgbClr>
                </a:gs>
                <a:gs pos="100000">
                  <a:srgbClr val="FF9933"/>
                </a:gs>
              </a:gsLst>
              <a:lin ang="5400000" scaled="1"/>
            </a:gra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pPr eaLnBrk="1" hangingPunct="1">
                <a:spcBef>
                  <a:spcPct val="0"/>
                </a:spcBef>
                <a:buSzTx/>
                <a:buFontTx/>
                <a:buNone/>
              </a:pPr>
              <a:endParaRPr lang="en-US" sz="1800" b="0">
                <a:solidFill>
                  <a:srgbClr val="000000"/>
                </a:solidFill>
                <a:latin typeface="Arial" panose="020B0604020202020204" pitchFamily="34" charset="0"/>
                <a:ea typeface="+mn-ea"/>
              </a:endParaRPr>
            </a:p>
          </p:txBody>
        </p:sp>
        <p:sp>
          <p:nvSpPr>
            <p:cNvPr id="18" name="Rectangle 36"/>
            <p:cNvSpPr>
              <a:spLocks noChangeArrowheads="1"/>
            </p:cNvSpPr>
            <p:nvPr/>
          </p:nvSpPr>
          <p:spPr bwMode="gray">
            <a:xfrm>
              <a:off x="756" y="654"/>
              <a:ext cx="648" cy="327"/>
            </a:xfrm>
            <a:prstGeom prst="rect">
              <a:avLst/>
            </a:prstGeom>
            <a:gradFill rotWithShape="1">
              <a:gsLst>
                <a:gs pos="0">
                  <a:srgbClr val="FF9933"/>
                </a:gs>
                <a:gs pos="50000">
                  <a:srgbClr val="FF9933">
                    <a:gamma/>
                    <a:tint val="43137"/>
                    <a:invGamma/>
                  </a:srgbClr>
                </a:gs>
                <a:gs pos="100000">
                  <a:srgbClr val="FF9933"/>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lIns="2324" tIns="0" rIns="2324" bIns="0" anchor="ctr"/>
            <a:lstStyle/>
            <a:p>
              <a:pPr algn="ctr" eaLnBrk="1" hangingPunct="1">
                <a:spcBef>
                  <a:spcPct val="0"/>
                </a:spcBef>
                <a:buSzTx/>
                <a:buFontTx/>
                <a:buNone/>
              </a:pPr>
              <a:r>
                <a:rPr lang="en-US" altLang="en-US" sz="900" dirty="0">
                  <a:solidFill>
                    <a:srgbClr val="000000"/>
                  </a:solidFill>
                  <a:latin typeface="Times New Roman" panose="02020603050405020304" pitchFamily="18" charset="0"/>
                  <a:ea typeface="+mn-ea"/>
                  <a:cs typeface="Times New Roman" panose="02020603050405020304" pitchFamily="18" charset="0"/>
                </a:rPr>
                <a:t>Project Background</a:t>
              </a:r>
              <a:endParaRPr lang="en-US" altLang="en-US" sz="2400" b="0" dirty="0">
                <a:solidFill>
                  <a:srgbClr val="000000"/>
                </a:solidFill>
                <a:latin typeface="Times New Roman" panose="02020603050405020304" pitchFamily="18" charset="0"/>
                <a:ea typeface="+mn-ea"/>
                <a:cs typeface="Times New Roman" panose="02020603050405020304" pitchFamily="18" charset="0"/>
              </a:endParaRPr>
            </a:p>
          </p:txBody>
        </p:sp>
      </p:grpSp>
    </p:spTree>
    <p:extLst>
      <p:ext uri="{BB962C8B-B14F-4D97-AF65-F5344CB8AC3E}">
        <p14:creationId xmlns:p14="http://schemas.microsoft.com/office/powerpoint/2010/main" val="3585356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251" y="939252"/>
            <a:ext cx="8229600" cy="326237"/>
          </a:xfrm>
        </p:spPr>
        <p:txBody>
          <a:bodyPr/>
          <a:lstStyle/>
          <a:p>
            <a:r>
              <a:rPr lang="en-US" dirty="0">
                <a:latin typeface="Times New Roman" panose="02020603050405020304" pitchFamily="18" charset="0"/>
                <a:cs typeface="Times New Roman" panose="02020603050405020304" pitchFamily="18" charset="0"/>
              </a:rPr>
              <a:t>B. Modelling: Multicollinearity Checks***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51C84E76-4778-415F-B657-1876D5610E02}" type="slidenum">
              <a:rPr lang="en-US" smtClean="0">
                <a:solidFill>
                  <a:prstClr val="black"/>
                </a:solidFill>
              </a:rPr>
              <a:pPr>
                <a:defRPr/>
              </a:pPr>
              <a:t>12</a:t>
            </a:fld>
            <a:endParaRPr lang="en-US">
              <a:solidFill>
                <a:prstClr val="black"/>
              </a:solidFill>
            </a:endParaRPr>
          </a:p>
        </p:txBody>
      </p:sp>
      <p:grpSp>
        <p:nvGrpSpPr>
          <p:cNvPr id="18" name="Group 24"/>
          <p:cNvGrpSpPr>
            <a:grpSpLocks/>
          </p:cNvGrpSpPr>
          <p:nvPr/>
        </p:nvGrpSpPr>
        <p:grpSpPr bwMode="auto">
          <a:xfrm>
            <a:off x="505954" y="609594"/>
            <a:ext cx="7600788" cy="282665"/>
            <a:chOff x="672" y="642"/>
            <a:chExt cx="4950" cy="377"/>
          </a:xfrm>
        </p:grpSpPr>
        <p:sp>
          <p:nvSpPr>
            <p:cNvPr id="19" name="Freeform 25"/>
            <p:cNvSpPr>
              <a:spLocks/>
            </p:cNvSpPr>
            <p:nvPr/>
          </p:nvSpPr>
          <p:spPr bwMode="gray">
            <a:xfrm>
              <a:off x="4688" y="642"/>
              <a:ext cx="934" cy="377"/>
            </a:xfrm>
            <a:custGeom>
              <a:avLst/>
              <a:gdLst>
                <a:gd name="T0" fmla="*/ 0 w 1127"/>
                <a:gd name="T1" fmla="*/ 0 h 472"/>
                <a:gd name="T2" fmla="*/ 1042 w 1127"/>
                <a:gd name="T3" fmla="*/ 0 h 472"/>
                <a:gd name="T4" fmla="*/ 1127 w 1127"/>
                <a:gd name="T5" fmla="*/ 236 h 472"/>
                <a:gd name="T6" fmla="*/ 1042 w 1127"/>
                <a:gd name="T7" fmla="*/ 472 h 472"/>
                <a:gd name="T8" fmla="*/ 0 w 1127"/>
                <a:gd name="T9" fmla="*/ 472 h 472"/>
                <a:gd name="T10" fmla="*/ 85 w 1127"/>
                <a:gd name="T11" fmla="*/ 236 h 472"/>
                <a:gd name="T12" fmla="*/ 0 w 1127"/>
                <a:gd name="T13" fmla="*/ 0 h 472"/>
              </a:gdLst>
              <a:ahLst/>
              <a:cxnLst>
                <a:cxn ang="0">
                  <a:pos x="T0" y="T1"/>
                </a:cxn>
                <a:cxn ang="0">
                  <a:pos x="T2" y="T3"/>
                </a:cxn>
                <a:cxn ang="0">
                  <a:pos x="T4" y="T5"/>
                </a:cxn>
                <a:cxn ang="0">
                  <a:pos x="T6" y="T7"/>
                </a:cxn>
                <a:cxn ang="0">
                  <a:pos x="T8" y="T9"/>
                </a:cxn>
                <a:cxn ang="0">
                  <a:pos x="T10" y="T11"/>
                </a:cxn>
                <a:cxn ang="0">
                  <a:pos x="T12" y="T13"/>
                </a:cxn>
              </a:cxnLst>
              <a:rect l="0" t="0" r="r" b="b"/>
              <a:pathLst>
                <a:path w="1127" h="472">
                  <a:moveTo>
                    <a:pt x="0" y="0"/>
                  </a:moveTo>
                  <a:lnTo>
                    <a:pt x="1042" y="0"/>
                  </a:lnTo>
                  <a:lnTo>
                    <a:pt x="1127" y="236"/>
                  </a:lnTo>
                  <a:lnTo>
                    <a:pt x="1042" y="472"/>
                  </a:lnTo>
                  <a:lnTo>
                    <a:pt x="0" y="472"/>
                  </a:lnTo>
                  <a:lnTo>
                    <a:pt x="85" y="236"/>
                  </a:lnTo>
                  <a:lnTo>
                    <a:pt x="0" y="0"/>
                  </a:lnTo>
                  <a:close/>
                </a:path>
              </a:pathLst>
            </a:custGeom>
            <a:gradFill rotWithShape="1">
              <a:gsLst>
                <a:gs pos="0">
                  <a:srgbClr val="FF9933"/>
                </a:gs>
                <a:gs pos="50000">
                  <a:srgbClr val="FF9933">
                    <a:gamma/>
                    <a:tint val="43137"/>
                    <a:invGamma/>
                  </a:srgbClr>
                </a:gs>
                <a:gs pos="100000">
                  <a:srgbClr val="FF9933"/>
                </a:gs>
              </a:gsLst>
              <a:lin ang="5400000" scaled="1"/>
            </a:gra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pPr eaLnBrk="1" hangingPunct="1">
                <a:spcBef>
                  <a:spcPct val="0"/>
                </a:spcBef>
                <a:buSzTx/>
                <a:buFontTx/>
                <a:buNone/>
              </a:pPr>
              <a:endParaRPr lang="en-US" sz="1800" b="0">
                <a:solidFill>
                  <a:srgbClr val="000000"/>
                </a:solidFill>
                <a:latin typeface="Arial" panose="020B0604020202020204" pitchFamily="34" charset="0"/>
                <a:ea typeface="+mn-ea"/>
              </a:endParaRPr>
            </a:p>
          </p:txBody>
        </p:sp>
        <p:sp>
          <p:nvSpPr>
            <p:cNvPr id="20" name="Rectangle 26"/>
            <p:cNvSpPr>
              <a:spLocks noChangeArrowheads="1"/>
            </p:cNvSpPr>
            <p:nvPr/>
          </p:nvSpPr>
          <p:spPr bwMode="gray">
            <a:xfrm>
              <a:off x="4786" y="668"/>
              <a:ext cx="765" cy="326"/>
            </a:xfrm>
            <a:prstGeom prst="rect">
              <a:avLst/>
            </a:prstGeom>
            <a:gradFill rotWithShape="1">
              <a:gsLst>
                <a:gs pos="0">
                  <a:srgbClr val="FF9933"/>
                </a:gs>
                <a:gs pos="50000">
                  <a:srgbClr val="FF9933">
                    <a:gamma/>
                    <a:tint val="43137"/>
                    <a:invGamma/>
                  </a:srgbClr>
                </a:gs>
                <a:gs pos="100000">
                  <a:srgbClr val="FF9933"/>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lIns="2324" tIns="0" rIns="2324" bIns="0" anchor="ctr"/>
            <a:lstStyle/>
            <a:p>
              <a:pPr algn="ctr" eaLnBrk="1" hangingPunct="1">
                <a:spcBef>
                  <a:spcPct val="0"/>
                </a:spcBef>
                <a:buSzTx/>
                <a:buFontTx/>
                <a:buNone/>
              </a:pPr>
              <a:r>
                <a:rPr lang="en-US" altLang="en-US" sz="900" dirty="0">
                  <a:solidFill>
                    <a:srgbClr val="000000"/>
                  </a:solidFill>
                  <a:latin typeface="Times New Roman" panose="02020603050405020304" pitchFamily="18" charset="0"/>
                  <a:ea typeface="+mn-ea"/>
                  <a:cs typeface="Times New Roman" panose="02020603050405020304" pitchFamily="18" charset="0"/>
                </a:rPr>
                <a:t>Model Evaluation</a:t>
              </a:r>
            </a:p>
          </p:txBody>
        </p:sp>
        <p:sp>
          <p:nvSpPr>
            <p:cNvPr id="21" name="Freeform 27"/>
            <p:cNvSpPr>
              <a:spLocks/>
            </p:cNvSpPr>
            <p:nvPr/>
          </p:nvSpPr>
          <p:spPr bwMode="gray">
            <a:xfrm>
              <a:off x="1392" y="642"/>
              <a:ext cx="796" cy="377"/>
            </a:xfrm>
            <a:custGeom>
              <a:avLst/>
              <a:gdLst>
                <a:gd name="T0" fmla="*/ 0 w 1136"/>
                <a:gd name="T1" fmla="*/ 0 h 473"/>
                <a:gd name="T2" fmla="*/ 1051 w 1136"/>
                <a:gd name="T3" fmla="*/ 0 h 473"/>
                <a:gd name="T4" fmla="*/ 1136 w 1136"/>
                <a:gd name="T5" fmla="*/ 237 h 473"/>
                <a:gd name="T6" fmla="*/ 1051 w 1136"/>
                <a:gd name="T7" fmla="*/ 473 h 473"/>
                <a:gd name="T8" fmla="*/ 0 w 1136"/>
                <a:gd name="T9" fmla="*/ 473 h 473"/>
                <a:gd name="T10" fmla="*/ 0 w 1136"/>
                <a:gd name="T11" fmla="*/ 237 h 473"/>
                <a:gd name="T12" fmla="*/ 0 w 1136"/>
                <a:gd name="T13" fmla="*/ 0 h 473"/>
              </a:gdLst>
              <a:ahLst/>
              <a:cxnLst>
                <a:cxn ang="0">
                  <a:pos x="T0" y="T1"/>
                </a:cxn>
                <a:cxn ang="0">
                  <a:pos x="T2" y="T3"/>
                </a:cxn>
                <a:cxn ang="0">
                  <a:pos x="T4" y="T5"/>
                </a:cxn>
                <a:cxn ang="0">
                  <a:pos x="T6" y="T7"/>
                </a:cxn>
                <a:cxn ang="0">
                  <a:pos x="T8" y="T9"/>
                </a:cxn>
                <a:cxn ang="0">
                  <a:pos x="T10" y="T11"/>
                </a:cxn>
                <a:cxn ang="0">
                  <a:pos x="T12" y="T13"/>
                </a:cxn>
              </a:cxnLst>
              <a:rect l="0" t="0" r="r" b="b"/>
              <a:pathLst>
                <a:path w="1136" h="473">
                  <a:moveTo>
                    <a:pt x="0" y="0"/>
                  </a:moveTo>
                  <a:lnTo>
                    <a:pt x="1051" y="0"/>
                  </a:lnTo>
                  <a:lnTo>
                    <a:pt x="1136" y="237"/>
                  </a:lnTo>
                  <a:lnTo>
                    <a:pt x="1051" y="473"/>
                  </a:lnTo>
                  <a:lnTo>
                    <a:pt x="0" y="473"/>
                  </a:lnTo>
                  <a:lnTo>
                    <a:pt x="0" y="237"/>
                  </a:lnTo>
                  <a:lnTo>
                    <a:pt x="0" y="0"/>
                  </a:lnTo>
                  <a:close/>
                </a:path>
              </a:pathLst>
            </a:custGeom>
            <a:gradFill rotWithShape="1">
              <a:gsLst>
                <a:gs pos="0">
                  <a:srgbClr val="FF9933"/>
                </a:gs>
                <a:gs pos="50000">
                  <a:srgbClr val="FF9933">
                    <a:gamma/>
                    <a:tint val="43137"/>
                    <a:invGamma/>
                  </a:srgbClr>
                </a:gs>
                <a:gs pos="100000">
                  <a:srgbClr val="FF9933"/>
                </a:gs>
              </a:gsLst>
              <a:lin ang="5400000" scaled="1"/>
            </a:gra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pPr eaLnBrk="1" hangingPunct="1">
                <a:spcBef>
                  <a:spcPct val="0"/>
                </a:spcBef>
                <a:buSzTx/>
                <a:buFontTx/>
                <a:buNone/>
              </a:pPr>
              <a:endParaRPr lang="en-US" sz="1800" b="0">
                <a:solidFill>
                  <a:srgbClr val="000000"/>
                </a:solidFill>
                <a:latin typeface="Arial" panose="020B0604020202020204" pitchFamily="34" charset="0"/>
                <a:ea typeface="+mn-ea"/>
              </a:endParaRPr>
            </a:p>
          </p:txBody>
        </p:sp>
        <p:sp>
          <p:nvSpPr>
            <p:cNvPr id="22" name="Rectangle 28"/>
            <p:cNvSpPr>
              <a:spLocks noChangeArrowheads="1"/>
            </p:cNvSpPr>
            <p:nvPr/>
          </p:nvSpPr>
          <p:spPr bwMode="gray">
            <a:xfrm>
              <a:off x="1488" y="667"/>
              <a:ext cx="630" cy="327"/>
            </a:xfrm>
            <a:prstGeom prst="rect">
              <a:avLst/>
            </a:prstGeom>
            <a:gradFill rotWithShape="1">
              <a:gsLst>
                <a:gs pos="0">
                  <a:srgbClr val="FF9933"/>
                </a:gs>
                <a:gs pos="50000">
                  <a:srgbClr val="FF9933">
                    <a:gamma/>
                    <a:tint val="43137"/>
                    <a:invGamma/>
                  </a:srgbClr>
                </a:gs>
                <a:gs pos="100000">
                  <a:srgbClr val="FF9933"/>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lIns="2324" tIns="0" rIns="2324" bIns="0" anchor="ctr"/>
            <a:lstStyle/>
            <a:p>
              <a:pPr algn="ctr" eaLnBrk="1" hangingPunct="1">
                <a:spcBef>
                  <a:spcPct val="0"/>
                </a:spcBef>
                <a:buSzTx/>
                <a:buFontTx/>
                <a:buNone/>
              </a:pPr>
              <a:r>
                <a:rPr lang="en-US" altLang="en-US" sz="800" dirty="0">
                  <a:solidFill>
                    <a:srgbClr val="000000"/>
                  </a:solidFill>
                  <a:latin typeface="Times New Roman" panose="02020603050405020304" pitchFamily="18" charset="0"/>
                  <a:ea typeface="+mn-ea"/>
                  <a:cs typeface="Times New Roman" panose="02020603050405020304" pitchFamily="18" charset="0"/>
                </a:rPr>
                <a:t>Data Collection and Data Understanding</a:t>
              </a:r>
              <a:endParaRPr lang="en-US" altLang="en-US" sz="800" b="0" dirty="0">
                <a:solidFill>
                  <a:srgbClr val="000000"/>
                </a:solidFill>
                <a:latin typeface="Times New Roman" panose="02020603050405020304" pitchFamily="18" charset="0"/>
                <a:ea typeface="+mn-ea"/>
                <a:cs typeface="Times New Roman" panose="02020603050405020304" pitchFamily="18" charset="0"/>
              </a:endParaRPr>
            </a:p>
          </p:txBody>
        </p:sp>
        <p:sp>
          <p:nvSpPr>
            <p:cNvPr id="23" name="Freeform 29"/>
            <p:cNvSpPr>
              <a:spLocks/>
            </p:cNvSpPr>
            <p:nvPr/>
          </p:nvSpPr>
          <p:spPr bwMode="gray">
            <a:xfrm>
              <a:off x="2984" y="642"/>
              <a:ext cx="938" cy="377"/>
            </a:xfrm>
            <a:custGeom>
              <a:avLst/>
              <a:gdLst>
                <a:gd name="T0" fmla="*/ 0 w 1134"/>
                <a:gd name="T1" fmla="*/ 0 h 472"/>
                <a:gd name="T2" fmla="*/ 1049 w 1134"/>
                <a:gd name="T3" fmla="*/ 0 h 472"/>
                <a:gd name="T4" fmla="*/ 1134 w 1134"/>
                <a:gd name="T5" fmla="*/ 236 h 472"/>
                <a:gd name="T6" fmla="*/ 1049 w 1134"/>
                <a:gd name="T7" fmla="*/ 472 h 472"/>
                <a:gd name="T8" fmla="*/ 0 w 1134"/>
                <a:gd name="T9" fmla="*/ 472 h 472"/>
                <a:gd name="T10" fmla="*/ 85 w 1134"/>
                <a:gd name="T11" fmla="*/ 236 h 472"/>
                <a:gd name="T12" fmla="*/ 0 w 1134"/>
                <a:gd name="T13" fmla="*/ 0 h 472"/>
              </a:gdLst>
              <a:ahLst/>
              <a:cxnLst>
                <a:cxn ang="0">
                  <a:pos x="T0" y="T1"/>
                </a:cxn>
                <a:cxn ang="0">
                  <a:pos x="T2" y="T3"/>
                </a:cxn>
                <a:cxn ang="0">
                  <a:pos x="T4" y="T5"/>
                </a:cxn>
                <a:cxn ang="0">
                  <a:pos x="T6" y="T7"/>
                </a:cxn>
                <a:cxn ang="0">
                  <a:pos x="T8" y="T9"/>
                </a:cxn>
                <a:cxn ang="0">
                  <a:pos x="T10" y="T11"/>
                </a:cxn>
                <a:cxn ang="0">
                  <a:pos x="T12" y="T13"/>
                </a:cxn>
              </a:cxnLst>
              <a:rect l="0" t="0" r="r" b="b"/>
              <a:pathLst>
                <a:path w="1134" h="472">
                  <a:moveTo>
                    <a:pt x="0" y="0"/>
                  </a:moveTo>
                  <a:lnTo>
                    <a:pt x="1049" y="0"/>
                  </a:lnTo>
                  <a:lnTo>
                    <a:pt x="1134" y="236"/>
                  </a:lnTo>
                  <a:lnTo>
                    <a:pt x="1049" y="472"/>
                  </a:lnTo>
                  <a:lnTo>
                    <a:pt x="0" y="472"/>
                  </a:lnTo>
                  <a:lnTo>
                    <a:pt x="85" y="236"/>
                  </a:lnTo>
                  <a:lnTo>
                    <a:pt x="0" y="0"/>
                  </a:lnTo>
                  <a:close/>
                </a:path>
              </a:pathLst>
            </a:custGeom>
            <a:gradFill rotWithShape="1">
              <a:gsLst>
                <a:gs pos="0">
                  <a:schemeClr val="bg1"/>
                </a:gs>
                <a:gs pos="0">
                  <a:schemeClr val="bg1"/>
                </a:gs>
                <a:gs pos="68000">
                  <a:srgbClr val="FF9933"/>
                </a:gs>
              </a:gsLst>
              <a:lin ang="5400000" scaled="1"/>
            </a:gra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pPr eaLnBrk="1" hangingPunct="1">
                <a:spcBef>
                  <a:spcPct val="0"/>
                </a:spcBef>
                <a:buSzTx/>
                <a:buFontTx/>
                <a:buNone/>
              </a:pPr>
              <a:endParaRPr lang="en-US" sz="1800" b="0">
                <a:solidFill>
                  <a:srgbClr val="000000"/>
                </a:solidFill>
                <a:latin typeface="Arial" panose="020B0604020202020204" pitchFamily="34" charset="0"/>
                <a:ea typeface="+mn-ea"/>
              </a:endParaRPr>
            </a:p>
          </p:txBody>
        </p:sp>
        <p:sp>
          <p:nvSpPr>
            <p:cNvPr id="24" name="Rectangle 30"/>
            <p:cNvSpPr>
              <a:spLocks noChangeArrowheads="1"/>
            </p:cNvSpPr>
            <p:nvPr/>
          </p:nvSpPr>
          <p:spPr bwMode="gray">
            <a:xfrm>
              <a:off x="3055" y="669"/>
              <a:ext cx="756" cy="340"/>
            </a:xfrm>
            <a:prstGeom prst="rect">
              <a:avLst/>
            </a:prstGeom>
            <a:gradFill>
              <a:gsLst>
                <a:gs pos="0">
                  <a:schemeClr val="bg1"/>
                </a:gs>
                <a:gs pos="0">
                  <a:schemeClr val="bg1"/>
                </a:gs>
                <a:gs pos="68000">
                  <a:srgbClr val="FF9933"/>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lIns="2324" tIns="0" rIns="2324" bIns="0" anchor="ctr"/>
            <a:lstStyle/>
            <a:p>
              <a:pPr algn="ctr" eaLnBrk="1" hangingPunct="1">
                <a:spcBef>
                  <a:spcPct val="0"/>
                </a:spcBef>
                <a:buSzTx/>
                <a:buFontTx/>
                <a:buNone/>
              </a:pPr>
              <a:r>
                <a:rPr lang="en-US" altLang="en-US" sz="900" dirty="0">
                  <a:solidFill>
                    <a:srgbClr val="000000"/>
                  </a:solidFill>
                  <a:latin typeface="Times New Roman" panose="02020603050405020304" pitchFamily="18" charset="0"/>
                  <a:ea typeface="+mn-ea"/>
                  <a:cs typeface="Times New Roman" panose="02020603050405020304" pitchFamily="18" charset="0"/>
                </a:rPr>
                <a:t>Variable Treatment</a:t>
              </a:r>
              <a:endParaRPr lang="en-US" altLang="en-US" sz="2400" b="0" dirty="0">
                <a:solidFill>
                  <a:srgbClr val="000000"/>
                </a:solidFill>
                <a:latin typeface="Times New Roman" panose="02020603050405020304" pitchFamily="18" charset="0"/>
                <a:ea typeface="+mn-ea"/>
                <a:cs typeface="Times New Roman" panose="02020603050405020304" pitchFamily="18" charset="0"/>
              </a:endParaRPr>
            </a:p>
          </p:txBody>
        </p:sp>
        <p:sp>
          <p:nvSpPr>
            <p:cNvPr id="25" name="Freeform 31"/>
            <p:cNvSpPr>
              <a:spLocks/>
            </p:cNvSpPr>
            <p:nvPr/>
          </p:nvSpPr>
          <p:spPr bwMode="gray">
            <a:xfrm>
              <a:off x="3832" y="642"/>
              <a:ext cx="933" cy="377"/>
            </a:xfrm>
            <a:custGeom>
              <a:avLst/>
              <a:gdLst>
                <a:gd name="T0" fmla="*/ 0 w 1127"/>
                <a:gd name="T1" fmla="*/ 0 h 472"/>
                <a:gd name="T2" fmla="*/ 1042 w 1127"/>
                <a:gd name="T3" fmla="*/ 0 h 472"/>
                <a:gd name="T4" fmla="*/ 1127 w 1127"/>
                <a:gd name="T5" fmla="*/ 236 h 472"/>
                <a:gd name="T6" fmla="*/ 1042 w 1127"/>
                <a:gd name="T7" fmla="*/ 472 h 472"/>
                <a:gd name="T8" fmla="*/ 0 w 1127"/>
                <a:gd name="T9" fmla="*/ 472 h 472"/>
                <a:gd name="T10" fmla="*/ 85 w 1127"/>
                <a:gd name="T11" fmla="*/ 236 h 472"/>
                <a:gd name="T12" fmla="*/ 0 w 1127"/>
                <a:gd name="T13" fmla="*/ 0 h 472"/>
              </a:gdLst>
              <a:ahLst/>
              <a:cxnLst>
                <a:cxn ang="0">
                  <a:pos x="T0" y="T1"/>
                </a:cxn>
                <a:cxn ang="0">
                  <a:pos x="T2" y="T3"/>
                </a:cxn>
                <a:cxn ang="0">
                  <a:pos x="T4" y="T5"/>
                </a:cxn>
                <a:cxn ang="0">
                  <a:pos x="T6" y="T7"/>
                </a:cxn>
                <a:cxn ang="0">
                  <a:pos x="T8" y="T9"/>
                </a:cxn>
                <a:cxn ang="0">
                  <a:pos x="T10" y="T11"/>
                </a:cxn>
                <a:cxn ang="0">
                  <a:pos x="T12" y="T13"/>
                </a:cxn>
              </a:cxnLst>
              <a:rect l="0" t="0" r="r" b="b"/>
              <a:pathLst>
                <a:path w="1127" h="472">
                  <a:moveTo>
                    <a:pt x="0" y="0"/>
                  </a:moveTo>
                  <a:lnTo>
                    <a:pt x="1042" y="0"/>
                  </a:lnTo>
                  <a:lnTo>
                    <a:pt x="1127" y="236"/>
                  </a:lnTo>
                  <a:lnTo>
                    <a:pt x="1042" y="472"/>
                  </a:lnTo>
                  <a:lnTo>
                    <a:pt x="0" y="472"/>
                  </a:lnTo>
                  <a:lnTo>
                    <a:pt x="85" y="236"/>
                  </a:lnTo>
                  <a:lnTo>
                    <a:pt x="0" y="0"/>
                  </a:lnTo>
                  <a:close/>
                </a:path>
              </a:pathLst>
            </a:custGeom>
            <a:gradFill rotWithShape="1">
              <a:gsLst>
                <a:gs pos="100000">
                  <a:schemeClr val="bg1"/>
                </a:gs>
                <a:gs pos="100000">
                  <a:srgbClr val="FF9933"/>
                </a:gs>
              </a:gsLst>
              <a:lin ang="5400000" scaled="1"/>
            </a:gra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pPr eaLnBrk="1" hangingPunct="1">
                <a:spcBef>
                  <a:spcPct val="0"/>
                </a:spcBef>
                <a:buSzTx/>
                <a:buFontTx/>
                <a:buNone/>
              </a:pPr>
              <a:endParaRPr lang="en-US" sz="1800" b="0">
                <a:solidFill>
                  <a:srgbClr val="000000"/>
                </a:solidFill>
                <a:latin typeface="Arial" panose="020B0604020202020204" pitchFamily="34" charset="0"/>
                <a:ea typeface="+mn-ea"/>
              </a:endParaRPr>
            </a:p>
          </p:txBody>
        </p:sp>
        <p:sp>
          <p:nvSpPr>
            <p:cNvPr id="26" name="Rectangle 32"/>
            <p:cNvSpPr>
              <a:spLocks noChangeArrowheads="1"/>
            </p:cNvSpPr>
            <p:nvPr/>
          </p:nvSpPr>
          <p:spPr bwMode="gray">
            <a:xfrm>
              <a:off x="3918" y="693"/>
              <a:ext cx="765" cy="326"/>
            </a:xfrm>
            <a:prstGeom prst="rect">
              <a:avLst/>
            </a:prstGeom>
            <a:gradFill rotWithShape="1">
              <a:gsLst>
                <a:gs pos="100000">
                  <a:schemeClr val="bg1"/>
                </a:gs>
                <a:gs pos="100000">
                  <a:srgbClr val="FF9933">
                    <a:gamma/>
                    <a:tint val="43137"/>
                    <a:invGamma/>
                  </a:srgbClr>
                </a:gs>
                <a:gs pos="100000">
                  <a:srgbClr val="FF9933"/>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lIns="2324" tIns="0" rIns="2324" bIns="0" anchor="ctr"/>
            <a:lstStyle/>
            <a:p>
              <a:pPr algn="ctr" eaLnBrk="1" hangingPunct="1">
                <a:spcBef>
                  <a:spcPct val="0"/>
                </a:spcBef>
                <a:buSzTx/>
                <a:buFontTx/>
                <a:buNone/>
              </a:pPr>
              <a:r>
                <a:rPr lang="en-US" altLang="en-US" sz="900" dirty="0">
                  <a:solidFill>
                    <a:srgbClr val="000000"/>
                  </a:solidFill>
                  <a:latin typeface="Times New Roman" panose="02020603050405020304" pitchFamily="18" charset="0"/>
                  <a:ea typeface="+mn-ea"/>
                  <a:cs typeface="Times New Roman" panose="02020603050405020304" pitchFamily="18" charset="0"/>
                </a:rPr>
                <a:t>Modeling</a:t>
              </a:r>
              <a:endParaRPr lang="en-US" altLang="en-US" sz="2400" b="0" dirty="0">
                <a:solidFill>
                  <a:srgbClr val="000000"/>
                </a:solidFill>
                <a:latin typeface="Times New Roman" panose="02020603050405020304" pitchFamily="18" charset="0"/>
                <a:ea typeface="+mn-ea"/>
                <a:cs typeface="Times New Roman" panose="02020603050405020304" pitchFamily="18" charset="0"/>
              </a:endParaRPr>
            </a:p>
          </p:txBody>
        </p:sp>
        <p:sp>
          <p:nvSpPr>
            <p:cNvPr id="27" name="Freeform 33"/>
            <p:cNvSpPr>
              <a:spLocks/>
            </p:cNvSpPr>
            <p:nvPr/>
          </p:nvSpPr>
          <p:spPr bwMode="gray">
            <a:xfrm>
              <a:off x="2118" y="642"/>
              <a:ext cx="939" cy="377"/>
            </a:xfrm>
            <a:custGeom>
              <a:avLst/>
              <a:gdLst>
                <a:gd name="T0" fmla="*/ 0 w 1134"/>
                <a:gd name="T1" fmla="*/ 0 h 472"/>
                <a:gd name="T2" fmla="*/ 1049 w 1134"/>
                <a:gd name="T3" fmla="*/ 0 h 472"/>
                <a:gd name="T4" fmla="*/ 1134 w 1134"/>
                <a:gd name="T5" fmla="*/ 236 h 472"/>
                <a:gd name="T6" fmla="*/ 1049 w 1134"/>
                <a:gd name="T7" fmla="*/ 472 h 472"/>
                <a:gd name="T8" fmla="*/ 0 w 1134"/>
                <a:gd name="T9" fmla="*/ 472 h 472"/>
                <a:gd name="T10" fmla="*/ 85 w 1134"/>
                <a:gd name="T11" fmla="*/ 236 h 472"/>
                <a:gd name="T12" fmla="*/ 0 w 1134"/>
                <a:gd name="T13" fmla="*/ 0 h 472"/>
              </a:gdLst>
              <a:ahLst/>
              <a:cxnLst>
                <a:cxn ang="0">
                  <a:pos x="T0" y="T1"/>
                </a:cxn>
                <a:cxn ang="0">
                  <a:pos x="T2" y="T3"/>
                </a:cxn>
                <a:cxn ang="0">
                  <a:pos x="T4" y="T5"/>
                </a:cxn>
                <a:cxn ang="0">
                  <a:pos x="T6" y="T7"/>
                </a:cxn>
                <a:cxn ang="0">
                  <a:pos x="T8" y="T9"/>
                </a:cxn>
                <a:cxn ang="0">
                  <a:pos x="T10" y="T11"/>
                </a:cxn>
                <a:cxn ang="0">
                  <a:pos x="T12" y="T13"/>
                </a:cxn>
              </a:cxnLst>
              <a:rect l="0" t="0" r="r" b="b"/>
              <a:pathLst>
                <a:path w="1134" h="472">
                  <a:moveTo>
                    <a:pt x="0" y="0"/>
                  </a:moveTo>
                  <a:lnTo>
                    <a:pt x="1049" y="0"/>
                  </a:lnTo>
                  <a:lnTo>
                    <a:pt x="1134" y="236"/>
                  </a:lnTo>
                  <a:lnTo>
                    <a:pt x="1049" y="472"/>
                  </a:lnTo>
                  <a:lnTo>
                    <a:pt x="0" y="472"/>
                  </a:lnTo>
                  <a:lnTo>
                    <a:pt x="85" y="236"/>
                  </a:lnTo>
                  <a:lnTo>
                    <a:pt x="0" y="0"/>
                  </a:lnTo>
                  <a:close/>
                </a:path>
              </a:pathLst>
            </a:custGeom>
            <a:gradFill rotWithShape="1">
              <a:gsLst>
                <a:gs pos="0">
                  <a:srgbClr val="FF9933"/>
                </a:gs>
                <a:gs pos="50000">
                  <a:srgbClr val="FF9933">
                    <a:gamma/>
                    <a:tint val="43137"/>
                    <a:invGamma/>
                  </a:srgbClr>
                </a:gs>
                <a:gs pos="100000">
                  <a:srgbClr val="FF9933"/>
                </a:gs>
              </a:gsLst>
              <a:lin ang="5400000" scaled="1"/>
            </a:gra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pPr eaLnBrk="1" hangingPunct="1">
                <a:spcBef>
                  <a:spcPct val="0"/>
                </a:spcBef>
                <a:buSzTx/>
                <a:buFontTx/>
                <a:buNone/>
              </a:pPr>
              <a:endParaRPr lang="en-US" sz="1800" b="0">
                <a:solidFill>
                  <a:srgbClr val="000000"/>
                </a:solidFill>
                <a:latin typeface="Arial" panose="020B0604020202020204" pitchFamily="34" charset="0"/>
                <a:ea typeface="+mn-ea"/>
              </a:endParaRPr>
            </a:p>
          </p:txBody>
        </p:sp>
        <p:sp>
          <p:nvSpPr>
            <p:cNvPr id="28" name="Rectangle 34"/>
            <p:cNvSpPr>
              <a:spLocks noChangeArrowheads="1"/>
            </p:cNvSpPr>
            <p:nvPr/>
          </p:nvSpPr>
          <p:spPr bwMode="gray">
            <a:xfrm>
              <a:off x="2214" y="668"/>
              <a:ext cx="773" cy="326"/>
            </a:xfrm>
            <a:prstGeom prst="rect">
              <a:avLst/>
            </a:prstGeom>
            <a:gradFill rotWithShape="1">
              <a:gsLst>
                <a:gs pos="0">
                  <a:srgbClr val="FF9933"/>
                </a:gs>
                <a:gs pos="50000">
                  <a:srgbClr val="FF9933">
                    <a:gamma/>
                    <a:tint val="43137"/>
                    <a:invGamma/>
                  </a:srgbClr>
                </a:gs>
                <a:gs pos="100000">
                  <a:srgbClr val="FF9933"/>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lIns="2324" tIns="0" rIns="2324" bIns="0" anchor="ctr"/>
            <a:lstStyle/>
            <a:p>
              <a:pPr algn="ctr" eaLnBrk="1" hangingPunct="1">
                <a:spcBef>
                  <a:spcPct val="0"/>
                </a:spcBef>
                <a:buSzTx/>
                <a:buFontTx/>
                <a:buNone/>
              </a:pPr>
              <a:r>
                <a:rPr lang="en-US" altLang="en-US" sz="900" dirty="0">
                  <a:solidFill>
                    <a:srgbClr val="000000"/>
                  </a:solidFill>
                  <a:latin typeface="Times New Roman" panose="02020603050405020304" pitchFamily="18" charset="0"/>
                  <a:ea typeface="+mn-ea"/>
                  <a:cs typeface="Times New Roman" panose="02020603050405020304" pitchFamily="18" charset="0"/>
                </a:rPr>
                <a:t>Data Management and Data Profiling</a:t>
              </a:r>
              <a:endParaRPr lang="en-US" altLang="en-US" sz="900" b="0" dirty="0">
                <a:solidFill>
                  <a:srgbClr val="000000"/>
                </a:solidFill>
                <a:latin typeface="Times New Roman" panose="02020603050405020304" pitchFamily="18" charset="0"/>
                <a:ea typeface="+mn-ea"/>
                <a:cs typeface="Times New Roman" panose="02020603050405020304" pitchFamily="18" charset="0"/>
              </a:endParaRPr>
            </a:p>
          </p:txBody>
        </p:sp>
        <p:sp>
          <p:nvSpPr>
            <p:cNvPr id="29" name="Freeform 35"/>
            <p:cNvSpPr>
              <a:spLocks/>
            </p:cNvSpPr>
            <p:nvPr/>
          </p:nvSpPr>
          <p:spPr bwMode="gray">
            <a:xfrm>
              <a:off x="672" y="642"/>
              <a:ext cx="798" cy="377"/>
            </a:xfrm>
            <a:custGeom>
              <a:avLst/>
              <a:gdLst>
                <a:gd name="T0" fmla="*/ 0 w 1136"/>
                <a:gd name="T1" fmla="*/ 0 h 473"/>
                <a:gd name="T2" fmla="*/ 1051 w 1136"/>
                <a:gd name="T3" fmla="*/ 0 h 473"/>
                <a:gd name="T4" fmla="*/ 1136 w 1136"/>
                <a:gd name="T5" fmla="*/ 237 h 473"/>
                <a:gd name="T6" fmla="*/ 1051 w 1136"/>
                <a:gd name="T7" fmla="*/ 473 h 473"/>
                <a:gd name="T8" fmla="*/ 0 w 1136"/>
                <a:gd name="T9" fmla="*/ 473 h 473"/>
                <a:gd name="T10" fmla="*/ 0 w 1136"/>
                <a:gd name="T11" fmla="*/ 237 h 473"/>
                <a:gd name="T12" fmla="*/ 0 w 1136"/>
                <a:gd name="T13" fmla="*/ 0 h 473"/>
              </a:gdLst>
              <a:ahLst/>
              <a:cxnLst>
                <a:cxn ang="0">
                  <a:pos x="T0" y="T1"/>
                </a:cxn>
                <a:cxn ang="0">
                  <a:pos x="T2" y="T3"/>
                </a:cxn>
                <a:cxn ang="0">
                  <a:pos x="T4" y="T5"/>
                </a:cxn>
                <a:cxn ang="0">
                  <a:pos x="T6" y="T7"/>
                </a:cxn>
                <a:cxn ang="0">
                  <a:pos x="T8" y="T9"/>
                </a:cxn>
                <a:cxn ang="0">
                  <a:pos x="T10" y="T11"/>
                </a:cxn>
                <a:cxn ang="0">
                  <a:pos x="T12" y="T13"/>
                </a:cxn>
              </a:cxnLst>
              <a:rect l="0" t="0" r="r" b="b"/>
              <a:pathLst>
                <a:path w="1136" h="473">
                  <a:moveTo>
                    <a:pt x="0" y="0"/>
                  </a:moveTo>
                  <a:lnTo>
                    <a:pt x="1051" y="0"/>
                  </a:lnTo>
                  <a:lnTo>
                    <a:pt x="1136" y="237"/>
                  </a:lnTo>
                  <a:lnTo>
                    <a:pt x="1051" y="473"/>
                  </a:lnTo>
                  <a:lnTo>
                    <a:pt x="0" y="473"/>
                  </a:lnTo>
                  <a:lnTo>
                    <a:pt x="0" y="237"/>
                  </a:lnTo>
                  <a:lnTo>
                    <a:pt x="0" y="0"/>
                  </a:lnTo>
                  <a:close/>
                </a:path>
              </a:pathLst>
            </a:custGeom>
            <a:gradFill rotWithShape="1">
              <a:gsLst>
                <a:gs pos="0">
                  <a:srgbClr val="FF9933"/>
                </a:gs>
                <a:gs pos="50000">
                  <a:srgbClr val="FF9933">
                    <a:gamma/>
                    <a:tint val="43137"/>
                    <a:invGamma/>
                  </a:srgbClr>
                </a:gs>
                <a:gs pos="100000">
                  <a:srgbClr val="FF9933"/>
                </a:gs>
              </a:gsLst>
              <a:lin ang="5400000" scaled="1"/>
            </a:gra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pPr eaLnBrk="1" hangingPunct="1">
                <a:spcBef>
                  <a:spcPct val="0"/>
                </a:spcBef>
                <a:buSzTx/>
                <a:buFontTx/>
                <a:buNone/>
              </a:pPr>
              <a:endParaRPr lang="en-US" sz="1800" b="0">
                <a:solidFill>
                  <a:srgbClr val="000000"/>
                </a:solidFill>
                <a:latin typeface="Arial" panose="020B0604020202020204" pitchFamily="34" charset="0"/>
                <a:ea typeface="+mn-ea"/>
              </a:endParaRPr>
            </a:p>
          </p:txBody>
        </p:sp>
        <p:sp>
          <p:nvSpPr>
            <p:cNvPr id="30" name="Rectangle 36"/>
            <p:cNvSpPr>
              <a:spLocks noChangeArrowheads="1"/>
            </p:cNvSpPr>
            <p:nvPr/>
          </p:nvSpPr>
          <p:spPr bwMode="gray">
            <a:xfrm>
              <a:off x="756" y="654"/>
              <a:ext cx="648" cy="327"/>
            </a:xfrm>
            <a:prstGeom prst="rect">
              <a:avLst/>
            </a:prstGeom>
            <a:gradFill rotWithShape="1">
              <a:gsLst>
                <a:gs pos="0">
                  <a:srgbClr val="FF9933"/>
                </a:gs>
                <a:gs pos="50000">
                  <a:srgbClr val="FF9933">
                    <a:gamma/>
                    <a:tint val="43137"/>
                    <a:invGamma/>
                  </a:srgbClr>
                </a:gs>
                <a:gs pos="100000">
                  <a:srgbClr val="FF9933"/>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lIns="2324" tIns="0" rIns="2324" bIns="0" anchor="ctr"/>
            <a:lstStyle/>
            <a:p>
              <a:pPr algn="ctr" eaLnBrk="1" hangingPunct="1">
                <a:spcBef>
                  <a:spcPct val="0"/>
                </a:spcBef>
                <a:buSzTx/>
                <a:buFontTx/>
                <a:buNone/>
              </a:pPr>
              <a:r>
                <a:rPr lang="en-US" altLang="en-US" sz="900" dirty="0">
                  <a:solidFill>
                    <a:srgbClr val="000000"/>
                  </a:solidFill>
                  <a:latin typeface="Times New Roman" panose="02020603050405020304" pitchFamily="18" charset="0"/>
                  <a:ea typeface="+mn-ea"/>
                  <a:cs typeface="Times New Roman" panose="02020603050405020304" pitchFamily="18" charset="0"/>
                </a:rPr>
                <a:t>Project Background</a:t>
              </a:r>
              <a:endParaRPr lang="en-US" altLang="en-US" sz="2400" b="0" dirty="0">
                <a:solidFill>
                  <a:srgbClr val="000000"/>
                </a:solidFill>
                <a:latin typeface="Times New Roman" panose="02020603050405020304" pitchFamily="18" charset="0"/>
                <a:ea typeface="+mn-ea"/>
                <a:cs typeface="Times New Roman" panose="02020603050405020304" pitchFamily="18" charset="0"/>
              </a:endParaRPr>
            </a:p>
          </p:txBody>
        </p:sp>
      </p:grpSp>
      <p:sp>
        <p:nvSpPr>
          <p:cNvPr id="31" name="TextBox 30"/>
          <p:cNvSpPr txBox="1"/>
          <p:nvPr/>
        </p:nvSpPr>
        <p:spPr>
          <a:xfrm>
            <a:off x="441043" y="1424461"/>
            <a:ext cx="3345511" cy="2416046"/>
          </a:xfrm>
          <a:prstGeom prst="rect">
            <a:avLst/>
          </a:prstGeom>
          <a:noFill/>
        </p:spPr>
        <p:txBody>
          <a:bodyPr wrap="square" rtlCol="0">
            <a:spAutoFit/>
          </a:bodyPr>
          <a:lstStyle/>
          <a:p>
            <a:pPr>
              <a:buNone/>
            </a:pPr>
            <a:r>
              <a:rPr lang="en-US" b="0" dirty="0">
                <a:latin typeface="Times New Roman" panose="02020603050405020304" pitchFamily="18" charset="0"/>
                <a:cs typeface="Times New Roman" panose="02020603050405020304" pitchFamily="18" charset="0"/>
              </a:rPr>
              <a:t>Set of independent variables identified based on the information value (IV) results can be multicollinear.</a:t>
            </a:r>
          </a:p>
          <a:p>
            <a:pPr>
              <a:buNone/>
            </a:pPr>
            <a:endParaRPr lang="en-US" b="0" dirty="0">
              <a:latin typeface="Times New Roman" panose="02020603050405020304" pitchFamily="18" charset="0"/>
              <a:cs typeface="Times New Roman" panose="02020603050405020304" pitchFamily="18" charset="0"/>
            </a:endParaRPr>
          </a:p>
          <a:p>
            <a:pPr>
              <a:buNone/>
            </a:pPr>
            <a:r>
              <a:rPr lang="en-US" b="0" dirty="0">
                <a:latin typeface="Times New Roman" panose="02020603050405020304" pitchFamily="18" charset="0"/>
                <a:cs typeface="Times New Roman" panose="02020603050405020304" pitchFamily="18" charset="0"/>
              </a:rPr>
              <a:t>This means two or more variables identified could be linearly related to each other and hence do not uniquely identify attrition. </a:t>
            </a:r>
          </a:p>
          <a:p>
            <a:pPr>
              <a:buNone/>
            </a:pPr>
            <a:endParaRPr lang="en-US" b="0" dirty="0">
              <a:latin typeface="Times New Roman" panose="02020603050405020304" pitchFamily="18" charset="0"/>
              <a:cs typeface="Times New Roman" panose="02020603050405020304" pitchFamily="18" charset="0"/>
            </a:endParaRPr>
          </a:p>
          <a:p>
            <a:pPr>
              <a:buNone/>
            </a:pPr>
            <a:r>
              <a:rPr lang="en-US" b="0" dirty="0">
                <a:latin typeface="Times New Roman" panose="02020603050405020304" pitchFamily="18" charset="0"/>
                <a:cs typeface="Times New Roman" panose="02020603050405020304" pitchFamily="18" charset="0"/>
              </a:rPr>
              <a:t>Variables included in logistic regression need to be orthogonal and depict a distinct behavior.</a:t>
            </a:r>
          </a:p>
          <a:p>
            <a:pPr>
              <a:buNone/>
            </a:pPr>
            <a:endParaRPr lang="en-US" b="0" dirty="0">
              <a:latin typeface="Times New Roman" panose="02020603050405020304" pitchFamily="18" charset="0"/>
              <a:cs typeface="Times New Roman" panose="02020603050405020304" pitchFamily="18" charset="0"/>
            </a:endParaRPr>
          </a:p>
          <a:p>
            <a:pPr>
              <a:buNone/>
            </a:pPr>
            <a:r>
              <a:rPr lang="en-US" b="0" dirty="0">
                <a:latin typeface="Times New Roman" panose="02020603050405020304" pitchFamily="18" charset="0"/>
                <a:cs typeface="Times New Roman" panose="02020603050405020304" pitchFamily="18" charset="0"/>
              </a:rPr>
              <a:t>Variance Inflation factor (VIF) is an effective measure to compute multicollinearity</a:t>
            </a:r>
          </a:p>
          <a:p>
            <a:pPr>
              <a:buNone/>
            </a:pPr>
            <a:endParaRPr lang="en-US" dirty="0"/>
          </a:p>
        </p:txBody>
      </p:sp>
      <p:sp>
        <p:nvSpPr>
          <p:cNvPr id="32" name="TextBox 31"/>
          <p:cNvSpPr txBox="1"/>
          <p:nvPr/>
        </p:nvSpPr>
        <p:spPr>
          <a:xfrm>
            <a:off x="3958944" y="1395218"/>
            <a:ext cx="1942400" cy="2200602"/>
          </a:xfrm>
          <a:prstGeom prst="rect">
            <a:avLst/>
          </a:prstGeom>
          <a:noFill/>
        </p:spPr>
        <p:txBody>
          <a:bodyPr wrap="square" rtlCol="0">
            <a:spAutoFit/>
          </a:bodyPr>
          <a:lstStyle/>
          <a:p>
            <a:pPr>
              <a:buNone/>
            </a:pPr>
            <a:r>
              <a:rPr lang="en-US" b="0" dirty="0">
                <a:latin typeface="Times New Roman" panose="02020603050405020304" pitchFamily="18" charset="0"/>
                <a:cs typeface="Times New Roman" panose="02020603050405020304" pitchFamily="18" charset="0"/>
              </a:rPr>
              <a:t>Multicollinearity was checked for the following variables:</a:t>
            </a:r>
          </a:p>
          <a:p>
            <a:r>
              <a:rPr lang="en-US" b="0" dirty="0">
                <a:latin typeface="Times New Roman" panose="02020603050405020304" pitchFamily="18" charset="0"/>
                <a:cs typeface="Times New Roman" panose="02020603050405020304" pitchFamily="18" charset="0"/>
              </a:rPr>
              <a:t>Months_Inactive_12_mon, </a:t>
            </a:r>
          </a:p>
          <a:p>
            <a:r>
              <a:rPr lang="en-US" b="0" dirty="0">
                <a:latin typeface="Times New Roman" panose="02020603050405020304" pitchFamily="18" charset="0"/>
                <a:cs typeface="Times New Roman" panose="02020603050405020304" pitchFamily="18" charset="0"/>
              </a:rPr>
              <a:t>Contacts_Count_12_mon, </a:t>
            </a:r>
          </a:p>
          <a:p>
            <a:r>
              <a:rPr lang="en-US" b="0" dirty="0">
                <a:latin typeface="Times New Roman" panose="02020603050405020304" pitchFamily="18" charset="0"/>
                <a:cs typeface="Times New Roman" panose="02020603050405020304" pitchFamily="18" charset="0"/>
              </a:rPr>
              <a:t>Total_Revolving_Bal, </a:t>
            </a:r>
          </a:p>
          <a:p>
            <a:r>
              <a:rPr lang="en-US" b="0" dirty="0">
                <a:latin typeface="Times New Roman" panose="02020603050405020304" pitchFamily="18" charset="0"/>
                <a:cs typeface="Times New Roman" panose="02020603050405020304" pitchFamily="18" charset="0"/>
              </a:rPr>
              <a:t>Avg_Open_To_Buy, </a:t>
            </a:r>
          </a:p>
          <a:p>
            <a:r>
              <a:rPr lang="en-US" b="0" dirty="0">
                <a:latin typeface="Times New Roman" panose="02020603050405020304" pitchFamily="18" charset="0"/>
                <a:cs typeface="Times New Roman" panose="02020603050405020304" pitchFamily="18" charset="0"/>
              </a:rPr>
              <a:t>Total_Trans_Amt, </a:t>
            </a:r>
          </a:p>
          <a:p>
            <a:r>
              <a:rPr lang="en-US" b="0" dirty="0">
                <a:latin typeface="Times New Roman" panose="02020603050405020304" pitchFamily="18" charset="0"/>
                <a:cs typeface="Times New Roman" panose="02020603050405020304" pitchFamily="18" charset="0"/>
              </a:rPr>
              <a:t>Trans_Amt_Chng_Q1_Q4, </a:t>
            </a:r>
          </a:p>
          <a:p>
            <a:r>
              <a:rPr lang="en-US" b="0" dirty="0">
                <a:latin typeface="Times New Roman" panose="02020603050405020304" pitchFamily="18" charset="0"/>
                <a:cs typeface="Times New Roman" panose="02020603050405020304" pitchFamily="18" charset="0"/>
              </a:rPr>
              <a:t>Total_Trans_Ct, </a:t>
            </a:r>
          </a:p>
          <a:p>
            <a:r>
              <a:rPr lang="en-US" b="0" dirty="0">
                <a:latin typeface="Times New Roman" panose="02020603050405020304" pitchFamily="18" charset="0"/>
                <a:cs typeface="Times New Roman" panose="02020603050405020304" pitchFamily="18" charset="0"/>
              </a:rPr>
              <a:t>Trans_Ct_Chng_Q1_Q4, </a:t>
            </a:r>
          </a:p>
          <a:p>
            <a:r>
              <a:rPr lang="en-US" b="0" dirty="0">
                <a:latin typeface="Times New Roman" panose="02020603050405020304" pitchFamily="18" charset="0"/>
                <a:cs typeface="Times New Roman" panose="02020603050405020304" pitchFamily="18" charset="0"/>
              </a:rPr>
              <a:t>Avg_Utilization_Ratio</a:t>
            </a:r>
          </a:p>
        </p:txBody>
      </p:sp>
      <p:sp>
        <p:nvSpPr>
          <p:cNvPr id="33" name="TextBox 32"/>
          <p:cNvSpPr txBox="1"/>
          <p:nvPr/>
        </p:nvSpPr>
        <p:spPr>
          <a:xfrm>
            <a:off x="5920154" y="1424461"/>
            <a:ext cx="2602523" cy="400110"/>
          </a:xfrm>
          <a:prstGeom prst="rect">
            <a:avLst/>
          </a:prstGeom>
          <a:noFill/>
        </p:spPr>
        <p:txBody>
          <a:bodyPr wrap="square" rtlCol="0">
            <a:spAutoFit/>
          </a:bodyPr>
          <a:lstStyle/>
          <a:p>
            <a:r>
              <a:rPr lang="en-US" b="0" dirty="0">
                <a:latin typeface="Times New Roman" panose="02020603050405020304" pitchFamily="18" charset="0"/>
                <a:cs typeface="Times New Roman" panose="02020603050405020304" pitchFamily="18" charset="0"/>
              </a:rPr>
              <a:t>Variables with Variance Inflation Factor (VIF) &lt;2 are retained</a:t>
            </a:r>
          </a:p>
        </p:txBody>
      </p:sp>
      <p:sp>
        <p:nvSpPr>
          <p:cNvPr id="34" name="TextBox 33"/>
          <p:cNvSpPr txBox="1"/>
          <p:nvPr/>
        </p:nvSpPr>
        <p:spPr>
          <a:xfrm>
            <a:off x="207962" y="4372708"/>
            <a:ext cx="8701575" cy="1000274"/>
          </a:xfrm>
          <a:prstGeom prst="rect">
            <a:avLst/>
          </a:prstGeom>
          <a:noFill/>
        </p:spPr>
        <p:txBody>
          <a:bodyPr wrap="square" rtlCol="0">
            <a:spAutoFit/>
          </a:bodyPr>
          <a:lstStyle/>
          <a:p>
            <a:r>
              <a:rPr lang="en-US" b="0" dirty="0">
                <a:latin typeface="Times New Roman" panose="02020603050405020304" pitchFamily="18" charset="0"/>
                <a:cs typeface="Times New Roman" panose="02020603050405020304" pitchFamily="18" charset="0"/>
              </a:rPr>
              <a:t>Final Set of Independent Variables to Choose: Total_Trans_Count, Total_Revolving_Bal, Change_Trans_Count, Utilization, Contacts_Count_12_mon, Months_Inactive_12_mon</a:t>
            </a:r>
          </a:p>
          <a:p>
            <a:r>
              <a:rPr lang="en-US" b="0" dirty="0">
                <a:latin typeface="Times New Roman" panose="02020603050405020304" pitchFamily="18" charset="0"/>
                <a:cs typeface="Times New Roman" panose="02020603050405020304" pitchFamily="18" charset="0"/>
              </a:rPr>
              <a:t>*** Presence of multicollinearity does not bias results but resulting standard error is high. Also there is chance of overfitting.</a:t>
            </a:r>
          </a:p>
          <a:p>
            <a:pPr>
              <a:buNone/>
            </a:pPr>
            <a:endParaRPr lang="en-US" dirty="0"/>
          </a:p>
          <a:p>
            <a:pPr>
              <a:buNone/>
            </a:pPr>
            <a:endParaRPr lang="en-US" dirty="0"/>
          </a:p>
        </p:txBody>
      </p:sp>
    </p:spTree>
    <p:extLst>
      <p:ext uri="{BB962C8B-B14F-4D97-AF65-F5344CB8AC3E}">
        <p14:creationId xmlns:p14="http://schemas.microsoft.com/office/powerpoint/2010/main" val="3880413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39" y="637447"/>
            <a:ext cx="8229600" cy="468312"/>
          </a:xfrm>
        </p:spPr>
        <p:txBody>
          <a:bodyPr/>
          <a:lstStyle/>
          <a:p>
            <a:r>
              <a:rPr lang="en-US" dirty="0">
                <a:latin typeface="Times New Roman" panose="02020603050405020304" pitchFamily="18" charset="0"/>
                <a:cs typeface="Times New Roman" panose="02020603050405020304" pitchFamily="18" charset="0"/>
              </a:rPr>
              <a:t>C. Modeling: Logistic Regression</a:t>
            </a:r>
          </a:p>
        </p:txBody>
      </p:sp>
      <p:sp>
        <p:nvSpPr>
          <p:cNvPr id="3" name="Content Placeholder 2"/>
          <p:cNvSpPr>
            <a:spLocks noGrp="1"/>
          </p:cNvSpPr>
          <p:nvPr>
            <p:ph idx="1"/>
          </p:nvPr>
        </p:nvSpPr>
        <p:spPr>
          <a:xfrm>
            <a:off x="148239" y="1123364"/>
            <a:ext cx="2713092" cy="1835423"/>
          </a:xfrm>
        </p:spPr>
        <p:txBody>
          <a:bodyPr/>
          <a:lstStyle/>
          <a:p>
            <a:pPr marL="0" indent="0" algn="just" defTabSz="742950">
              <a:buNone/>
            </a:pPr>
            <a:r>
              <a:rPr lang="en-US" altLang="en-US" sz="800" dirty="0">
                <a:latin typeface="Times New Roman" panose="02020603050405020304" pitchFamily="18" charset="0"/>
                <a:cs typeface="Times New Roman" panose="02020603050405020304" pitchFamily="18" charset="0"/>
              </a:rPr>
              <a:t>Logistic regression is a technique for making predictions when the dependent variable is a dichotomy, and the independent variables are continuous and/or discrete.</a:t>
            </a:r>
          </a:p>
          <a:p>
            <a:pPr marL="0" indent="0" algn="just" defTabSz="742950">
              <a:buNone/>
            </a:pPr>
            <a:endParaRPr lang="en-US" altLang="en-US" sz="800" dirty="0">
              <a:latin typeface="Times New Roman" panose="02020603050405020304" pitchFamily="18" charset="0"/>
              <a:cs typeface="Times New Roman" panose="02020603050405020304" pitchFamily="18" charset="0"/>
            </a:endParaRPr>
          </a:p>
          <a:p>
            <a:pPr marL="0" indent="0" algn="just" defTabSz="742950">
              <a:buNone/>
            </a:pPr>
            <a:r>
              <a:rPr lang="en-US" altLang="en-US" sz="800" dirty="0">
                <a:latin typeface="Times New Roman" panose="02020603050405020304" pitchFamily="18" charset="0"/>
                <a:cs typeface="Times New Roman" panose="02020603050405020304" pitchFamily="18" charset="0"/>
              </a:rPr>
              <a:t>While the response variable in a logistic regression is a 0/1 variable, the logistic regression equation, which is a linear equation, does not predict the 0/1 variable itself.</a:t>
            </a:r>
          </a:p>
          <a:p>
            <a:pPr marL="0" indent="0" algn="just" defTabSz="742950">
              <a:buNone/>
            </a:pPr>
            <a:endParaRPr lang="en-US" altLang="en-US" sz="800" dirty="0">
              <a:latin typeface="Times New Roman" panose="02020603050405020304" pitchFamily="18" charset="0"/>
              <a:cs typeface="Times New Roman" panose="02020603050405020304" pitchFamily="18" charset="0"/>
            </a:endParaRPr>
          </a:p>
          <a:p>
            <a:pPr marL="0" indent="0" algn="just" defTabSz="742950">
              <a:buNone/>
            </a:pPr>
            <a:r>
              <a:rPr lang="en-US" altLang="en-US" sz="800" dirty="0">
                <a:latin typeface="Times New Roman" panose="02020603050405020304" pitchFamily="18" charset="0"/>
                <a:cs typeface="Times New Roman" panose="02020603050405020304" pitchFamily="18" charset="0"/>
              </a:rPr>
              <a:t>To be precise, it predicts the log odds that an observation will have an indicator equal to 1. The odds of an event is defined as the ratio of the probability that an event occurs to the probability that it fails to occur. </a:t>
            </a:r>
          </a:p>
          <a:p>
            <a:pPr marL="0" indent="0" algn="just" defTabSz="742950">
              <a:buNone/>
            </a:pPr>
            <a:endParaRPr lang="en-US" altLang="en-US" sz="800" dirty="0">
              <a:latin typeface="Times New Roman" panose="02020603050405020304" pitchFamily="18" charset="0"/>
              <a:cs typeface="Times New Roman" panose="02020603050405020304" pitchFamily="18" charset="0"/>
            </a:endParaRPr>
          </a:p>
          <a:p>
            <a:pPr marL="0" indent="0" algn="just" defTabSz="742950">
              <a:buNone/>
            </a:pPr>
            <a:endParaRPr lang="en-US" altLang="en-US" sz="800" dirty="0">
              <a:latin typeface="Times New Roman" panose="02020603050405020304" pitchFamily="18" charset="0"/>
              <a:cs typeface="Times New Roman" panose="02020603050405020304" pitchFamily="18" charset="0"/>
            </a:endParaRPr>
          </a:p>
          <a:p>
            <a:pPr marL="3200400" lvl="1" indent="-971550" algn="just" defTabSz="742950">
              <a:buFontTx/>
              <a:buNone/>
            </a:pPr>
            <a:endParaRPr lang="pt-BR" altLang="en-US" sz="800" b="1" i="1" u="sng"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pPr>
              <a:defRPr/>
            </a:pPr>
            <a:fld id="{51C84E76-4778-415F-B657-1876D5610E02}" type="slidenum">
              <a:rPr lang="en-US" smtClean="0">
                <a:solidFill>
                  <a:prstClr val="black"/>
                </a:solidFill>
              </a:rPr>
              <a:pPr>
                <a:defRPr/>
              </a:pPr>
              <a:t>13</a:t>
            </a:fld>
            <a:endParaRPr lang="en-US">
              <a:solidFill>
                <a:prstClr val="black"/>
              </a:solidFill>
            </a:endParaRPr>
          </a:p>
        </p:txBody>
      </p:sp>
      <p:sp>
        <p:nvSpPr>
          <p:cNvPr id="5" name="TextBox 4"/>
          <p:cNvSpPr txBox="1"/>
          <p:nvPr/>
        </p:nvSpPr>
        <p:spPr>
          <a:xfrm>
            <a:off x="207963" y="2807950"/>
            <a:ext cx="3200400" cy="658642"/>
          </a:xfrm>
          <a:prstGeom prst="rect">
            <a:avLst/>
          </a:prstGeom>
          <a:noFill/>
        </p:spPr>
        <p:txBody>
          <a:bodyPr wrap="square" rtlCol="0">
            <a:spAutoFit/>
          </a:bodyPr>
          <a:lstStyle/>
          <a:p>
            <a:r>
              <a:rPr lang="pt-BR" sz="800" b="0" i="1" dirty="0">
                <a:latin typeface="Times New Roman" panose="02020603050405020304" pitchFamily="18" charset="0"/>
                <a:cs typeface="Times New Roman" panose="02020603050405020304" pitchFamily="18" charset="0"/>
              </a:rPr>
              <a:t>Odds (indicator=1) = Pr (indicator=1) / Pr (indicator=0)</a:t>
            </a:r>
            <a:endParaRPr lang="en-US" sz="800" b="0" dirty="0">
              <a:latin typeface="Times New Roman" panose="02020603050405020304" pitchFamily="18" charset="0"/>
              <a:cs typeface="Times New Roman" panose="02020603050405020304" pitchFamily="18" charset="0"/>
            </a:endParaRPr>
          </a:p>
          <a:p>
            <a:pPr>
              <a:buNone/>
            </a:pPr>
            <a:r>
              <a:rPr lang="pt-BR" sz="800" b="0" dirty="0">
                <a:latin typeface="Times New Roman" panose="02020603050405020304" pitchFamily="18" charset="0"/>
                <a:cs typeface="Times New Roman" panose="02020603050405020304" pitchFamily="18" charset="0"/>
              </a:rPr>
              <a:t>				Or</a:t>
            </a:r>
            <a:endParaRPr lang="en-US" sz="800" b="0" dirty="0">
              <a:latin typeface="Times New Roman" panose="02020603050405020304" pitchFamily="18" charset="0"/>
              <a:cs typeface="Times New Roman" panose="02020603050405020304" pitchFamily="18" charset="0"/>
            </a:endParaRPr>
          </a:p>
          <a:p>
            <a:r>
              <a:rPr lang="pt-BR" sz="800" b="0" i="1" dirty="0">
                <a:latin typeface="Times New Roman" panose="02020603050405020304" pitchFamily="18" charset="0"/>
                <a:cs typeface="Times New Roman" panose="02020603050405020304" pitchFamily="18" charset="0"/>
              </a:rPr>
              <a:t>Odds (indicator=1) = Pr (indicator=1) / [1 - Pr (indicator=1)]</a:t>
            </a:r>
            <a:endParaRPr lang="en-US" sz="800" b="0" dirty="0">
              <a:latin typeface="Times New Roman" panose="02020603050405020304" pitchFamily="18" charset="0"/>
              <a:cs typeface="Times New Roman" panose="02020603050405020304" pitchFamily="18" charset="0"/>
            </a:endParaRPr>
          </a:p>
        </p:txBody>
      </p:sp>
      <p:sp>
        <p:nvSpPr>
          <p:cNvPr id="6" name="Rectangle 5"/>
          <p:cNvSpPr/>
          <p:nvPr/>
        </p:nvSpPr>
        <p:spPr>
          <a:xfrm>
            <a:off x="3074275" y="1010948"/>
            <a:ext cx="4572000" cy="846386"/>
          </a:xfrm>
          <a:prstGeom prst="rect">
            <a:avLst/>
          </a:prstGeom>
        </p:spPr>
        <p:txBody>
          <a:bodyPr>
            <a:spAutoFit/>
          </a:bodyPr>
          <a:lstStyle/>
          <a:p>
            <a:pPr defTabSz="742950">
              <a:buNone/>
            </a:pPr>
            <a:r>
              <a:rPr lang="en-US" altLang="en-US" b="0" dirty="0">
                <a:latin typeface="Times New Roman" panose="02020603050405020304" pitchFamily="18" charset="0"/>
                <a:cs typeface="Times New Roman" panose="02020603050405020304" pitchFamily="18" charset="0"/>
              </a:rPr>
              <a:t>The log odds is just the (natural) logarithm of the odds</a:t>
            </a:r>
          </a:p>
          <a:p>
            <a:pPr defTabSz="742950">
              <a:buNone/>
            </a:pPr>
            <a:endParaRPr lang="en-US" altLang="en-US" b="0" dirty="0">
              <a:latin typeface="Times New Roman" panose="02020603050405020304" pitchFamily="18" charset="0"/>
              <a:cs typeface="Times New Roman" panose="02020603050405020304" pitchFamily="18" charset="0"/>
            </a:endParaRPr>
          </a:p>
          <a:p>
            <a:pPr defTabSz="742950">
              <a:buNone/>
            </a:pPr>
            <a:endParaRPr lang="en-US" altLang="en-US" dirty="0"/>
          </a:p>
          <a:p>
            <a:pPr defTabSz="742950">
              <a:buNone/>
            </a:pPr>
            <a:endParaRPr lang="en-US" altLang="en-US" dirty="0"/>
          </a:p>
        </p:txBody>
      </p:sp>
      <p:pic>
        <p:nvPicPr>
          <p:cNvPr id="7"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0739" y="1819961"/>
            <a:ext cx="5641975" cy="62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6382278" y="950639"/>
            <a:ext cx="2527993" cy="754053"/>
          </a:xfrm>
          <a:prstGeom prst="rect">
            <a:avLst/>
          </a:prstGeom>
          <a:noFill/>
        </p:spPr>
        <p:txBody>
          <a:bodyPr wrap="square" rtlCol="0">
            <a:spAutoFit/>
          </a:bodyPr>
          <a:lstStyle/>
          <a:p>
            <a:pPr>
              <a:buNone/>
            </a:pPr>
            <a:r>
              <a:rPr lang="en-US" altLang="en-US" b="0" dirty="0">
                <a:latin typeface="Times New Roman" panose="02020603050405020304" pitchFamily="18" charset="0"/>
                <a:cs typeface="Times New Roman" panose="02020603050405020304" pitchFamily="18" charset="0"/>
              </a:rPr>
              <a:t>Probabilities can be estimated from the logits (“model scores”) by the following transformation.</a:t>
            </a:r>
          </a:p>
          <a:p>
            <a:pPr>
              <a:buNone/>
            </a:pPr>
            <a:endParaRPr lang="en-US" dirty="0"/>
          </a:p>
        </p:txBody>
      </p:sp>
      <p:pic>
        <p:nvPicPr>
          <p:cNvPr id="9"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6122" y="1934556"/>
            <a:ext cx="5641975"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275049" y="3610730"/>
            <a:ext cx="7243010" cy="446276"/>
          </a:xfrm>
          <a:prstGeom prst="rect">
            <a:avLst/>
          </a:prstGeom>
          <a:noFill/>
        </p:spPr>
        <p:txBody>
          <a:bodyPr wrap="square" rtlCol="0">
            <a:spAutoFit/>
          </a:bodyPr>
          <a:lstStyle/>
          <a:p>
            <a:pPr>
              <a:buNone/>
            </a:pPr>
            <a:r>
              <a:rPr lang="en-US" dirty="0"/>
              <a:t>Why Not Other regression methods?</a:t>
            </a:r>
          </a:p>
          <a:p>
            <a:pPr>
              <a:buNone/>
            </a:pPr>
            <a:endParaRPr lang="en-US" dirty="0"/>
          </a:p>
        </p:txBody>
      </p:sp>
      <p:sp>
        <p:nvSpPr>
          <p:cNvPr id="11" name="TextBox 10"/>
          <p:cNvSpPr txBox="1"/>
          <p:nvPr/>
        </p:nvSpPr>
        <p:spPr>
          <a:xfrm>
            <a:off x="412694" y="4057006"/>
            <a:ext cx="5599688" cy="754053"/>
          </a:xfrm>
          <a:prstGeom prst="rect">
            <a:avLst/>
          </a:prstGeom>
          <a:noFill/>
        </p:spPr>
        <p:txBody>
          <a:bodyPr wrap="square" rtlCol="0">
            <a:spAutoFit/>
          </a:bodyPr>
          <a:lstStyle/>
          <a:p>
            <a:r>
              <a:rPr lang="en-US" b="0" dirty="0"/>
              <a:t>Linear Regression will not work, since the dependent variable is in binary form. Normal distribution is a perquisite for linear regression*.</a:t>
            </a:r>
          </a:p>
          <a:p>
            <a:r>
              <a:rPr lang="en-US" b="0" dirty="0"/>
              <a:t>Also since we are analyzing probabilities (0-1), using linear regression will result into higher or lower than this range.</a:t>
            </a:r>
          </a:p>
        </p:txBody>
      </p:sp>
    </p:spTree>
    <p:extLst>
      <p:ext uri="{BB962C8B-B14F-4D97-AF65-F5344CB8AC3E}">
        <p14:creationId xmlns:p14="http://schemas.microsoft.com/office/powerpoint/2010/main" val="1484226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220" y="685497"/>
            <a:ext cx="3044278" cy="468312"/>
          </a:xfrm>
        </p:spPr>
        <p:txBody>
          <a:bodyPr/>
          <a:lstStyle/>
          <a:p>
            <a:r>
              <a:rPr lang="en-US" sz="1800" dirty="0">
                <a:latin typeface="Times New Roman" panose="02020603050405020304" pitchFamily="18" charset="0"/>
                <a:cs typeface="Times New Roman" panose="02020603050405020304" pitchFamily="18" charset="0"/>
              </a:rPr>
              <a:t>Logistic Probability Score</a:t>
            </a:r>
          </a:p>
        </p:txBody>
      </p:sp>
      <p:sp>
        <p:nvSpPr>
          <p:cNvPr id="4" name="Slide Number Placeholder 3"/>
          <p:cNvSpPr>
            <a:spLocks noGrp="1"/>
          </p:cNvSpPr>
          <p:nvPr>
            <p:ph type="sldNum" sz="quarter" idx="10"/>
          </p:nvPr>
        </p:nvSpPr>
        <p:spPr/>
        <p:txBody>
          <a:bodyPr/>
          <a:lstStyle/>
          <a:p>
            <a:pPr>
              <a:defRPr/>
            </a:pPr>
            <a:fld id="{51C84E76-4778-415F-B657-1876D5610E02}" type="slidenum">
              <a:rPr lang="en-US" smtClean="0">
                <a:solidFill>
                  <a:prstClr val="black"/>
                </a:solidFill>
              </a:rPr>
              <a:pPr>
                <a:defRPr/>
              </a:pPr>
              <a:t>14</a:t>
            </a:fld>
            <a:endParaRPr lang="en-US">
              <a:solidFill>
                <a:prstClr val="black"/>
              </a:solidFill>
            </a:endParaRPr>
          </a:p>
        </p:txBody>
      </p:sp>
      <p:sp>
        <p:nvSpPr>
          <p:cNvPr id="6" name="TextBox 5"/>
          <p:cNvSpPr txBox="1"/>
          <p:nvPr/>
        </p:nvSpPr>
        <p:spPr>
          <a:xfrm>
            <a:off x="207963" y="628603"/>
            <a:ext cx="3411415" cy="369332"/>
          </a:xfrm>
          <a:prstGeom prst="rect">
            <a:avLst/>
          </a:prstGeom>
          <a:noFill/>
        </p:spPr>
        <p:txBody>
          <a:bodyPr wrap="square" rtlCol="0">
            <a:spAutoFit/>
          </a:bodyPr>
          <a:lstStyle/>
          <a:p>
            <a:pPr>
              <a:buNone/>
            </a:pPr>
            <a:r>
              <a:rPr lang="en-US" sz="1800" b="0" dirty="0">
                <a:solidFill>
                  <a:srgbClr val="0070C0"/>
                </a:solidFill>
                <a:latin typeface="Times New Roman" panose="02020603050405020304" pitchFamily="18" charset="0"/>
                <a:cs typeface="Times New Roman" panose="02020603050405020304" pitchFamily="18" charset="0"/>
              </a:rPr>
              <a:t>Logistic Regression output</a:t>
            </a:r>
          </a:p>
        </p:txBody>
      </p:sp>
      <p:sp>
        <p:nvSpPr>
          <p:cNvPr id="7" name="TextBox 6"/>
          <p:cNvSpPr txBox="1"/>
          <p:nvPr/>
        </p:nvSpPr>
        <p:spPr>
          <a:xfrm>
            <a:off x="234950" y="4560277"/>
            <a:ext cx="8428404" cy="24622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Multiple iterations may be required, </a:t>
            </a:r>
            <a:r>
              <a:rPr lang="en-US" b="0" dirty="0">
                <a:latin typeface="Times New Roman" panose="02020603050405020304" pitchFamily="18" charset="0"/>
                <a:cs typeface="Times New Roman" panose="02020603050405020304" pitchFamily="18" charset="0"/>
              </a:rPr>
              <a:t>The response rates across deciles/</a:t>
            </a:r>
            <a:r>
              <a:rPr lang="en-US" b="0" dirty="0" err="1">
                <a:latin typeface="Times New Roman" panose="02020603050405020304" pitchFamily="18" charset="0"/>
                <a:cs typeface="Times New Roman" panose="02020603050405020304" pitchFamily="18" charset="0"/>
              </a:rPr>
              <a:t>pentiles</a:t>
            </a:r>
            <a:r>
              <a:rPr lang="en-US" b="0" dirty="0">
                <a:latin typeface="Times New Roman" panose="02020603050405020304" pitchFamily="18" charset="0"/>
                <a:cs typeface="Times New Roman" panose="02020603050405020304" pitchFamily="18" charset="0"/>
              </a:rPr>
              <a:t> based on the model score should follow a monotonically decreasing trend</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07963" y="997935"/>
            <a:ext cx="2853559" cy="1400383"/>
          </a:xfrm>
          <a:prstGeom prst="rect">
            <a:avLst/>
          </a:prstGeom>
          <a:noFill/>
        </p:spPr>
        <p:txBody>
          <a:bodyPr wrap="square" rtlCol="0">
            <a:spAutoFit/>
          </a:bodyPr>
          <a:lstStyle/>
          <a:p>
            <a:pPr>
              <a:buNone/>
            </a:pPr>
            <a:r>
              <a:rPr lang="en-US" b="0" dirty="0">
                <a:latin typeface="Times New Roman" panose="02020603050405020304" pitchFamily="18" charset="0"/>
                <a:cs typeface="Times New Roman" panose="02020603050405020304" pitchFamily="18" charset="0"/>
              </a:rPr>
              <a:t>Following Information is provided:</a:t>
            </a:r>
          </a:p>
          <a:p>
            <a:pPr>
              <a:buNone/>
            </a:pPr>
            <a:r>
              <a:rPr lang="en-US" b="0" dirty="0">
                <a:latin typeface="Times New Roman" panose="02020603050405020304" pitchFamily="18" charset="0"/>
                <a:cs typeface="Times New Roman" panose="02020603050405020304" pitchFamily="18" charset="0"/>
              </a:rPr>
              <a:t>AIC/SIC: Helpful for model comparison, select the one with lower information criterion.</a:t>
            </a:r>
          </a:p>
          <a:p>
            <a:pPr>
              <a:buNone/>
            </a:pPr>
            <a:r>
              <a:rPr lang="en-US" b="0" dirty="0">
                <a:latin typeface="Times New Roman" panose="02020603050405020304" pitchFamily="18" charset="0"/>
                <a:cs typeface="Times New Roman" panose="02020603050405020304" pitchFamily="18" charset="0"/>
              </a:rPr>
              <a:t>Concordance Check</a:t>
            </a:r>
          </a:p>
          <a:p>
            <a:pPr>
              <a:buNone/>
            </a:pPr>
            <a:r>
              <a:rPr lang="en-US" b="0" dirty="0">
                <a:latin typeface="Times New Roman" panose="02020603050405020304" pitchFamily="18" charset="0"/>
                <a:cs typeface="Times New Roman" panose="02020603050405020304" pitchFamily="18" charset="0"/>
              </a:rPr>
              <a:t>Maximum Likelihood Estimates</a:t>
            </a:r>
          </a:p>
          <a:p>
            <a:pPr>
              <a:buNone/>
            </a:pPr>
            <a:r>
              <a:rPr lang="en-US" b="0" dirty="0">
                <a:latin typeface="Times New Roman" panose="02020603050405020304" pitchFamily="18" charset="0"/>
                <a:cs typeface="Times New Roman" panose="02020603050405020304" pitchFamily="18" charset="0"/>
              </a:rPr>
              <a:t>Hosmer-</a:t>
            </a:r>
            <a:r>
              <a:rPr lang="en-US" b="0" dirty="0" err="1">
                <a:latin typeface="Times New Roman" panose="02020603050405020304" pitchFamily="18" charset="0"/>
                <a:cs typeface="Times New Roman" panose="02020603050405020304" pitchFamily="18" charset="0"/>
              </a:rPr>
              <a:t>Lemehsaw</a:t>
            </a:r>
            <a:r>
              <a:rPr lang="en-US" b="0" dirty="0">
                <a:latin typeface="Times New Roman" panose="02020603050405020304" pitchFamily="18" charset="0"/>
                <a:cs typeface="Times New Roman" panose="02020603050405020304" pitchFamily="18" charset="0"/>
              </a:rPr>
              <a:t> Goodness of fit</a:t>
            </a:r>
          </a:p>
          <a:p>
            <a:pPr>
              <a:buNone/>
            </a:pPr>
            <a:endParaRPr lang="en-US" b="0" dirty="0">
              <a:latin typeface="Times New Roman" panose="02020603050405020304" pitchFamily="18" charset="0"/>
              <a:cs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91304724"/>
              </p:ext>
            </p:extLst>
          </p:nvPr>
        </p:nvGraphicFramePr>
        <p:xfrm>
          <a:off x="4866220" y="1098859"/>
          <a:ext cx="2670568" cy="3227382"/>
        </p:xfrm>
        <a:graphic>
          <a:graphicData uri="http://schemas.openxmlformats.org/drawingml/2006/table">
            <a:tbl>
              <a:tblPr/>
              <a:tblGrid>
                <a:gridCol w="768800">
                  <a:extLst>
                    <a:ext uri="{9D8B030D-6E8A-4147-A177-3AD203B41FA5}">
                      <a16:colId xmlns:a16="http://schemas.microsoft.com/office/drawing/2014/main" val="496648136"/>
                    </a:ext>
                  </a:extLst>
                </a:gridCol>
                <a:gridCol w="801170">
                  <a:extLst>
                    <a:ext uri="{9D8B030D-6E8A-4147-A177-3AD203B41FA5}">
                      <a16:colId xmlns:a16="http://schemas.microsoft.com/office/drawing/2014/main" val="818103663"/>
                    </a:ext>
                  </a:extLst>
                </a:gridCol>
                <a:gridCol w="1100598">
                  <a:extLst>
                    <a:ext uri="{9D8B030D-6E8A-4147-A177-3AD203B41FA5}">
                      <a16:colId xmlns:a16="http://schemas.microsoft.com/office/drawing/2014/main" val="3860139438"/>
                    </a:ext>
                  </a:extLst>
                </a:gridCol>
              </a:tblGrid>
              <a:tr h="170289">
                <a:tc>
                  <a:txBody>
                    <a:bodyPr/>
                    <a:lstStyle/>
                    <a:p>
                      <a:pPr algn="l" rtl="0" fontAlgn="b"/>
                      <a:r>
                        <a:rPr lang="en-US" sz="900" b="1" i="0" u="none" strike="noStrike">
                          <a:solidFill>
                            <a:srgbClr val="000000"/>
                          </a:solidFill>
                          <a:effectLst/>
                          <a:latin typeface="Times New Roman" panose="02020603050405020304" pitchFamily="18" charset="0"/>
                        </a:rPr>
                        <a:t>CLIENTNUM</a:t>
                      </a:r>
                    </a:p>
                  </a:txBody>
                  <a:tcPr marL="8109" marR="8109" marT="8109"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l" rtl="0" fontAlgn="b"/>
                      <a:r>
                        <a:rPr lang="en-US" sz="900" b="1" i="0" u="none" strike="noStrike">
                          <a:solidFill>
                            <a:srgbClr val="000000"/>
                          </a:solidFill>
                          <a:effectLst/>
                          <a:latin typeface="Times New Roman" panose="02020603050405020304" pitchFamily="18" charset="0"/>
                        </a:rPr>
                        <a:t>Attrition_Flag</a:t>
                      </a:r>
                    </a:p>
                  </a:txBody>
                  <a:tcPr marL="8109" marR="8109" marT="8109"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l" rtl="0" fontAlgn="b"/>
                      <a:r>
                        <a:rPr lang="en-US" sz="900" b="1" i="0" u="none" strike="noStrike">
                          <a:solidFill>
                            <a:srgbClr val="000000"/>
                          </a:solidFill>
                          <a:effectLst/>
                          <a:latin typeface="Times New Roman" panose="02020603050405020304" pitchFamily="18" charset="0"/>
                        </a:rPr>
                        <a:t>logistics_probability</a:t>
                      </a:r>
                    </a:p>
                  </a:txBody>
                  <a:tcPr marL="8109" marR="8109" marT="8109"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442098983"/>
                  </a:ext>
                </a:extLst>
              </a:tr>
              <a:tr h="170289">
                <a:tc>
                  <a:txBody>
                    <a:bodyPr/>
                    <a:lstStyle/>
                    <a:p>
                      <a:pPr algn="r" rtl="0" fontAlgn="b"/>
                      <a:r>
                        <a:rPr lang="en-US" sz="900" b="0" i="0" u="none" strike="noStrike">
                          <a:solidFill>
                            <a:srgbClr val="000000"/>
                          </a:solidFill>
                          <a:effectLst/>
                          <a:latin typeface="Times New Roman" panose="02020603050405020304" pitchFamily="18" charset="0"/>
                        </a:rPr>
                        <a:t>768805383</a:t>
                      </a:r>
                    </a:p>
                  </a:txBody>
                  <a:tcPr marL="8109" marR="8109" marT="8109"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r" rtl="0" fontAlgn="b"/>
                      <a:r>
                        <a:rPr lang="en-US" sz="900" b="0" i="0" u="none" strike="noStrike">
                          <a:solidFill>
                            <a:srgbClr val="000000"/>
                          </a:solidFill>
                          <a:effectLst/>
                          <a:latin typeface="Times New Roman" panose="02020603050405020304" pitchFamily="18" charset="0"/>
                        </a:rPr>
                        <a:t>0</a:t>
                      </a:r>
                    </a:p>
                  </a:txBody>
                  <a:tcPr marL="8109" marR="8109" marT="8109"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r" rtl="0" fontAlgn="b"/>
                      <a:r>
                        <a:rPr lang="en-US" sz="900" b="0" i="0" u="none" strike="noStrike">
                          <a:solidFill>
                            <a:srgbClr val="000000"/>
                          </a:solidFill>
                          <a:effectLst/>
                          <a:latin typeface="Times New Roman" panose="02020603050405020304" pitchFamily="18" charset="0"/>
                        </a:rPr>
                        <a:t>0.0007</a:t>
                      </a:r>
                    </a:p>
                  </a:txBody>
                  <a:tcPr marL="8109" marR="8109" marT="8109"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824017129"/>
                  </a:ext>
                </a:extLst>
              </a:tr>
              <a:tr h="170289">
                <a:tc>
                  <a:txBody>
                    <a:bodyPr/>
                    <a:lstStyle/>
                    <a:p>
                      <a:pPr algn="r" rtl="0" fontAlgn="b"/>
                      <a:r>
                        <a:rPr lang="en-US" sz="900" b="0" i="0" u="none" strike="noStrike">
                          <a:solidFill>
                            <a:srgbClr val="000000"/>
                          </a:solidFill>
                          <a:effectLst/>
                          <a:latin typeface="Times New Roman" panose="02020603050405020304" pitchFamily="18" charset="0"/>
                        </a:rPr>
                        <a:t>713061558</a:t>
                      </a:r>
                    </a:p>
                  </a:txBody>
                  <a:tcPr marL="8109" marR="8109" marT="8109"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r" rtl="0" fontAlgn="b"/>
                      <a:r>
                        <a:rPr lang="en-US" sz="900" b="0" i="0" u="none" strike="noStrike">
                          <a:solidFill>
                            <a:srgbClr val="000000"/>
                          </a:solidFill>
                          <a:effectLst/>
                          <a:latin typeface="Times New Roman" panose="02020603050405020304" pitchFamily="18" charset="0"/>
                        </a:rPr>
                        <a:t>0</a:t>
                      </a:r>
                    </a:p>
                  </a:txBody>
                  <a:tcPr marL="8109" marR="8109" marT="8109"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r" rtl="0" fontAlgn="b"/>
                      <a:r>
                        <a:rPr lang="en-US" sz="900" b="0" i="0" u="none" strike="noStrike">
                          <a:solidFill>
                            <a:srgbClr val="000000"/>
                          </a:solidFill>
                          <a:effectLst/>
                          <a:latin typeface="Times New Roman" panose="02020603050405020304" pitchFamily="18" charset="0"/>
                        </a:rPr>
                        <a:t>0.0257</a:t>
                      </a:r>
                    </a:p>
                  </a:txBody>
                  <a:tcPr marL="8109" marR="8109" marT="8109"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819844976"/>
                  </a:ext>
                </a:extLst>
              </a:tr>
              <a:tr h="170289">
                <a:tc>
                  <a:txBody>
                    <a:bodyPr/>
                    <a:lstStyle/>
                    <a:p>
                      <a:pPr algn="r" rtl="0" fontAlgn="b"/>
                      <a:r>
                        <a:rPr lang="en-US" sz="900" b="0" i="0" u="none" strike="noStrike">
                          <a:solidFill>
                            <a:srgbClr val="000000"/>
                          </a:solidFill>
                          <a:effectLst/>
                          <a:latin typeface="Times New Roman" panose="02020603050405020304" pitchFamily="18" charset="0"/>
                        </a:rPr>
                        <a:t>810347208</a:t>
                      </a:r>
                    </a:p>
                  </a:txBody>
                  <a:tcPr marL="8109" marR="8109" marT="8109"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r" rtl="0" fontAlgn="b"/>
                      <a:r>
                        <a:rPr lang="en-US" sz="900" b="0" i="0" u="none" strike="noStrike">
                          <a:solidFill>
                            <a:srgbClr val="000000"/>
                          </a:solidFill>
                          <a:effectLst/>
                          <a:latin typeface="Times New Roman" panose="02020603050405020304" pitchFamily="18" charset="0"/>
                        </a:rPr>
                        <a:t>0</a:t>
                      </a:r>
                    </a:p>
                  </a:txBody>
                  <a:tcPr marL="8109" marR="8109" marT="8109"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r" rtl="0" fontAlgn="b"/>
                      <a:r>
                        <a:rPr lang="en-US" sz="900" b="0" i="0" u="none" strike="noStrike">
                          <a:solidFill>
                            <a:srgbClr val="000000"/>
                          </a:solidFill>
                          <a:effectLst/>
                          <a:latin typeface="Times New Roman" panose="02020603050405020304" pitchFamily="18" charset="0"/>
                        </a:rPr>
                        <a:t>0.0119</a:t>
                      </a:r>
                    </a:p>
                  </a:txBody>
                  <a:tcPr marL="8109" marR="8109" marT="8109"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976118422"/>
                  </a:ext>
                </a:extLst>
              </a:tr>
              <a:tr h="170289">
                <a:tc>
                  <a:txBody>
                    <a:bodyPr/>
                    <a:lstStyle/>
                    <a:p>
                      <a:pPr algn="r" rtl="0" fontAlgn="b"/>
                      <a:r>
                        <a:rPr lang="en-US" sz="900" b="0" i="0" u="none" strike="noStrike">
                          <a:solidFill>
                            <a:srgbClr val="000000"/>
                          </a:solidFill>
                          <a:effectLst/>
                          <a:latin typeface="Times New Roman" panose="02020603050405020304" pitchFamily="18" charset="0"/>
                        </a:rPr>
                        <a:t>709967358</a:t>
                      </a:r>
                    </a:p>
                  </a:txBody>
                  <a:tcPr marL="8109" marR="8109" marT="8109"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r" rtl="0" fontAlgn="b"/>
                      <a:r>
                        <a:rPr lang="en-US" sz="900" b="0" i="0" u="none" strike="noStrike">
                          <a:solidFill>
                            <a:srgbClr val="000000"/>
                          </a:solidFill>
                          <a:effectLst/>
                          <a:latin typeface="Times New Roman" panose="02020603050405020304" pitchFamily="18" charset="0"/>
                        </a:rPr>
                        <a:t>0</a:t>
                      </a:r>
                    </a:p>
                  </a:txBody>
                  <a:tcPr marL="8109" marR="8109" marT="8109"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r" rtl="0" fontAlgn="b"/>
                      <a:r>
                        <a:rPr lang="en-US" sz="900" b="0" i="0" u="none" strike="noStrike">
                          <a:solidFill>
                            <a:srgbClr val="000000"/>
                          </a:solidFill>
                          <a:effectLst/>
                          <a:latin typeface="Times New Roman" panose="02020603050405020304" pitchFamily="18" charset="0"/>
                        </a:rPr>
                        <a:t>0.0059</a:t>
                      </a:r>
                    </a:p>
                  </a:txBody>
                  <a:tcPr marL="8109" marR="8109" marT="8109"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619800516"/>
                  </a:ext>
                </a:extLst>
              </a:tr>
              <a:tr h="170289">
                <a:tc>
                  <a:txBody>
                    <a:bodyPr/>
                    <a:lstStyle/>
                    <a:p>
                      <a:pPr algn="r" rtl="0" fontAlgn="b"/>
                      <a:r>
                        <a:rPr lang="en-US" sz="900" b="0" i="0" u="none" strike="noStrike">
                          <a:solidFill>
                            <a:srgbClr val="000000"/>
                          </a:solidFill>
                          <a:effectLst/>
                          <a:latin typeface="Times New Roman" panose="02020603050405020304" pitchFamily="18" charset="0"/>
                        </a:rPr>
                        <a:t>753327333</a:t>
                      </a:r>
                    </a:p>
                  </a:txBody>
                  <a:tcPr marL="8109" marR="8109" marT="8109"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r" rtl="0" fontAlgn="b"/>
                      <a:r>
                        <a:rPr lang="en-US" sz="900" b="0" i="0" u="none" strike="noStrike">
                          <a:solidFill>
                            <a:srgbClr val="000000"/>
                          </a:solidFill>
                          <a:effectLst/>
                          <a:latin typeface="Times New Roman" panose="02020603050405020304" pitchFamily="18" charset="0"/>
                        </a:rPr>
                        <a:t>0</a:t>
                      </a:r>
                    </a:p>
                  </a:txBody>
                  <a:tcPr marL="8109" marR="8109" marT="8109"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r" rtl="0" fontAlgn="b"/>
                      <a:r>
                        <a:rPr lang="en-US" sz="900" b="0" i="0" u="none" strike="noStrike">
                          <a:solidFill>
                            <a:srgbClr val="000000"/>
                          </a:solidFill>
                          <a:effectLst/>
                          <a:latin typeface="Times New Roman" panose="02020603050405020304" pitchFamily="18" charset="0"/>
                        </a:rPr>
                        <a:t>0.0008</a:t>
                      </a:r>
                    </a:p>
                  </a:txBody>
                  <a:tcPr marL="8109" marR="8109" marT="8109"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3678100779"/>
                  </a:ext>
                </a:extLst>
              </a:tr>
              <a:tr h="170289">
                <a:tc>
                  <a:txBody>
                    <a:bodyPr/>
                    <a:lstStyle/>
                    <a:p>
                      <a:pPr algn="r" rtl="0" fontAlgn="b"/>
                      <a:r>
                        <a:rPr lang="en-US" sz="900" b="0" i="0" u="none" strike="noStrike">
                          <a:solidFill>
                            <a:srgbClr val="000000"/>
                          </a:solidFill>
                          <a:effectLst/>
                          <a:latin typeface="Times New Roman" panose="02020603050405020304" pitchFamily="18" charset="0"/>
                        </a:rPr>
                        <a:t>806160108</a:t>
                      </a:r>
                    </a:p>
                  </a:txBody>
                  <a:tcPr marL="8109" marR="8109" marT="8109"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r" rtl="0" fontAlgn="b"/>
                      <a:r>
                        <a:rPr lang="en-US" sz="900" b="0" i="0" u="none" strike="noStrike">
                          <a:solidFill>
                            <a:srgbClr val="000000"/>
                          </a:solidFill>
                          <a:effectLst/>
                          <a:latin typeface="Times New Roman" panose="02020603050405020304" pitchFamily="18" charset="0"/>
                        </a:rPr>
                        <a:t>0</a:t>
                      </a:r>
                    </a:p>
                  </a:txBody>
                  <a:tcPr marL="8109" marR="8109" marT="8109"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r" rtl="0" fontAlgn="b"/>
                      <a:r>
                        <a:rPr lang="en-US" sz="900" b="0" i="0" u="none" strike="noStrike">
                          <a:solidFill>
                            <a:srgbClr val="000000"/>
                          </a:solidFill>
                          <a:effectLst/>
                          <a:latin typeface="Times New Roman" panose="02020603050405020304" pitchFamily="18" charset="0"/>
                        </a:rPr>
                        <a:t>0.0064</a:t>
                      </a:r>
                    </a:p>
                  </a:txBody>
                  <a:tcPr marL="8109" marR="8109" marT="8109"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573953896"/>
                  </a:ext>
                </a:extLst>
              </a:tr>
              <a:tr h="170289">
                <a:tc>
                  <a:txBody>
                    <a:bodyPr/>
                    <a:lstStyle/>
                    <a:p>
                      <a:pPr algn="r" rtl="0" fontAlgn="b"/>
                      <a:r>
                        <a:rPr lang="en-US" sz="900" b="0" i="0" u="none" strike="noStrike">
                          <a:solidFill>
                            <a:srgbClr val="000000"/>
                          </a:solidFill>
                          <a:effectLst/>
                          <a:latin typeface="Times New Roman" panose="02020603050405020304" pitchFamily="18" charset="0"/>
                        </a:rPr>
                        <a:t>709327383</a:t>
                      </a:r>
                    </a:p>
                  </a:txBody>
                  <a:tcPr marL="8109" marR="8109" marT="8109"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r" rtl="0" fontAlgn="b"/>
                      <a:r>
                        <a:rPr lang="en-US" sz="900" b="0" i="0" u="none" strike="noStrike">
                          <a:solidFill>
                            <a:srgbClr val="000000"/>
                          </a:solidFill>
                          <a:effectLst/>
                          <a:latin typeface="Times New Roman" panose="02020603050405020304" pitchFamily="18" charset="0"/>
                        </a:rPr>
                        <a:t>0</a:t>
                      </a:r>
                    </a:p>
                  </a:txBody>
                  <a:tcPr marL="8109" marR="8109" marT="8109"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r" rtl="0" fontAlgn="b"/>
                      <a:r>
                        <a:rPr lang="en-US" sz="900" b="0" i="0" u="none" strike="noStrike">
                          <a:solidFill>
                            <a:srgbClr val="000000"/>
                          </a:solidFill>
                          <a:effectLst/>
                          <a:latin typeface="Times New Roman" panose="02020603050405020304" pitchFamily="18" charset="0"/>
                        </a:rPr>
                        <a:t>0.0074</a:t>
                      </a:r>
                    </a:p>
                  </a:txBody>
                  <a:tcPr marL="8109" marR="8109" marT="8109"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92179790"/>
                  </a:ext>
                </a:extLst>
              </a:tr>
              <a:tr h="170289">
                <a:tc>
                  <a:txBody>
                    <a:bodyPr/>
                    <a:lstStyle/>
                    <a:p>
                      <a:pPr algn="r" rtl="0" fontAlgn="b"/>
                      <a:r>
                        <a:rPr lang="en-US" sz="900" b="0" i="0" u="none" strike="noStrike">
                          <a:solidFill>
                            <a:srgbClr val="000000"/>
                          </a:solidFill>
                          <a:effectLst/>
                          <a:latin typeface="Times New Roman" panose="02020603050405020304" pitchFamily="18" charset="0"/>
                        </a:rPr>
                        <a:t>806165208</a:t>
                      </a:r>
                    </a:p>
                  </a:txBody>
                  <a:tcPr marL="8109" marR="8109" marT="8109"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r" rtl="0" fontAlgn="b"/>
                      <a:r>
                        <a:rPr lang="en-US" sz="900" b="0" i="0" u="none" strike="noStrike">
                          <a:solidFill>
                            <a:srgbClr val="000000"/>
                          </a:solidFill>
                          <a:effectLst/>
                          <a:latin typeface="Times New Roman" panose="02020603050405020304" pitchFamily="18" charset="0"/>
                        </a:rPr>
                        <a:t>0</a:t>
                      </a:r>
                    </a:p>
                  </a:txBody>
                  <a:tcPr marL="8109" marR="8109" marT="8109"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r" rtl="0" fontAlgn="b"/>
                      <a:r>
                        <a:rPr lang="en-US" sz="900" b="0" i="0" u="none" strike="noStrike">
                          <a:solidFill>
                            <a:srgbClr val="000000"/>
                          </a:solidFill>
                          <a:effectLst/>
                          <a:latin typeface="Times New Roman" panose="02020603050405020304" pitchFamily="18" charset="0"/>
                        </a:rPr>
                        <a:t>0.0028</a:t>
                      </a:r>
                    </a:p>
                  </a:txBody>
                  <a:tcPr marL="8109" marR="8109" marT="8109"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689224977"/>
                  </a:ext>
                </a:extLst>
              </a:tr>
              <a:tr h="170289">
                <a:tc>
                  <a:txBody>
                    <a:bodyPr/>
                    <a:lstStyle/>
                    <a:p>
                      <a:pPr algn="r" rtl="0" fontAlgn="b"/>
                      <a:r>
                        <a:rPr lang="en-US" sz="900" b="0" i="0" u="none" strike="noStrike">
                          <a:solidFill>
                            <a:srgbClr val="000000"/>
                          </a:solidFill>
                          <a:effectLst/>
                          <a:latin typeface="Times New Roman" panose="02020603050405020304" pitchFamily="18" charset="0"/>
                        </a:rPr>
                        <a:t>708508758</a:t>
                      </a:r>
                    </a:p>
                  </a:txBody>
                  <a:tcPr marL="8109" marR="8109" marT="8109"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r" rtl="0" fontAlgn="b"/>
                      <a:r>
                        <a:rPr lang="en-US" sz="900" b="0" i="0" u="none" strike="noStrike">
                          <a:solidFill>
                            <a:srgbClr val="000000"/>
                          </a:solidFill>
                          <a:effectLst/>
                          <a:latin typeface="Times New Roman" panose="02020603050405020304" pitchFamily="18" charset="0"/>
                        </a:rPr>
                        <a:t>1</a:t>
                      </a:r>
                    </a:p>
                  </a:txBody>
                  <a:tcPr marL="8109" marR="8109" marT="8109"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r" rtl="0" fontAlgn="b"/>
                      <a:r>
                        <a:rPr lang="en-US" sz="900" b="0" i="0" u="none" strike="noStrike">
                          <a:solidFill>
                            <a:srgbClr val="000000"/>
                          </a:solidFill>
                          <a:effectLst/>
                          <a:latin typeface="Times New Roman" panose="02020603050405020304" pitchFamily="18" charset="0"/>
                        </a:rPr>
                        <a:t>0.5889</a:t>
                      </a:r>
                    </a:p>
                  </a:txBody>
                  <a:tcPr marL="8109" marR="8109" marT="8109"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437475098"/>
                  </a:ext>
                </a:extLst>
              </a:tr>
              <a:tr h="170289">
                <a:tc>
                  <a:txBody>
                    <a:bodyPr/>
                    <a:lstStyle/>
                    <a:p>
                      <a:pPr algn="r" rtl="0" fontAlgn="b"/>
                      <a:r>
                        <a:rPr lang="en-US" sz="900" b="0" i="0" u="none" strike="noStrike">
                          <a:solidFill>
                            <a:srgbClr val="000000"/>
                          </a:solidFill>
                          <a:effectLst/>
                          <a:latin typeface="Times New Roman" panose="02020603050405020304" pitchFamily="18" charset="0"/>
                        </a:rPr>
                        <a:t>784725333</a:t>
                      </a:r>
                    </a:p>
                  </a:txBody>
                  <a:tcPr marL="8109" marR="8109" marT="8109"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r" rtl="0" fontAlgn="b"/>
                      <a:r>
                        <a:rPr lang="en-US" sz="900" b="0" i="0" u="none" strike="noStrike">
                          <a:solidFill>
                            <a:srgbClr val="000000"/>
                          </a:solidFill>
                          <a:effectLst/>
                          <a:latin typeface="Times New Roman" panose="02020603050405020304" pitchFamily="18" charset="0"/>
                        </a:rPr>
                        <a:t>0</a:t>
                      </a:r>
                    </a:p>
                  </a:txBody>
                  <a:tcPr marL="8109" marR="8109" marT="8109"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r" rtl="0" fontAlgn="b"/>
                      <a:r>
                        <a:rPr lang="en-US" sz="900" b="0" i="0" u="none" strike="noStrike">
                          <a:solidFill>
                            <a:srgbClr val="000000"/>
                          </a:solidFill>
                          <a:effectLst/>
                          <a:latin typeface="Times New Roman" panose="02020603050405020304" pitchFamily="18" charset="0"/>
                        </a:rPr>
                        <a:t>0.0008</a:t>
                      </a:r>
                    </a:p>
                  </a:txBody>
                  <a:tcPr marL="8109" marR="8109" marT="8109"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849072074"/>
                  </a:ext>
                </a:extLst>
              </a:tr>
              <a:tr h="170289">
                <a:tc>
                  <a:txBody>
                    <a:bodyPr/>
                    <a:lstStyle/>
                    <a:p>
                      <a:pPr algn="r" rtl="0" fontAlgn="b"/>
                      <a:r>
                        <a:rPr lang="en-US" sz="900" b="0" i="0" u="none" strike="noStrike">
                          <a:solidFill>
                            <a:srgbClr val="000000"/>
                          </a:solidFill>
                          <a:effectLst/>
                          <a:latin typeface="Times New Roman" panose="02020603050405020304" pitchFamily="18" charset="0"/>
                        </a:rPr>
                        <a:t>709029408</a:t>
                      </a:r>
                    </a:p>
                  </a:txBody>
                  <a:tcPr marL="8109" marR="8109" marT="8109"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r" rtl="0" fontAlgn="b"/>
                      <a:r>
                        <a:rPr lang="en-US" sz="900" b="0" i="0" u="none" strike="noStrike">
                          <a:solidFill>
                            <a:srgbClr val="000000"/>
                          </a:solidFill>
                          <a:effectLst/>
                          <a:latin typeface="Times New Roman" panose="02020603050405020304" pitchFamily="18" charset="0"/>
                        </a:rPr>
                        <a:t>0</a:t>
                      </a:r>
                    </a:p>
                  </a:txBody>
                  <a:tcPr marL="8109" marR="8109" marT="8109"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r" rtl="0" fontAlgn="b"/>
                      <a:r>
                        <a:rPr lang="en-US" sz="900" b="0" i="0" u="none" strike="noStrike">
                          <a:solidFill>
                            <a:srgbClr val="000000"/>
                          </a:solidFill>
                          <a:effectLst/>
                          <a:latin typeface="Times New Roman" panose="02020603050405020304" pitchFamily="18" charset="0"/>
                        </a:rPr>
                        <a:t>0.0001</a:t>
                      </a:r>
                    </a:p>
                  </a:txBody>
                  <a:tcPr marL="8109" marR="8109" marT="8109"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328771459"/>
                  </a:ext>
                </a:extLst>
              </a:tr>
              <a:tr h="170289">
                <a:tc>
                  <a:txBody>
                    <a:bodyPr/>
                    <a:lstStyle/>
                    <a:p>
                      <a:pPr algn="r" rtl="0" fontAlgn="b"/>
                      <a:r>
                        <a:rPr lang="en-US" sz="900" b="0" i="0" u="none" strike="noStrike">
                          <a:solidFill>
                            <a:srgbClr val="000000"/>
                          </a:solidFill>
                          <a:effectLst/>
                          <a:latin typeface="Times New Roman" panose="02020603050405020304" pitchFamily="18" charset="0"/>
                        </a:rPr>
                        <a:t>788658483</a:t>
                      </a:r>
                    </a:p>
                  </a:txBody>
                  <a:tcPr marL="8109" marR="8109" marT="8109"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r" rtl="0" fontAlgn="b"/>
                      <a:r>
                        <a:rPr lang="en-US" sz="900" b="0" i="0" u="none" strike="noStrike">
                          <a:solidFill>
                            <a:srgbClr val="000000"/>
                          </a:solidFill>
                          <a:effectLst/>
                          <a:latin typeface="Times New Roman" panose="02020603050405020304" pitchFamily="18" charset="0"/>
                        </a:rPr>
                        <a:t>0</a:t>
                      </a:r>
                    </a:p>
                  </a:txBody>
                  <a:tcPr marL="8109" marR="8109" marT="8109"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r" rtl="0" fontAlgn="b"/>
                      <a:r>
                        <a:rPr lang="en-US" sz="900" b="0" i="0" u="none" strike="noStrike">
                          <a:solidFill>
                            <a:srgbClr val="000000"/>
                          </a:solidFill>
                          <a:effectLst/>
                          <a:latin typeface="Times New Roman" panose="02020603050405020304" pitchFamily="18" charset="0"/>
                        </a:rPr>
                        <a:t>0.0126</a:t>
                      </a:r>
                    </a:p>
                  </a:txBody>
                  <a:tcPr marL="8109" marR="8109" marT="8109"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3707398944"/>
                  </a:ext>
                </a:extLst>
              </a:tr>
              <a:tr h="170289">
                <a:tc>
                  <a:txBody>
                    <a:bodyPr/>
                    <a:lstStyle/>
                    <a:p>
                      <a:pPr algn="r" rtl="0" fontAlgn="b"/>
                      <a:r>
                        <a:rPr lang="en-US" sz="900" b="0" i="0" u="none" strike="noStrike">
                          <a:solidFill>
                            <a:srgbClr val="000000"/>
                          </a:solidFill>
                          <a:effectLst/>
                          <a:latin typeface="Times New Roman" panose="02020603050405020304" pitchFamily="18" charset="0"/>
                        </a:rPr>
                        <a:t>787937058</a:t>
                      </a:r>
                    </a:p>
                  </a:txBody>
                  <a:tcPr marL="8109" marR="8109" marT="8109"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r" rtl="0" fontAlgn="b"/>
                      <a:r>
                        <a:rPr lang="en-US" sz="900" b="0" i="0" u="none" strike="noStrike">
                          <a:solidFill>
                            <a:srgbClr val="000000"/>
                          </a:solidFill>
                          <a:effectLst/>
                          <a:latin typeface="Times New Roman" panose="02020603050405020304" pitchFamily="18" charset="0"/>
                        </a:rPr>
                        <a:t>0</a:t>
                      </a:r>
                    </a:p>
                  </a:txBody>
                  <a:tcPr marL="8109" marR="8109" marT="8109"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r" rtl="0" fontAlgn="b"/>
                      <a:r>
                        <a:rPr lang="en-US" sz="900" b="0" i="0" u="none" strike="noStrike">
                          <a:solidFill>
                            <a:srgbClr val="000000"/>
                          </a:solidFill>
                          <a:effectLst/>
                          <a:latin typeface="Times New Roman" panose="02020603050405020304" pitchFamily="18" charset="0"/>
                        </a:rPr>
                        <a:t>0.018</a:t>
                      </a:r>
                    </a:p>
                  </a:txBody>
                  <a:tcPr marL="8109" marR="8109" marT="8109"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721585893"/>
                  </a:ext>
                </a:extLst>
              </a:tr>
              <a:tr h="170289">
                <a:tc>
                  <a:txBody>
                    <a:bodyPr/>
                    <a:lstStyle/>
                    <a:p>
                      <a:pPr algn="r" rtl="0" fontAlgn="b"/>
                      <a:r>
                        <a:rPr lang="en-US" sz="900" b="0" i="0" u="none" strike="noStrike">
                          <a:solidFill>
                            <a:srgbClr val="000000"/>
                          </a:solidFill>
                          <a:effectLst/>
                          <a:latin typeface="Times New Roman" panose="02020603050405020304" pitchFamily="18" charset="0"/>
                        </a:rPr>
                        <a:t>715318008</a:t>
                      </a:r>
                    </a:p>
                  </a:txBody>
                  <a:tcPr marL="8109" marR="8109" marT="8109"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r" rtl="0" fontAlgn="b"/>
                      <a:r>
                        <a:rPr lang="en-US" sz="900" b="0" i="0" u="none" strike="noStrike">
                          <a:solidFill>
                            <a:srgbClr val="000000"/>
                          </a:solidFill>
                          <a:effectLst/>
                          <a:latin typeface="Times New Roman" panose="02020603050405020304" pitchFamily="18" charset="0"/>
                        </a:rPr>
                        <a:t>0</a:t>
                      </a:r>
                    </a:p>
                  </a:txBody>
                  <a:tcPr marL="8109" marR="8109" marT="8109"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r" rtl="0" fontAlgn="b"/>
                      <a:r>
                        <a:rPr lang="en-US" sz="900" b="0" i="0" u="none" strike="noStrike">
                          <a:solidFill>
                            <a:srgbClr val="000000"/>
                          </a:solidFill>
                          <a:effectLst/>
                          <a:latin typeface="Times New Roman" panose="02020603050405020304" pitchFamily="18" charset="0"/>
                        </a:rPr>
                        <a:t>0.0529</a:t>
                      </a:r>
                    </a:p>
                  </a:txBody>
                  <a:tcPr marL="8109" marR="8109" marT="8109"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193584355"/>
                  </a:ext>
                </a:extLst>
              </a:tr>
              <a:tr h="170289">
                <a:tc>
                  <a:txBody>
                    <a:bodyPr/>
                    <a:lstStyle/>
                    <a:p>
                      <a:pPr algn="r" rtl="0" fontAlgn="b"/>
                      <a:r>
                        <a:rPr lang="en-US" sz="900" b="0" i="0" u="none" strike="noStrike">
                          <a:solidFill>
                            <a:srgbClr val="000000"/>
                          </a:solidFill>
                          <a:effectLst/>
                          <a:latin typeface="Times New Roman" panose="02020603050405020304" pitchFamily="18" charset="0"/>
                        </a:rPr>
                        <a:t>713962233</a:t>
                      </a:r>
                    </a:p>
                  </a:txBody>
                  <a:tcPr marL="8109" marR="8109" marT="8109"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r" rtl="0" fontAlgn="b"/>
                      <a:r>
                        <a:rPr lang="en-US" sz="900" b="0" i="0" u="none" strike="noStrike">
                          <a:solidFill>
                            <a:srgbClr val="000000"/>
                          </a:solidFill>
                          <a:effectLst/>
                          <a:latin typeface="Times New Roman" panose="02020603050405020304" pitchFamily="18" charset="0"/>
                        </a:rPr>
                        <a:t>0</a:t>
                      </a:r>
                    </a:p>
                  </a:txBody>
                  <a:tcPr marL="8109" marR="8109" marT="8109"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r" rtl="0" fontAlgn="b"/>
                      <a:r>
                        <a:rPr lang="en-US" sz="900" b="0" i="0" u="none" strike="noStrike">
                          <a:solidFill>
                            <a:srgbClr val="000000"/>
                          </a:solidFill>
                          <a:effectLst/>
                          <a:latin typeface="Times New Roman" panose="02020603050405020304" pitchFamily="18" charset="0"/>
                        </a:rPr>
                        <a:t>0.0018</a:t>
                      </a:r>
                    </a:p>
                  </a:txBody>
                  <a:tcPr marL="8109" marR="8109" marT="8109"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681385285"/>
                  </a:ext>
                </a:extLst>
              </a:tr>
              <a:tr h="170289">
                <a:tc>
                  <a:txBody>
                    <a:bodyPr/>
                    <a:lstStyle/>
                    <a:p>
                      <a:pPr algn="r" rtl="0" fontAlgn="b"/>
                      <a:r>
                        <a:rPr lang="en-US" sz="900" b="0" i="0" u="none" strike="noStrike">
                          <a:solidFill>
                            <a:srgbClr val="000000"/>
                          </a:solidFill>
                          <a:effectLst/>
                          <a:latin typeface="Times New Roman" panose="02020603050405020304" pitchFamily="18" charset="0"/>
                        </a:rPr>
                        <a:t>785432733</a:t>
                      </a:r>
                    </a:p>
                  </a:txBody>
                  <a:tcPr marL="8109" marR="8109" marT="8109"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r" rtl="0" fontAlgn="b"/>
                      <a:r>
                        <a:rPr lang="en-US" sz="900" b="0" i="0" u="none" strike="noStrike">
                          <a:solidFill>
                            <a:srgbClr val="000000"/>
                          </a:solidFill>
                          <a:effectLst/>
                          <a:latin typeface="Times New Roman" panose="02020603050405020304" pitchFamily="18" charset="0"/>
                        </a:rPr>
                        <a:t>0</a:t>
                      </a:r>
                    </a:p>
                  </a:txBody>
                  <a:tcPr marL="8109" marR="8109" marT="8109"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r" rtl="0" fontAlgn="b"/>
                      <a:r>
                        <a:rPr lang="en-US" sz="900" b="0" i="0" u="none" strike="noStrike">
                          <a:solidFill>
                            <a:srgbClr val="000000"/>
                          </a:solidFill>
                          <a:effectLst/>
                          <a:latin typeface="Times New Roman" panose="02020603050405020304" pitchFamily="18" charset="0"/>
                        </a:rPr>
                        <a:t>0.0684</a:t>
                      </a:r>
                    </a:p>
                  </a:txBody>
                  <a:tcPr marL="8109" marR="8109" marT="8109"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3433285888"/>
                  </a:ext>
                </a:extLst>
              </a:tr>
              <a:tr h="170289">
                <a:tc>
                  <a:txBody>
                    <a:bodyPr/>
                    <a:lstStyle/>
                    <a:p>
                      <a:pPr algn="r" rtl="0" fontAlgn="b"/>
                      <a:r>
                        <a:rPr lang="en-US" sz="900" b="0" i="0" u="none" strike="noStrike">
                          <a:solidFill>
                            <a:srgbClr val="000000"/>
                          </a:solidFill>
                          <a:effectLst/>
                          <a:latin typeface="Times New Roman" panose="02020603050405020304" pitchFamily="18" charset="0"/>
                        </a:rPr>
                        <a:t>715190283</a:t>
                      </a:r>
                    </a:p>
                  </a:txBody>
                  <a:tcPr marL="8109" marR="8109" marT="8109"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r" rtl="0" fontAlgn="b"/>
                      <a:r>
                        <a:rPr lang="en-US" sz="900" b="0" i="0" u="none" strike="noStrike">
                          <a:solidFill>
                            <a:srgbClr val="000000"/>
                          </a:solidFill>
                          <a:effectLst/>
                          <a:latin typeface="Times New Roman" panose="02020603050405020304" pitchFamily="18" charset="0"/>
                        </a:rPr>
                        <a:t>0</a:t>
                      </a:r>
                    </a:p>
                  </a:txBody>
                  <a:tcPr marL="8109" marR="8109" marT="8109"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r" rtl="0" fontAlgn="b"/>
                      <a:r>
                        <a:rPr lang="en-US" sz="900" b="0" i="0" u="none" strike="noStrike">
                          <a:solidFill>
                            <a:srgbClr val="000000"/>
                          </a:solidFill>
                          <a:effectLst/>
                          <a:latin typeface="Times New Roman" panose="02020603050405020304" pitchFamily="18" charset="0"/>
                        </a:rPr>
                        <a:t>0.2559</a:t>
                      </a:r>
                    </a:p>
                  </a:txBody>
                  <a:tcPr marL="8109" marR="8109" marT="8109"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4129925860"/>
                  </a:ext>
                </a:extLst>
              </a:tr>
              <a:tr h="162180">
                <a:tc>
                  <a:txBody>
                    <a:bodyPr/>
                    <a:lstStyle/>
                    <a:p>
                      <a:pPr algn="r" rtl="0" fontAlgn="b"/>
                      <a:r>
                        <a:rPr lang="en-US" sz="900" b="0" i="0" u="none" strike="noStrike">
                          <a:solidFill>
                            <a:srgbClr val="000000"/>
                          </a:solidFill>
                          <a:effectLst/>
                          <a:latin typeface="Times New Roman" panose="02020603050405020304" pitchFamily="18" charset="0"/>
                        </a:rPr>
                        <a:t>708300483</a:t>
                      </a:r>
                    </a:p>
                  </a:txBody>
                  <a:tcPr marL="8109" marR="8109" marT="8109"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algn="r" rtl="0" fontAlgn="b"/>
                      <a:r>
                        <a:rPr lang="en-US" sz="900" b="0" i="0" u="none" strike="noStrike">
                          <a:solidFill>
                            <a:srgbClr val="000000"/>
                          </a:solidFill>
                          <a:effectLst/>
                          <a:latin typeface="Times New Roman" panose="02020603050405020304" pitchFamily="18" charset="0"/>
                        </a:rPr>
                        <a:t>1</a:t>
                      </a:r>
                    </a:p>
                  </a:txBody>
                  <a:tcPr marL="8109" marR="8109" marT="8109"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algn="r" rtl="0" fontAlgn="b"/>
                      <a:r>
                        <a:rPr lang="en-US" sz="900" b="0" i="0" u="none" strike="noStrike" dirty="0">
                          <a:solidFill>
                            <a:srgbClr val="000000"/>
                          </a:solidFill>
                          <a:effectLst/>
                          <a:latin typeface="Times New Roman" panose="02020603050405020304" pitchFamily="18" charset="0"/>
                        </a:rPr>
                        <a:t>0.813</a:t>
                      </a:r>
                    </a:p>
                  </a:txBody>
                  <a:tcPr marL="8109" marR="8109" marT="8109"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extLst>
                  <a:ext uri="{0D108BD9-81ED-4DB2-BD59-A6C34878D82A}">
                    <a16:rowId xmlns:a16="http://schemas.microsoft.com/office/drawing/2014/main" val="374268997"/>
                  </a:ext>
                </a:extLst>
              </a:tr>
            </a:tbl>
          </a:graphicData>
        </a:graphic>
      </p:graphicFrame>
    </p:spTree>
    <p:extLst>
      <p:ext uri="{BB962C8B-B14F-4D97-AF65-F5344CB8AC3E}">
        <p14:creationId xmlns:p14="http://schemas.microsoft.com/office/powerpoint/2010/main" val="2798222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963" y="493094"/>
            <a:ext cx="8229600" cy="468312"/>
          </a:xfrm>
        </p:spPr>
        <p:txBody>
          <a:bodyPr/>
          <a:lstStyle/>
          <a:p>
            <a:r>
              <a:rPr lang="en-US" dirty="0"/>
              <a:t>Logistic Regression Output</a:t>
            </a:r>
          </a:p>
        </p:txBody>
      </p:sp>
      <p:sp>
        <p:nvSpPr>
          <p:cNvPr id="4" name="Slide Number Placeholder 3"/>
          <p:cNvSpPr>
            <a:spLocks noGrp="1"/>
          </p:cNvSpPr>
          <p:nvPr>
            <p:ph type="sldNum" sz="quarter" idx="10"/>
          </p:nvPr>
        </p:nvSpPr>
        <p:spPr/>
        <p:txBody>
          <a:bodyPr/>
          <a:lstStyle/>
          <a:p>
            <a:pPr>
              <a:defRPr/>
            </a:pPr>
            <a:fld id="{51C84E76-4778-415F-B657-1876D5610E02}" type="slidenum">
              <a:rPr lang="en-US" smtClean="0">
                <a:solidFill>
                  <a:prstClr val="black"/>
                </a:solidFill>
              </a:rPr>
              <a:pPr>
                <a:defRPr/>
              </a:pPr>
              <a:t>15</a:t>
            </a:fld>
            <a:endParaRPr lang="en-US">
              <a:solidFill>
                <a:prstClr val="black"/>
              </a:solidFill>
            </a:endParaRPr>
          </a:p>
        </p:txBody>
      </p:sp>
      <p:pic>
        <p:nvPicPr>
          <p:cNvPr id="5"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7963" y="961406"/>
            <a:ext cx="8394700" cy="432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7772400" y="604140"/>
            <a:ext cx="1150883" cy="246221"/>
          </a:xfrm>
          <a:prstGeom prst="rect">
            <a:avLst/>
          </a:prstGeom>
          <a:noFill/>
        </p:spPr>
        <p:txBody>
          <a:bodyPr wrap="square" rtlCol="0">
            <a:spAutoFit/>
          </a:bodyPr>
          <a:lstStyle/>
          <a:p>
            <a:pPr>
              <a:buNone/>
            </a:pPr>
            <a:r>
              <a:rPr lang="en-US" dirty="0"/>
              <a:t>Example Only</a:t>
            </a:r>
          </a:p>
        </p:txBody>
      </p:sp>
    </p:spTree>
    <p:extLst>
      <p:ext uri="{BB962C8B-B14F-4D97-AF65-F5344CB8AC3E}">
        <p14:creationId xmlns:p14="http://schemas.microsoft.com/office/powerpoint/2010/main" val="2641344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Concordance Check</a:t>
            </a:r>
          </a:p>
        </p:txBody>
      </p:sp>
      <p:sp>
        <p:nvSpPr>
          <p:cNvPr id="4" name="Slide Number Placeholder 3"/>
          <p:cNvSpPr>
            <a:spLocks noGrp="1"/>
          </p:cNvSpPr>
          <p:nvPr>
            <p:ph type="sldNum" sz="quarter" idx="10"/>
          </p:nvPr>
        </p:nvSpPr>
        <p:spPr/>
        <p:txBody>
          <a:bodyPr/>
          <a:lstStyle/>
          <a:p>
            <a:pPr>
              <a:defRPr/>
            </a:pPr>
            <a:fld id="{51C84E76-4778-415F-B657-1876D5610E02}" type="slidenum">
              <a:rPr lang="en-US" smtClean="0">
                <a:solidFill>
                  <a:prstClr val="black"/>
                </a:solidFill>
              </a:rPr>
              <a:pPr>
                <a:defRPr/>
              </a:pPr>
              <a:t>16</a:t>
            </a:fld>
            <a:endParaRPr lang="en-US">
              <a:solidFill>
                <a:prstClr val="black"/>
              </a:solidFill>
            </a:endParaRPr>
          </a:p>
        </p:txBody>
      </p:sp>
      <p:pic>
        <p:nvPicPr>
          <p:cNvPr id="5"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258655"/>
            <a:ext cx="83947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772400" y="604140"/>
            <a:ext cx="1150883" cy="246221"/>
          </a:xfrm>
          <a:prstGeom prst="rect">
            <a:avLst/>
          </a:prstGeom>
          <a:noFill/>
        </p:spPr>
        <p:txBody>
          <a:bodyPr wrap="square" rtlCol="0">
            <a:spAutoFit/>
          </a:bodyPr>
          <a:lstStyle/>
          <a:p>
            <a:pPr>
              <a:buNone/>
            </a:pPr>
            <a:r>
              <a:rPr lang="en-US" dirty="0"/>
              <a:t>Example Only</a:t>
            </a:r>
          </a:p>
        </p:txBody>
      </p:sp>
    </p:spTree>
    <p:extLst>
      <p:ext uri="{BB962C8B-B14F-4D97-AF65-F5344CB8AC3E}">
        <p14:creationId xmlns:p14="http://schemas.microsoft.com/office/powerpoint/2010/main" val="1878249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Hosmer-</a:t>
            </a:r>
            <a:r>
              <a:rPr lang="en-US" dirty="0" err="1"/>
              <a:t>Lemeshaw</a:t>
            </a:r>
            <a:r>
              <a:rPr lang="en-US" dirty="0"/>
              <a:t> Test*</a:t>
            </a:r>
          </a:p>
        </p:txBody>
      </p:sp>
      <p:sp>
        <p:nvSpPr>
          <p:cNvPr id="3" name="Content Placeholder 2"/>
          <p:cNvSpPr>
            <a:spLocks noGrp="1"/>
          </p:cNvSpPr>
          <p:nvPr>
            <p:ph idx="1"/>
          </p:nvPr>
        </p:nvSpPr>
        <p:spPr/>
        <p:txBody>
          <a:bodyPr/>
          <a:lstStyle/>
          <a:p>
            <a:r>
              <a:rPr lang="en-US" dirty="0"/>
              <a:t>Goodness of Fit Test</a:t>
            </a:r>
          </a:p>
          <a:p>
            <a:r>
              <a:rPr lang="en-US" dirty="0"/>
              <a:t>Predicted probabilities are sorted in rank order (lowest to highest) and usually 10 groups are formed </a:t>
            </a:r>
          </a:p>
          <a:p>
            <a:r>
              <a:rPr lang="en-US" dirty="0"/>
              <a:t>Expected &amp; observed frequencies are computed</a:t>
            </a:r>
          </a:p>
          <a:p>
            <a:r>
              <a:rPr lang="en-US" dirty="0"/>
              <a:t>Chi-Square test statistic is computed</a:t>
            </a:r>
          </a:p>
          <a:p>
            <a:r>
              <a:rPr lang="en-US" dirty="0"/>
              <a:t>Example in R</a:t>
            </a:r>
          </a:p>
          <a:p>
            <a:pPr marL="0" indent="0">
              <a:buNone/>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51C84E76-4778-415F-B657-1876D5610E02}" type="slidenum">
              <a:rPr lang="en-US" smtClean="0">
                <a:solidFill>
                  <a:prstClr val="black"/>
                </a:solidFill>
              </a:rPr>
              <a:pPr>
                <a:defRPr/>
              </a:pPr>
              <a:t>17</a:t>
            </a:fld>
            <a:endParaRPr lang="en-US">
              <a:solidFill>
                <a:prstClr val="black"/>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845517561"/>
              </p:ext>
            </p:extLst>
          </p:nvPr>
        </p:nvGraphicFramePr>
        <p:xfrm>
          <a:off x="250825" y="3527918"/>
          <a:ext cx="1204913" cy="687387"/>
        </p:xfrm>
        <a:graphic>
          <a:graphicData uri="http://schemas.openxmlformats.org/presentationml/2006/ole">
            <mc:AlternateContent xmlns:mc="http://schemas.openxmlformats.org/markup-compatibility/2006">
              <mc:Choice xmlns:v="urn:schemas-microsoft-com:vml" Requires="v">
                <p:oleObj spid="_x0000_s7193" name="Packager Shell Object" showAsIcon="1" r:id="rId3" imgW="1205640" imgH="686880" progId="Package">
                  <p:embed/>
                </p:oleObj>
              </mc:Choice>
              <mc:Fallback>
                <p:oleObj name="Packager Shell Object" showAsIcon="1" r:id="rId3" imgW="1205640" imgH="686880" progId="Package">
                  <p:embed/>
                  <p:pic>
                    <p:nvPicPr>
                      <p:cNvPr id="0" name=""/>
                      <p:cNvPicPr/>
                      <p:nvPr/>
                    </p:nvPicPr>
                    <p:blipFill>
                      <a:blip r:embed="rId4"/>
                      <a:stretch>
                        <a:fillRect/>
                      </a:stretch>
                    </p:blipFill>
                    <p:spPr>
                      <a:xfrm>
                        <a:off x="250825" y="3527918"/>
                        <a:ext cx="1204913" cy="687387"/>
                      </a:xfrm>
                      <a:prstGeom prst="rect">
                        <a:avLst/>
                      </a:prstGeom>
                    </p:spPr>
                  </p:pic>
                </p:oleObj>
              </mc:Fallback>
            </mc:AlternateContent>
          </a:graphicData>
        </a:graphic>
      </p:graphicFrame>
      <p:sp>
        <p:nvSpPr>
          <p:cNvPr id="6" name="TextBox 5"/>
          <p:cNvSpPr txBox="1"/>
          <p:nvPr/>
        </p:nvSpPr>
        <p:spPr>
          <a:xfrm>
            <a:off x="3279227" y="4747721"/>
            <a:ext cx="5953874" cy="246221"/>
          </a:xfrm>
          <a:prstGeom prst="rect">
            <a:avLst/>
          </a:prstGeom>
          <a:noFill/>
        </p:spPr>
        <p:txBody>
          <a:bodyPr wrap="none" rtlCol="0">
            <a:spAutoFit/>
          </a:bodyPr>
          <a:lstStyle/>
          <a:p>
            <a:r>
              <a:rPr lang="en-US" b="0" dirty="0"/>
              <a:t>http://thestatsgeek.com/2014/02/16/the-hosmer-lemeshow-goodness-of-fit-test-for-logistic-regression</a:t>
            </a:r>
            <a:r>
              <a:rPr lang="en-US" dirty="0"/>
              <a:t>/</a:t>
            </a:r>
          </a:p>
        </p:txBody>
      </p:sp>
      <p:sp>
        <p:nvSpPr>
          <p:cNvPr id="7" name="TextBox 6"/>
          <p:cNvSpPr txBox="1"/>
          <p:nvPr/>
        </p:nvSpPr>
        <p:spPr>
          <a:xfrm>
            <a:off x="7772400" y="604140"/>
            <a:ext cx="1150883" cy="246221"/>
          </a:xfrm>
          <a:prstGeom prst="rect">
            <a:avLst/>
          </a:prstGeom>
          <a:noFill/>
        </p:spPr>
        <p:txBody>
          <a:bodyPr wrap="square" rtlCol="0">
            <a:spAutoFit/>
          </a:bodyPr>
          <a:lstStyle/>
          <a:p>
            <a:pPr>
              <a:buNone/>
            </a:pPr>
            <a:r>
              <a:rPr lang="en-US" dirty="0"/>
              <a:t>Example Only</a:t>
            </a:r>
          </a:p>
        </p:txBody>
      </p:sp>
    </p:spTree>
    <p:extLst>
      <p:ext uri="{BB962C8B-B14F-4D97-AF65-F5344CB8AC3E}">
        <p14:creationId xmlns:p14="http://schemas.microsoft.com/office/powerpoint/2010/main" val="1414690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950" y="946476"/>
            <a:ext cx="8229600" cy="468312"/>
          </a:xfrm>
        </p:spPr>
        <p:txBody>
          <a:bodyPr/>
          <a:lstStyle/>
          <a:p>
            <a:r>
              <a:rPr lang="en-US" dirty="0">
                <a:latin typeface="Times New Roman" panose="02020603050405020304" pitchFamily="18" charset="0"/>
                <a:cs typeface="Times New Roman" panose="02020603050405020304" pitchFamily="18" charset="0"/>
              </a:rPr>
              <a:t>K-S Statistics</a:t>
            </a:r>
          </a:p>
        </p:txBody>
      </p:sp>
      <p:sp>
        <p:nvSpPr>
          <p:cNvPr id="3" name="Content Placeholder 2"/>
          <p:cNvSpPr>
            <a:spLocks noGrp="1"/>
          </p:cNvSpPr>
          <p:nvPr>
            <p:ph idx="1"/>
          </p:nvPr>
        </p:nvSpPr>
        <p:spPr>
          <a:xfrm>
            <a:off x="234950" y="1414788"/>
            <a:ext cx="8626475" cy="2353652"/>
          </a:xfrm>
        </p:spPr>
        <p:txBody>
          <a:bodyPr/>
          <a:lstStyle/>
          <a:p>
            <a:r>
              <a:rPr lang="en-US" sz="1200" dirty="0">
                <a:latin typeface="Times New Roman" panose="02020603050405020304" pitchFamily="18" charset="0"/>
                <a:cs typeface="Times New Roman" panose="02020603050405020304" pitchFamily="18" charset="0"/>
              </a:rPr>
              <a:t>K-S statistic is one of the important parameter in checking the quality of a predictive model. It quantifies the prediction power of the model based on the extent of separation between actual occurrences of responders(1s) and non-responders(0s).</a:t>
            </a: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Once it is developed, a logistic regression model can be utilized in scoring every record with a probability of event. The complete sample can then be divided into equal groups in decreasing order of probability. If the model is working well, the difference between total responders(1s) and non-responders(0s) should be significant within the “top groups” (ones with higher probability). </a:t>
            </a: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In this case, we have data of more than 10000 credit card accounts scored with a previously developed logistic regression model. It also contains the information of their actual attrition event.</a:t>
            </a:r>
          </a:p>
          <a:p>
            <a:r>
              <a:rPr lang="en-US" sz="1200" dirty="0">
                <a:latin typeface="Times New Roman" panose="02020603050405020304" pitchFamily="18" charset="0"/>
                <a:cs typeface="Times New Roman" panose="02020603050405020304" pitchFamily="18" charset="0"/>
              </a:rPr>
              <a:t>Essentially, if the sample has been divided into n equal groups,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KS statistic = max over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 1 to n) { Cumulative % of responder in groups(1 to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 Cumulative % of non-responder in groups(1 to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pPr>
              <a:defRPr/>
            </a:pPr>
            <a:fld id="{51C84E76-4778-415F-B657-1876D5610E02}" type="slidenum">
              <a:rPr lang="en-US" smtClean="0">
                <a:solidFill>
                  <a:prstClr val="black"/>
                </a:solidFill>
              </a:rPr>
              <a:pPr>
                <a:defRPr/>
              </a:pPr>
              <a:t>18</a:t>
            </a:fld>
            <a:endParaRPr lang="en-US">
              <a:solidFill>
                <a:prstClr val="black"/>
              </a:solidFill>
            </a:endParaRPr>
          </a:p>
        </p:txBody>
      </p:sp>
      <p:grpSp>
        <p:nvGrpSpPr>
          <p:cNvPr id="6" name="Group 24"/>
          <p:cNvGrpSpPr>
            <a:grpSpLocks/>
          </p:cNvGrpSpPr>
          <p:nvPr/>
        </p:nvGrpSpPr>
        <p:grpSpPr bwMode="auto">
          <a:xfrm>
            <a:off x="207963" y="575542"/>
            <a:ext cx="8573430" cy="358444"/>
            <a:chOff x="672" y="642"/>
            <a:chExt cx="4950" cy="377"/>
          </a:xfrm>
        </p:grpSpPr>
        <p:sp>
          <p:nvSpPr>
            <p:cNvPr id="7" name="Freeform 25"/>
            <p:cNvSpPr>
              <a:spLocks/>
            </p:cNvSpPr>
            <p:nvPr/>
          </p:nvSpPr>
          <p:spPr bwMode="gray">
            <a:xfrm>
              <a:off x="4688" y="642"/>
              <a:ext cx="934" cy="377"/>
            </a:xfrm>
            <a:custGeom>
              <a:avLst/>
              <a:gdLst>
                <a:gd name="T0" fmla="*/ 0 w 1127"/>
                <a:gd name="T1" fmla="*/ 0 h 472"/>
                <a:gd name="T2" fmla="*/ 1042 w 1127"/>
                <a:gd name="T3" fmla="*/ 0 h 472"/>
                <a:gd name="T4" fmla="*/ 1127 w 1127"/>
                <a:gd name="T5" fmla="*/ 236 h 472"/>
                <a:gd name="T6" fmla="*/ 1042 w 1127"/>
                <a:gd name="T7" fmla="*/ 472 h 472"/>
                <a:gd name="T8" fmla="*/ 0 w 1127"/>
                <a:gd name="T9" fmla="*/ 472 h 472"/>
                <a:gd name="T10" fmla="*/ 85 w 1127"/>
                <a:gd name="T11" fmla="*/ 236 h 472"/>
                <a:gd name="T12" fmla="*/ 0 w 1127"/>
                <a:gd name="T13" fmla="*/ 0 h 472"/>
              </a:gdLst>
              <a:ahLst/>
              <a:cxnLst>
                <a:cxn ang="0">
                  <a:pos x="T0" y="T1"/>
                </a:cxn>
                <a:cxn ang="0">
                  <a:pos x="T2" y="T3"/>
                </a:cxn>
                <a:cxn ang="0">
                  <a:pos x="T4" y="T5"/>
                </a:cxn>
                <a:cxn ang="0">
                  <a:pos x="T6" y="T7"/>
                </a:cxn>
                <a:cxn ang="0">
                  <a:pos x="T8" y="T9"/>
                </a:cxn>
                <a:cxn ang="0">
                  <a:pos x="T10" y="T11"/>
                </a:cxn>
                <a:cxn ang="0">
                  <a:pos x="T12" y="T13"/>
                </a:cxn>
              </a:cxnLst>
              <a:rect l="0" t="0" r="r" b="b"/>
              <a:pathLst>
                <a:path w="1127" h="472">
                  <a:moveTo>
                    <a:pt x="0" y="0"/>
                  </a:moveTo>
                  <a:lnTo>
                    <a:pt x="1042" y="0"/>
                  </a:lnTo>
                  <a:lnTo>
                    <a:pt x="1127" y="236"/>
                  </a:lnTo>
                  <a:lnTo>
                    <a:pt x="1042" y="472"/>
                  </a:lnTo>
                  <a:lnTo>
                    <a:pt x="0" y="472"/>
                  </a:lnTo>
                  <a:lnTo>
                    <a:pt x="85" y="236"/>
                  </a:lnTo>
                  <a:lnTo>
                    <a:pt x="0" y="0"/>
                  </a:lnTo>
                  <a:close/>
                </a:path>
              </a:pathLst>
            </a:custGeom>
            <a:gradFill rotWithShape="1">
              <a:gsLst>
                <a:gs pos="0">
                  <a:schemeClr val="bg1"/>
                </a:gs>
                <a:gs pos="100000">
                  <a:schemeClr val="bg1"/>
                </a:gs>
                <a:gs pos="100000">
                  <a:srgbClr val="FF9933"/>
                </a:gs>
              </a:gsLst>
              <a:lin ang="5400000" scaled="1"/>
            </a:gra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pPr eaLnBrk="1" hangingPunct="1">
                <a:spcBef>
                  <a:spcPct val="0"/>
                </a:spcBef>
                <a:buSzTx/>
                <a:buFontTx/>
                <a:buNone/>
              </a:pPr>
              <a:endParaRPr lang="en-US" sz="1800" b="0">
                <a:solidFill>
                  <a:srgbClr val="000000"/>
                </a:solidFill>
                <a:latin typeface="Arial" panose="020B0604020202020204" pitchFamily="34" charset="0"/>
                <a:ea typeface="+mn-ea"/>
              </a:endParaRPr>
            </a:p>
          </p:txBody>
        </p:sp>
        <p:sp>
          <p:nvSpPr>
            <p:cNvPr id="8" name="Rectangle 26"/>
            <p:cNvSpPr>
              <a:spLocks noChangeArrowheads="1"/>
            </p:cNvSpPr>
            <p:nvPr/>
          </p:nvSpPr>
          <p:spPr bwMode="gray">
            <a:xfrm>
              <a:off x="4775" y="655"/>
              <a:ext cx="765" cy="326"/>
            </a:xfrm>
            <a:prstGeom prst="rect">
              <a:avLst/>
            </a:prstGeom>
            <a:gradFill rotWithShape="1">
              <a:gsLst>
                <a:gs pos="5000">
                  <a:schemeClr val="bg1"/>
                </a:gs>
                <a:gs pos="100000">
                  <a:schemeClr val="bg1"/>
                </a:gs>
                <a:gs pos="100000">
                  <a:srgbClr val="FF9933"/>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lIns="2324" tIns="0" rIns="2324" bIns="0" anchor="ctr"/>
            <a:lstStyle/>
            <a:p>
              <a:pPr algn="ctr" eaLnBrk="1" hangingPunct="1">
                <a:spcBef>
                  <a:spcPct val="0"/>
                </a:spcBef>
                <a:buSzTx/>
                <a:buFontTx/>
                <a:buNone/>
              </a:pPr>
              <a:r>
                <a:rPr lang="en-US" altLang="en-US" sz="900" dirty="0">
                  <a:solidFill>
                    <a:srgbClr val="000000"/>
                  </a:solidFill>
                  <a:latin typeface="Times New Roman" panose="02020603050405020304" pitchFamily="18" charset="0"/>
                  <a:ea typeface="+mn-ea"/>
                  <a:cs typeface="Times New Roman" panose="02020603050405020304" pitchFamily="18" charset="0"/>
                </a:rPr>
                <a:t>Model Evaluation</a:t>
              </a:r>
            </a:p>
          </p:txBody>
        </p:sp>
        <p:sp>
          <p:nvSpPr>
            <p:cNvPr id="9" name="Freeform 27"/>
            <p:cNvSpPr>
              <a:spLocks/>
            </p:cNvSpPr>
            <p:nvPr/>
          </p:nvSpPr>
          <p:spPr bwMode="gray">
            <a:xfrm>
              <a:off x="1392" y="642"/>
              <a:ext cx="796" cy="377"/>
            </a:xfrm>
            <a:custGeom>
              <a:avLst/>
              <a:gdLst>
                <a:gd name="T0" fmla="*/ 0 w 1136"/>
                <a:gd name="T1" fmla="*/ 0 h 473"/>
                <a:gd name="T2" fmla="*/ 1051 w 1136"/>
                <a:gd name="T3" fmla="*/ 0 h 473"/>
                <a:gd name="T4" fmla="*/ 1136 w 1136"/>
                <a:gd name="T5" fmla="*/ 237 h 473"/>
                <a:gd name="T6" fmla="*/ 1051 w 1136"/>
                <a:gd name="T7" fmla="*/ 473 h 473"/>
                <a:gd name="T8" fmla="*/ 0 w 1136"/>
                <a:gd name="T9" fmla="*/ 473 h 473"/>
                <a:gd name="T10" fmla="*/ 0 w 1136"/>
                <a:gd name="T11" fmla="*/ 237 h 473"/>
                <a:gd name="T12" fmla="*/ 0 w 1136"/>
                <a:gd name="T13" fmla="*/ 0 h 473"/>
              </a:gdLst>
              <a:ahLst/>
              <a:cxnLst>
                <a:cxn ang="0">
                  <a:pos x="T0" y="T1"/>
                </a:cxn>
                <a:cxn ang="0">
                  <a:pos x="T2" y="T3"/>
                </a:cxn>
                <a:cxn ang="0">
                  <a:pos x="T4" y="T5"/>
                </a:cxn>
                <a:cxn ang="0">
                  <a:pos x="T6" y="T7"/>
                </a:cxn>
                <a:cxn ang="0">
                  <a:pos x="T8" y="T9"/>
                </a:cxn>
                <a:cxn ang="0">
                  <a:pos x="T10" y="T11"/>
                </a:cxn>
                <a:cxn ang="0">
                  <a:pos x="T12" y="T13"/>
                </a:cxn>
              </a:cxnLst>
              <a:rect l="0" t="0" r="r" b="b"/>
              <a:pathLst>
                <a:path w="1136" h="473">
                  <a:moveTo>
                    <a:pt x="0" y="0"/>
                  </a:moveTo>
                  <a:lnTo>
                    <a:pt x="1051" y="0"/>
                  </a:lnTo>
                  <a:lnTo>
                    <a:pt x="1136" y="237"/>
                  </a:lnTo>
                  <a:lnTo>
                    <a:pt x="1051" y="473"/>
                  </a:lnTo>
                  <a:lnTo>
                    <a:pt x="0" y="473"/>
                  </a:lnTo>
                  <a:lnTo>
                    <a:pt x="0" y="237"/>
                  </a:lnTo>
                  <a:lnTo>
                    <a:pt x="0" y="0"/>
                  </a:lnTo>
                  <a:close/>
                </a:path>
              </a:pathLst>
            </a:custGeom>
            <a:gradFill rotWithShape="1">
              <a:gsLst>
                <a:gs pos="0">
                  <a:srgbClr val="FF9933"/>
                </a:gs>
                <a:gs pos="50000">
                  <a:srgbClr val="FF9933">
                    <a:gamma/>
                    <a:tint val="43137"/>
                    <a:invGamma/>
                  </a:srgbClr>
                </a:gs>
                <a:gs pos="100000">
                  <a:srgbClr val="FF9933"/>
                </a:gs>
              </a:gsLst>
              <a:lin ang="5400000" scaled="1"/>
            </a:gra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pPr eaLnBrk="1" hangingPunct="1">
                <a:spcBef>
                  <a:spcPct val="0"/>
                </a:spcBef>
                <a:buSzTx/>
                <a:buFontTx/>
                <a:buNone/>
              </a:pPr>
              <a:endParaRPr lang="en-US" sz="1800" b="0">
                <a:solidFill>
                  <a:srgbClr val="000000"/>
                </a:solidFill>
                <a:latin typeface="Arial" panose="020B0604020202020204" pitchFamily="34" charset="0"/>
                <a:ea typeface="+mn-ea"/>
              </a:endParaRPr>
            </a:p>
          </p:txBody>
        </p:sp>
        <p:sp>
          <p:nvSpPr>
            <p:cNvPr id="10" name="Rectangle 28"/>
            <p:cNvSpPr>
              <a:spLocks noChangeArrowheads="1"/>
            </p:cNvSpPr>
            <p:nvPr/>
          </p:nvSpPr>
          <p:spPr bwMode="gray">
            <a:xfrm>
              <a:off x="1488" y="667"/>
              <a:ext cx="630" cy="327"/>
            </a:xfrm>
            <a:prstGeom prst="rect">
              <a:avLst/>
            </a:prstGeom>
            <a:gradFill rotWithShape="1">
              <a:gsLst>
                <a:gs pos="0">
                  <a:srgbClr val="FF9933"/>
                </a:gs>
                <a:gs pos="50000">
                  <a:srgbClr val="FF9933">
                    <a:gamma/>
                    <a:tint val="43137"/>
                    <a:invGamma/>
                  </a:srgbClr>
                </a:gs>
                <a:gs pos="100000">
                  <a:srgbClr val="FF9933"/>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lIns="2324" tIns="0" rIns="2324" bIns="0" anchor="ctr"/>
            <a:lstStyle/>
            <a:p>
              <a:pPr algn="ctr" eaLnBrk="1" hangingPunct="1">
                <a:spcBef>
                  <a:spcPct val="0"/>
                </a:spcBef>
                <a:buSzTx/>
                <a:buFontTx/>
                <a:buNone/>
              </a:pPr>
              <a:r>
                <a:rPr lang="en-US" altLang="en-US" sz="800" dirty="0">
                  <a:solidFill>
                    <a:srgbClr val="000000"/>
                  </a:solidFill>
                  <a:latin typeface="Times New Roman" panose="02020603050405020304" pitchFamily="18" charset="0"/>
                  <a:ea typeface="+mn-ea"/>
                  <a:cs typeface="Times New Roman" panose="02020603050405020304" pitchFamily="18" charset="0"/>
                </a:rPr>
                <a:t>Data Collection and Data Understanding</a:t>
              </a:r>
              <a:endParaRPr lang="en-US" altLang="en-US" sz="800" b="0" dirty="0">
                <a:solidFill>
                  <a:srgbClr val="000000"/>
                </a:solidFill>
                <a:latin typeface="Times New Roman" panose="02020603050405020304" pitchFamily="18" charset="0"/>
                <a:ea typeface="+mn-ea"/>
                <a:cs typeface="Times New Roman" panose="02020603050405020304" pitchFamily="18" charset="0"/>
              </a:endParaRPr>
            </a:p>
          </p:txBody>
        </p:sp>
        <p:sp>
          <p:nvSpPr>
            <p:cNvPr id="11" name="Freeform 29"/>
            <p:cNvSpPr>
              <a:spLocks/>
            </p:cNvSpPr>
            <p:nvPr/>
          </p:nvSpPr>
          <p:spPr bwMode="gray">
            <a:xfrm>
              <a:off x="2984" y="642"/>
              <a:ext cx="938" cy="377"/>
            </a:xfrm>
            <a:custGeom>
              <a:avLst/>
              <a:gdLst>
                <a:gd name="T0" fmla="*/ 0 w 1134"/>
                <a:gd name="T1" fmla="*/ 0 h 472"/>
                <a:gd name="T2" fmla="*/ 1049 w 1134"/>
                <a:gd name="T3" fmla="*/ 0 h 472"/>
                <a:gd name="T4" fmla="*/ 1134 w 1134"/>
                <a:gd name="T5" fmla="*/ 236 h 472"/>
                <a:gd name="T6" fmla="*/ 1049 w 1134"/>
                <a:gd name="T7" fmla="*/ 472 h 472"/>
                <a:gd name="T8" fmla="*/ 0 w 1134"/>
                <a:gd name="T9" fmla="*/ 472 h 472"/>
                <a:gd name="T10" fmla="*/ 85 w 1134"/>
                <a:gd name="T11" fmla="*/ 236 h 472"/>
                <a:gd name="T12" fmla="*/ 0 w 1134"/>
                <a:gd name="T13" fmla="*/ 0 h 472"/>
              </a:gdLst>
              <a:ahLst/>
              <a:cxnLst>
                <a:cxn ang="0">
                  <a:pos x="T0" y="T1"/>
                </a:cxn>
                <a:cxn ang="0">
                  <a:pos x="T2" y="T3"/>
                </a:cxn>
                <a:cxn ang="0">
                  <a:pos x="T4" y="T5"/>
                </a:cxn>
                <a:cxn ang="0">
                  <a:pos x="T6" y="T7"/>
                </a:cxn>
                <a:cxn ang="0">
                  <a:pos x="T8" y="T9"/>
                </a:cxn>
                <a:cxn ang="0">
                  <a:pos x="T10" y="T11"/>
                </a:cxn>
                <a:cxn ang="0">
                  <a:pos x="T12" y="T13"/>
                </a:cxn>
              </a:cxnLst>
              <a:rect l="0" t="0" r="r" b="b"/>
              <a:pathLst>
                <a:path w="1134" h="472">
                  <a:moveTo>
                    <a:pt x="0" y="0"/>
                  </a:moveTo>
                  <a:lnTo>
                    <a:pt x="1049" y="0"/>
                  </a:lnTo>
                  <a:lnTo>
                    <a:pt x="1134" y="236"/>
                  </a:lnTo>
                  <a:lnTo>
                    <a:pt x="1049" y="472"/>
                  </a:lnTo>
                  <a:lnTo>
                    <a:pt x="0" y="472"/>
                  </a:lnTo>
                  <a:lnTo>
                    <a:pt x="85" y="236"/>
                  </a:lnTo>
                  <a:lnTo>
                    <a:pt x="0" y="0"/>
                  </a:lnTo>
                  <a:close/>
                </a:path>
              </a:pathLst>
            </a:custGeom>
            <a:gradFill rotWithShape="1">
              <a:gsLst>
                <a:gs pos="0">
                  <a:srgbClr val="FF9933"/>
                </a:gs>
                <a:gs pos="50000">
                  <a:srgbClr val="FF9933">
                    <a:gamma/>
                    <a:tint val="43137"/>
                    <a:invGamma/>
                  </a:srgbClr>
                </a:gs>
                <a:gs pos="100000">
                  <a:srgbClr val="FF9933"/>
                </a:gs>
              </a:gsLst>
              <a:lin ang="5400000" scaled="1"/>
            </a:gra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pPr eaLnBrk="1" hangingPunct="1">
                <a:spcBef>
                  <a:spcPct val="0"/>
                </a:spcBef>
                <a:buSzTx/>
                <a:buFontTx/>
                <a:buNone/>
              </a:pPr>
              <a:endParaRPr lang="en-US" sz="1800" b="0">
                <a:solidFill>
                  <a:srgbClr val="000000"/>
                </a:solidFill>
                <a:latin typeface="Arial" panose="020B0604020202020204" pitchFamily="34" charset="0"/>
                <a:ea typeface="+mn-ea"/>
              </a:endParaRPr>
            </a:p>
          </p:txBody>
        </p:sp>
        <p:sp>
          <p:nvSpPr>
            <p:cNvPr id="12" name="Rectangle 30"/>
            <p:cNvSpPr>
              <a:spLocks noChangeArrowheads="1"/>
            </p:cNvSpPr>
            <p:nvPr/>
          </p:nvSpPr>
          <p:spPr bwMode="gray">
            <a:xfrm>
              <a:off x="3080" y="668"/>
              <a:ext cx="773" cy="326"/>
            </a:xfrm>
            <a:prstGeom prst="rect">
              <a:avLst/>
            </a:prstGeom>
            <a:gradFill rotWithShape="1">
              <a:gsLst>
                <a:gs pos="0">
                  <a:srgbClr val="FF9933"/>
                </a:gs>
                <a:gs pos="50000">
                  <a:srgbClr val="FF9933">
                    <a:gamma/>
                    <a:tint val="43137"/>
                    <a:invGamma/>
                  </a:srgbClr>
                </a:gs>
                <a:gs pos="100000">
                  <a:srgbClr val="FF9933"/>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lIns="2324" tIns="0" rIns="2324" bIns="0" anchor="ctr"/>
            <a:lstStyle/>
            <a:p>
              <a:pPr algn="ctr" eaLnBrk="1" hangingPunct="1">
                <a:spcBef>
                  <a:spcPct val="0"/>
                </a:spcBef>
                <a:buSzTx/>
                <a:buFontTx/>
                <a:buNone/>
              </a:pPr>
              <a:r>
                <a:rPr lang="en-US" altLang="en-US" sz="900" dirty="0">
                  <a:solidFill>
                    <a:srgbClr val="000000"/>
                  </a:solidFill>
                  <a:latin typeface="Times New Roman" panose="02020603050405020304" pitchFamily="18" charset="0"/>
                  <a:ea typeface="+mn-ea"/>
                  <a:cs typeface="Times New Roman" panose="02020603050405020304" pitchFamily="18" charset="0"/>
                </a:rPr>
                <a:t>Variable Treatment</a:t>
              </a:r>
              <a:endParaRPr lang="en-US" altLang="en-US" sz="2400" b="0" dirty="0">
                <a:solidFill>
                  <a:srgbClr val="000000"/>
                </a:solidFill>
                <a:latin typeface="Times New Roman" panose="02020603050405020304" pitchFamily="18" charset="0"/>
                <a:ea typeface="+mn-ea"/>
                <a:cs typeface="Times New Roman" panose="02020603050405020304" pitchFamily="18" charset="0"/>
              </a:endParaRPr>
            </a:p>
          </p:txBody>
        </p:sp>
        <p:sp>
          <p:nvSpPr>
            <p:cNvPr id="13" name="Freeform 31"/>
            <p:cNvSpPr>
              <a:spLocks/>
            </p:cNvSpPr>
            <p:nvPr/>
          </p:nvSpPr>
          <p:spPr bwMode="gray">
            <a:xfrm>
              <a:off x="3832" y="642"/>
              <a:ext cx="933" cy="377"/>
            </a:xfrm>
            <a:custGeom>
              <a:avLst/>
              <a:gdLst>
                <a:gd name="T0" fmla="*/ 0 w 1127"/>
                <a:gd name="T1" fmla="*/ 0 h 472"/>
                <a:gd name="T2" fmla="*/ 1042 w 1127"/>
                <a:gd name="T3" fmla="*/ 0 h 472"/>
                <a:gd name="T4" fmla="*/ 1127 w 1127"/>
                <a:gd name="T5" fmla="*/ 236 h 472"/>
                <a:gd name="T6" fmla="*/ 1042 w 1127"/>
                <a:gd name="T7" fmla="*/ 472 h 472"/>
                <a:gd name="T8" fmla="*/ 0 w 1127"/>
                <a:gd name="T9" fmla="*/ 472 h 472"/>
                <a:gd name="T10" fmla="*/ 85 w 1127"/>
                <a:gd name="T11" fmla="*/ 236 h 472"/>
                <a:gd name="T12" fmla="*/ 0 w 1127"/>
                <a:gd name="T13" fmla="*/ 0 h 472"/>
              </a:gdLst>
              <a:ahLst/>
              <a:cxnLst>
                <a:cxn ang="0">
                  <a:pos x="T0" y="T1"/>
                </a:cxn>
                <a:cxn ang="0">
                  <a:pos x="T2" y="T3"/>
                </a:cxn>
                <a:cxn ang="0">
                  <a:pos x="T4" y="T5"/>
                </a:cxn>
                <a:cxn ang="0">
                  <a:pos x="T6" y="T7"/>
                </a:cxn>
                <a:cxn ang="0">
                  <a:pos x="T8" y="T9"/>
                </a:cxn>
                <a:cxn ang="0">
                  <a:pos x="T10" y="T11"/>
                </a:cxn>
                <a:cxn ang="0">
                  <a:pos x="T12" y="T13"/>
                </a:cxn>
              </a:cxnLst>
              <a:rect l="0" t="0" r="r" b="b"/>
              <a:pathLst>
                <a:path w="1127" h="472">
                  <a:moveTo>
                    <a:pt x="0" y="0"/>
                  </a:moveTo>
                  <a:lnTo>
                    <a:pt x="1042" y="0"/>
                  </a:lnTo>
                  <a:lnTo>
                    <a:pt x="1127" y="236"/>
                  </a:lnTo>
                  <a:lnTo>
                    <a:pt x="1042" y="472"/>
                  </a:lnTo>
                  <a:lnTo>
                    <a:pt x="0" y="472"/>
                  </a:lnTo>
                  <a:lnTo>
                    <a:pt x="85" y="236"/>
                  </a:lnTo>
                  <a:lnTo>
                    <a:pt x="0" y="0"/>
                  </a:lnTo>
                  <a:close/>
                </a:path>
              </a:pathLst>
            </a:custGeom>
            <a:gradFill rotWithShape="1">
              <a:gsLst>
                <a:gs pos="0">
                  <a:srgbClr val="FF9933"/>
                </a:gs>
                <a:gs pos="50000">
                  <a:srgbClr val="FF9933">
                    <a:gamma/>
                    <a:tint val="43137"/>
                    <a:invGamma/>
                  </a:srgbClr>
                </a:gs>
                <a:gs pos="100000">
                  <a:srgbClr val="FF9933"/>
                </a:gs>
              </a:gsLst>
              <a:lin ang="5400000" scaled="1"/>
            </a:gra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pPr eaLnBrk="1" hangingPunct="1">
                <a:spcBef>
                  <a:spcPct val="0"/>
                </a:spcBef>
                <a:buSzTx/>
                <a:buFontTx/>
                <a:buNone/>
              </a:pPr>
              <a:endParaRPr lang="en-US" sz="1800" b="0">
                <a:solidFill>
                  <a:srgbClr val="000000"/>
                </a:solidFill>
                <a:latin typeface="Arial" panose="020B0604020202020204" pitchFamily="34" charset="0"/>
                <a:ea typeface="+mn-ea"/>
              </a:endParaRPr>
            </a:p>
          </p:txBody>
        </p:sp>
        <p:sp>
          <p:nvSpPr>
            <p:cNvPr id="14" name="Rectangle 32"/>
            <p:cNvSpPr>
              <a:spLocks noChangeArrowheads="1"/>
            </p:cNvSpPr>
            <p:nvPr/>
          </p:nvSpPr>
          <p:spPr bwMode="gray">
            <a:xfrm>
              <a:off x="3929" y="668"/>
              <a:ext cx="765" cy="326"/>
            </a:xfrm>
            <a:prstGeom prst="rect">
              <a:avLst/>
            </a:prstGeom>
            <a:gradFill rotWithShape="1">
              <a:gsLst>
                <a:gs pos="0">
                  <a:srgbClr val="FF9933"/>
                </a:gs>
                <a:gs pos="50000">
                  <a:srgbClr val="FF9933">
                    <a:gamma/>
                    <a:tint val="43137"/>
                    <a:invGamma/>
                  </a:srgbClr>
                </a:gs>
                <a:gs pos="100000">
                  <a:srgbClr val="FF9933"/>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lIns="2324" tIns="0" rIns="2324" bIns="0" anchor="ctr"/>
            <a:lstStyle/>
            <a:p>
              <a:pPr algn="ctr" eaLnBrk="1" hangingPunct="1">
                <a:spcBef>
                  <a:spcPct val="0"/>
                </a:spcBef>
                <a:buSzTx/>
                <a:buFontTx/>
                <a:buNone/>
              </a:pPr>
              <a:r>
                <a:rPr lang="en-US" altLang="en-US" sz="900" dirty="0">
                  <a:solidFill>
                    <a:srgbClr val="000000"/>
                  </a:solidFill>
                  <a:latin typeface="Times New Roman" panose="02020603050405020304" pitchFamily="18" charset="0"/>
                  <a:ea typeface="+mn-ea"/>
                  <a:cs typeface="Times New Roman" panose="02020603050405020304" pitchFamily="18" charset="0"/>
                </a:rPr>
                <a:t>Modeling</a:t>
              </a:r>
              <a:endParaRPr lang="en-US" altLang="en-US" sz="2400" b="0" dirty="0">
                <a:solidFill>
                  <a:srgbClr val="000000"/>
                </a:solidFill>
                <a:latin typeface="Times New Roman" panose="02020603050405020304" pitchFamily="18" charset="0"/>
                <a:ea typeface="+mn-ea"/>
                <a:cs typeface="Times New Roman" panose="02020603050405020304" pitchFamily="18" charset="0"/>
              </a:endParaRPr>
            </a:p>
          </p:txBody>
        </p:sp>
        <p:sp>
          <p:nvSpPr>
            <p:cNvPr id="15" name="Freeform 33"/>
            <p:cNvSpPr>
              <a:spLocks/>
            </p:cNvSpPr>
            <p:nvPr/>
          </p:nvSpPr>
          <p:spPr bwMode="gray">
            <a:xfrm>
              <a:off x="2118" y="642"/>
              <a:ext cx="939" cy="377"/>
            </a:xfrm>
            <a:custGeom>
              <a:avLst/>
              <a:gdLst>
                <a:gd name="T0" fmla="*/ 0 w 1134"/>
                <a:gd name="T1" fmla="*/ 0 h 472"/>
                <a:gd name="T2" fmla="*/ 1049 w 1134"/>
                <a:gd name="T3" fmla="*/ 0 h 472"/>
                <a:gd name="T4" fmla="*/ 1134 w 1134"/>
                <a:gd name="T5" fmla="*/ 236 h 472"/>
                <a:gd name="T6" fmla="*/ 1049 w 1134"/>
                <a:gd name="T7" fmla="*/ 472 h 472"/>
                <a:gd name="T8" fmla="*/ 0 w 1134"/>
                <a:gd name="T9" fmla="*/ 472 h 472"/>
                <a:gd name="T10" fmla="*/ 85 w 1134"/>
                <a:gd name="T11" fmla="*/ 236 h 472"/>
                <a:gd name="T12" fmla="*/ 0 w 1134"/>
                <a:gd name="T13" fmla="*/ 0 h 472"/>
              </a:gdLst>
              <a:ahLst/>
              <a:cxnLst>
                <a:cxn ang="0">
                  <a:pos x="T0" y="T1"/>
                </a:cxn>
                <a:cxn ang="0">
                  <a:pos x="T2" y="T3"/>
                </a:cxn>
                <a:cxn ang="0">
                  <a:pos x="T4" y="T5"/>
                </a:cxn>
                <a:cxn ang="0">
                  <a:pos x="T6" y="T7"/>
                </a:cxn>
                <a:cxn ang="0">
                  <a:pos x="T8" y="T9"/>
                </a:cxn>
                <a:cxn ang="0">
                  <a:pos x="T10" y="T11"/>
                </a:cxn>
                <a:cxn ang="0">
                  <a:pos x="T12" y="T13"/>
                </a:cxn>
              </a:cxnLst>
              <a:rect l="0" t="0" r="r" b="b"/>
              <a:pathLst>
                <a:path w="1134" h="472">
                  <a:moveTo>
                    <a:pt x="0" y="0"/>
                  </a:moveTo>
                  <a:lnTo>
                    <a:pt x="1049" y="0"/>
                  </a:lnTo>
                  <a:lnTo>
                    <a:pt x="1134" y="236"/>
                  </a:lnTo>
                  <a:lnTo>
                    <a:pt x="1049" y="472"/>
                  </a:lnTo>
                  <a:lnTo>
                    <a:pt x="0" y="472"/>
                  </a:lnTo>
                  <a:lnTo>
                    <a:pt x="85" y="236"/>
                  </a:lnTo>
                  <a:lnTo>
                    <a:pt x="0" y="0"/>
                  </a:lnTo>
                  <a:close/>
                </a:path>
              </a:pathLst>
            </a:custGeom>
            <a:gradFill rotWithShape="1">
              <a:gsLst>
                <a:gs pos="0">
                  <a:srgbClr val="FF9933"/>
                </a:gs>
                <a:gs pos="50000">
                  <a:srgbClr val="FF9933">
                    <a:gamma/>
                    <a:tint val="43137"/>
                    <a:invGamma/>
                  </a:srgbClr>
                </a:gs>
                <a:gs pos="100000">
                  <a:srgbClr val="FF9933"/>
                </a:gs>
              </a:gsLst>
              <a:lin ang="5400000" scaled="1"/>
            </a:gra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pPr eaLnBrk="1" hangingPunct="1">
                <a:spcBef>
                  <a:spcPct val="0"/>
                </a:spcBef>
                <a:buSzTx/>
                <a:buFontTx/>
                <a:buNone/>
              </a:pPr>
              <a:endParaRPr lang="en-US" sz="1800" b="0">
                <a:solidFill>
                  <a:srgbClr val="000000"/>
                </a:solidFill>
                <a:latin typeface="Arial" panose="020B0604020202020204" pitchFamily="34" charset="0"/>
                <a:ea typeface="+mn-ea"/>
              </a:endParaRPr>
            </a:p>
          </p:txBody>
        </p:sp>
        <p:sp>
          <p:nvSpPr>
            <p:cNvPr id="16" name="Rectangle 34"/>
            <p:cNvSpPr>
              <a:spLocks noChangeArrowheads="1"/>
            </p:cNvSpPr>
            <p:nvPr/>
          </p:nvSpPr>
          <p:spPr bwMode="gray">
            <a:xfrm>
              <a:off x="2214" y="668"/>
              <a:ext cx="773" cy="326"/>
            </a:xfrm>
            <a:prstGeom prst="rect">
              <a:avLst/>
            </a:prstGeom>
            <a:gradFill rotWithShape="1">
              <a:gsLst>
                <a:gs pos="0">
                  <a:srgbClr val="FF9933"/>
                </a:gs>
                <a:gs pos="50000">
                  <a:srgbClr val="FF9933">
                    <a:gamma/>
                    <a:tint val="43137"/>
                    <a:invGamma/>
                  </a:srgbClr>
                </a:gs>
                <a:gs pos="100000">
                  <a:srgbClr val="FF9933"/>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lIns="2324" tIns="0" rIns="2324" bIns="0" anchor="ctr"/>
            <a:lstStyle/>
            <a:p>
              <a:pPr algn="ctr" eaLnBrk="1" hangingPunct="1">
                <a:spcBef>
                  <a:spcPct val="0"/>
                </a:spcBef>
                <a:buSzTx/>
                <a:buFontTx/>
                <a:buNone/>
              </a:pPr>
              <a:r>
                <a:rPr lang="en-US" altLang="en-US" sz="900" dirty="0">
                  <a:solidFill>
                    <a:srgbClr val="000000"/>
                  </a:solidFill>
                  <a:latin typeface="Times New Roman" panose="02020603050405020304" pitchFamily="18" charset="0"/>
                  <a:ea typeface="+mn-ea"/>
                  <a:cs typeface="Times New Roman" panose="02020603050405020304" pitchFamily="18" charset="0"/>
                </a:rPr>
                <a:t>Data Management and Data Profiling</a:t>
              </a:r>
              <a:endParaRPr lang="en-US" altLang="en-US" sz="900" b="0" dirty="0">
                <a:solidFill>
                  <a:srgbClr val="000000"/>
                </a:solidFill>
                <a:latin typeface="Times New Roman" panose="02020603050405020304" pitchFamily="18" charset="0"/>
                <a:ea typeface="+mn-ea"/>
                <a:cs typeface="Times New Roman" panose="02020603050405020304" pitchFamily="18" charset="0"/>
              </a:endParaRPr>
            </a:p>
          </p:txBody>
        </p:sp>
        <p:sp>
          <p:nvSpPr>
            <p:cNvPr id="17" name="Freeform 35"/>
            <p:cNvSpPr>
              <a:spLocks/>
            </p:cNvSpPr>
            <p:nvPr/>
          </p:nvSpPr>
          <p:spPr bwMode="gray">
            <a:xfrm>
              <a:off x="672" y="642"/>
              <a:ext cx="798" cy="377"/>
            </a:xfrm>
            <a:custGeom>
              <a:avLst/>
              <a:gdLst>
                <a:gd name="T0" fmla="*/ 0 w 1136"/>
                <a:gd name="T1" fmla="*/ 0 h 473"/>
                <a:gd name="T2" fmla="*/ 1051 w 1136"/>
                <a:gd name="T3" fmla="*/ 0 h 473"/>
                <a:gd name="T4" fmla="*/ 1136 w 1136"/>
                <a:gd name="T5" fmla="*/ 237 h 473"/>
                <a:gd name="T6" fmla="*/ 1051 w 1136"/>
                <a:gd name="T7" fmla="*/ 473 h 473"/>
                <a:gd name="T8" fmla="*/ 0 w 1136"/>
                <a:gd name="T9" fmla="*/ 473 h 473"/>
                <a:gd name="T10" fmla="*/ 0 w 1136"/>
                <a:gd name="T11" fmla="*/ 237 h 473"/>
                <a:gd name="T12" fmla="*/ 0 w 1136"/>
                <a:gd name="T13" fmla="*/ 0 h 473"/>
              </a:gdLst>
              <a:ahLst/>
              <a:cxnLst>
                <a:cxn ang="0">
                  <a:pos x="T0" y="T1"/>
                </a:cxn>
                <a:cxn ang="0">
                  <a:pos x="T2" y="T3"/>
                </a:cxn>
                <a:cxn ang="0">
                  <a:pos x="T4" y="T5"/>
                </a:cxn>
                <a:cxn ang="0">
                  <a:pos x="T6" y="T7"/>
                </a:cxn>
                <a:cxn ang="0">
                  <a:pos x="T8" y="T9"/>
                </a:cxn>
                <a:cxn ang="0">
                  <a:pos x="T10" y="T11"/>
                </a:cxn>
                <a:cxn ang="0">
                  <a:pos x="T12" y="T13"/>
                </a:cxn>
              </a:cxnLst>
              <a:rect l="0" t="0" r="r" b="b"/>
              <a:pathLst>
                <a:path w="1136" h="473">
                  <a:moveTo>
                    <a:pt x="0" y="0"/>
                  </a:moveTo>
                  <a:lnTo>
                    <a:pt x="1051" y="0"/>
                  </a:lnTo>
                  <a:lnTo>
                    <a:pt x="1136" y="237"/>
                  </a:lnTo>
                  <a:lnTo>
                    <a:pt x="1051" y="473"/>
                  </a:lnTo>
                  <a:lnTo>
                    <a:pt x="0" y="473"/>
                  </a:lnTo>
                  <a:lnTo>
                    <a:pt x="0" y="237"/>
                  </a:lnTo>
                  <a:lnTo>
                    <a:pt x="0" y="0"/>
                  </a:lnTo>
                  <a:close/>
                </a:path>
              </a:pathLst>
            </a:custGeom>
            <a:gradFill rotWithShape="1">
              <a:gsLst>
                <a:gs pos="0">
                  <a:srgbClr val="FF9933"/>
                </a:gs>
                <a:gs pos="50000">
                  <a:srgbClr val="FF9933">
                    <a:gamma/>
                    <a:tint val="43137"/>
                    <a:invGamma/>
                  </a:srgbClr>
                </a:gs>
                <a:gs pos="100000">
                  <a:srgbClr val="FF9933"/>
                </a:gs>
              </a:gsLst>
              <a:lin ang="5400000" scaled="1"/>
            </a:gra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pPr eaLnBrk="1" hangingPunct="1">
                <a:spcBef>
                  <a:spcPct val="0"/>
                </a:spcBef>
                <a:buSzTx/>
                <a:buFontTx/>
                <a:buNone/>
              </a:pPr>
              <a:endParaRPr lang="en-US" sz="1800" b="0">
                <a:solidFill>
                  <a:srgbClr val="000000"/>
                </a:solidFill>
                <a:latin typeface="Arial" panose="020B0604020202020204" pitchFamily="34" charset="0"/>
                <a:ea typeface="+mn-ea"/>
              </a:endParaRPr>
            </a:p>
          </p:txBody>
        </p:sp>
        <p:sp>
          <p:nvSpPr>
            <p:cNvPr id="18" name="Rectangle 36"/>
            <p:cNvSpPr>
              <a:spLocks noChangeArrowheads="1"/>
            </p:cNvSpPr>
            <p:nvPr/>
          </p:nvSpPr>
          <p:spPr bwMode="gray">
            <a:xfrm>
              <a:off x="756" y="654"/>
              <a:ext cx="648" cy="327"/>
            </a:xfrm>
            <a:prstGeom prst="rect">
              <a:avLst/>
            </a:prstGeom>
            <a:gradFill rotWithShape="1">
              <a:gsLst>
                <a:gs pos="0">
                  <a:srgbClr val="FF9933"/>
                </a:gs>
                <a:gs pos="50000">
                  <a:srgbClr val="FF9933">
                    <a:gamma/>
                    <a:tint val="43137"/>
                    <a:invGamma/>
                  </a:srgbClr>
                </a:gs>
                <a:gs pos="100000">
                  <a:srgbClr val="FF9933"/>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lIns="2324" tIns="0" rIns="2324" bIns="0" anchor="ctr"/>
            <a:lstStyle/>
            <a:p>
              <a:pPr algn="ctr" eaLnBrk="1" hangingPunct="1">
                <a:spcBef>
                  <a:spcPct val="0"/>
                </a:spcBef>
                <a:buSzTx/>
                <a:buFontTx/>
                <a:buNone/>
              </a:pPr>
              <a:r>
                <a:rPr lang="en-US" altLang="en-US" sz="900" dirty="0">
                  <a:solidFill>
                    <a:srgbClr val="000000"/>
                  </a:solidFill>
                  <a:latin typeface="Times New Roman" panose="02020603050405020304" pitchFamily="18" charset="0"/>
                  <a:ea typeface="+mn-ea"/>
                  <a:cs typeface="Times New Roman" panose="02020603050405020304" pitchFamily="18" charset="0"/>
                </a:rPr>
                <a:t>Project Background</a:t>
              </a:r>
              <a:endParaRPr lang="en-US" altLang="en-US" sz="2400" b="0" dirty="0">
                <a:solidFill>
                  <a:srgbClr val="000000"/>
                </a:solidFill>
                <a:latin typeface="Times New Roman" panose="02020603050405020304" pitchFamily="18" charset="0"/>
                <a:ea typeface="+mn-ea"/>
                <a:cs typeface="Times New Roman" panose="02020603050405020304" pitchFamily="18" charset="0"/>
              </a:endParaRPr>
            </a:p>
          </p:txBody>
        </p:sp>
      </p:grpSp>
      <p:graphicFrame>
        <p:nvGraphicFramePr>
          <p:cNvPr id="19" name="Table 18"/>
          <p:cNvGraphicFramePr>
            <a:graphicFrameLocks noGrp="1"/>
          </p:cNvGraphicFramePr>
          <p:nvPr>
            <p:extLst>
              <p:ext uri="{D42A27DB-BD31-4B8C-83A1-F6EECF244321}">
                <p14:modId xmlns:p14="http://schemas.microsoft.com/office/powerpoint/2010/main" val="450335467"/>
              </p:ext>
            </p:extLst>
          </p:nvPr>
        </p:nvGraphicFramePr>
        <p:xfrm>
          <a:off x="276822" y="3619532"/>
          <a:ext cx="5203788" cy="1234440"/>
        </p:xfrm>
        <a:graphic>
          <a:graphicData uri="http://schemas.openxmlformats.org/drawingml/2006/table">
            <a:tbl>
              <a:tblPr/>
              <a:tblGrid>
                <a:gridCol w="1110298">
                  <a:extLst>
                    <a:ext uri="{9D8B030D-6E8A-4147-A177-3AD203B41FA5}">
                      <a16:colId xmlns:a16="http://schemas.microsoft.com/office/drawing/2014/main" val="2690613362"/>
                    </a:ext>
                  </a:extLst>
                </a:gridCol>
                <a:gridCol w="4093490">
                  <a:extLst>
                    <a:ext uri="{9D8B030D-6E8A-4147-A177-3AD203B41FA5}">
                      <a16:colId xmlns:a16="http://schemas.microsoft.com/office/drawing/2014/main" val="3829966750"/>
                    </a:ext>
                  </a:extLst>
                </a:gridCol>
              </a:tblGrid>
              <a:tr h="200025">
                <a:tc>
                  <a:txBody>
                    <a:bodyPr/>
                    <a:lstStyle/>
                    <a:p>
                      <a:pPr algn="l" rtl="0" fontAlgn="b"/>
                      <a:r>
                        <a:rPr lang="en-US" sz="1100" b="1" i="0" u="none" strike="noStrike">
                          <a:solidFill>
                            <a:srgbClr val="FFFFFF"/>
                          </a:solidFill>
                          <a:effectLst/>
                          <a:latin typeface="Times New Roman" panose="02020603050405020304" pitchFamily="18" charset="0"/>
                        </a:rPr>
                        <a:t>Datafield</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l" rtl="0" fontAlgn="b"/>
                      <a:r>
                        <a:rPr lang="en-US" sz="1100" b="1" i="0" u="none" strike="noStrike">
                          <a:solidFill>
                            <a:srgbClr val="FFFFFF"/>
                          </a:solidFill>
                          <a:effectLst/>
                          <a:latin typeface="Times New Roman" panose="02020603050405020304" pitchFamily="18" charset="0"/>
                        </a:rPr>
                        <a:t>Description</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3358677314"/>
                  </a:ext>
                </a:extLst>
              </a:tr>
              <a:tr h="228600">
                <a:tc>
                  <a:txBody>
                    <a:bodyPr/>
                    <a:lstStyle/>
                    <a:p>
                      <a:pPr algn="l" rtl="0" fontAlgn="t"/>
                      <a:r>
                        <a:rPr lang="en-US" sz="1100" b="0" i="0" u="none" strike="noStrike">
                          <a:solidFill>
                            <a:srgbClr val="000000"/>
                          </a:solidFill>
                          <a:effectLst/>
                          <a:latin typeface="Times New Roman" panose="02020603050405020304" pitchFamily="18" charset="0"/>
                        </a:rPr>
                        <a:t>CLIENTNUM</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l" rtl="0" fontAlgn="t"/>
                      <a:r>
                        <a:rPr lang="en-US" sz="1100" b="1" i="0" u="none" strike="noStrike">
                          <a:solidFill>
                            <a:srgbClr val="000000"/>
                          </a:solidFill>
                          <a:effectLst/>
                          <a:latin typeface="Times New Roman" panose="02020603050405020304" pitchFamily="18" charset="0"/>
                        </a:rPr>
                        <a:t>Client number.Unique identifier for the customer holding the account</a:t>
                      </a:r>
                    </a:p>
                  </a:txBody>
                  <a:tcPr marL="9525" marR="9525" marT="9525" marB="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604995453"/>
                  </a:ext>
                </a:extLst>
              </a:tr>
              <a:tr h="228600">
                <a:tc>
                  <a:txBody>
                    <a:bodyPr/>
                    <a:lstStyle/>
                    <a:p>
                      <a:pPr algn="l" rtl="0" fontAlgn="t"/>
                      <a:r>
                        <a:rPr lang="en-US" sz="1100" b="0" i="0" u="none" strike="noStrike">
                          <a:solidFill>
                            <a:srgbClr val="000000"/>
                          </a:solidFill>
                          <a:effectLst/>
                          <a:latin typeface="Times New Roman" panose="02020603050405020304" pitchFamily="18" charset="0"/>
                        </a:rPr>
                        <a:t>Attrition_Flag</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l" rtl="0" fontAlgn="t"/>
                      <a:r>
                        <a:rPr lang="en-US" sz="1100" b="1" i="0" u="none" strike="noStrike">
                          <a:solidFill>
                            <a:srgbClr val="000000"/>
                          </a:solidFill>
                          <a:effectLst/>
                          <a:latin typeface="Times New Roman" panose="02020603050405020304" pitchFamily="18" charset="0"/>
                        </a:rPr>
                        <a:t>Internal event (customer activity) variable - if the account is closed then 1 else 0</a:t>
                      </a:r>
                    </a:p>
                  </a:txBody>
                  <a:tcPr marL="9525" marR="9525" marT="9525" marB="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4136238180"/>
                  </a:ext>
                </a:extLst>
              </a:tr>
              <a:tr h="200025">
                <a:tc>
                  <a:txBody>
                    <a:bodyPr/>
                    <a:lstStyle/>
                    <a:p>
                      <a:pPr algn="l" rtl="0" fontAlgn="t"/>
                      <a:r>
                        <a:rPr lang="en-US" sz="1100" b="0" i="0" u="none" strike="noStrike">
                          <a:solidFill>
                            <a:srgbClr val="000000"/>
                          </a:solidFill>
                          <a:effectLst/>
                          <a:latin typeface="Times New Roman" panose="02020603050405020304" pitchFamily="18" charset="0"/>
                        </a:rPr>
                        <a:t>Logistic_probability</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l" rtl="0" fontAlgn="t"/>
                      <a:r>
                        <a:rPr lang="en-US" sz="1100" b="1" i="0" u="none" strike="noStrike" dirty="0">
                          <a:solidFill>
                            <a:srgbClr val="000000"/>
                          </a:solidFill>
                          <a:effectLst/>
                          <a:latin typeface="Times New Roman" panose="02020603050405020304" pitchFamily="18" charset="0"/>
                        </a:rPr>
                        <a:t>Probability score of attrition of the model for each account.</a:t>
                      </a:r>
                    </a:p>
                  </a:txBody>
                  <a:tcPr marL="9525" marR="9525" marT="9525" marB="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761628965"/>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530009184"/>
              </p:ext>
            </p:extLst>
          </p:nvPr>
        </p:nvGraphicFramePr>
        <p:xfrm>
          <a:off x="5719245" y="3768440"/>
          <a:ext cx="2909694" cy="762000"/>
        </p:xfrm>
        <a:graphic>
          <a:graphicData uri="http://schemas.openxmlformats.org/drawingml/2006/table">
            <a:tbl>
              <a:tblPr/>
              <a:tblGrid>
                <a:gridCol w="811334">
                  <a:extLst>
                    <a:ext uri="{9D8B030D-6E8A-4147-A177-3AD203B41FA5}">
                      <a16:colId xmlns:a16="http://schemas.microsoft.com/office/drawing/2014/main" val="3506404400"/>
                    </a:ext>
                  </a:extLst>
                </a:gridCol>
                <a:gridCol w="656794">
                  <a:extLst>
                    <a:ext uri="{9D8B030D-6E8A-4147-A177-3AD203B41FA5}">
                      <a16:colId xmlns:a16="http://schemas.microsoft.com/office/drawing/2014/main" val="74669994"/>
                    </a:ext>
                  </a:extLst>
                </a:gridCol>
                <a:gridCol w="928610">
                  <a:extLst>
                    <a:ext uri="{9D8B030D-6E8A-4147-A177-3AD203B41FA5}">
                      <a16:colId xmlns:a16="http://schemas.microsoft.com/office/drawing/2014/main" val="231252695"/>
                    </a:ext>
                  </a:extLst>
                </a:gridCol>
                <a:gridCol w="512956">
                  <a:extLst>
                    <a:ext uri="{9D8B030D-6E8A-4147-A177-3AD203B41FA5}">
                      <a16:colId xmlns:a16="http://schemas.microsoft.com/office/drawing/2014/main" val="4125080816"/>
                    </a:ext>
                  </a:extLst>
                </a:gridCol>
              </a:tblGrid>
              <a:tr h="190500">
                <a:tc>
                  <a:txBody>
                    <a:bodyPr/>
                    <a:lstStyle/>
                    <a:p>
                      <a:pPr algn="l" fontAlgn="b"/>
                      <a:r>
                        <a:rPr lang="en-US" sz="800" b="1" i="0" u="none" strike="noStrike">
                          <a:solidFill>
                            <a:srgbClr val="000000"/>
                          </a:solidFill>
                          <a:effectLst/>
                          <a:latin typeface="Times New Roman" panose="02020603050405020304" pitchFamily="18" charset="0"/>
                        </a:rPr>
                        <a:t>CLIENTNUM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Times New Roman" panose="02020603050405020304" pitchFamily="18" charset="0"/>
                        </a:rPr>
                        <a:t>Attrition_Flag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Times New Roman" panose="02020603050405020304" pitchFamily="18" charset="0"/>
                        </a:rPr>
                        <a:t>logistics_probability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Times New Roman" panose="02020603050405020304" pitchFamily="18" charset="0"/>
                        </a:rPr>
                        <a:t>Bucket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1180105"/>
                  </a:ext>
                </a:extLst>
              </a:tr>
              <a:tr h="190500">
                <a:tc>
                  <a:txBody>
                    <a:bodyPr/>
                    <a:lstStyle/>
                    <a:p>
                      <a:pPr algn="r" fontAlgn="b"/>
                      <a:r>
                        <a:rPr lang="en-US" sz="800" b="0" i="0" u="none" strike="noStrike">
                          <a:solidFill>
                            <a:srgbClr val="000000"/>
                          </a:solidFill>
                          <a:effectLst/>
                          <a:latin typeface="Times New Roman" panose="02020603050405020304" pitchFamily="18" charset="0"/>
                        </a:rPr>
                        <a:t>768805383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800" b="0" i="0" u="none" strike="noStrike">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800" b="0" i="0" u="none" strike="noStrike">
                          <a:solidFill>
                            <a:srgbClr val="000000"/>
                          </a:solidFill>
                          <a:effectLst/>
                          <a:latin typeface="Times New Roman" panose="02020603050405020304" pitchFamily="18" charset="0"/>
                        </a:rPr>
                        <a:t>7.00E-04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800" b="0" i="0" u="none" strike="noStrike">
                          <a:solidFill>
                            <a:srgbClr val="000000"/>
                          </a:solidFill>
                          <a:effectLst/>
                          <a:latin typeface="Times New Roman" panose="02020603050405020304" pitchFamily="18"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631531158"/>
                  </a:ext>
                </a:extLst>
              </a:tr>
              <a:tr h="190500">
                <a:tc>
                  <a:txBody>
                    <a:bodyPr/>
                    <a:lstStyle/>
                    <a:p>
                      <a:pPr algn="r" fontAlgn="b"/>
                      <a:r>
                        <a:rPr lang="en-US" sz="800" b="0" i="0" u="none" strike="noStrike">
                          <a:solidFill>
                            <a:srgbClr val="000000"/>
                          </a:solidFill>
                          <a:effectLst/>
                          <a:latin typeface="Times New Roman" panose="02020603050405020304" pitchFamily="18" charset="0"/>
                        </a:rPr>
                        <a:t>818770008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Times New Roman" panose="02020603050405020304" pitchFamily="18"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7971084"/>
                  </a:ext>
                </a:extLst>
              </a:tr>
              <a:tr h="190500">
                <a:tc>
                  <a:txBody>
                    <a:bodyPr/>
                    <a:lstStyle/>
                    <a:p>
                      <a:pPr algn="r" fontAlgn="b"/>
                      <a:r>
                        <a:rPr lang="en-US" sz="800" b="0" i="0" u="none" strike="noStrike">
                          <a:solidFill>
                            <a:srgbClr val="000000"/>
                          </a:solidFill>
                          <a:effectLst/>
                          <a:latin typeface="Times New Roman" panose="02020603050405020304" pitchFamily="18" charset="0"/>
                        </a:rPr>
                        <a:t>713982108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800" b="0" i="0" u="none" strike="noStrike">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800" b="0" i="0" u="none" strike="noStrike">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800" b="0" i="0" u="none" strike="noStrike" dirty="0">
                          <a:solidFill>
                            <a:srgbClr val="000000"/>
                          </a:solidFill>
                          <a:effectLst/>
                          <a:latin typeface="Times New Roman" panose="02020603050405020304" pitchFamily="18"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877061477"/>
                  </a:ext>
                </a:extLst>
              </a:tr>
            </a:tbl>
          </a:graphicData>
        </a:graphic>
      </p:graphicFrame>
    </p:spTree>
    <p:extLst>
      <p:ext uri="{BB962C8B-B14F-4D97-AF65-F5344CB8AC3E}">
        <p14:creationId xmlns:p14="http://schemas.microsoft.com/office/powerpoint/2010/main" val="1774370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K-S Statistics Computation Workflow</a:t>
            </a:r>
          </a:p>
        </p:txBody>
      </p:sp>
      <p:sp>
        <p:nvSpPr>
          <p:cNvPr id="4" name="Slide Number Placeholder 3"/>
          <p:cNvSpPr>
            <a:spLocks noGrp="1"/>
          </p:cNvSpPr>
          <p:nvPr>
            <p:ph type="sldNum" sz="quarter" idx="10"/>
          </p:nvPr>
        </p:nvSpPr>
        <p:spPr/>
        <p:txBody>
          <a:bodyPr/>
          <a:lstStyle/>
          <a:p>
            <a:pPr>
              <a:defRPr/>
            </a:pPr>
            <a:fld id="{51C84E76-4778-415F-B657-1876D5610E02}" type="slidenum">
              <a:rPr lang="en-US" smtClean="0">
                <a:solidFill>
                  <a:prstClr val="black"/>
                </a:solidFill>
              </a:rPr>
              <a:pPr>
                <a:defRPr/>
              </a:pPr>
              <a:t>19</a:t>
            </a:fld>
            <a:endParaRPr lang="en-US">
              <a:solidFill>
                <a:prstClr val="black"/>
              </a:solidFill>
            </a:endParaRPr>
          </a:p>
        </p:txBody>
      </p:sp>
      <p:sp>
        <p:nvSpPr>
          <p:cNvPr id="5" name="Rectangle 4"/>
          <p:cNvSpPr/>
          <p:nvPr/>
        </p:nvSpPr>
        <p:spPr bwMode="auto">
          <a:xfrm>
            <a:off x="207963" y="1393902"/>
            <a:ext cx="2211852" cy="724830"/>
          </a:xfrm>
          <a:prstGeom prst="rect">
            <a:avLst/>
          </a:prstGeom>
          <a:ln>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a:endParaRPr>
          </a:p>
        </p:txBody>
      </p:sp>
      <p:sp>
        <p:nvSpPr>
          <p:cNvPr id="7" name="TextBox 6"/>
          <p:cNvSpPr txBox="1"/>
          <p:nvPr/>
        </p:nvSpPr>
        <p:spPr>
          <a:xfrm>
            <a:off x="234950" y="1434938"/>
            <a:ext cx="2106806" cy="600164"/>
          </a:xfrm>
          <a:prstGeom prst="rect">
            <a:avLst/>
          </a:prstGeom>
          <a:noFill/>
        </p:spPr>
        <p:txBody>
          <a:bodyPr wrap="square" rtlCol="0">
            <a:spAutoFit/>
          </a:bodyPr>
          <a:lstStyle/>
          <a:p>
            <a:r>
              <a:rPr lang="en-US" b="0" dirty="0">
                <a:latin typeface="Times New Roman" panose="02020603050405020304" pitchFamily="18" charset="0"/>
                <a:cs typeface="Times New Roman" panose="02020603050405020304" pitchFamily="18" charset="0"/>
              </a:rPr>
              <a:t>Bucket Probability variable</a:t>
            </a:r>
          </a:p>
          <a:p>
            <a:r>
              <a:rPr lang="en-US" b="0" dirty="0">
                <a:latin typeface="Times New Roman" panose="02020603050405020304" pitchFamily="18" charset="0"/>
                <a:cs typeface="Times New Roman" panose="02020603050405020304" pitchFamily="18" charset="0"/>
              </a:rPr>
              <a:t>Bucket the probability score into equal groups</a:t>
            </a:r>
          </a:p>
        </p:txBody>
      </p:sp>
      <p:cxnSp>
        <p:nvCxnSpPr>
          <p:cNvPr id="15" name="Straight Arrow Connector 14"/>
          <p:cNvCxnSpPr>
            <a:stCxn id="5" idx="3"/>
          </p:cNvCxnSpPr>
          <p:nvPr/>
        </p:nvCxnSpPr>
        <p:spPr bwMode="auto">
          <a:xfrm flipV="1">
            <a:off x="2419815" y="1750741"/>
            <a:ext cx="501805" cy="557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8" name="Rectangle 17"/>
          <p:cNvSpPr/>
          <p:nvPr/>
        </p:nvSpPr>
        <p:spPr bwMode="auto">
          <a:xfrm>
            <a:off x="2921620" y="1393902"/>
            <a:ext cx="2211852" cy="724830"/>
          </a:xfrm>
          <a:prstGeom prst="rect">
            <a:avLst/>
          </a:prstGeom>
          <a:ln>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171450" indent="-171450">
              <a:spcBef>
                <a:spcPct val="0"/>
              </a:spcBef>
              <a:buSzTx/>
              <a:buFont typeface="Arial" panose="020B0604020202020204" pitchFamily="34" charset="0"/>
              <a:buChar char="•"/>
            </a:pPr>
            <a:r>
              <a:rPr lang="en-US" b="0" dirty="0">
                <a:solidFill>
                  <a:schemeClr val="tx1"/>
                </a:solidFill>
                <a:latin typeface="Times New Roman" panose="02020603050405020304" pitchFamily="18" charset="0"/>
                <a:cs typeface="Times New Roman" panose="02020603050405020304" pitchFamily="18" charset="0"/>
              </a:rPr>
              <a:t>Summarization</a:t>
            </a:r>
          </a:p>
          <a:p>
            <a:pPr marL="171450" indent="-171450">
              <a:spcBef>
                <a:spcPct val="0"/>
              </a:spcBef>
              <a:buSzTx/>
              <a:buFont typeface="Arial" panose="020B0604020202020204" pitchFamily="34" charset="0"/>
              <a:buChar char="•"/>
            </a:pPr>
            <a:r>
              <a:rPr lang="en-US" b="0" dirty="0">
                <a:solidFill>
                  <a:schemeClr val="tx1"/>
                </a:solidFill>
                <a:latin typeface="Times New Roman" panose="02020603050405020304" pitchFamily="18" charset="0"/>
                <a:cs typeface="Times New Roman" panose="02020603050405020304" pitchFamily="18" charset="0"/>
              </a:rPr>
              <a:t>Get the number of attritors and non-attritors for each of the groups</a:t>
            </a: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9" name="Rectangle 18"/>
          <p:cNvSpPr/>
          <p:nvPr/>
        </p:nvSpPr>
        <p:spPr bwMode="auto">
          <a:xfrm>
            <a:off x="5367261" y="1393902"/>
            <a:ext cx="2561256" cy="724830"/>
          </a:xfrm>
          <a:prstGeom prst="rect">
            <a:avLst/>
          </a:prstGeom>
          <a:ln>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171450" indent="-171450">
              <a:spcBef>
                <a:spcPct val="0"/>
              </a:spcBef>
              <a:buSzTx/>
              <a:buFont typeface="Arial" panose="020B0604020202020204" pitchFamily="34" charset="0"/>
              <a:buChar char="•"/>
            </a:pPr>
            <a:r>
              <a:rPr lang="en-US" b="0" dirty="0">
                <a:solidFill>
                  <a:schemeClr val="tx1"/>
                </a:solidFill>
                <a:latin typeface="Times New Roman" panose="02020603050405020304" pitchFamily="18" charset="0"/>
                <a:cs typeface="Times New Roman" panose="02020603050405020304" pitchFamily="18" charset="0"/>
              </a:rPr>
              <a:t>Proportion of Accounts</a:t>
            </a:r>
          </a:p>
          <a:p>
            <a:pPr marL="171450" indent="-171450">
              <a:spcBef>
                <a:spcPct val="0"/>
              </a:spcBef>
              <a:buSzTx/>
              <a:buFont typeface="Arial" panose="020B0604020202020204" pitchFamily="34" charset="0"/>
              <a:buChar char="•"/>
            </a:pPr>
            <a:r>
              <a:rPr lang="en-US" b="0" dirty="0">
                <a:solidFill>
                  <a:schemeClr val="tx1"/>
                </a:solidFill>
                <a:latin typeface="Times New Roman" panose="02020603050405020304" pitchFamily="18" charset="0"/>
                <a:cs typeface="Times New Roman" panose="02020603050405020304" pitchFamily="18" charset="0"/>
              </a:rPr>
              <a:t>Get proportion of accounts for both attritors and non-</a:t>
            </a:r>
            <a:r>
              <a:rPr lang="en-US" b="0" dirty="0" err="1">
                <a:solidFill>
                  <a:schemeClr val="tx1"/>
                </a:solidFill>
                <a:latin typeface="Times New Roman" panose="02020603050405020304" pitchFamily="18" charset="0"/>
                <a:cs typeface="Times New Roman" panose="02020603050405020304" pitchFamily="18" charset="0"/>
              </a:rPr>
              <a:t>attritor</a:t>
            </a:r>
            <a:r>
              <a:rPr lang="en-US" b="0" dirty="0">
                <a:solidFill>
                  <a:schemeClr val="tx1"/>
                </a:solidFill>
                <a:latin typeface="Times New Roman" panose="02020603050405020304" pitchFamily="18" charset="0"/>
                <a:cs typeface="Times New Roman" panose="02020603050405020304" pitchFamily="18" charset="0"/>
              </a:rPr>
              <a:t> groups at bucket level</a:t>
            </a: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0" name="Rectangle 19"/>
          <p:cNvSpPr/>
          <p:nvPr/>
        </p:nvSpPr>
        <p:spPr bwMode="auto">
          <a:xfrm>
            <a:off x="6647889" y="2238215"/>
            <a:ext cx="2211852" cy="724830"/>
          </a:xfrm>
          <a:prstGeom prst="rect">
            <a:avLst/>
          </a:prstGeom>
          <a:ln>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171450" indent="-171450">
              <a:spcBef>
                <a:spcPct val="0"/>
              </a:spcBef>
              <a:buSzTx/>
              <a:buFont typeface="Arial" panose="020B0604020202020204" pitchFamily="34" charset="0"/>
              <a:buChar char="•"/>
            </a:pPr>
            <a:r>
              <a:rPr lang="en-US" b="0" dirty="0">
                <a:solidFill>
                  <a:schemeClr val="tx1"/>
                </a:solidFill>
                <a:latin typeface="Times New Roman" panose="02020603050405020304" pitchFamily="18" charset="0"/>
                <a:cs typeface="Times New Roman" panose="02020603050405020304" pitchFamily="18" charset="0"/>
              </a:rPr>
              <a:t>Compute Cumulative Proportion</a:t>
            </a:r>
          </a:p>
          <a:p>
            <a:pPr marL="171450" indent="-171450">
              <a:spcBef>
                <a:spcPct val="0"/>
              </a:spcBef>
              <a:buSzTx/>
              <a:buFont typeface="Arial" panose="020B0604020202020204" pitchFamily="34" charset="0"/>
              <a:buChar char="•"/>
            </a:pPr>
            <a:r>
              <a:rPr lang="en-US" b="0" dirty="0">
                <a:solidFill>
                  <a:schemeClr val="tx1"/>
                </a:solidFill>
                <a:latin typeface="Times New Roman" panose="02020603050405020304" pitchFamily="18" charset="0"/>
                <a:cs typeface="Times New Roman" panose="02020603050405020304" pitchFamily="18" charset="0"/>
              </a:rPr>
              <a:t>Get cumulative percentage account distribution for both </a:t>
            </a:r>
            <a:r>
              <a:rPr lang="en-US" b="0" dirty="0" err="1">
                <a:solidFill>
                  <a:schemeClr val="tx1"/>
                </a:solidFill>
                <a:latin typeface="Times New Roman" panose="02020603050405020304" pitchFamily="18" charset="0"/>
                <a:cs typeface="Times New Roman" panose="02020603050405020304" pitchFamily="18" charset="0"/>
              </a:rPr>
              <a:t>attritor</a:t>
            </a:r>
            <a:r>
              <a:rPr lang="en-US" b="0" dirty="0">
                <a:solidFill>
                  <a:schemeClr val="tx1"/>
                </a:solidFill>
                <a:latin typeface="Times New Roman" panose="02020603050405020304" pitchFamily="18" charset="0"/>
                <a:cs typeface="Times New Roman" panose="02020603050405020304" pitchFamily="18" charset="0"/>
              </a:rPr>
              <a:t> and non-</a:t>
            </a:r>
            <a:r>
              <a:rPr lang="en-US" b="0" dirty="0" err="1">
                <a:solidFill>
                  <a:schemeClr val="tx1"/>
                </a:solidFill>
                <a:latin typeface="Times New Roman" panose="02020603050405020304" pitchFamily="18" charset="0"/>
                <a:cs typeface="Times New Roman" panose="02020603050405020304" pitchFamily="18" charset="0"/>
              </a:rPr>
              <a:t>attritor</a:t>
            </a:r>
            <a:r>
              <a:rPr lang="en-US" b="0" dirty="0">
                <a:solidFill>
                  <a:schemeClr val="tx1"/>
                </a:solidFill>
                <a:latin typeface="Times New Roman" panose="02020603050405020304" pitchFamily="18" charset="0"/>
                <a:cs typeface="Times New Roman" panose="02020603050405020304" pitchFamily="18" charset="0"/>
              </a:rPr>
              <a:t> groups at bucket level</a:t>
            </a: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1" name="Rectangle 20"/>
          <p:cNvSpPr/>
          <p:nvPr/>
        </p:nvSpPr>
        <p:spPr bwMode="auto">
          <a:xfrm>
            <a:off x="3934206" y="2238215"/>
            <a:ext cx="2211852" cy="724830"/>
          </a:xfrm>
          <a:prstGeom prst="rect">
            <a:avLst/>
          </a:prstGeom>
          <a:ln>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171450" indent="-171450">
              <a:spcBef>
                <a:spcPct val="0"/>
              </a:spcBef>
              <a:buSzTx/>
              <a:buFont typeface="Arial" panose="020B0604020202020204" pitchFamily="34" charset="0"/>
              <a:buChar char="•"/>
            </a:pPr>
            <a:r>
              <a:rPr lang="en-US" b="0" dirty="0">
                <a:solidFill>
                  <a:schemeClr val="tx1"/>
                </a:solidFill>
                <a:latin typeface="Times New Roman" panose="02020603050405020304" pitchFamily="18" charset="0"/>
                <a:cs typeface="Times New Roman" panose="02020603050405020304" pitchFamily="18" charset="0"/>
              </a:rPr>
              <a:t>Calculate KS</a:t>
            </a:r>
          </a:p>
          <a:p>
            <a:pPr marL="171450" indent="-171450">
              <a:spcBef>
                <a:spcPct val="0"/>
              </a:spcBef>
              <a:buSzTx/>
              <a:buFont typeface="Arial" panose="020B0604020202020204" pitchFamily="34" charset="0"/>
              <a:buChar char="•"/>
            </a:pPr>
            <a:r>
              <a:rPr lang="en-US" b="0" dirty="0">
                <a:solidFill>
                  <a:schemeClr val="tx1"/>
                </a:solidFill>
                <a:latin typeface="Times New Roman" panose="02020603050405020304" pitchFamily="18" charset="0"/>
                <a:cs typeface="Times New Roman" panose="02020603050405020304" pitchFamily="18" charset="0"/>
              </a:rPr>
              <a:t>Calculate the difference between cumulative attritors and non-attritors for every bucket</a:t>
            </a: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23" name="Straight Arrow Connector 22"/>
          <p:cNvCxnSpPr>
            <a:stCxn id="18" idx="3"/>
            <a:endCxn id="19" idx="1"/>
          </p:cNvCxnSpPr>
          <p:nvPr/>
        </p:nvCxnSpPr>
        <p:spPr bwMode="auto">
          <a:xfrm>
            <a:off x="5133472" y="1756317"/>
            <a:ext cx="233789"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5" name="Straight Arrow Connector 24"/>
          <p:cNvCxnSpPr/>
          <p:nvPr/>
        </p:nvCxnSpPr>
        <p:spPr bwMode="auto">
          <a:xfrm flipH="1">
            <a:off x="6146058" y="2671495"/>
            <a:ext cx="501832" cy="2230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aphicFrame>
        <p:nvGraphicFramePr>
          <p:cNvPr id="31" name="Table 30"/>
          <p:cNvGraphicFramePr>
            <a:graphicFrameLocks noGrp="1"/>
          </p:cNvGraphicFramePr>
          <p:nvPr>
            <p:extLst>
              <p:ext uri="{D42A27DB-BD31-4B8C-83A1-F6EECF244321}">
                <p14:modId xmlns:p14="http://schemas.microsoft.com/office/powerpoint/2010/main" val="612836134"/>
              </p:ext>
            </p:extLst>
          </p:nvPr>
        </p:nvGraphicFramePr>
        <p:xfrm>
          <a:off x="247102" y="2391941"/>
          <a:ext cx="2851982" cy="1524000"/>
        </p:xfrm>
        <a:graphic>
          <a:graphicData uri="http://schemas.openxmlformats.org/drawingml/2006/table">
            <a:tbl>
              <a:tblPr/>
              <a:tblGrid>
                <a:gridCol w="461466">
                  <a:extLst>
                    <a:ext uri="{9D8B030D-6E8A-4147-A177-3AD203B41FA5}">
                      <a16:colId xmlns:a16="http://schemas.microsoft.com/office/drawing/2014/main" val="2200665607"/>
                    </a:ext>
                  </a:extLst>
                </a:gridCol>
                <a:gridCol w="818194">
                  <a:extLst>
                    <a:ext uri="{9D8B030D-6E8A-4147-A177-3AD203B41FA5}">
                      <a16:colId xmlns:a16="http://schemas.microsoft.com/office/drawing/2014/main" val="1292178815"/>
                    </a:ext>
                  </a:extLst>
                </a:gridCol>
                <a:gridCol w="802888">
                  <a:extLst>
                    <a:ext uri="{9D8B030D-6E8A-4147-A177-3AD203B41FA5}">
                      <a16:colId xmlns:a16="http://schemas.microsoft.com/office/drawing/2014/main" val="1053798036"/>
                    </a:ext>
                  </a:extLst>
                </a:gridCol>
                <a:gridCol w="769434">
                  <a:extLst>
                    <a:ext uri="{9D8B030D-6E8A-4147-A177-3AD203B41FA5}">
                      <a16:colId xmlns:a16="http://schemas.microsoft.com/office/drawing/2014/main" val="96172827"/>
                    </a:ext>
                  </a:extLst>
                </a:gridCol>
              </a:tblGrid>
              <a:tr h="190500">
                <a:tc>
                  <a:txBody>
                    <a:bodyPr/>
                    <a:lstStyle/>
                    <a:p>
                      <a:pPr algn="l" fontAlgn="b"/>
                      <a:r>
                        <a:rPr lang="en-US" sz="900" b="1" i="0" u="none" strike="noStrike">
                          <a:solidFill>
                            <a:srgbClr val="FFFFFF"/>
                          </a:solidFill>
                          <a:effectLst/>
                          <a:latin typeface="Calibri" panose="020F0502020204030204" pitchFamily="34" charset="0"/>
                        </a:rPr>
                        <a:t>Bucket</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US" sz="900" b="1" i="0" u="none" strike="noStrike" dirty="0">
                          <a:solidFill>
                            <a:srgbClr val="FFFFFF"/>
                          </a:solidFill>
                          <a:effectLst/>
                          <a:latin typeface="Calibri" panose="020F0502020204030204" pitchFamily="34" charset="0"/>
                        </a:rPr>
                        <a:t>Attrition_Flag_0</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US" sz="900" b="1" i="0" u="none" strike="noStrike">
                          <a:solidFill>
                            <a:srgbClr val="FFFFFF"/>
                          </a:solidFill>
                          <a:effectLst/>
                          <a:latin typeface="Calibri" panose="020F0502020204030204" pitchFamily="34" charset="0"/>
                        </a:rPr>
                        <a:t>Attrition_Flag_1</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US" sz="900" b="1" i="0" u="none" strike="noStrike" dirty="0">
                          <a:solidFill>
                            <a:srgbClr val="FFFFFF"/>
                          </a:solidFill>
                          <a:effectLst/>
                          <a:latin typeface="Calibri" panose="020F0502020204030204" pitchFamily="34" charset="0"/>
                        </a:rPr>
                        <a:t>Total</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extLst>
                  <a:ext uri="{0D108BD9-81ED-4DB2-BD59-A6C34878D82A}">
                    <a16:rowId xmlns:a16="http://schemas.microsoft.com/office/drawing/2014/main" val="3922908283"/>
                  </a:ext>
                </a:extLst>
              </a:tr>
              <a:tr h="190500">
                <a:tc>
                  <a:txBody>
                    <a:bodyPr/>
                    <a:lstStyle/>
                    <a:p>
                      <a:pPr algn="r" fontAlgn="b"/>
                      <a:r>
                        <a:rPr lang="en-US" sz="9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US" sz="900" b="0" i="0" u="none" strike="noStrike">
                          <a:solidFill>
                            <a:srgbClr val="000000"/>
                          </a:solidFill>
                          <a:effectLst/>
                          <a:latin typeface="Calibri" panose="020F0502020204030204" pitchFamily="34" charset="0"/>
                        </a:rPr>
                        <a:t>481</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US" sz="900" b="0" i="0" u="none" strike="noStrike">
                          <a:solidFill>
                            <a:srgbClr val="000000"/>
                          </a:solidFill>
                          <a:effectLst/>
                          <a:latin typeface="Calibri" panose="020F0502020204030204" pitchFamily="34" charset="0"/>
                        </a:rPr>
                        <a:t>17</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US" sz="900" b="0" i="0" u="none" strike="noStrike">
                          <a:solidFill>
                            <a:srgbClr val="000000"/>
                          </a:solidFill>
                          <a:effectLst/>
                          <a:latin typeface="Calibri" panose="020F0502020204030204" pitchFamily="34" charset="0"/>
                        </a:rPr>
                        <a:t>498</a:t>
                      </a:r>
                    </a:p>
                  </a:txBody>
                  <a:tcPr marL="9525" marR="9525" marT="9525" marB="0" anchor="b">
                    <a:lnL>
                      <a:noFill/>
                    </a:lnL>
                    <a:lnR w="12700" cap="flat" cmpd="sng" algn="ctr">
                      <a:solidFill>
                        <a:srgbClr val="000000"/>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438159343"/>
                  </a:ext>
                </a:extLst>
              </a:tr>
              <a:tr h="190500">
                <a:tc>
                  <a:txBody>
                    <a:bodyPr/>
                    <a:lstStyle/>
                    <a:p>
                      <a:pPr algn="r" fontAlgn="b"/>
                      <a:r>
                        <a:rPr lang="en-US" sz="900" b="0" i="0" u="none" strike="noStrike">
                          <a:solidFill>
                            <a:srgbClr val="000000"/>
                          </a:solidFill>
                          <a:effectLst/>
                          <a:latin typeface="Calibri" panose="020F0502020204030204" pitchFamily="34" charset="0"/>
                        </a:rPr>
                        <a:t>2</a:t>
                      </a:r>
                    </a:p>
                  </a:txBody>
                  <a:tcPr marL="9525" marR="9525" marT="9525" marB="0" anchor="b">
                    <a:lnL w="12700" cap="flat" cmpd="sng" algn="ctr">
                      <a:solidFill>
                        <a:srgbClr val="000000"/>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488</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19</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507</a:t>
                      </a:r>
                    </a:p>
                  </a:txBody>
                  <a:tcPr marL="9525" marR="9525" marT="9525" marB="0" anchor="b">
                    <a:lnL>
                      <a:noFill/>
                    </a:lnL>
                    <a:lnR w="12700" cap="flat" cmpd="sng" algn="ctr">
                      <a:solidFill>
                        <a:srgbClr val="000000"/>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3906201495"/>
                  </a:ext>
                </a:extLst>
              </a:tr>
              <a:tr h="190500">
                <a:tc>
                  <a:txBody>
                    <a:bodyPr/>
                    <a:lstStyle/>
                    <a:p>
                      <a:pPr algn="r" fontAlgn="b"/>
                      <a:r>
                        <a:rPr lang="en-US" sz="900" b="0" i="0" u="none" strike="noStrike">
                          <a:solidFill>
                            <a:srgbClr val="000000"/>
                          </a:solidFill>
                          <a:effectLst/>
                          <a:latin typeface="Calibri" panose="020F0502020204030204" pitchFamily="34" charset="0"/>
                        </a:rPr>
                        <a:t>3</a:t>
                      </a:r>
                    </a:p>
                  </a:txBody>
                  <a:tcPr marL="9525" marR="9525" marT="9525" marB="0" anchor="b">
                    <a:lnL w="12700" cap="flat" cmpd="sng" algn="ctr">
                      <a:solidFill>
                        <a:srgbClr val="000000"/>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US" sz="900" b="0" i="0" u="none" strike="noStrike">
                          <a:solidFill>
                            <a:srgbClr val="000000"/>
                          </a:solidFill>
                          <a:effectLst/>
                          <a:latin typeface="Calibri" panose="020F0502020204030204" pitchFamily="34" charset="0"/>
                        </a:rPr>
                        <a:t>485</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US" sz="900" b="0" i="0" u="none" strike="noStrike">
                          <a:solidFill>
                            <a:srgbClr val="000000"/>
                          </a:solidFill>
                          <a:effectLst/>
                          <a:latin typeface="Calibri" panose="020F0502020204030204" pitchFamily="34" charset="0"/>
                        </a:rPr>
                        <a:t>22</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US" sz="900" b="0" i="0" u="none" strike="noStrike">
                          <a:solidFill>
                            <a:srgbClr val="000000"/>
                          </a:solidFill>
                          <a:effectLst/>
                          <a:latin typeface="Calibri" panose="020F0502020204030204" pitchFamily="34" charset="0"/>
                        </a:rPr>
                        <a:t>507</a:t>
                      </a:r>
                    </a:p>
                  </a:txBody>
                  <a:tcPr marL="9525" marR="9525" marT="9525" marB="0" anchor="b">
                    <a:lnL>
                      <a:noFill/>
                    </a:lnL>
                    <a:lnR w="12700" cap="flat" cmpd="sng" algn="ctr">
                      <a:solidFill>
                        <a:srgbClr val="000000"/>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210983261"/>
                  </a:ext>
                </a:extLst>
              </a:tr>
              <a:tr h="190500">
                <a:tc>
                  <a:txBody>
                    <a:bodyPr/>
                    <a:lstStyle/>
                    <a:p>
                      <a:pPr algn="r" fontAlgn="b"/>
                      <a:r>
                        <a:rPr lang="en-US" sz="900" b="0" i="0" u="none" strike="noStrike">
                          <a:solidFill>
                            <a:srgbClr val="000000"/>
                          </a:solidFill>
                          <a:effectLst/>
                          <a:latin typeface="Calibri" panose="020F0502020204030204" pitchFamily="34" charset="0"/>
                        </a:rPr>
                        <a:t>4</a:t>
                      </a:r>
                    </a:p>
                  </a:txBody>
                  <a:tcPr marL="9525" marR="9525" marT="9525" marB="0" anchor="b">
                    <a:lnL w="12700" cap="flat" cmpd="sng" algn="ctr">
                      <a:solidFill>
                        <a:srgbClr val="000000"/>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481</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27</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508</a:t>
                      </a:r>
                    </a:p>
                  </a:txBody>
                  <a:tcPr marL="9525" marR="9525" marT="9525" marB="0" anchor="b">
                    <a:lnL>
                      <a:noFill/>
                    </a:lnL>
                    <a:lnR w="12700" cap="flat" cmpd="sng" algn="ctr">
                      <a:solidFill>
                        <a:srgbClr val="000000"/>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123747082"/>
                  </a:ext>
                </a:extLst>
              </a:tr>
              <a:tr h="190500">
                <a:tc>
                  <a:txBody>
                    <a:bodyPr/>
                    <a:lstStyle/>
                    <a:p>
                      <a:pPr algn="r" fontAlgn="b"/>
                      <a:r>
                        <a:rPr lang="en-US" sz="900" b="0" i="0" u="none" strike="noStrike">
                          <a:solidFill>
                            <a:srgbClr val="000000"/>
                          </a:solidFill>
                          <a:effectLst/>
                          <a:latin typeface="Calibri" panose="020F0502020204030204" pitchFamily="34" charset="0"/>
                        </a:rPr>
                        <a:t>5</a:t>
                      </a:r>
                    </a:p>
                  </a:txBody>
                  <a:tcPr marL="9525" marR="9525" marT="9525" marB="0" anchor="b">
                    <a:lnL w="12700" cap="flat" cmpd="sng" algn="ctr">
                      <a:solidFill>
                        <a:srgbClr val="000000"/>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US" sz="900" b="0" i="0" u="none" strike="noStrike">
                          <a:solidFill>
                            <a:srgbClr val="000000"/>
                          </a:solidFill>
                          <a:effectLst/>
                          <a:latin typeface="Calibri" panose="020F0502020204030204" pitchFamily="34" charset="0"/>
                        </a:rPr>
                        <a:t>489</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US" sz="900" b="0" i="0" u="none" strike="noStrike">
                          <a:solidFill>
                            <a:srgbClr val="000000"/>
                          </a:solidFill>
                          <a:effectLst/>
                          <a:latin typeface="Calibri" panose="020F0502020204030204" pitchFamily="34" charset="0"/>
                        </a:rPr>
                        <a:t>18</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US" sz="900" b="0" i="0" u="none" strike="noStrike">
                          <a:solidFill>
                            <a:srgbClr val="000000"/>
                          </a:solidFill>
                          <a:effectLst/>
                          <a:latin typeface="Calibri" panose="020F0502020204030204" pitchFamily="34" charset="0"/>
                        </a:rPr>
                        <a:t>507</a:t>
                      </a:r>
                    </a:p>
                  </a:txBody>
                  <a:tcPr marL="9525" marR="9525" marT="9525" marB="0" anchor="b">
                    <a:lnL>
                      <a:noFill/>
                    </a:lnL>
                    <a:lnR w="12700" cap="flat" cmpd="sng" algn="ctr">
                      <a:solidFill>
                        <a:srgbClr val="000000"/>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4097145915"/>
                  </a:ext>
                </a:extLst>
              </a:tr>
              <a:tr h="190500">
                <a:tc>
                  <a:txBody>
                    <a:bodyPr/>
                    <a:lstStyle/>
                    <a:p>
                      <a:pPr algn="r" fontAlgn="b"/>
                      <a:r>
                        <a:rPr lang="en-US" sz="900" b="0" i="0" u="none" strike="noStrike">
                          <a:solidFill>
                            <a:srgbClr val="000000"/>
                          </a:solidFill>
                          <a:effectLst/>
                          <a:latin typeface="Calibri" panose="020F0502020204030204" pitchFamily="34" charset="0"/>
                        </a:rPr>
                        <a:t>6</a:t>
                      </a:r>
                    </a:p>
                  </a:txBody>
                  <a:tcPr marL="9525" marR="9525" marT="9525" marB="0" anchor="b">
                    <a:lnL w="12700" cap="flat" cmpd="sng" algn="ctr">
                      <a:solidFill>
                        <a:srgbClr val="000000"/>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477</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30</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507</a:t>
                      </a:r>
                    </a:p>
                  </a:txBody>
                  <a:tcPr marL="9525" marR="9525" marT="9525" marB="0" anchor="b">
                    <a:lnL>
                      <a:noFill/>
                    </a:lnL>
                    <a:lnR w="12700" cap="flat" cmpd="sng" algn="ctr">
                      <a:solidFill>
                        <a:srgbClr val="000000"/>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74616281"/>
                  </a:ext>
                </a:extLst>
              </a:tr>
              <a:tr h="190500">
                <a:tc>
                  <a:txBody>
                    <a:bodyPr/>
                    <a:lstStyle/>
                    <a:p>
                      <a:pPr algn="r" fontAlgn="b"/>
                      <a:r>
                        <a:rPr lang="en-US" sz="900" b="0" i="0" u="none" strike="noStrike">
                          <a:solidFill>
                            <a:srgbClr val="000000"/>
                          </a:solidFill>
                          <a:effectLst/>
                          <a:latin typeface="Calibri" panose="020F0502020204030204" pitchFamily="34" charset="0"/>
                        </a:rPr>
                        <a:t>7</a:t>
                      </a:r>
                    </a:p>
                  </a:txBody>
                  <a:tcPr marL="9525" marR="9525" marT="9525" marB="0" anchor="b">
                    <a:lnL w="12700" cap="flat" cmpd="sng" algn="ctr">
                      <a:solidFill>
                        <a:srgbClr val="000000"/>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US" sz="900" b="0" i="0" u="none" strike="noStrike">
                          <a:solidFill>
                            <a:srgbClr val="000000"/>
                          </a:solidFill>
                          <a:effectLst/>
                          <a:latin typeface="Calibri" panose="020F0502020204030204" pitchFamily="34" charset="0"/>
                        </a:rPr>
                        <a:t>488</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US" sz="9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US" sz="900" b="0" i="0" u="none" strike="noStrike" dirty="0">
                          <a:solidFill>
                            <a:srgbClr val="000000"/>
                          </a:solidFill>
                          <a:effectLst/>
                          <a:latin typeface="Calibri" panose="020F0502020204030204" pitchFamily="34" charset="0"/>
                        </a:rPr>
                        <a:t>508</a:t>
                      </a:r>
                    </a:p>
                  </a:txBody>
                  <a:tcPr marL="9525" marR="9525" marT="9525" marB="0" anchor="b">
                    <a:lnL>
                      <a:noFill/>
                    </a:lnL>
                    <a:lnR w="12700" cap="flat" cmpd="sng" algn="ctr">
                      <a:solidFill>
                        <a:srgbClr val="000000"/>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2107449354"/>
                  </a:ext>
                </a:extLst>
              </a:tr>
            </a:tbl>
          </a:graphicData>
        </a:graphic>
      </p:graphicFrame>
      <p:graphicFrame>
        <p:nvGraphicFramePr>
          <p:cNvPr id="37" name="Table 36"/>
          <p:cNvGraphicFramePr>
            <a:graphicFrameLocks noGrp="1"/>
          </p:cNvGraphicFramePr>
          <p:nvPr>
            <p:extLst>
              <p:ext uri="{D42A27DB-BD31-4B8C-83A1-F6EECF244321}">
                <p14:modId xmlns:p14="http://schemas.microsoft.com/office/powerpoint/2010/main" val="935175976"/>
              </p:ext>
            </p:extLst>
          </p:nvPr>
        </p:nvGraphicFramePr>
        <p:xfrm>
          <a:off x="3600915" y="3118047"/>
          <a:ext cx="4152900" cy="2053590"/>
        </p:xfrm>
        <a:graphic>
          <a:graphicData uri="http://schemas.openxmlformats.org/drawingml/2006/table">
            <a:tbl>
              <a:tblPr/>
              <a:tblGrid>
                <a:gridCol w="485033">
                  <a:extLst>
                    <a:ext uri="{9D8B030D-6E8A-4147-A177-3AD203B41FA5}">
                      <a16:colId xmlns:a16="http://schemas.microsoft.com/office/drawing/2014/main" val="3340201901"/>
                    </a:ext>
                  </a:extLst>
                </a:gridCol>
                <a:gridCol w="684753">
                  <a:extLst>
                    <a:ext uri="{9D8B030D-6E8A-4147-A177-3AD203B41FA5}">
                      <a16:colId xmlns:a16="http://schemas.microsoft.com/office/drawing/2014/main" val="1893566473"/>
                    </a:ext>
                  </a:extLst>
                </a:gridCol>
                <a:gridCol w="608669">
                  <a:extLst>
                    <a:ext uri="{9D8B030D-6E8A-4147-A177-3AD203B41FA5}">
                      <a16:colId xmlns:a16="http://schemas.microsoft.com/office/drawing/2014/main" val="2718855819"/>
                    </a:ext>
                  </a:extLst>
                </a:gridCol>
                <a:gridCol w="431141">
                  <a:extLst>
                    <a:ext uri="{9D8B030D-6E8A-4147-A177-3AD203B41FA5}">
                      <a16:colId xmlns:a16="http://schemas.microsoft.com/office/drawing/2014/main" val="1475670021"/>
                    </a:ext>
                  </a:extLst>
                </a:gridCol>
                <a:gridCol w="722795">
                  <a:extLst>
                    <a:ext uri="{9D8B030D-6E8A-4147-A177-3AD203B41FA5}">
                      <a16:colId xmlns:a16="http://schemas.microsoft.com/office/drawing/2014/main" val="2963829232"/>
                    </a:ext>
                  </a:extLst>
                </a:gridCol>
                <a:gridCol w="675243">
                  <a:extLst>
                    <a:ext uri="{9D8B030D-6E8A-4147-A177-3AD203B41FA5}">
                      <a16:colId xmlns:a16="http://schemas.microsoft.com/office/drawing/2014/main" val="1569816675"/>
                    </a:ext>
                  </a:extLst>
                </a:gridCol>
                <a:gridCol w="545266">
                  <a:extLst>
                    <a:ext uri="{9D8B030D-6E8A-4147-A177-3AD203B41FA5}">
                      <a16:colId xmlns:a16="http://schemas.microsoft.com/office/drawing/2014/main" val="1216424137"/>
                    </a:ext>
                  </a:extLst>
                </a:gridCol>
              </a:tblGrid>
              <a:tr h="132429">
                <a:tc>
                  <a:txBody>
                    <a:bodyPr/>
                    <a:lstStyle/>
                    <a:p>
                      <a:pPr algn="l" fontAlgn="b"/>
                      <a:r>
                        <a:rPr lang="en-US" sz="900" b="1" i="0" u="none" strike="noStrike">
                          <a:solidFill>
                            <a:srgbClr val="000000"/>
                          </a:solidFill>
                          <a:effectLst/>
                          <a:latin typeface="Calibri" panose="020F0502020204030204" pitchFamily="34" charset="0"/>
                        </a:rPr>
                        <a:t>Bucket</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4472C4"/>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900" b="1" i="0" u="none" strike="noStrike">
                          <a:solidFill>
                            <a:srgbClr val="000000"/>
                          </a:solidFill>
                          <a:effectLst/>
                          <a:latin typeface="Calibri" panose="020F0502020204030204" pitchFamily="34" charset="0"/>
                        </a:rPr>
                        <a:t>A_Flag_0</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900" b="1" i="0" u="none" strike="noStrike">
                          <a:solidFill>
                            <a:srgbClr val="000000"/>
                          </a:solidFill>
                          <a:effectLst/>
                          <a:latin typeface="Calibri" panose="020F0502020204030204" pitchFamily="34" charset="0"/>
                        </a:rPr>
                        <a:t>A_Flag_1</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900" b="1" i="0" u="none" strike="noStrike">
                          <a:solidFill>
                            <a:srgbClr val="000000"/>
                          </a:solidFill>
                          <a:effectLst/>
                          <a:latin typeface="Calibri" panose="020F0502020204030204" pitchFamily="34" charset="0"/>
                        </a:rPr>
                        <a:t>Total</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900" b="1" i="0" u="none" strike="noStrike">
                          <a:solidFill>
                            <a:srgbClr val="000000"/>
                          </a:solidFill>
                          <a:effectLst/>
                          <a:latin typeface="Calibri" panose="020F0502020204030204" pitchFamily="34" charset="0"/>
                        </a:rPr>
                        <a:t>CS_A_Flag_0</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900" b="1" i="0" u="none" strike="noStrike">
                          <a:solidFill>
                            <a:srgbClr val="000000"/>
                          </a:solidFill>
                          <a:effectLst/>
                          <a:latin typeface="Calibri" panose="020F0502020204030204" pitchFamily="34" charset="0"/>
                        </a:rPr>
                        <a:t>CS_A_Flag_1</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900" b="1" i="0" u="none" strike="noStrike">
                          <a:solidFill>
                            <a:srgbClr val="000000"/>
                          </a:solidFill>
                          <a:effectLst/>
                          <a:latin typeface="Calibri" panose="020F0502020204030204" pitchFamily="34" charset="0"/>
                        </a:rPr>
                        <a:t>Difference</a:t>
                      </a:r>
                    </a:p>
                  </a:txBody>
                  <a:tcPr marL="9525" marR="9525" marT="9525" marB="0" anchor="b">
                    <a:lnL w="6350" cap="flat" cmpd="sng" algn="ctr">
                      <a:solidFill>
                        <a:srgbClr val="4472C4"/>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177205290"/>
                  </a:ext>
                </a:extLst>
              </a:tr>
              <a:tr h="132429">
                <a:tc>
                  <a:txBody>
                    <a:bodyPr/>
                    <a:lstStyle/>
                    <a:p>
                      <a:pPr algn="r" fontAlgn="b"/>
                      <a:r>
                        <a:rPr lang="en-US" sz="900" b="0" i="0" u="none" strike="noStrike">
                          <a:solidFill>
                            <a:srgbClr val="000000"/>
                          </a:solidFill>
                          <a:effectLst/>
                          <a:latin typeface="Calibri" panose="020F0502020204030204" pitchFamily="34" charset="0"/>
                        </a:rPr>
                        <a:t>9</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r" fontAlgn="b"/>
                      <a:r>
                        <a:rPr lang="en-US" sz="900" b="0" i="0" u="none" strike="noStrike">
                          <a:solidFill>
                            <a:srgbClr val="000000"/>
                          </a:solidFill>
                          <a:effectLst/>
                          <a:latin typeface="Calibri" panose="020F0502020204030204" pitchFamily="34" charset="0"/>
                        </a:rPr>
                        <a:t>478</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r" fontAlgn="b"/>
                      <a:r>
                        <a:rPr lang="en-US" sz="900" b="0" i="0" u="none" strike="noStrike">
                          <a:solidFill>
                            <a:srgbClr val="000000"/>
                          </a:solidFill>
                          <a:effectLst/>
                          <a:latin typeface="Calibri" panose="020F0502020204030204" pitchFamily="34" charset="0"/>
                        </a:rPr>
                        <a:t>29</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r" fontAlgn="b"/>
                      <a:r>
                        <a:rPr lang="en-US" sz="900" b="0" i="0" u="none" strike="noStrike">
                          <a:solidFill>
                            <a:srgbClr val="000000"/>
                          </a:solidFill>
                          <a:effectLst/>
                          <a:latin typeface="Calibri" panose="020F0502020204030204" pitchFamily="34" charset="0"/>
                        </a:rPr>
                        <a:t>507</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r" fontAlgn="b"/>
                      <a:r>
                        <a:rPr lang="en-US" sz="900" b="0" i="0" u="none" strike="noStrike">
                          <a:solidFill>
                            <a:srgbClr val="000000"/>
                          </a:solidFill>
                          <a:effectLst/>
                          <a:latin typeface="Calibri" panose="020F0502020204030204" pitchFamily="34" charset="0"/>
                        </a:rPr>
                        <a:t>478</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r" fontAlgn="b"/>
                      <a:r>
                        <a:rPr lang="en-US" sz="900" b="0" i="0" u="none" strike="noStrike">
                          <a:solidFill>
                            <a:srgbClr val="000000"/>
                          </a:solidFill>
                          <a:effectLst/>
                          <a:latin typeface="Calibri" panose="020F0502020204030204" pitchFamily="34" charset="0"/>
                        </a:rPr>
                        <a:t>29</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r" fontAlgn="b"/>
                      <a:r>
                        <a:rPr lang="en-US" sz="900" b="0" i="0" u="none" strike="noStrike">
                          <a:solidFill>
                            <a:srgbClr val="000000"/>
                          </a:solidFill>
                          <a:effectLst/>
                          <a:latin typeface="Calibri" panose="020F0502020204030204" pitchFamily="34" charset="0"/>
                        </a:rPr>
                        <a:t>-449</a:t>
                      </a:r>
                    </a:p>
                  </a:txBody>
                  <a:tcPr marL="9525" marR="9525" marT="9525" marB="0" anchor="b">
                    <a:lnL w="6350" cap="flat" cmpd="sng" algn="ctr">
                      <a:solidFill>
                        <a:srgbClr val="4472C4"/>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extLst>
                  <a:ext uri="{0D108BD9-81ED-4DB2-BD59-A6C34878D82A}">
                    <a16:rowId xmlns:a16="http://schemas.microsoft.com/office/drawing/2014/main" val="3913261599"/>
                  </a:ext>
                </a:extLst>
              </a:tr>
              <a:tr h="132429">
                <a:tc>
                  <a:txBody>
                    <a:bodyPr/>
                    <a:lstStyle/>
                    <a:p>
                      <a:pPr algn="r" fontAlgn="b"/>
                      <a:r>
                        <a:rPr lang="en-US" sz="900" b="0" i="0" u="none" strike="noStrike">
                          <a:solidFill>
                            <a:srgbClr val="000000"/>
                          </a:solidFill>
                          <a:effectLst/>
                          <a:latin typeface="Calibri" panose="020F0502020204030204" pitchFamily="34" charset="0"/>
                        </a:rPr>
                        <a:t>8</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484</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23</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507</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962</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52</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-910</a:t>
                      </a:r>
                    </a:p>
                  </a:txBody>
                  <a:tcPr marL="9525" marR="9525" marT="9525" marB="0" anchor="b">
                    <a:lnL w="6350" cap="flat" cmpd="sng" algn="ctr">
                      <a:solidFill>
                        <a:srgbClr val="4472C4"/>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163815930"/>
                  </a:ext>
                </a:extLst>
              </a:tr>
              <a:tr h="132429">
                <a:tc>
                  <a:txBody>
                    <a:bodyPr/>
                    <a:lstStyle/>
                    <a:p>
                      <a:pPr algn="r" fontAlgn="b"/>
                      <a:r>
                        <a:rPr lang="en-US" sz="900" b="0" i="0" u="none" strike="noStrike">
                          <a:solidFill>
                            <a:srgbClr val="000000"/>
                          </a:solidFill>
                          <a:effectLst/>
                          <a:latin typeface="Calibri" panose="020F0502020204030204" pitchFamily="34" charset="0"/>
                        </a:rPr>
                        <a:t>7</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r" fontAlgn="b"/>
                      <a:r>
                        <a:rPr lang="en-US" sz="900" b="0" i="0" u="none" strike="noStrike">
                          <a:solidFill>
                            <a:srgbClr val="000000"/>
                          </a:solidFill>
                          <a:effectLst/>
                          <a:latin typeface="Calibri" panose="020F0502020204030204" pitchFamily="34" charset="0"/>
                        </a:rPr>
                        <a:t>488</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r" fontAlgn="b"/>
                      <a:r>
                        <a:rPr lang="en-US" sz="900" b="0" i="0" u="none" strike="noStrike">
                          <a:solidFill>
                            <a:srgbClr val="000000"/>
                          </a:solidFill>
                          <a:effectLst/>
                          <a:latin typeface="Calibri" panose="020F0502020204030204" pitchFamily="34" charset="0"/>
                        </a:rPr>
                        <a:t>20</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r" fontAlgn="b"/>
                      <a:r>
                        <a:rPr lang="en-US" sz="900" b="0" i="0" u="none" strike="noStrike">
                          <a:solidFill>
                            <a:srgbClr val="000000"/>
                          </a:solidFill>
                          <a:effectLst/>
                          <a:latin typeface="Calibri" panose="020F0502020204030204" pitchFamily="34" charset="0"/>
                        </a:rPr>
                        <a:t>508</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r" fontAlgn="b"/>
                      <a:r>
                        <a:rPr lang="en-US" sz="900" b="0" i="0" u="none" strike="noStrike">
                          <a:solidFill>
                            <a:srgbClr val="000000"/>
                          </a:solidFill>
                          <a:effectLst/>
                          <a:latin typeface="Calibri" panose="020F0502020204030204" pitchFamily="34" charset="0"/>
                        </a:rPr>
                        <a:t>1450</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r" fontAlgn="b"/>
                      <a:r>
                        <a:rPr lang="en-US" sz="900" b="0" i="0" u="none" strike="noStrike">
                          <a:solidFill>
                            <a:srgbClr val="000000"/>
                          </a:solidFill>
                          <a:effectLst/>
                          <a:latin typeface="Calibri" panose="020F0502020204030204" pitchFamily="34" charset="0"/>
                        </a:rPr>
                        <a:t>72</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r" fontAlgn="b"/>
                      <a:r>
                        <a:rPr lang="en-US" sz="900" b="0" i="0" u="none" strike="noStrike">
                          <a:solidFill>
                            <a:srgbClr val="000000"/>
                          </a:solidFill>
                          <a:effectLst/>
                          <a:latin typeface="Calibri" panose="020F0502020204030204" pitchFamily="34" charset="0"/>
                        </a:rPr>
                        <a:t>-1378</a:t>
                      </a:r>
                    </a:p>
                  </a:txBody>
                  <a:tcPr marL="9525" marR="9525" marT="9525" marB="0" anchor="b">
                    <a:lnL w="6350" cap="flat" cmpd="sng" algn="ctr">
                      <a:solidFill>
                        <a:srgbClr val="4472C4"/>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extLst>
                  <a:ext uri="{0D108BD9-81ED-4DB2-BD59-A6C34878D82A}">
                    <a16:rowId xmlns:a16="http://schemas.microsoft.com/office/drawing/2014/main" val="2022121040"/>
                  </a:ext>
                </a:extLst>
              </a:tr>
              <a:tr h="132429">
                <a:tc>
                  <a:txBody>
                    <a:bodyPr/>
                    <a:lstStyle/>
                    <a:p>
                      <a:pPr algn="r" fontAlgn="b"/>
                      <a:r>
                        <a:rPr lang="en-US" sz="900" b="0" i="0" u="none" strike="noStrike">
                          <a:solidFill>
                            <a:srgbClr val="000000"/>
                          </a:solidFill>
                          <a:effectLst/>
                          <a:latin typeface="Calibri" panose="020F0502020204030204" pitchFamily="34" charset="0"/>
                        </a:rPr>
                        <a:t>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477</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30</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507</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1927</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102</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-1825</a:t>
                      </a:r>
                    </a:p>
                  </a:txBody>
                  <a:tcPr marL="9525" marR="9525" marT="9525" marB="0" anchor="b">
                    <a:lnL w="6350" cap="flat" cmpd="sng" algn="ctr">
                      <a:solidFill>
                        <a:srgbClr val="4472C4"/>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022007408"/>
                  </a:ext>
                </a:extLst>
              </a:tr>
              <a:tr h="132429">
                <a:tc>
                  <a:txBody>
                    <a:bodyPr/>
                    <a:lstStyle/>
                    <a:p>
                      <a:pPr algn="r" fontAlgn="b"/>
                      <a:r>
                        <a:rPr lang="en-US" sz="900" b="0" i="0" u="none" strike="noStrike">
                          <a:solidFill>
                            <a:srgbClr val="000000"/>
                          </a:solidFill>
                          <a:effectLst/>
                          <a:latin typeface="Calibri" panose="020F0502020204030204" pitchFamily="34" charset="0"/>
                        </a:rPr>
                        <a:t>5</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r" fontAlgn="b"/>
                      <a:r>
                        <a:rPr lang="en-US" sz="900" b="0" i="0" u="none" strike="noStrike">
                          <a:solidFill>
                            <a:srgbClr val="000000"/>
                          </a:solidFill>
                          <a:effectLst/>
                          <a:latin typeface="Calibri" panose="020F0502020204030204" pitchFamily="34" charset="0"/>
                        </a:rPr>
                        <a:t>489</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r" fontAlgn="b"/>
                      <a:r>
                        <a:rPr lang="en-US" sz="900" b="0" i="0" u="none" strike="noStrike">
                          <a:solidFill>
                            <a:srgbClr val="000000"/>
                          </a:solidFill>
                          <a:effectLst/>
                          <a:latin typeface="Calibri" panose="020F0502020204030204" pitchFamily="34" charset="0"/>
                        </a:rPr>
                        <a:t>18</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r" fontAlgn="b"/>
                      <a:r>
                        <a:rPr lang="en-US" sz="900" b="0" i="0" u="none" strike="noStrike">
                          <a:solidFill>
                            <a:srgbClr val="000000"/>
                          </a:solidFill>
                          <a:effectLst/>
                          <a:latin typeface="Calibri" panose="020F0502020204030204" pitchFamily="34" charset="0"/>
                        </a:rPr>
                        <a:t>507</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r" fontAlgn="b"/>
                      <a:r>
                        <a:rPr lang="en-US" sz="900" b="0" i="0" u="none" strike="noStrike">
                          <a:solidFill>
                            <a:srgbClr val="000000"/>
                          </a:solidFill>
                          <a:effectLst/>
                          <a:latin typeface="Calibri" panose="020F0502020204030204" pitchFamily="34" charset="0"/>
                        </a:rPr>
                        <a:t>2416</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r" fontAlgn="b"/>
                      <a:r>
                        <a:rPr lang="en-US" sz="900" b="0" i="0" u="none" strike="noStrike">
                          <a:solidFill>
                            <a:srgbClr val="000000"/>
                          </a:solidFill>
                          <a:effectLst/>
                          <a:latin typeface="Calibri" panose="020F0502020204030204" pitchFamily="34" charset="0"/>
                        </a:rPr>
                        <a:t>120</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r" fontAlgn="b"/>
                      <a:r>
                        <a:rPr lang="en-US" sz="900" b="0" i="0" u="none" strike="noStrike">
                          <a:solidFill>
                            <a:srgbClr val="000000"/>
                          </a:solidFill>
                          <a:effectLst/>
                          <a:latin typeface="Calibri" panose="020F0502020204030204" pitchFamily="34" charset="0"/>
                        </a:rPr>
                        <a:t>-2296</a:t>
                      </a:r>
                    </a:p>
                  </a:txBody>
                  <a:tcPr marL="9525" marR="9525" marT="9525" marB="0" anchor="b">
                    <a:lnL w="6350" cap="flat" cmpd="sng" algn="ctr">
                      <a:solidFill>
                        <a:srgbClr val="4472C4"/>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extLst>
                  <a:ext uri="{0D108BD9-81ED-4DB2-BD59-A6C34878D82A}">
                    <a16:rowId xmlns:a16="http://schemas.microsoft.com/office/drawing/2014/main" val="1276843156"/>
                  </a:ext>
                </a:extLst>
              </a:tr>
              <a:tr h="132429">
                <a:tc>
                  <a:txBody>
                    <a:bodyPr/>
                    <a:lstStyle/>
                    <a:p>
                      <a:pPr algn="r" fontAlgn="b"/>
                      <a:r>
                        <a:rPr lang="en-US" sz="900" b="0" i="0" u="none" strike="noStrike">
                          <a:solidFill>
                            <a:srgbClr val="000000"/>
                          </a:solidFill>
                          <a:effectLst/>
                          <a:latin typeface="Calibri" panose="020F0502020204030204" pitchFamily="34" charset="0"/>
                        </a:rPr>
                        <a:t>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481</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27</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508</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2897</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147</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-2750</a:t>
                      </a:r>
                    </a:p>
                  </a:txBody>
                  <a:tcPr marL="9525" marR="9525" marT="9525" marB="0" anchor="b">
                    <a:lnL w="6350" cap="flat" cmpd="sng" algn="ctr">
                      <a:solidFill>
                        <a:srgbClr val="4472C4"/>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921468069"/>
                  </a:ext>
                </a:extLst>
              </a:tr>
              <a:tr h="132429">
                <a:tc>
                  <a:txBody>
                    <a:bodyPr/>
                    <a:lstStyle/>
                    <a:p>
                      <a:pPr algn="r" fontAlgn="b"/>
                      <a:r>
                        <a:rPr lang="en-US" sz="900" b="0" i="0" u="none" strike="noStrike">
                          <a:solidFill>
                            <a:srgbClr val="000000"/>
                          </a:solidFill>
                          <a:effectLst/>
                          <a:latin typeface="Calibri" panose="020F0502020204030204" pitchFamily="34" charset="0"/>
                        </a:rPr>
                        <a:t>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r" fontAlgn="b"/>
                      <a:r>
                        <a:rPr lang="en-US" sz="900" b="0" i="0" u="none" strike="noStrike">
                          <a:solidFill>
                            <a:srgbClr val="000000"/>
                          </a:solidFill>
                          <a:effectLst/>
                          <a:latin typeface="Calibri" panose="020F0502020204030204" pitchFamily="34" charset="0"/>
                        </a:rPr>
                        <a:t>485</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r" fontAlgn="b"/>
                      <a:r>
                        <a:rPr lang="en-US" sz="900" b="0" i="0" u="none" strike="noStrike">
                          <a:solidFill>
                            <a:srgbClr val="000000"/>
                          </a:solidFill>
                          <a:effectLst/>
                          <a:latin typeface="Calibri" panose="020F0502020204030204" pitchFamily="34" charset="0"/>
                        </a:rPr>
                        <a:t>22</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r" fontAlgn="b"/>
                      <a:r>
                        <a:rPr lang="en-US" sz="900" b="0" i="0" u="none" strike="noStrike">
                          <a:solidFill>
                            <a:srgbClr val="000000"/>
                          </a:solidFill>
                          <a:effectLst/>
                          <a:latin typeface="Calibri" panose="020F0502020204030204" pitchFamily="34" charset="0"/>
                        </a:rPr>
                        <a:t>507</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r" fontAlgn="b"/>
                      <a:r>
                        <a:rPr lang="en-US" sz="900" b="0" i="0" u="none" strike="noStrike">
                          <a:solidFill>
                            <a:srgbClr val="000000"/>
                          </a:solidFill>
                          <a:effectLst/>
                          <a:latin typeface="Calibri" panose="020F0502020204030204" pitchFamily="34" charset="0"/>
                        </a:rPr>
                        <a:t>3382</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r" fontAlgn="b"/>
                      <a:r>
                        <a:rPr lang="en-US" sz="900" b="0" i="0" u="none" strike="noStrike">
                          <a:solidFill>
                            <a:srgbClr val="000000"/>
                          </a:solidFill>
                          <a:effectLst/>
                          <a:latin typeface="Calibri" panose="020F0502020204030204" pitchFamily="34" charset="0"/>
                        </a:rPr>
                        <a:t>169</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r" fontAlgn="b"/>
                      <a:r>
                        <a:rPr lang="en-US" sz="900" b="0" i="0" u="none" strike="noStrike">
                          <a:solidFill>
                            <a:srgbClr val="000000"/>
                          </a:solidFill>
                          <a:effectLst/>
                          <a:latin typeface="Calibri" panose="020F0502020204030204" pitchFamily="34" charset="0"/>
                        </a:rPr>
                        <a:t>-3213</a:t>
                      </a:r>
                    </a:p>
                  </a:txBody>
                  <a:tcPr marL="9525" marR="9525" marT="9525" marB="0" anchor="b">
                    <a:lnL w="6350" cap="flat" cmpd="sng" algn="ctr">
                      <a:solidFill>
                        <a:srgbClr val="4472C4"/>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extLst>
                  <a:ext uri="{0D108BD9-81ED-4DB2-BD59-A6C34878D82A}">
                    <a16:rowId xmlns:a16="http://schemas.microsoft.com/office/drawing/2014/main" val="2871674092"/>
                  </a:ext>
                </a:extLst>
              </a:tr>
              <a:tr h="132429">
                <a:tc>
                  <a:txBody>
                    <a:bodyPr/>
                    <a:lstStyle/>
                    <a:p>
                      <a:pPr algn="r" fontAlgn="b"/>
                      <a:r>
                        <a:rPr lang="en-US" sz="900" b="0" i="0" u="none" strike="noStrike">
                          <a:solidFill>
                            <a:srgbClr val="000000"/>
                          </a:solidFill>
                          <a:effectLst/>
                          <a:latin typeface="Calibri" panose="020F0502020204030204" pitchFamily="34" charset="0"/>
                        </a:rPr>
                        <a:t>20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74</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r" fontAlgn="b"/>
                      <a:r>
                        <a:rPr lang="en-US" sz="900" b="0" i="0" u="none" strike="noStrike" dirty="0">
                          <a:solidFill>
                            <a:srgbClr val="000000"/>
                          </a:solidFill>
                          <a:effectLst/>
                          <a:latin typeface="Calibri" panose="020F0502020204030204" pitchFamily="34" charset="0"/>
                        </a:rPr>
                        <a:t>424</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498</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3456</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593</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-2863</a:t>
                      </a:r>
                    </a:p>
                  </a:txBody>
                  <a:tcPr marL="9525" marR="9525" marT="9525" marB="0" anchor="b">
                    <a:lnL w="6350" cap="flat" cmpd="sng" algn="ctr">
                      <a:solidFill>
                        <a:srgbClr val="4472C4"/>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215847335"/>
                  </a:ext>
                </a:extLst>
              </a:tr>
              <a:tr h="132429">
                <a:tc>
                  <a:txBody>
                    <a:bodyPr/>
                    <a:lstStyle/>
                    <a:p>
                      <a:pPr algn="r" fontAlgn="b"/>
                      <a:r>
                        <a:rPr lang="en-US" sz="900" b="0" i="0" u="none" strike="noStrike">
                          <a:solidFill>
                            <a:srgbClr val="000000"/>
                          </a:solidFill>
                          <a:effectLst/>
                          <a:latin typeface="Calibri" panose="020F0502020204030204" pitchFamily="34" charset="0"/>
                        </a:rPr>
                        <a:t>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r" fontAlgn="b"/>
                      <a:r>
                        <a:rPr lang="en-US" sz="900" b="0" i="0" u="none" strike="noStrike">
                          <a:solidFill>
                            <a:srgbClr val="000000"/>
                          </a:solidFill>
                          <a:effectLst/>
                          <a:latin typeface="Calibri" panose="020F0502020204030204" pitchFamily="34" charset="0"/>
                        </a:rPr>
                        <a:t>488</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r" fontAlgn="b"/>
                      <a:r>
                        <a:rPr lang="en-US" sz="900" b="0" i="0" u="none" strike="noStrike">
                          <a:solidFill>
                            <a:srgbClr val="000000"/>
                          </a:solidFill>
                          <a:effectLst/>
                          <a:latin typeface="Calibri" panose="020F0502020204030204" pitchFamily="34" charset="0"/>
                        </a:rPr>
                        <a:t>19</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r" fontAlgn="b"/>
                      <a:r>
                        <a:rPr lang="en-US" sz="900" b="0" i="0" u="none" strike="noStrike">
                          <a:solidFill>
                            <a:srgbClr val="000000"/>
                          </a:solidFill>
                          <a:effectLst/>
                          <a:latin typeface="Calibri" panose="020F0502020204030204" pitchFamily="34" charset="0"/>
                        </a:rPr>
                        <a:t>507</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r" fontAlgn="b"/>
                      <a:r>
                        <a:rPr lang="en-US" sz="900" b="0" i="0" u="none" strike="noStrike">
                          <a:solidFill>
                            <a:srgbClr val="000000"/>
                          </a:solidFill>
                          <a:effectLst/>
                          <a:latin typeface="Calibri" panose="020F0502020204030204" pitchFamily="34" charset="0"/>
                        </a:rPr>
                        <a:t>3944</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r" fontAlgn="b"/>
                      <a:r>
                        <a:rPr lang="en-US" sz="900" b="0" i="0" u="none" strike="noStrike">
                          <a:solidFill>
                            <a:srgbClr val="000000"/>
                          </a:solidFill>
                          <a:effectLst/>
                          <a:latin typeface="Calibri" panose="020F0502020204030204" pitchFamily="34" charset="0"/>
                        </a:rPr>
                        <a:t>612</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r" fontAlgn="b"/>
                      <a:r>
                        <a:rPr lang="en-US" sz="900" b="0" i="0" u="none" strike="noStrike">
                          <a:solidFill>
                            <a:srgbClr val="000000"/>
                          </a:solidFill>
                          <a:effectLst/>
                          <a:latin typeface="Calibri" panose="020F0502020204030204" pitchFamily="34" charset="0"/>
                        </a:rPr>
                        <a:t>-3332</a:t>
                      </a:r>
                    </a:p>
                  </a:txBody>
                  <a:tcPr marL="9525" marR="9525" marT="9525" marB="0" anchor="b">
                    <a:lnL w="6350" cap="flat" cmpd="sng" algn="ctr">
                      <a:solidFill>
                        <a:srgbClr val="4472C4"/>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extLst>
                  <a:ext uri="{0D108BD9-81ED-4DB2-BD59-A6C34878D82A}">
                    <a16:rowId xmlns:a16="http://schemas.microsoft.com/office/drawing/2014/main" val="1560331180"/>
                  </a:ext>
                </a:extLst>
              </a:tr>
              <a:tr h="132429">
                <a:tc>
                  <a:txBody>
                    <a:bodyPr/>
                    <a:lstStyle/>
                    <a:p>
                      <a:pPr algn="r" fontAlgn="b"/>
                      <a:r>
                        <a:rPr lang="en-US" sz="900" b="0" i="0" u="none" strike="noStrike">
                          <a:solidFill>
                            <a:srgbClr val="000000"/>
                          </a:solidFill>
                          <a:effectLst/>
                          <a:latin typeface="Calibri" panose="020F0502020204030204" pitchFamily="34" charset="0"/>
                        </a:rPr>
                        <a:t>19</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216</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291</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507</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4160</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903</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-3257</a:t>
                      </a:r>
                    </a:p>
                  </a:txBody>
                  <a:tcPr marL="9525" marR="9525" marT="9525" marB="0" anchor="b">
                    <a:lnL w="6350" cap="flat" cmpd="sng" algn="ctr">
                      <a:solidFill>
                        <a:srgbClr val="4472C4"/>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312242761"/>
                  </a:ext>
                </a:extLst>
              </a:tr>
              <a:tr h="132429">
                <a:tc>
                  <a:txBody>
                    <a:bodyPr/>
                    <a:lstStyle/>
                    <a:p>
                      <a:pPr algn="r" fontAlgn="b"/>
                      <a:r>
                        <a:rPr lang="en-US" sz="900" b="0" i="0" u="none" strike="noStrike" dirty="0">
                          <a:solidFill>
                            <a:srgbClr val="000000"/>
                          </a:solidFill>
                          <a:effectLst/>
                          <a:latin typeface="Calibri" panose="020F0502020204030204" pitchFamily="34" charset="0"/>
                        </a:rPr>
                        <a:t>18</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r" fontAlgn="b"/>
                      <a:r>
                        <a:rPr lang="en-US" sz="900" b="0" i="0" u="none" strike="noStrike">
                          <a:solidFill>
                            <a:srgbClr val="000000"/>
                          </a:solidFill>
                          <a:effectLst/>
                          <a:latin typeface="Calibri" panose="020F0502020204030204" pitchFamily="34" charset="0"/>
                        </a:rPr>
                        <a:t>333</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r" fontAlgn="b"/>
                      <a:r>
                        <a:rPr lang="en-US" sz="900" b="0" i="0" u="none" strike="noStrike">
                          <a:solidFill>
                            <a:srgbClr val="000000"/>
                          </a:solidFill>
                          <a:effectLst/>
                          <a:latin typeface="Calibri" panose="020F0502020204030204" pitchFamily="34" charset="0"/>
                        </a:rPr>
                        <a:t>174</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r" fontAlgn="b"/>
                      <a:r>
                        <a:rPr lang="en-US" sz="900" b="0" i="0" u="none" strike="noStrike">
                          <a:solidFill>
                            <a:srgbClr val="000000"/>
                          </a:solidFill>
                          <a:effectLst/>
                          <a:latin typeface="Calibri" panose="020F0502020204030204" pitchFamily="34" charset="0"/>
                        </a:rPr>
                        <a:t>507</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r" fontAlgn="b"/>
                      <a:r>
                        <a:rPr lang="en-US" sz="900" b="0" i="0" u="none" strike="noStrike">
                          <a:solidFill>
                            <a:srgbClr val="000000"/>
                          </a:solidFill>
                          <a:effectLst/>
                          <a:latin typeface="Calibri" panose="020F0502020204030204" pitchFamily="34" charset="0"/>
                        </a:rPr>
                        <a:t>4493</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r" fontAlgn="b"/>
                      <a:r>
                        <a:rPr lang="en-US" sz="900" b="0" i="0" u="none" strike="noStrike">
                          <a:solidFill>
                            <a:srgbClr val="000000"/>
                          </a:solidFill>
                          <a:effectLst/>
                          <a:latin typeface="Calibri" panose="020F0502020204030204" pitchFamily="34" charset="0"/>
                        </a:rPr>
                        <a:t>1077</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r" fontAlgn="b"/>
                      <a:r>
                        <a:rPr lang="en-US" sz="900" b="0" i="0" u="none" strike="noStrike">
                          <a:solidFill>
                            <a:srgbClr val="000000"/>
                          </a:solidFill>
                          <a:effectLst/>
                          <a:latin typeface="Calibri" panose="020F0502020204030204" pitchFamily="34" charset="0"/>
                        </a:rPr>
                        <a:t>-3416</a:t>
                      </a:r>
                    </a:p>
                  </a:txBody>
                  <a:tcPr marL="9525" marR="9525" marT="9525" marB="0" anchor="b">
                    <a:lnL w="6350" cap="flat" cmpd="sng" algn="ctr">
                      <a:solidFill>
                        <a:srgbClr val="4472C4"/>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extLst>
                  <a:ext uri="{0D108BD9-81ED-4DB2-BD59-A6C34878D82A}">
                    <a16:rowId xmlns:a16="http://schemas.microsoft.com/office/drawing/2014/main" val="2628596505"/>
                  </a:ext>
                </a:extLst>
              </a:tr>
              <a:tr h="132429">
                <a:tc>
                  <a:txBody>
                    <a:bodyPr/>
                    <a:lstStyle/>
                    <a:p>
                      <a:pPr algn="r" fontAlgn="b"/>
                      <a:r>
                        <a:rPr lang="en-US" sz="900" b="0" i="0" u="none" strike="noStrike">
                          <a:solidFill>
                            <a:srgbClr val="000000"/>
                          </a:solidFill>
                          <a:effectLst/>
                          <a:latin typeface="Calibri" panose="020F0502020204030204" pitchFamily="34" charset="0"/>
                        </a:rPr>
                        <a:t>17</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384</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124</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508</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4877</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1201</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-3676</a:t>
                      </a:r>
                    </a:p>
                  </a:txBody>
                  <a:tcPr marL="9525" marR="9525" marT="9525" marB="0" anchor="b">
                    <a:lnL w="6350" cap="flat" cmpd="sng" algn="ctr">
                      <a:solidFill>
                        <a:srgbClr val="4472C4"/>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125305982"/>
                  </a:ext>
                </a:extLst>
              </a:tr>
              <a:tr h="132429">
                <a:tc>
                  <a:txBody>
                    <a:bodyPr/>
                    <a:lstStyle/>
                    <a:p>
                      <a:pPr algn="r" fontAlgn="b"/>
                      <a:r>
                        <a:rPr lang="en-US" sz="900" b="0" i="0" u="none" strike="noStrike">
                          <a:solidFill>
                            <a:srgbClr val="000000"/>
                          </a:solidFill>
                          <a:effectLst/>
                          <a:latin typeface="Calibri" panose="020F0502020204030204" pitchFamily="34" charset="0"/>
                        </a:rPr>
                        <a:t>16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r" fontAlgn="b"/>
                      <a:r>
                        <a:rPr lang="en-US" sz="900" b="0" i="0" u="none" strike="noStrike">
                          <a:solidFill>
                            <a:srgbClr val="000000"/>
                          </a:solidFill>
                          <a:effectLst/>
                          <a:latin typeface="Calibri" panose="020F0502020204030204" pitchFamily="34" charset="0"/>
                        </a:rPr>
                        <a:t>411</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r" fontAlgn="b"/>
                      <a:r>
                        <a:rPr lang="en-US" sz="900" b="0" i="0" u="none" strike="noStrike">
                          <a:solidFill>
                            <a:srgbClr val="000000"/>
                          </a:solidFill>
                          <a:effectLst/>
                          <a:latin typeface="Calibri" panose="020F0502020204030204" pitchFamily="34" charset="0"/>
                        </a:rPr>
                        <a:t>96</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r" fontAlgn="b"/>
                      <a:r>
                        <a:rPr lang="en-US" sz="900" b="0" i="0" u="none" strike="noStrike">
                          <a:solidFill>
                            <a:srgbClr val="000000"/>
                          </a:solidFill>
                          <a:effectLst/>
                          <a:latin typeface="Calibri" panose="020F0502020204030204" pitchFamily="34" charset="0"/>
                        </a:rPr>
                        <a:t>507</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r" fontAlgn="b"/>
                      <a:r>
                        <a:rPr lang="en-US" sz="900" b="0" i="0" u="none" strike="noStrike">
                          <a:solidFill>
                            <a:srgbClr val="000000"/>
                          </a:solidFill>
                          <a:effectLst/>
                          <a:latin typeface="Calibri" panose="020F0502020204030204" pitchFamily="34" charset="0"/>
                        </a:rPr>
                        <a:t>5288</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r" fontAlgn="b"/>
                      <a:r>
                        <a:rPr lang="en-US" sz="900" b="0" i="0" u="none" strike="noStrike">
                          <a:solidFill>
                            <a:srgbClr val="000000"/>
                          </a:solidFill>
                          <a:effectLst/>
                          <a:latin typeface="Calibri" panose="020F0502020204030204" pitchFamily="34" charset="0"/>
                        </a:rPr>
                        <a:t>1297</a:t>
                      </a:r>
                    </a:p>
                  </a:txBody>
                  <a:tcPr marL="9525" marR="9525" marT="9525"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r" fontAlgn="b"/>
                      <a:r>
                        <a:rPr lang="en-US" sz="900" b="0" i="0" u="none" strike="noStrike" dirty="0">
                          <a:solidFill>
                            <a:srgbClr val="000000"/>
                          </a:solidFill>
                          <a:effectLst/>
                          <a:latin typeface="Calibri" panose="020F0502020204030204" pitchFamily="34" charset="0"/>
                        </a:rPr>
                        <a:t>-3991</a:t>
                      </a:r>
                    </a:p>
                  </a:txBody>
                  <a:tcPr marL="9525" marR="9525" marT="9525" marB="0" anchor="b">
                    <a:lnL w="6350" cap="flat" cmpd="sng" algn="ctr">
                      <a:solidFill>
                        <a:srgbClr val="4472C4"/>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extLst>
                  <a:ext uri="{0D108BD9-81ED-4DB2-BD59-A6C34878D82A}">
                    <a16:rowId xmlns:a16="http://schemas.microsoft.com/office/drawing/2014/main" val="2735051494"/>
                  </a:ext>
                </a:extLst>
              </a:tr>
            </a:tbl>
          </a:graphicData>
        </a:graphic>
      </p:graphicFrame>
      <p:cxnSp>
        <p:nvCxnSpPr>
          <p:cNvPr id="41" name="Straight Connector 40"/>
          <p:cNvCxnSpPr>
            <a:stCxn id="19" idx="3"/>
          </p:cNvCxnSpPr>
          <p:nvPr/>
        </p:nvCxnSpPr>
        <p:spPr bwMode="auto">
          <a:xfrm flipV="1">
            <a:off x="7928517" y="1750741"/>
            <a:ext cx="536033" cy="557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4" name="Straight Arrow Connector 43"/>
          <p:cNvCxnSpPr/>
          <p:nvPr/>
        </p:nvCxnSpPr>
        <p:spPr bwMode="auto">
          <a:xfrm flipH="1">
            <a:off x="8470901" y="1755732"/>
            <a:ext cx="11151" cy="48747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401004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Discuss Logistic regression Use Case on Credit Card Attrition for a retail bank</a:t>
            </a:r>
          </a:p>
          <a:p>
            <a:endParaRPr lang="en-US" dirty="0"/>
          </a:p>
          <a:p>
            <a:pPr marL="0" indent="0">
              <a:buNone/>
            </a:pPr>
            <a:r>
              <a:rPr lang="en-US" dirty="0"/>
              <a:t>( Time ~ 30-45 Mins)</a:t>
            </a:r>
          </a:p>
          <a:p>
            <a:pPr marL="0" indent="0">
              <a:buNone/>
            </a:pPr>
            <a:endParaRPr lang="en-US" dirty="0"/>
          </a:p>
          <a:p>
            <a:r>
              <a:rPr lang="en-US" dirty="0"/>
              <a:t>Q &amp; A (~ 10-15 Mins)</a:t>
            </a:r>
          </a:p>
        </p:txBody>
      </p:sp>
      <p:sp>
        <p:nvSpPr>
          <p:cNvPr id="4" name="Slide Number Placeholder 3"/>
          <p:cNvSpPr>
            <a:spLocks noGrp="1"/>
          </p:cNvSpPr>
          <p:nvPr>
            <p:ph type="sldNum" sz="quarter" idx="10"/>
          </p:nvPr>
        </p:nvSpPr>
        <p:spPr/>
        <p:txBody>
          <a:bodyPr/>
          <a:lstStyle/>
          <a:p>
            <a:pPr>
              <a:defRPr/>
            </a:pPr>
            <a:fld id="{51C84E76-4778-415F-B657-1876D5610E02}" type="slidenum">
              <a:rPr lang="en-US" smtClean="0">
                <a:solidFill>
                  <a:prstClr val="black"/>
                </a:solidFill>
              </a:rPr>
              <a:pPr>
                <a:defRPr/>
              </a:pPr>
              <a:t>2</a:t>
            </a:fld>
            <a:endParaRPr lang="en-US">
              <a:solidFill>
                <a:prstClr val="black"/>
              </a:solidFill>
            </a:endParaRPr>
          </a:p>
        </p:txBody>
      </p:sp>
    </p:spTree>
    <p:extLst>
      <p:ext uri="{BB962C8B-B14F-4D97-AF65-F5344CB8AC3E}">
        <p14:creationId xmlns:p14="http://schemas.microsoft.com/office/powerpoint/2010/main" val="3622542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Application of K-S Statistics</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In-time Model Validation</a:t>
            </a:r>
          </a:p>
          <a:p>
            <a:r>
              <a:rPr lang="en-US" dirty="0">
                <a:latin typeface="Times New Roman" panose="02020603050405020304" pitchFamily="18" charset="0"/>
                <a:cs typeface="Times New Roman" panose="02020603050405020304" pitchFamily="18" charset="0"/>
              </a:rPr>
              <a:t>Out-of-Time Model Validation</a:t>
            </a:r>
          </a:p>
        </p:txBody>
      </p:sp>
      <p:sp>
        <p:nvSpPr>
          <p:cNvPr id="4" name="Slide Number Placeholder 3"/>
          <p:cNvSpPr>
            <a:spLocks noGrp="1"/>
          </p:cNvSpPr>
          <p:nvPr>
            <p:ph type="sldNum" sz="quarter" idx="10"/>
          </p:nvPr>
        </p:nvSpPr>
        <p:spPr/>
        <p:txBody>
          <a:bodyPr/>
          <a:lstStyle/>
          <a:p>
            <a:pPr>
              <a:defRPr/>
            </a:pPr>
            <a:fld id="{51C84E76-4778-415F-B657-1876D5610E02}" type="slidenum">
              <a:rPr lang="en-US" smtClean="0">
                <a:solidFill>
                  <a:prstClr val="black"/>
                </a:solidFill>
              </a:rPr>
              <a:pPr>
                <a:defRPr/>
              </a:pPr>
              <a:t>20</a:t>
            </a:fld>
            <a:endParaRPr lang="en-US">
              <a:solidFill>
                <a:prstClr val="black"/>
              </a:solidFill>
            </a:endParaRPr>
          </a:p>
        </p:txBody>
      </p:sp>
    </p:spTree>
    <p:extLst>
      <p:ext uri="{BB962C8B-B14F-4D97-AF65-F5344CB8AC3E}">
        <p14:creationId xmlns:p14="http://schemas.microsoft.com/office/powerpoint/2010/main" val="313352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663" y="2512036"/>
            <a:ext cx="8229600" cy="468312"/>
          </a:xfrm>
        </p:spPr>
        <p:txBody>
          <a:bodyPr/>
          <a:lstStyle/>
          <a:p>
            <a:pPr algn="ctr"/>
            <a:r>
              <a:rPr lang="en-US" dirty="0">
                <a:latin typeface="Times New Roman" panose="02020603050405020304" pitchFamily="18" charset="0"/>
                <a:cs typeface="Times New Roman" panose="02020603050405020304" pitchFamily="18" charset="0"/>
              </a:rPr>
              <a:t>Thank You!</a:t>
            </a:r>
          </a:p>
        </p:txBody>
      </p:sp>
      <p:sp>
        <p:nvSpPr>
          <p:cNvPr id="4" name="Slide Number Placeholder 3"/>
          <p:cNvSpPr>
            <a:spLocks noGrp="1"/>
          </p:cNvSpPr>
          <p:nvPr>
            <p:ph type="sldNum" sz="quarter" idx="10"/>
          </p:nvPr>
        </p:nvSpPr>
        <p:spPr/>
        <p:txBody>
          <a:bodyPr/>
          <a:lstStyle/>
          <a:p>
            <a:pPr>
              <a:defRPr/>
            </a:pPr>
            <a:fld id="{51C84E76-4778-415F-B657-1876D5610E02}" type="slidenum">
              <a:rPr lang="en-US" smtClean="0">
                <a:solidFill>
                  <a:prstClr val="black"/>
                </a:solidFill>
              </a:rPr>
              <a:pPr>
                <a:defRPr/>
              </a:pPr>
              <a:t>21</a:t>
            </a:fld>
            <a:endParaRPr lang="en-US">
              <a:solidFill>
                <a:prstClr val="black"/>
              </a:solidFill>
            </a:endParaRPr>
          </a:p>
        </p:txBody>
      </p:sp>
    </p:spTree>
    <p:extLst>
      <p:ext uri="{BB962C8B-B14F-4D97-AF65-F5344CB8AC3E}">
        <p14:creationId xmlns:p14="http://schemas.microsoft.com/office/powerpoint/2010/main" val="1493129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963" y="527547"/>
            <a:ext cx="8543290" cy="785221"/>
          </a:xfrm>
        </p:spPr>
        <p:txBody>
          <a:bodyPr/>
          <a:lstStyle/>
          <a:p>
            <a:r>
              <a:rPr lang="en-US" dirty="0">
                <a:latin typeface="Times New Roman" panose="02020603050405020304" pitchFamily="18" charset="0"/>
                <a:cs typeface="Times New Roman" panose="02020603050405020304" pitchFamily="18" charset="0"/>
              </a:rPr>
              <a:t>Predict the likelihood of voluntary attrition for </a:t>
            </a:r>
            <a:r>
              <a:rPr lang="en-US">
                <a:latin typeface="Times New Roman" panose="02020603050405020304" pitchFamily="18" charset="0"/>
                <a:cs typeface="Times New Roman" panose="02020603050405020304" pitchFamily="18" charset="0"/>
              </a:rPr>
              <a:t>a credit card </a:t>
            </a:r>
            <a:r>
              <a:rPr lang="en-US" dirty="0">
                <a:latin typeface="Times New Roman" panose="02020603050405020304" pitchFamily="18" charset="0"/>
                <a:cs typeface="Times New Roman" panose="02020603050405020304" pitchFamily="18" charset="0"/>
              </a:rPr>
              <a:t>account holder</a:t>
            </a:r>
          </a:p>
        </p:txBody>
      </p:sp>
      <p:sp>
        <p:nvSpPr>
          <p:cNvPr id="3" name="Content Placeholder 2"/>
          <p:cNvSpPr>
            <a:spLocks noGrp="1"/>
          </p:cNvSpPr>
          <p:nvPr>
            <p:ph idx="1"/>
          </p:nvPr>
        </p:nvSpPr>
        <p:spPr>
          <a:xfrm>
            <a:off x="207963" y="1312768"/>
            <a:ext cx="8543290" cy="3227387"/>
          </a:xfrm>
        </p:spPr>
        <p:txBody>
          <a:bodyPr/>
          <a:lstStyle/>
          <a:p>
            <a:pPr marL="288925" lvl="1" indent="0">
              <a:spcBef>
                <a:spcPts val="600"/>
              </a:spcBef>
              <a:buNone/>
            </a:pPr>
            <a:r>
              <a:rPr lang="en-US" b="1" dirty="0">
                <a:latin typeface="Times New Roman" panose="02020603050405020304" pitchFamily="18" charset="0"/>
                <a:cs typeface="Times New Roman" panose="02020603050405020304" pitchFamily="18" charset="0"/>
              </a:rPr>
              <a:t>Case Context:</a:t>
            </a:r>
          </a:p>
          <a:p>
            <a:pPr marL="288925" lvl="1" indent="0">
              <a:spcBef>
                <a:spcPts val="600"/>
              </a:spcBef>
              <a:buNone/>
            </a:pPr>
            <a:r>
              <a:rPr lang="en-US" dirty="0"/>
              <a:t>- </a:t>
            </a:r>
            <a:r>
              <a:rPr lang="en-US" dirty="0">
                <a:latin typeface="Times New Roman" panose="02020603050405020304" pitchFamily="18" charset="0"/>
                <a:cs typeface="Times New Roman" panose="02020603050405020304" pitchFamily="18" charset="0"/>
              </a:rPr>
              <a:t>For the Credit Cards line of business in consumer banking, account attrition is defined as the voluntary intimation of account closure to the bank by the customer.</a:t>
            </a:r>
          </a:p>
          <a:p>
            <a:pPr marL="288925" lvl="1" indent="0">
              <a:spcBef>
                <a:spcPts val="600"/>
              </a:spcBef>
              <a:buNone/>
            </a:pPr>
            <a:r>
              <a:rPr lang="en-US" dirty="0">
                <a:latin typeface="Times New Roman" panose="02020603050405020304" pitchFamily="18" charset="0"/>
                <a:cs typeface="Times New Roman" panose="02020603050405020304" pitchFamily="18" charset="0"/>
              </a:rPr>
              <a:t>- Credit card attrition generally has a negative impact on the cards business P&amp;L with loss of sales and revenue along with asset/balance erosion.</a:t>
            </a:r>
            <a:br>
              <a:rPr lang="en-US" sz="1400"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There could be many factors affecting account attrition including dissatisfaction with customer service, cards value proposition not meeting customer's expectation, better competitive offers etc.</a:t>
            </a:r>
            <a:br>
              <a:rPr lang="en-US" sz="1400"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Leveraging the more significant of these factors, bank would like to know the likelihood of attrition for each account to build strategies for proactively countering account attrition.</a:t>
            </a: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a:p>
            <a:pPr marL="288925" lvl="1" indent="0">
              <a:spcBef>
                <a:spcPts val="600"/>
              </a:spcBef>
              <a:buNone/>
            </a:pPr>
            <a:br>
              <a:rPr lang="en-US" sz="1400" dirty="0"/>
            </a:br>
            <a:endParaRPr lang="en-US" sz="1400" dirty="0"/>
          </a:p>
        </p:txBody>
      </p:sp>
      <p:sp>
        <p:nvSpPr>
          <p:cNvPr id="4" name="Slide Number Placeholder 3"/>
          <p:cNvSpPr>
            <a:spLocks noGrp="1"/>
          </p:cNvSpPr>
          <p:nvPr>
            <p:ph type="sldNum" sz="quarter" idx="10"/>
          </p:nvPr>
        </p:nvSpPr>
        <p:spPr/>
        <p:txBody>
          <a:bodyPr/>
          <a:lstStyle/>
          <a:p>
            <a:pPr>
              <a:defRPr/>
            </a:pPr>
            <a:fld id="{51C84E76-4778-415F-B657-1876D5610E02}" type="slidenum">
              <a:rPr lang="en-US" smtClean="0">
                <a:solidFill>
                  <a:prstClr val="black"/>
                </a:solidFill>
              </a:rPr>
              <a:pPr>
                <a:defRPr/>
              </a:pPr>
              <a:t>3</a:t>
            </a:fld>
            <a:endParaRPr lang="en-US">
              <a:solidFill>
                <a:prstClr val="black"/>
              </a:solidFill>
            </a:endParaRPr>
          </a:p>
        </p:txBody>
      </p:sp>
    </p:spTree>
    <p:extLst>
      <p:ext uri="{BB962C8B-B14F-4D97-AF65-F5344CB8AC3E}">
        <p14:creationId xmlns:p14="http://schemas.microsoft.com/office/powerpoint/2010/main" val="1062081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825" y="561155"/>
            <a:ext cx="8229600" cy="468312"/>
          </a:xfrm>
        </p:spPr>
        <p:txBody>
          <a:bodyPr/>
          <a:lstStyle/>
          <a:p>
            <a:pPr algn="ctr"/>
            <a:r>
              <a:rPr lang="en-US" dirty="0">
                <a:latin typeface="Times New Roman" panose="02020603050405020304" pitchFamily="18" charset="0"/>
                <a:cs typeface="Times New Roman" panose="02020603050405020304" pitchFamily="18" charset="0"/>
              </a:rPr>
              <a:t>Data</a:t>
            </a:r>
          </a:p>
        </p:txBody>
      </p:sp>
      <p:sp>
        <p:nvSpPr>
          <p:cNvPr id="3" name="Content Placeholder 2"/>
          <p:cNvSpPr>
            <a:spLocks noGrp="1"/>
          </p:cNvSpPr>
          <p:nvPr>
            <p:ph idx="1"/>
          </p:nvPr>
        </p:nvSpPr>
        <p:spPr>
          <a:xfrm>
            <a:off x="329843" y="1234449"/>
            <a:ext cx="8392126" cy="1465672"/>
          </a:xfrm>
        </p:spPr>
        <p:txBody>
          <a:bodyPr/>
          <a:lstStyle/>
          <a:p>
            <a:pPr marL="0" marR="0" indent="0" algn="just">
              <a:lnSpc>
                <a:spcPct val="107000"/>
              </a:lnSpc>
              <a:spcBef>
                <a:spcPts val="0"/>
              </a:spcBef>
              <a:spcAft>
                <a:spcPts val="800"/>
              </a:spcAft>
              <a:buNone/>
            </a:pPr>
            <a:r>
              <a:rPr lang="en-US" sz="1200" dirty="0">
                <a:latin typeface="Times New Roman" panose="02020603050405020304" pitchFamily="18" charset="0"/>
                <a:ea typeface="Calibri" panose="020F0502020204030204" pitchFamily="34" charset="0"/>
                <a:cs typeface="Times New Roman" panose="02020603050405020304" pitchFamily="18" charset="0"/>
              </a:rPr>
              <a:t>The data is a sample of accounts as of Mar-2013 and the attrition has been defined as customers closing their credit card account within the next 6 months (Apr-2013 - Oct-2013). </a:t>
            </a:r>
          </a:p>
          <a:p>
            <a:pPr marL="0" marR="0" indent="0" algn="just">
              <a:lnSpc>
                <a:spcPct val="107000"/>
              </a:lnSpc>
              <a:spcBef>
                <a:spcPts val="0"/>
              </a:spcBef>
              <a:spcAft>
                <a:spcPts val="800"/>
              </a:spcAft>
              <a:buNone/>
            </a:pPr>
            <a:r>
              <a:rPr lang="en-US" sz="1200" dirty="0">
                <a:latin typeface="Times New Roman" panose="02020603050405020304" pitchFamily="18" charset="0"/>
                <a:ea typeface="Calibri" panose="020F0502020204030204" pitchFamily="34" charset="0"/>
                <a:cs typeface="Times New Roman" panose="02020603050405020304" pitchFamily="18" charset="0"/>
              </a:rPr>
              <a:t>The sample has a mix of snapshot data as of Mar-2013 and historical data covering past 12 months prior to Mar-2013, including their demographic profile and transaction information.</a:t>
            </a:r>
          </a:p>
          <a:p>
            <a:pPr marL="0" indent="0" algn="just">
              <a:buNone/>
            </a:pPr>
            <a:endParaRPr lang="en-US" dirty="0"/>
          </a:p>
        </p:txBody>
      </p:sp>
      <p:sp>
        <p:nvSpPr>
          <p:cNvPr id="4" name="Slide Number Placeholder 3"/>
          <p:cNvSpPr>
            <a:spLocks noGrp="1"/>
          </p:cNvSpPr>
          <p:nvPr>
            <p:ph type="sldNum" sz="quarter" idx="10"/>
          </p:nvPr>
        </p:nvSpPr>
        <p:spPr/>
        <p:txBody>
          <a:bodyPr/>
          <a:lstStyle/>
          <a:p>
            <a:pPr>
              <a:defRPr/>
            </a:pPr>
            <a:fld id="{51C84E76-4778-415F-B657-1876D5610E02}" type="slidenum">
              <a:rPr lang="en-US" smtClean="0">
                <a:solidFill>
                  <a:prstClr val="black"/>
                </a:solidFill>
              </a:rPr>
              <a:pPr>
                <a:defRPr/>
              </a:pPr>
              <a:t>4</a:t>
            </a:fld>
            <a:endParaRPr lang="en-US">
              <a:solidFill>
                <a:prstClr val="black"/>
              </a:solidFill>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2299864524"/>
              </p:ext>
            </p:extLst>
          </p:nvPr>
        </p:nvGraphicFramePr>
        <p:xfrm>
          <a:off x="584868" y="4010773"/>
          <a:ext cx="914400" cy="771525"/>
        </p:xfrm>
        <a:graphic>
          <a:graphicData uri="http://schemas.openxmlformats.org/presentationml/2006/ole">
            <mc:AlternateContent xmlns:mc="http://schemas.openxmlformats.org/markup-compatibility/2006">
              <mc:Choice xmlns:v="urn:schemas-microsoft-com:vml" Requires="v">
                <p:oleObj spid="_x0000_s6203" name="Worksheet" showAsIcon="1" r:id="rId3" imgW="914400" imgH="771480" progId="Excel.Sheet.12">
                  <p:link updateAutomatic="1"/>
                </p:oleObj>
              </mc:Choice>
              <mc:Fallback>
                <p:oleObj name="Worksheet" showAsIcon="1" r:id="rId3" imgW="914400" imgH="771480" progId="Excel.Sheet.12">
                  <p:link updateAutomatic="1"/>
                  <p:pic>
                    <p:nvPicPr>
                      <p:cNvPr id="0" name=""/>
                      <p:cNvPicPr/>
                      <p:nvPr/>
                    </p:nvPicPr>
                    <p:blipFill>
                      <a:blip r:embed="rId4"/>
                      <a:stretch>
                        <a:fillRect/>
                      </a:stretch>
                    </p:blipFill>
                    <p:spPr>
                      <a:xfrm>
                        <a:off x="584868" y="4010773"/>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955099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1C84E76-4778-415F-B657-1876D5610E02}" type="slidenum">
              <a:rPr lang="en-US" smtClean="0">
                <a:solidFill>
                  <a:prstClr val="black"/>
                </a:solidFill>
              </a:rPr>
              <a:pPr>
                <a:defRPr/>
              </a:pPr>
              <a:t>5</a:t>
            </a:fld>
            <a:endParaRPr lang="en-US">
              <a:solidFill>
                <a:prstClr val="black"/>
              </a:solidFill>
            </a:endParaRPr>
          </a:p>
        </p:txBody>
      </p:sp>
      <p:grpSp>
        <p:nvGrpSpPr>
          <p:cNvPr id="5" name="Group 24"/>
          <p:cNvGrpSpPr>
            <a:grpSpLocks/>
          </p:cNvGrpSpPr>
          <p:nvPr/>
        </p:nvGrpSpPr>
        <p:grpSpPr bwMode="auto">
          <a:xfrm>
            <a:off x="207963" y="588032"/>
            <a:ext cx="8573430" cy="598488"/>
            <a:chOff x="672" y="642"/>
            <a:chExt cx="4950" cy="377"/>
          </a:xfrm>
        </p:grpSpPr>
        <p:sp>
          <p:nvSpPr>
            <p:cNvPr id="6" name="Freeform 25"/>
            <p:cNvSpPr>
              <a:spLocks/>
            </p:cNvSpPr>
            <p:nvPr/>
          </p:nvSpPr>
          <p:spPr bwMode="gray">
            <a:xfrm>
              <a:off x="4688" y="642"/>
              <a:ext cx="934" cy="377"/>
            </a:xfrm>
            <a:custGeom>
              <a:avLst/>
              <a:gdLst>
                <a:gd name="T0" fmla="*/ 0 w 1127"/>
                <a:gd name="T1" fmla="*/ 0 h 472"/>
                <a:gd name="T2" fmla="*/ 1042 w 1127"/>
                <a:gd name="T3" fmla="*/ 0 h 472"/>
                <a:gd name="T4" fmla="*/ 1127 w 1127"/>
                <a:gd name="T5" fmla="*/ 236 h 472"/>
                <a:gd name="T6" fmla="*/ 1042 w 1127"/>
                <a:gd name="T7" fmla="*/ 472 h 472"/>
                <a:gd name="T8" fmla="*/ 0 w 1127"/>
                <a:gd name="T9" fmla="*/ 472 h 472"/>
                <a:gd name="T10" fmla="*/ 85 w 1127"/>
                <a:gd name="T11" fmla="*/ 236 h 472"/>
                <a:gd name="T12" fmla="*/ 0 w 1127"/>
                <a:gd name="T13" fmla="*/ 0 h 472"/>
              </a:gdLst>
              <a:ahLst/>
              <a:cxnLst>
                <a:cxn ang="0">
                  <a:pos x="T0" y="T1"/>
                </a:cxn>
                <a:cxn ang="0">
                  <a:pos x="T2" y="T3"/>
                </a:cxn>
                <a:cxn ang="0">
                  <a:pos x="T4" y="T5"/>
                </a:cxn>
                <a:cxn ang="0">
                  <a:pos x="T6" y="T7"/>
                </a:cxn>
                <a:cxn ang="0">
                  <a:pos x="T8" y="T9"/>
                </a:cxn>
                <a:cxn ang="0">
                  <a:pos x="T10" y="T11"/>
                </a:cxn>
                <a:cxn ang="0">
                  <a:pos x="T12" y="T13"/>
                </a:cxn>
              </a:cxnLst>
              <a:rect l="0" t="0" r="r" b="b"/>
              <a:pathLst>
                <a:path w="1127" h="472">
                  <a:moveTo>
                    <a:pt x="0" y="0"/>
                  </a:moveTo>
                  <a:lnTo>
                    <a:pt x="1042" y="0"/>
                  </a:lnTo>
                  <a:lnTo>
                    <a:pt x="1127" y="236"/>
                  </a:lnTo>
                  <a:lnTo>
                    <a:pt x="1042" y="472"/>
                  </a:lnTo>
                  <a:lnTo>
                    <a:pt x="0" y="472"/>
                  </a:lnTo>
                  <a:lnTo>
                    <a:pt x="85" y="236"/>
                  </a:lnTo>
                  <a:lnTo>
                    <a:pt x="0" y="0"/>
                  </a:lnTo>
                  <a:close/>
                </a:path>
              </a:pathLst>
            </a:custGeom>
            <a:gradFill rotWithShape="1">
              <a:gsLst>
                <a:gs pos="0">
                  <a:srgbClr val="FF9933"/>
                </a:gs>
                <a:gs pos="50000">
                  <a:srgbClr val="FF9933">
                    <a:gamma/>
                    <a:tint val="43137"/>
                    <a:invGamma/>
                  </a:srgbClr>
                </a:gs>
                <a:gs pos="100000">
                  <a:srgbClr val="FF9933"/>
                </a:gs>
              </a:gsLst>
              <a:lin ang="5400000" scaled="1"/>
            </a:gra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pPr eaLnBrk="1" hangingPunct="1">
                <a:spcBef>
                  <a:spcPct val="0"/>
                </a:spcBef>
                <a:buSzTx/>
                <a:buFontTx/>
                <a:buNone/>
              </a:pPr>
              <a:endParaRPr lang="en-US" sz="1800" b="0">
                <a:solidFill>
                  <a:srgbClr val="000000"/>
                </a:solidFill>
                <a:latin typeface="Arial" panose="020B0604020202020204" pitchFamily="34" charset="0"/>
                <a:ea typeface="+mn-ea"/>
              </a:endParaRPr>
            </a:p>
          </p:txBody>
        </p:sp>
        <p:sp>
          <p:nvSpPr>
            <p:cNvPr id="7" name="Rectangle 26"/>
            <p:cNvSpPr>
              <a:spLocks noChangeArrowheads="1"/>
            </p:cNvSpPr>
            <p:nvPr/>
          </p:nvSpPr>
          <p:spPr bwMode="gray">
            <a:xfrm>
              <a:off x="4786" y="668"/>
              <a:ext cx="765" cy="326"/>
            </a:xfrm>
            <a:prstGeom prst="rect">
              <a:avLst/>
            </a:prstGeom>
            <a:gradFill rotWithShape="1">
              <a:gsLst>
                <a:gs pos="0">
                  <a:srgbClr val="FF9933"/>
                </a:gs>
                <a:gs pos="50000">
                  <a:srgbClr val="FF9933">
                    <a:gamma/>
                    <a:tint val="43137"/>
                    <a:invGamma/>
                  </a:srgbClr>
                </a:gs>
                <a:gs pos="100000">
                  <a:srgbClr val="FF9933"/>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lIns="2324" tIns="0" rIns="2324" bIns="0" anchor="ctr"/>
            <a:lstStyle/>
            <a:p>
              <a:pPr algn="ctr" eaLnBrk="1" hangingPunct="1">
                <a:spcBef>
                  <a:spcPct val="0"/>
                </a:spcBef>
                <a:buSzTx/>
                <a:buFontTx/>
                <a:buNone/>
              </a:pPr>
              <a:r>
                <a:rPr lang="en-US" altLang="en-US" sz="900" dirty="0">
                  <a:solidFill>
                    <a:srgbClr val="000000"/>
                  </a:solidFill>
                  <a:latin typeface="Times New Roman" panose="02020603050405020304" pitchFamily="18" charset="0"/>
                  <a:ea typeface="+mn-ea"/>
                  <a:cs typeface="Times New Roman" panose="02020603050405020304" pitchFamily="18" charset="0"/>
                </a:rPr>
                <a:t>Model Evaluation</a:t>
              </a:r>
            </a:p>
          </p:txBody>
        </p:sp>
        <p:sp>
          <p:nvSpPr>
            <p:cNvPr id="8" name="Freeform 27"/>
            <p:cNvSpPr>
              <a:spLocks/>
            </p:cNvSpPr>
            <p:nvPr/>
          </p:nvSpPr>
          <p:spPr bwMode="gray">
            <a:xfrm>
              <a:off x="1392" y="642"/>
              <a:ext cx="796" cy="377"/>
            </a:xfrm>
            <a:custGeom>
              <a:avLst/>
              <a:gdLst>
                <a:gd name="T0" fmla="*/ 0 w 1136"/>
                <a:gd name="T1" fmla="*/ 0 h 473"/>
                <a:gd name="T2" fmla="*/ 1051 w 1136"/>
                <a:gd name="T3" fmla="*/ 0 h 473"/>
                <a:gd name="T4" fmla="*/ 1136 w 1136"/>
                <a:gd name="T5" fmla="*/ 237 h 473"/>
                <a:gd name="T6" fmla="*/ 1051 w 1136"/>
                <a:gd name="T7" fmla="*/ 473 h 473"/>
                <a:gd name="T8" fmla="*/ 0 w 1136"/>
                <a:gd name="T9" fmla="*/ 473 h 473"/>
                <a:gd name="T10" fmla="*/ 0 w 1136"/>
                <a:gd name="T11" fmla="*/ 237 h 473"/>
                <a:gd name="T12" fmla="*/ 0 w 1136"/>
                <a:gd name="T13" fmla="*/ 0 h 473"/>
              </a:gdLst>
              <a:ahLst/>
              <a:cxnLst>
                <a:cxn ang="0">
                  <a:pos x="T0" y="T1"/>
                </a:cxn>
                <a:cxn ang="0">
                  <a:pos x="T2" y="T3"/>
                </a:cxn>
                <a:cxn ang="0">
                  <a:pos x="T4" y="T5"/>
                </a:cxn>
                <a:cxn ang="0">
                  <a:pos x="T6" y="T7"/>
                </a:cxn>
                <a:cxn ang="0">
                  <a:pos x="T8" y="T9"/>
                </a:cxn>
                <a:cxn ang="0">
                  <a:pos x="T10" y="T11"/>
                </a:cxn>
                <a:cxn ang="0">
                  <a:pos x="T12" y="T13"/>
                </a:cxn>
              </a:cxnLst>
              <a:rect l="0" t="0" r="r" b="b"/>
              <a:pathLst>
                <a:path w="1136" h="473">
                  <a:moveTo>
                    <a:pt x="0" y="0"/>
                  </a:moveTo>
                  <a:lnTo>
                    <a:pt x="1051" y="0"/>
                  </a:lnTo>
                  <a:lnTo>
                    <a:pt x="1136" y="237"/>
                  </a:lnTo>
                  <a:lnTo>
                    <a:pt x="1051" y="473"/>
                  </a:lnTo>
                  <a:lnTo>
                    <a:pt x="0" y="473"/>
                  </a:lnTo>
                  <a:lnTo>
                    <a:pt x="0" y="237"/>
                  </a:lnTo>
                  <a:lnTo>
                    <a:pt x="0" y="0"/>
                  </a:lnTo>
                  <a:close/>
                </a:path>
              </a:pathLst>
            </a:custGeom>
            <a:gradFill rotWithShape="1">
              <a:gsLst>
                <a:gs pos="0">
                  <a:srgbClr val="FF9933"/>
                </a:gs>
                <a:gs pos="50000">
                  <a:srgbClr val="FF9933">
                    <a:gamma/>
                    <a:tint val="43137"/>
                    <a:invGamma/>
                  </a:srgbClr>
                </a:gs>
                <a:gs pos="100000">
                  <a:srgbClr val="FF9933"/>
                </a:gs>
              </a:gsLst>
              <a:lin ang="5400000" scaled="1"/>
            </a:gra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pPr eaLnBrk="1" hangingPunct="1">
                <a:spcBef>
                  <a:spcPct val="0"/>
                </a:spcBef>
                <a:buSzTx/>
                <a:buFontTx/>
                <a:buNone/>
              </a:pPr>
              <a:endParaRPr lang="en-US" sz="1800" b="0">
                <a:solidFill>
                  <a:srgbClr val="000000"/>
                </a:solidFill>
                <a:latin typeface="Arial" panose="020B0604020202020204" pitchFamily="34" charset="0"/>
                <a:ea typeface="+mn-ea"/>
              </a:endParaRPr>
            </a:p>
          </p:txBody>
        </p:sp>
        <p:sp>
          <p:nvSpPr>
            <p:cNvPr id="9" name="Rectangle 28"/>
            <p:cNvSpPr>
              <a:spLocks noChangeArrowheads="1"/>
            </p:cNvSpPr>
            <p:nvPr/>
          </p:nvSpPr>
          <p:spPr bwMode="gray">
            <a:xfrm>
              <a:off x="1488" y="667"/>
              <a:ext cx="630" cy="327"/>
            </a:xfrm>
            <a:prstGeom prst="rect">
              <a:avLst/>
            </a:prstGeom>
            <a:gradFill rotWithShape="1">
              <a:gsLst>
                <a:gs pos="0">
                  <a:srgbClr val="FF9933"/>
                </a:gs>
                <a:gs pos="50000">
                  <a:srgbClr val="FF9933">
                    <a:gamma/>
                    <a:tint val="43137"/>
                    <a:invGamma/>
                  </a:srgbClr>
                </a:gs>
                <a:gs pos="100000">
                  <a:srgbClr val="FF9933"/>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lIns="2324" tIns="0" rIns="2324" bIns="0" anchor="ctr"/>
            <a:lstStyle/>
            <a:p>
              <a:pPr algn="ctr" eaLnBrk="1" hangingPunct="1">
                <a:spcBef>
                  <a:spcPct val="0"/>
                </a:spcBef>
                <a:buSzTx/>
                <a:buFontTx/>
                <a:buNone/>
              </a:pPr>
              <a:r>
                <a:rPr lang="en-US" altLang="en-US" sz="800" dirty="0">
                  <a:solidFill>
                    <a:srgbClr val="000000"/>
                  </a:solidFill>
                  <a:latin typeface="Times New Roman" panose="02020603050405020304" pitchFamily="18" charset="0"/>
                  <a:ea typeface="+mn-ea"/>
                  <a:cs typeface="Times New Roman" panose="02020603050405020304" pitchFamily="18" charset="0"/>
                </a:rPr>
                <a:t>Data Collection and Data Understanding</a:t>
              </a:r>
              <a:endParaRPr lang="en-US" altLang="en-US" sz="800" b="0" dirty="0">
                <a:solidFill>
                  <a:srgbClr val="000000"/>
                </a:solidFill>
                <a:latin typeface="Times New Roman" panose="02020603050405020304" pitchFamily="18" charset="0"/>
                <a:ea typeface="+mn-ea"/>
                <a:cs typeface="Times New Roman" panose="02020603050405020304" pitchFamily="18" charset="0"/>
              </a:endParaRPr>
            </a:p>
          </p:txBody>
        </p:sp>
        <p:sp>
          <p:nvSpPr>
            <p:cNvPr id="10" name="Freeform 29"/>
            <p:cNvSpPr>
              <a:spLocks/>
            </p:cNvSpPr>
            <p:nvPr/>
          </p:nvSpPr>
          <p:spPr bwMode="gray">
            <a:xfrm>
              <a:off x="2984" y="642"/>
              <a:ext cx="938" cy="377"/>
            </a:xfrm>
            <a:custGeom>
              <a:avLst/>
              <a:gdLst>
                <a:gd name="T0" fmla="*/ 0 w 1134"/>
                <a:gd name="T1" fmla="*/ 0 h 472"/>
                <a:gd name="T2" fmla="*/ 1049 w 1134"/>
                <a:gd name="T3" fmla="*/ 0 h 472"/>
                <a:gd name="T4" fmla="*/ 1134 w 1134"/>
                <a:gd name="T5" fmla="*/ 236 h 472"/>
                <a:gd name="T6" fmla="*/ 1049 w 1134"/>
                <a:gd name="T7" fmla="*/ 472 h 472"/>
                <a:gd name="T8" fmla="*/ 0 w 1134"/>
                <a:gd name="T9" fmla="*/ 472 h 472"/>
                <a:gd name="T10" fmla="*/ 85 w 1134"/>
                <a:gd name="T11" fmla="*/ 236 h 472"/>
                <a:gd name="T12" fmla="*/ 0 w 1134"/>
                <a:gd name="T13" fmla="*/ 0 h 472"/>
              </a:gdLst>
              <a:ahLst/>
              <a:cxnLst>
                <a:cxn ang="0">
                  <a:pos x="T0" y="T1"/>
                </a:cxn>
                <a:cxn ang="0">
                  <a:pos x="T2" y="T3"/>
                </a:cxn>
                <a:cxn ang="0">
                  <a:pos x="T4" y="T5"/>
                </a:cxn>
                <a:cxn ang="0">
                  <a:pos x="T6" y="T7"/>
                </a:cxn>
                <a:cxn ang="0">
                  <a:pos x="T8" y="T9"/>
                </a:cxn>
                <a:cxn ang="0">
                  <a:pos x="T10" y="T11"/>
                </a:cxn>
                <a:cxn ang="0">
                  <a:pos x="T12" y="T13"/>
                </a:cxn>
              </a:cxnLst>
              <a:rect l="0" t="0" r="r" b="b"/>
              <a:pathLst>
                <a:path w="1134" h="472">
                  <a:moveTo>
                    <a:pt x="0" y="0"/>
                  </a:moveTo>
                  <a:lnTo>
                    <a:pt x="1049" y="0"/>
                  </a:lnTo>
                  <a:lnTo>
                    <a:pt x="1134" y="236"/>
                  </a:lnTo>
                  <a:lnTo>
                    <a:pt x="1049" y="472"/>
                  </a:lnTo>
                  <a:lnTo>
                    <a:pt x="0" y="472"/>
                  </a:lnTo>
                  <a:lnTo>
                    <a:pt x="85" y="236"/>
                  </a:lnTo>
                  <a:lnTo>
                    <a:pt x="0" y="0"/>
                  </a:lnTo>
                  <a:close/>
                </a:path>
              </a:pathLst>
            </a:custGeom>
            <a:gradFill rotWithShape="1">
              <a:gsLst>
                <a:gs pos="0">
                  <a:srgbClr val="FF9933"/>
                </a:gs>
                <a:gs pos="50000">
                  <a:srgbClr val="FF9933">
                    <a:gamma/>
                    <a:tint val="43137"/>
                    <a:invGamma/>
                  </a:srgbClr>
                </a:gs>
                <a:gs pos="100000">
                  <a:srgbClr val="FF9933"/>
                </a:gs>
              </a:gsLst>
              <a:lin ang="5400000" scaled="1"/>
            </a:gra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pPr eaLnBrk="1" hangingPunct="1">
                <a:spcBef>
                  <a:spcPct val="0"/>
                </a:spcBef>
                <a:buSzTx/>
                <a:buFontTx/>
                <a:buNone/>
              </a:pPr>
              <a:endParaRPr lang="en-US" sz="1800" b="0">
                <a:solidFill>
                  <a:srgbClr val="000000"/>
                </a:solidFill>
                <a:latin typeface="Arial" panose="020B0604020202020204" pitchFamily="34" charset="0"/>
                <a:ea typeface="+mn-ea"/>
              </a:endParaRPr>
            </a:p>
          </p:txBody>
        </p:sp>
        <p:sp>
          <p:nvSpPr>
            <p:cNvPr id="11" name="Rectangle 30"/>
            <p:cNvSpPr>
              <a:spLocks noChangeArrowheads="1"/>
            </p:cNvSpPr>
            <p:nvPr/>
          </p:nvSpPr>
          <p:spPr bwMode="gray">
            <a:xfrm>
              <a:off x="3080" y="668"/>
              <a:ext cx="773" cy="326"/>
            </a:xfrm>
            <a:prstGeom prst="rect">
              <a:avLst/>
            </a:prstGeom>
            <a:gradFill rotWithShape="1">
              <a:gsLst>
                <a:gs pos="0">
                  <a:srgbClr val="FF9933"/>
                </a:gs>
                <a:gs pos="50000">
                  <a:srgbClr val="FF9933">
                    <a:gamma/>
                    <a:tint val="43137"/>
                    <a:invGamma/>
                  </a:srgbClr>
                </a:gs>
                <a:gs pos="100000">
                  <a:srgbClr val="FF9933"/>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lIns="2324" tIns="0" rIns="2324" bIns="0" anchor="ctr"/>
            <a:lstStyle/>
            <a:p>
              <a:pPr algn="ctr" eaLnBrk="1" hangingPunct="1">
                <a:spcBef>
                  <a:spcPct val="0"/>
                </a:spcBef>
                <a:buSzTx/>
                <a:buFontTx/>
                <a:buNone/>
              </a:pPr>
              <a:r>
                <a:rPr lang="en-US" altLang="en-US" sz="900" dirty="0">
                  <a:solidFill>
                    <a:srgbClr val="000000"/>
                  </a:solidFill>
                  <a:latin typeface="Times New Roman" panose="02020603050405020304" pitchFamily="18" charset="0"/>
                  <a:ea typeface="+mn-ea"/>
                  <a:cs typeface="Times New Roman" panose="02020603050405020304" pitchFamily="18" charset="0"/>
                </a:rPr>
                <a:t>Variable Treatment</a:t>
              </a:r>
              <a:endParaRPr lang="en-US" altLang="en-US" sz="2400" b="0" dirty="0">
                <a:solidFill>
                  <a:srgbClr val="000000"/>
                </a:solidFill>
                <a:latin typeface="Times New Roman" panose="02020603050405020304" pitchFamily="18" charset="0"/>
                <a:ea typeface="+mn-ea"/>
                <a:cs typeface="Times New Roman" panose="02020603050405020304" pitchFamily="18" charset="0"/>
              </a:endParaRPr>
            </a:p>
          </p:txBody>
        </p:sp>
        <p:sp>
          <p:nvSpPr>
            <p:cNvPr id="12" name="Freeform 31"/>
            <p:cNvSpPr>
              <a:spLocks/>
            </p:cNvSpPr>
            <p:nvPr/>
          </p:nvSpPr>
          <p:spPr bwMode="gray">
            <a:xfrm>
              <a:off x="3832" y="642"/>
              <a:ext cx="933" cy="377"/>
            </a:xfrm>
            <a:custGeom>
              <a:avLst/>
              <a:gdLst>
                <a:gd name="T0" fmla="*/ 0 w 1127"/>
                <a:gd name="T1" fmla="*/ 0 h 472"/>
                <a:gd name="T2" fmla="*/ 1042 w 1127"/>
                <a:gd name="T3" fmla="*/ 0 h 472"/>
                <a:gd name="T4" fmla="*/ 1127 w 1127"/>
                <a:gd name="T5" fmla="*/ 236 h 472"/>
                <a:gd name="T6" fmla="*/ 1042 w 1127"/>
                <a:gd name="T7" fmla="*/ 472 h 472"/>
                <a:gd name="T8" fmla="*/ 0 w 1127"/>
                <a:gd name="T9" fmla="*/ 472 h 472"/>
                <a:gd name="T10" fmla="*/ 85 w 1127"/>
                <a:gd name="T11" fmla="*/ 236 h 472"/>
                <a:gd name="T12" fmla="*/ 0 w 1127"/>
                <a:gd name="T13" fmla="*/ 0 h 472"/>
              </a:gdLst>
              <a:ahLst/>
              <a:cxnLst>
                <a:cxn ang="0">
                  <a:pos x="T0" y="T1"/>
                </a:cxn>
                <a:cxn ang="0">
                  <a:pos x="T2" y="T3"/>
                </a:cxn>
                <a:cxn ang="0">
                  <a:pos x="T4" y="T5"/>
                </a:cxn>
                <a:cxn ang="0">
                  <a:pos x="T6" y="T7"/>
                </a:cxn>
                <a:cxn ang="0">
                  <a:pos x="T8" y="T9"/>
                </a:cxn>
                <a:cxn ang="0">
                  <a:pos x="T10" y="T11"/>
                </a:cxn>
                <a:cxn ang="0">
                  <a:pos x="T12" y="T13"/>
                </a:cxn>
              </a:cxnLst>
              <a:rect l="0" t="0" r="r" b="b"/>
              <a:pathLst>
                <a:path w="1127" h="472">
                  <a:moveTo>
                    <a:pt x="0" y="0"/>
                  </a:moveTo>
                  <a:lnTo>
                    <a:pt x="1042" y="0"/>
                  </a:lnTo>
                  <a:lnTo>
                    <a:pt x="1127" y="236"/>
                  </a:lnTo>
                  <a:lnTo>
                    <a:pt x="1042" y="472"/>
                  </a:lnTo>
                  <a:lnTo>
                    <a:pt x="0" y="472"/>
                  </a:lnTo>
                  <a:lnTo>
                    <a:pt x="85" y="236"/>
                  </a:lnTo>
                  <a:lnTo>
                    <a:pt x="0" y="0"/>
                  </a:lnTo>
                  <a:close/>
                </a:path>
              </a:pathLst>
            </a:custGeom>
            <a:gradFill rotWithShape="1">
              <a:gsLst>
                <a:gs pos="0">
                  <a:srgbClr val="FF9933"/>
                </a:gs>
                <a:gs pos="50000">
                  <a:srgbClr val="FF9933">
                    <a:gamma/>
                    <a:tint val="43137"/>
                    <a:invGamma/>
                  </a:srgbClr>
                </a:gs>
                <a:gs pos="100000">
                  <a:srgbClr val="FF9933"/>
                </a:gs>
              </a:gsLst>
              <a:lin ang="5400000" scaled="1"/>
            </a:gra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pPr eaLnBrk="1" hangingPunct="1">
                <a:spcBef>
                  <a:spcPct val="0"/>
                </a:spcBef>
                <a:buSzTx/>
                <a:buFontTx/>
                <a:buNone/>
              </a:pPr>
              <a:endParaRPr lang="en-US" sz="1800" b="0">
                <a:solidFill>
                  <a:srgbClr val="000000"/>
                </a:solidFill>
                <a:latin typeface="Arial" panose="020B0604020202020204" pitchFamily="34" charset="0"/>
                <a:ea typeface="+mn-ea"/>
              </a:endParaRPr>
            </a:p>
          </p:txBody>
        </p:sp>
        <p:sp>
          <p:nvSpPr>
            <p:cNvPr id="13" name="Rectangle 32"/>
            <p:cNvSpPr>
              <a:spLocks noChangeArrowheads="1"/>
            </p:cNvSpPr>
            <p:nvPr/>
          </p:nvSpPr>
          <p:spPr bwMode="gray">
            <a:xfrm>
              <a:off x="3929" y="668"/>
              <a:ext cx="765" cy="326"/>
            </a:xfrm>
            <a:prstGeom prst="rect">
              <a:avLst/>
            </a:prstGeom>
            <a:gradFill rotWithShape="1">
              <a:gsLst>
                <a:gs pos="0">
                  <a:srgbClr val="FF9933"/>
                </a:gs>
                <a:gs pos="50000">
                  <a:srgbClr val="FF9933">
                    <a:gamma/>
                    <a:tint val="43137"/>
                    <a:invGamma/>
                  </a:srgbClr>
                </a:gs>
                <a:gs pos="100000">
                  <a:srgbClr val="FF9933"/>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lIns="2324" tIns="0" rIns="2324" bIns="0" anchor="ctr"/>
            <a:lstStyle/>
            <a:p>
              <a:pPr algn="ctr" eaLnBrk="1" hangingPunct="1">
                <a:spcBef>
                  <a:spcPct val="0"/>
                </a:spcBef>
                <a:buSzTx/>
                <a:buFontTx/>
                <a:buNone/>
              </a:pPr>
              <a:r>
                <a:rPr lang="en-US" altLang="en-US" sz="900" dirty="0">
                  <a:solidFill>
                    <a:srgbClr val="000000"/>
                  </a:solidFill>
                  <a:latin typeface="Times New Roman" panose="02020603050405020304" pitchFamily="18" charset="0"/>
                  <a:ea typeface="+mn-ea"/>
                  <a:cs typeface="Times New Roman" panose="02020603050405020304" pitchFamily="18" charset="0"/>
                </a:rPr>
                <a:t>Modeling</a:t>
              </a:r>
              <a:endParaRPr lang="en-US" altLang="en-US" sz="2400" b="0" dirty="0">
                <a:solidFill>
                  <a:srgbClr val="000000"/>
                </a:solidFill>
                <a:latin typeface="Times New Roman" panose="02020603050405020304" pitchFamily="18" charset="0"/>
                <a:ea typeface="+mn-ea"/>
                <a:cs typeface="Times New Roman" panose="02020603050405020304" pitchFamily="18" charset="0"/>
              </a:endParaRPr>
            </a:p>
          </p:txBody>
        </p:sp>
        <p:sp>
          <p:nvSpPr>
            <p:cNvPr id="14" name="Freeform 33"/>
            <p:cNvSpPr>
              <a:spLocks/>
            </p:cNvSpPr>
            <p:nvPr/>
          </p:nvSpPr>
          <p:spPr bwMode="gray">
            <a:xfrm>
              <a:off x="2118" y="642"/>
              <a:ext cx="939" cy="377"/>
            </a:xfrm>
            <a:custGeom>
              <a:avLst/>
              <a:gdLst>
                <a:gd name="T0" fmla="*/ 0 w 1134"/>
                <a:gd name="T1" fmla="*/ 0 h 472"/>
                <a:gd name="T2" fmla="*/ 1049 w 1134"/>
                <a:gd name="T3" fmla="*/ 0 h 472"/>
                <a:gd name="T4" fmla="*/ 1134 w 1134"/>
                <a:gd name="T5" fmla="*/ 236 h 472"/>
                <a:gd name="T6" fmla="*/ 1049 w 1134"/>
                <a:gd name="T7" fmla="*/ 472 h 472"/>
                <a:gd name="T8" fmla="*/ 0 w 1134"/>
                <a:gd name="T9" fmla="*/ 472 h 472"/>
                <a:gd name="T10" fmla="*/ 85 w 1134"/>
                <a:gd name="T11" fmla="*/ 236 h 472"/>
                <a:gd name="T12" fmla="*/ 0 w 1134"/>
                <a:gd name="T13" fmla="*/ 0 h 472"/>
              </a:gdLst>
              <a:ahLst/>
              <a:cxnLst>
                <a:cxn ang="0">
                  <a:pos x="T0" y="T1"/>
                </a:cxn>
                <a:cxn ang="0">
                  <a:pos x="T2" y="T3"/>
                </a:cxn>
                <a:cxn ang="0">
                  <a:pos x="T4" y="T5"/>
                </a:cxn>
                <a:cxn ang="0">
                  <a:pos x="T6" y="T7"/>
                </a:cxn>
                <a:cxn ang="0">
                  <a:pos x="T8" y="T9"/>
                </a:cxn>
                <a:cxn ang="0">
                  <a:pos x="T10" y="T11"/>
                </a:cxn>
                <a:cxn ang="0">
                  <a:pos x="T12" y="T13"/>
                </a:cxn>
              </a:cxnLst>
              <a:rect l="0" t="0" r="r" b="b"/>
              <a:pathLst>
                <a:path w="1134" h="472">
                  <a:moveTo>
                    <a:pt x="0" y="0"/>
                  </a:moveTo>
                  <a:lnTo>
                    <a:pt x="1049" y="0"/>
                  </a:lnTo>
                  <a:lnTo>
                    <a:pt x="1134" y="236"/>
                  </a:lnTo>
                  <a:lnTo>
                    <a:pt x="1049" y="472"/>
                  </a:lnTo>
                  <a:lnTo>
                    <a:pt x="0" y="472"/>
                  </a:lnTo>
                  <a:lnTo>
                    <a:pt x="85" y="236"/>
                  </a:lnTo>
                  <a:lnTo>
                    <a:pt x="0" y="0"/>
                  </a:lnTo>
                  <a:close/>
                </a:path>
              </a:pathLst>
            </a:custGeom>
            <a:gradFill rotWithShape="1">
              <a:gsLst>
                <a:gs pos="0">
                  <a:srgbClr val="FF9933"/>
                </a:gs>
                <a:gs pos="50000">
                  <a:srgbClr val="FF9933">
                    <a:gamma/>
                    <a:tint val="43137"/>
                    <a:invGamma/>
                  </a:srgbClr>
                </a:gs>
                <a:gs pos="100000">
                  <a:srgbClr val="FF9933"/>
                </a:gs>
              </a:gsLst>
              <a:lin ang="5400000" scaled="1"/>
            </a:gra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pPr eaLnBrk="1" hangingPunct="1">
                <a:spcBef>
                  <a:spcPct val="0"/>
                </a:spcBef>
                <a:buSzTx/>
                <a:buFontTx/>
                <a:buNone/>
              </a:pPr>
              <a:endParaRPr lang="en-US" sz="1800" b="0">
                <a:solidFill>
                  <a:srgbClr val="000000"/>
                </a:solidFill>
                <a:latin typeface="Arial" panose="020B0604020202020204" pitchFamily="34" charset="0"/>
                <a:ea typeface="+mn-ea"/>
              </a:endParaRPr>
            </a:p>
          </p:txBody>
        </p:sp>
        <p:sp>
          <p:nvSpPr>
            <p:cNvPr id="15" name="Rectangle 34"/>
            <p:cNvSpPr>
              <a:spLocks noChangeArrowheads="1"/>
            </p:cNvSpPr>
            <p:nvPr/>
          </p:nvSpPr>
          <p:spPr bwMode="gray">
            <a:xfrm>
              <a:off x="2214" y="668"/>
              <a:ext cx="773" cy="326"/>
            </a:xfrm>
            <a:prstGeom prst="rect">
              <a:avLst/>
            </a:prstGeom>
            <a:gradFill rotWithShape="1">
              <a:gsLst>
                <a:gs pos="0">
                  <a:srgbClr val="FF9933"/>
                </a:gs>
                <a:gs pos="50000">
                  <a:srgbClr val="FF9933">
                    <a:gamma/>
                    <a:tint val="43137"/>
                    <a:invGamma/>
                  </a:srgbClr>
                </a:gs>
                <a:gs pos="100000">
                  <a:srgbClr val="FF9933"/>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lIns="2324" tIns="0" rIns="2324" bIns="0" anchor="ctr"/>
            <a:lstStyle/>
            <a:p>
              <a:pPr algn="ctr" eaLnBrk="1" hangingPunct="1">
                <a:spcBef>
                  <a:spcPct val="0"/>
                </a:spcBef>
                <a:buSzTx/>
                <a:buFontTx/>
                <a:buNone/>
              </a:pPr>
              <a:r>
                <a:rPr lang="en-US" altLang="en-US" sz="900" dirty="0">
                  <a:solidFill>
                    <a:srgbClr val="000000"/>
                  </a:solidFill>
                  <a:latin typeface="Times New Roman" panose="02020603050405020304" pitchFamily="18" charset="0"/>
                  <a:ea typeface="+mn-ea"/>
                  <a:cs typeface="Times New Roman" panose="02020603050405020304" pitchFamily="18" charset="0"/>
                </a:rPr>
                <a:t>Data Management and Data Profiling</a:t>
              </a:r>
              <a:endParaRPr lang="en-US" altLang="en-US" sz="900" b="0" dirty="0">
                <a:solidFill>
                  <a:srgbClr val="000000"/>
                </a:solidFill>
                <a:latin typeface="Times New Roman" panose="02020603050405020304" pitchFamily="18" charset="0"/>
                <a:ea typeface="+mn-ea"/>
                <a:cs typeface="Times New Roman" panose="02020603050405020304" pitchFamily="18" charset="0"/>
              </a:endParaRPr>
            </a:p>
          </p:txBody>
        </p:sp>
        <p:sp>
          <p:nvSpPr>
            <p:cNvPr id="16" name="Freeform 35"/>
            <p:cNvSpPr>
              <a:spLocks/>
            </p:cNvSpPr>
            <p:nvPr/>
          </p:nvSpPr>
          <p:spPr bwMode="gray">
            <a:xfrm>
              <a:off x="672" y="642"/>
              <a:ext cx="798" cy="377"/>
            </a:xfrm>
            <a:custGeom>
              <a:avLst/>
              <a:gdLst>
                <a:gd name="T0" fmla="*/ 0 w 1136"/>
                <a:gd name="T1" fmla="*/ 0 h 473"/>
                <a:gd name="T2" fmla="*/ 1051 w 1136"/>
                <a:gd name="T3" fmla="*/ 0 h 473"/>
                <a:gd name="T4" fmla="*/ 1136 w 1136"/>
                <a:gd name="T5" fmla="*/ 237 h 473"/>
                <a:gd name="T6" fmla="*/ 1051 w 1136"/>
                <a:gd name="T7" fmla="*/ 473 h 473"/>
                <a:gd name="T8" fmla="*/ 0 w 1136"/>
                <a:gd name="T9" fmla="*/ 473 h 473"/>
                <a:gd name="T10" fmla="*/ 0 w 1136"/>
                <a:gd name="T11" fmla="*/ 237 h 473"/>
                <a:gd name="T12" fmla="*/ 0 w 1136"/>
                <a:gd name="T13" fmla="*/ 0 h 473"/>
              </a:gdLst>
              <a:ahLst/>
              <a:cxnLst>
                <a:cxn ang="0">
                  <a:pos x="T0" y="T1"/>
                </a:cxn>
                <a:cxn ang="0">
                  <a:pos x="T2" y="T3"/>
                </a:cxn>
                <a:cxn ang="0">
                  <a:pos x="T4" y="T5"/>
                </a:cxn>
                <a:cxn ang="0">
                  <a:pos x="T6" y="T7"/>
                </a:cxn>
                <a:cxn ang="0">
                  <a:pos x="T8" y="T9"/>
                </a:cxn>
                <a:cxn ang="0">
                  <a:pos x="T10" y="T11"/>
                </a:cxn>
                <a:cxn ang="0">
                  <a:pos x="T12" y="T13"/>
                </a:cxn>
              </a:cxnLst>
              <a:rect l="0" t="0" r="r" b="b"/>
              <a:pathLst>
                <a:path w="1136" h="473">
                  <a:moveTo>
                    <a:pt x="0" y="0"/>
                  </a:moveTo>
                  <a:lnTo>
                    <a:pt x="1051" y="0"/>
                  </a:lnTo>
                  <a:lnTo>
                    <a:pt x="1136" y="237"/>
                  </a:lnTo>
                  <a:lnTo>
                    <a:pt x="1051" y="473"/>
                  </a:lnTo>
                  <a:lnTo>
                    <a:pt x="0" y="473"/>
                  </a:lnTo>
                  <a:lnTo>
                    <a:pt x="0" y="237"/>
                  </a:lnTo>
                  <a:lnTo>
                    <a:pt x="0" y="0"/>
                  </a:lnTo>
                  <a:close/>
                </a:path>
              </a:pathLst>
            </a:custGeom>
            <a:gradFill rotWithShape="1">
              <a:gsLst>
                <a:gs pos="0">
                  <a:srgbClr val="FF9933"/>
                </a:gs>
                <a:gs pos="50000">
                  <a:srgbClr val="FF9933">
                    <a:gamma/>
                    <a:tint val="43137"/>
                    <a:invGamma/>
                  </a:srgbClr>
                </a:gs>
                <a:gs pos="100000">
                  <a:srgbClr val="FF9933"/>
                </a:gs>
              </a:gsLst>
              <a:lin ang="5400000" scaled="1"/>
            </a:gra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pPr eaLnBrk="1" hangingPunct="1">
                <a:spcBef>
                  <a:spcPct val="0"/>
                </a:spcBef>
                <a:buSzTx/>
                <a:buFontTx/>
                <a:buNone/>
              </a:pPr>
              <a:endParaRPr lang="en-US" sz="1800" b="0">
                <a:solidFill>
                  <a:srgbClr val="000000"/>
                </a:solidFill>
                <a:latin typeface="Arial" panose="020B0604020202020204" pitchFamily="34" charset="0"/>
                <a:ea typeface="+mn-ea"/>
              </a:endParaRPr>
            </a:p>
          </p:txBody>
        </p:sp>
        <p:sp>
          <p:nvSpPr>
            <p:cNvPr id="17" name="Rectangle 36"/>
            <p:cNvSpPr>
              <a:spLocks noChangeArrowheads="1"/>
            </p:cNvSpPr>
            <p:nvPr/>
          </p:nvSpPr>
          <p:spPr bwMode="gray">
            <a:xfrm>
              <a:off x="756" y="654"/>
              <a:ext cx="648" cy="327"/>
            </a:xfrm>
            <a:prstGeom prst="rect">
              <a:avLst/>
            </a:prstGeom>
            <a:gradFill rotWithShape="1">
              <a:gsLst>
                <a:gs pos="0">
                  <a:srgbClr val="FF9933"/>
                </a:gs>
                <a:gs pos="50000">
                  <a:srgbClr val="FF9933">
                    <a:gamma/>
                    <a:tint val="43137"/>
                    <a:invGamma/>
                  </a:srgbClr>
                </a:gs>
                <a:gs pos="100000">
                  <a:srgbClr val="FF9933"/>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lIns="2324" tIns="0" rIns="2324" bIns="0" anchor="ctr"/>
            <a:lstStyle/>
            <a:p>
              <a:pPr algn="ctr" eaLnBrk="1" hangingPunct="1">
                <a:spcBef>
                  <a:spcPct val="0"/>
                </a:spcBef>
                <a:buSzTx/>
                <a:buFontTx/>
                <a:buNone/>
              </a:pPr>
              <a:r>
                <a:rPr lang="en-US" altLang="en-US" sz="900" dirty="0">
                  <a:solidFill>
                    <a:srgbClr val="000000"/>
                  </a:solidFill>
                  <a:latin typeface="Times New Roman" panose="02020603050405020304" pitchFamily="18" charset="0"/>
                  <a:ea typeface="+mn-ea"/>
                  <a:cs typeface="Times New Roman" panose="02020603050405020304" pitchFamily="18" charset="0"/>
                </a:rPr>
                <a:t>Project Background</a:t>
              </a:r>
              <a:endParaRPr lang="en-US" altLang="en-US" sz="2400" b="0" dirty="0">
                <a:solidFill>
                  <a:srgbClr val="000000"/>
                </a:solidFill>
                <a:latin typeface="Times New Roman" panose="02020603050405020304" pitchFamily="18" charset="0"/>
                <a:ea typeface="+mn-ea"/>
                <a:cs typeface="Times New Roman" panose="02020603050405020304" pitchFamily="18" charset="0"/>
              </a:endParaRPr>
            </a:p>
          </p:txBody>
        </p:sp>
      </p:grpSp>
      <p:sp>
        <p:nvSpPr>
          <p:cNvPr id="19" name="Rectangle 18"/>
          <p:cNvSpPr/>
          <p:nvPr/>
        </p:nvSpPr>
        <p:spPr>
          <a:xfrm>
            <a:off x="-174971" y="1237272"/>
            <a:ext cx="1629978" cy="1071062"/>
          </a:xfrm>
          <a:prstGeom prst="rect">
            <a:avLst/>
          </a:prstGeom>
        </p:spPr>
        <p:txBody>
          <a:bodyPr wrap="square">
            <a:spAutoFit/>
          </a:bodyPr>
          <a:lstStyle/>
          <a:p>
            <a:pPr lvl="1">
              <a:buFontTx/>
              <a:buChar char="•"/>
            </a:pPr>
            <a:r>
              <a:rPr lang="en-US" altLang="en-US" sz="1200" b="0" dirty="0">
                <a:solidFill>
                  <a:srgbClr val="000000"/>
                </a:solidFill>
                <a:latin typeface="Times New Roman" panose="02020603050405020304" pitchFamily="18" charset="0"/>
                <a:cs typeface="Times New Roman" panose="02020603050405020304" pitchFamily="18" charset="0"/>
              </a:rPr>
              <a:t>Understanding client business</a:t>
            </a:r>
          </a:p>
          <a:p>
            <a:pPr lvl="1">
              <a:buFontTx/>
              <a:buChar char="•"/>
            </a:pPr>
            <a:r>
              <a:rPr lang="en-US" altLang="en-US" sz="1200" b="0" dirty="0">
                <a:solidFill>
                  <a:srgbClr val="000000"/>
                </a:solidFill>
                <a:latin typeface="Times New Roman" panose="02020603050405020304" pitchFamily="18" charset="0"/>
                <a:cs typeface="Times New Roman" panose="02020603050405020304" pitchFamily="18" charset="0"/>
              </a:rPr>
              <a:t>Defining the scope of the project</a:t>
            </a:r>
          </a:p>
        </p:txBody>
      </p:sp>
      <p:sp>
        <p:nvSpPr>
          <p:cNvPr id="20" name="TextBox 19"/>
          <p:cNvSpPr txBox="1"/>
          <p:nvPr/>
        </p:nvSpPr>
        <p:spPr>
          <a:xfrm>
            <a:off x="1079938" y="1271127"/>
            <a:ext cx="1537138" cy="830997"/>
          </a:xfrm>
          <a:prstGeom prst="rect">
            <a:avLst/>
          </a:prstGeom>
          <a:noFill/>
        </p:spPr>
        <p:txBody>
          <a:bodyPr wrap="square" rtlCol="0">
            <a:spAutoFit/>
          </a:bodyPr>
          <a:lstStyle/>
          <a:p>
            <a:pPr lvl="1">
              <a:buNone/>
            </a:pPr>
            <a:r>
              <a:rPr lang="en-US" altLang="en-US" sz="1200" b="0" dirty="0">
                <a:solidFill>
                  <a:srgbClr val="000000"/>
                </a:solidFill>
                <a:latin typeface="Times New Roman" panose="02020603050405020304" pitchFamily="18" charset="0"/>
                <a:cs typeface="Times New Roman" panose="02020603050405020304" pitchFamily="18" charset="0"/>
              </a:rPr>
              <a:t>Understand Client, Data and variable linkages</a:t>
            </a:r>
            <a:endParaRPr lang="en-US" altLang="en-US" sz="1200" b="0" dirty="0">
              <a:latin typeface="Times New Roman" panose="02020603050405020304" pitchFamily="18" charset="0"/>
              <a:cs typeface="Times New Roman" panose="02020603050405020304" pitchFamily="18" charset="0"/>
            </a:endParaRPr>
          </a:p>
        </p:txBody>
      </p:sp>
      <p:sp>
        <p:nvSpPr>
          <p:cNvPr id="23" name="Rectangle 22"/>
          <p:cNvSpPr>
            <a:spLocks noChangeArrowheads="1"/>
          </p:cNvSpPr>
          <p:nvPr/>
        </p:nvSpPr>
        <p:spPr bwMode="gray">
          <a:xfrm>
            <a:off x="2709916" y="1287341"/>
            <a:ext cx="1312863" cy="108183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171450" indent="-57150">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lvl="1">
              <a:buFont typeface="Wingdings" panose="05000000000000000000" pitchFamily="2" charset="2"/>
              <a:buChar char="Ø"/>
            </a:pPr>
            <a:r>
              <a:rPr lang="en-US" altLang="en-US" b="0" dirty="0">
                <a:solidFill>
                  <a:srgbClr val="000000"/>
                </a:solidFill>
                <a:latin typeface="Times New Roman" panose="02020603050405020304" pitchFamily="18" charset="0"/>
                <a:cs typeface="Times New Roman" panose="02020603050405020304" pitchFamily="18" charset="0"/>
              </a:rPr>
              <a:t>Duplicate Value Treatment</a:t>
            </a:r>
          </a:p>
          <a:p>
            <a:pPr lvl="1">
              <a:buFont typeface="Wingdings" panose="05000000000000000000" pitchFamily="2" charset="2"/>
              <a:buChar char="Ø"/>
            </a:pPr>
            <a:r>
              <a:rPr lang="en-US" altLang="en-US" b="0" dirty="0">
                <a:solidFill>
                  <a:srgbClr val="000000"/>
                </a:solidFill>
                <a:latin typeface="Times New Roman" panose="02020603050405020304" pitchFamily="18" charset="0"/>
                <a:cs typeface="Times New Roman" panose="02020603050405020304" pitchFamily="18" charset="0"/>
              </a:rPr>
              <a:t>Missing Value Imputation</a:t>
            </a:r>
          </a:p>
          <a:p>
            <a:pPr lvl="1">
              <a:buFont typeface="Wingdings" panose="05000000000000000000" pitchFamily="2" charset="2"/>
              <a:buChar char="Ø"/>
            </a:pPr>
            <a:r>
              <a:rPr lang="en-US" altLang="en-US" b="0" dirty="0">
                <a:solidFill>
                  <a:srgbClr val="000000"/>
                </a:solidFill>
                <a:latin typeface="Times New Roman" panose="02020603050405020304" pitchFamily="18" charset="0"/>
                <a:cs typeface="Times New Roman" panose="02020603050405020304" pitchFamily="18" charset="0"/>
              </a:rPr>
              <a:t>Outlier treatment</a:t>
            </a:r>
            <a:r>
              <a:rPr lang="en-US" altLang="en-US" sz="1200" b="0" dirty="0">
                <a:solidFill>
                  <a:srgbClr val="000000"/>
                </a:solidFill>
                <a:latin typeface="Times New Roman" panose="02020603050405020304" pitchFamily="18" charset="0"/>
                <a:cs typeface="Times New Roman" panose="02020603050405020304" pitchFamily="18" charset="0"/>
              </a:rPr>
              <a:t> </a:t>
            </a:r>
          </a:p>
          <a:p>
            <a:pPr marL="114300" lvl="1" indent="0">
              <a:buNone/>
            </a:pPr>
            <a:endParaRPr lang="en-US" altLang="en-US" sz="900" dirty="0">
              <a:solidFill>
                <a:srgbClr val="000000"/>
              </a:solidFill>
              <a:latin typeface="Avenir 45" pitchFamily="2" charset="0"/>
            </a:endParaRPr>
          </a:p>
        </p:txBody>
      </p:sp>
      <p:sp>
        <p:nvSpPr>
          <p:cNvPr id="24" name="Rectangle 11"/>
          <p:cNvSpPr>
            <a:spLocks noChangeArrowheads="1"/>
          </p:cNvSpPr>
          <p:nvPr/>
        </p:nvSpPr>
        <p:spPr bwMode="gray">
          <a:xfrm>
            <a:off x="4378634" y="1287341"/>
            <a:ext cx="1204261" cy="30777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wrap="square" lIns="0" tIns="0" rIns="0" bIns="0">
            <a:spAutoFit/>
          </a:bodyPr>
          <a:lstStyle>
            <a:lvl1pPr>
              <a:defRPr>
                <a:solidFill>
                  <a:schemeClr val="tx1"/>
                </a:solidFill>
                <a:latin typeface="Arial" panose="020B0604020202020204" pitchFamily="34" charset="0"/>
              </a:defRPr>
            </a:lvl1pPr>
            <a:lvl2pPr marL="171450" indent="-57150">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lvl="1">
              <a:buFont typeface="Wingdings" panose="05000000000000000000" pitchFamily="2" charset="2"/>
              <a:buChar char="Ø"/>
            </a:pPr>
            <a:r>
              <a:rPr lang="en-US" altLang="en-US" b="0" dirty="0">
                <a:solidFill>
                  <a:srgbClr val="000000"/>
                </a:solidFill>
                <a:latin typeface="Times New Roman" panose="02020603050405020304" pitchFamily="18" charset="0"/>
                <a:cs typeface="Times New Roman" panose="02020603050405020304" pitchFamily="18" charset="0"/>
              </a:rPr>
              <a:t>Creation of derived variables</a:t>
            </a:r>
          </a:p>
        </p:txBody>
      </p:sp>
      <p:sp>
        <p:nvSpPr>
          <p:cNvPr id="25" name="Rectangle 8"/>
          <p:cNvSpPr>
            <a:spLocks noChangeArrowheads="1"/>
          </p:cNvSpPr>
          <p:nvPr/>
        </p:nvSpPr>
        <p:spPr bwMode="gray">
          <a:xfrm>
            <a:off x="5971054" y="1325405"/>
            <a:ext cx="1326009" cy="101566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wrap="square" lIns="0" tIns="0" rIns="0" bIns="0">
            <a:spAutoFit/>
          </a:bodyPr>
          <a:lstStyle>
            <a:lvl1pPr>
              <a:defRPr>
                <a:solidFill>
                  <a:schemeClr val="tx1"/>
                </a:solidFill>
                <a:latin typeface="Arial" panose="020B0604020202020204" pitchFamily="34" charset="0"/>
              </a:defRPr>
            </a:lvl1pPr>
            <a:lvl2pPr marL="114300">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lvl="1">
              <a:buFont typeface="Wingdings" panose="05000000000000000000" pitchFamily="2" charset="2"/>
              <a:buChar char="Ø"/>
            </a:pPr>
            <a:r>
              <a:rPr lang="en-US" altLang="en-US" b="0" dirty="0">
                <a:solidFill>
                  <a:srgbClr val="000000"/>
                </a:solidFill>
                <a:latin typeface="Times New Roman" panose="02020603050405020304" pitchFamily="18" charset="0"/>
                <a:cs typeface="Times New Roman" panose="02020603050405020304" pitchFamily="18" charset="0"/>
              </a:rPr>
              <a:t>Variable Reduction by Information Value</a:t>
            </a:r>
          </a:p>
          <a:p>
            <a:pPr lvl="1">
              <a:buFont typeface="Wingdings" panose="05000000000000000000" pitchFamily="2" charset="2"/>
              <a:buChar char="Ø"/>
            </a:pPr>
            <a:r>
              <a:rPr lang="en-US" altLang="en-US" b="0" dirty="0">
                <a:solidFill>
                  <a:srgbClr val="000000"/>
                </a:solidFill>
                <a:latin typeface="Times New Roman" panose="02020603050405020304" pitchFamily="18" charset="0"/>
                <a:cs typeface="Times New Roman" panose="02020603050405020304" pitchFamily="18" charset="0"/>
              </a:rPr>
              <a:t>Multicollinearity Checks</a:t>
            </a:r>
            <a:endParaRPr lang="en-US" altLang="en-US" b="0" dirty="0">
              <a:latin typeface="Times New Roman" panose="02020603050405020304" pitchFamily="18" charset="0"/>
              <a:cs typeface="Times New Roman" panose="02020603050405020304" pitchFamily="18" charset="0"/>
            </a:endParaRPr>
          </a:p>
          <a:p>
            <a:pPr marL="285750" lvl="1" indent="-171450">
              <a:buFont typeface="Wingdings" panose="05000000000000000000" pitchFamily="2" charset="2"/>
              <a:buChar char="Ø"/>
            </a:pPr>
            <a:r>
              <a:rPr lang="en-US" altLang="en-US" b="0" dirty="0">
                <a:solidFill>
                  <a:srgbClr val="000000"/>
                </a:solidFill>
                <a:latin typeface="Times New Roman" panose="02020603050405020304" pitchFamily="18" charset="0"/>
                <a:cs typeface="Times New Roman" panose="02020603050405020304" pitchFamily="18" charset="0"/>
              </a:rPr>
              <a:t>Logistic regression Iterations</a:t>
            </a:r>
          </a:p>
        </p:txBody>
      </p:sp>
      <p:sp>
        <p:nvSpPr>
          <p:cNvPr id="26" name="Rectangle 9"/>
          <p:cNvSpPr>
            <a:spLocks noChangeArrowheads="1"/>
          </p:cNvSpPr>
          <p:nvPr/>
        </p:nvSpPr>
        <p:spPr bwMode="gray">
          <a:xfrm>
            <a:off x="7440302" y="1331938"/>
            <a:ext cx="1621635" cy="1034129"/>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wrap="square" lIns="0" tIns="0" rIns="0" bIns="0">
            <a:spAutoFit/>
          </a:bodyPr>
          <a:lstStyle>
            <a:lvl1pPr>
              <a:defRPr>
                <a:solidFill>
                  <a:schemeClr val="tx1"/>
                </a:solidFill>
                <a:latin typeface="Arial" panose="020B0604020202020204" pitchFamily="34" charset="0"/>
              </a:defRPr>
            </a:lvl1pPr>
            <a:lvl2pPr marL="171450" indent="-57150">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lvl="1">
              <a:buFont typeface="Wingdings" panose="05000000000000000000" pitchFamily="2" charset="2"/>
              <a:buChar char="Ø"/>
            </a:pPr>
            <a:r>
              <a:rPr lang="en-US" altLang="en-US" sz="1200" b="0" dirty="0">
                <a:latin typeface="Times New Roman" panose="02020603050405020304" pitchFamily="18" charset="0"/>
                <a:cs typeface="Times New Roman" panose="02020603050405020304" pitchFamily="18" charset="0"/>
              </a:rPr>
              <a:t>Logistic Probability Scores</a:t>
            </a:r>
          </a:p>
          <a:p>
            <a:pPr lvl="1">
              <a:buFont typeface="Wingdings" panose="05000000000000000000" pitchFamily="2" charset="2"/>
              <a:buChar char="Ø"/>
            </a:pPr>
            <a:r>
              <a:rPr lang="en-US" altLang="en-US" sz="1200" b="0" dirty="0">
                <a:latin typeface="Times New Roman" panose="02020603050405020304" pitchFamily="18" charset="0"/>
                <a:cs typeface="Times New Roman" panose="02020603050405020304" pitchFamily="18" charset="0"/>
              </a:rPr>
              <a:t>Model Evaluation using K-S Statistics</a:t>
            </a:r>
          </a:p>
          <a:p>
            <a:pPr marL="114300" lvl="1" indent="0">
              <a:buNone/>
            </a:pPr>
            <a:endParaRPr lang="en-US" altLang="en-US" sz="1200" b="0" dirty="0">
              <a:latin typeface="Times New Roman" panose="02020603050405020304" pitchFamily="18" charset="0"/>
              <a:cs typeface="Times New Roman" panose="02020603050405020304" pitchFamily="18" charset="0"/>
            </a:endParaRPr>
          </a:p>
        </p:txBody>
      </p:sp>
      <p:sp>
        <p:nvSpPr>
          <p:cNvPr id="27" name="Rectangle 26"/>
          <p:cNvSpPr/>
          <p:nvPr/>
        </p:nvSpPr>
        <p:spPr bwMode="auto">
          <a:xfrm>
            <a:off x="145887" y="2732554"/>
            <a:ext cx="1291683" cy="901600"/>
          </a:xfrm>
          <a:prstGeom prst="rect">
            <a:avLst/>
          </a:prstGeom>
          <a:ln w="3175">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spcBef>
                <a:spcPct val="0"/>
              </a:spcBef>
              <a:buSzTx/>
              <a:buNone/>
            </a:pPr>
            <a:r>
              <a:rPr lang="en-US" b="0" dirty="0">
                <a:latin typeface="Times New Roman" panose="02020603050405020304" pitchFamily="18" charset="0"/>
                <a:cs typeface="Times New Roman" panose="02020603050405020304" pitchFamily="18" charset="0"/>
              </a:rPr>
              <a:t>Predict the likelihood of voluntary attrition for a card account holder</a:t>
            </a:r>
            <a:endParaRPr kumimoji="0" lang="en-US" b="0" i="0" u="none" strike="noStrike" cap="none" normalizeH="0" baseline="0" dirty="0">
              <a:ln>
                <a:noFill/>
              </a:ln>
              <a:solidFill>
                <a:schemeClr val="tx1"/>
              </a:solidFill>
              <a:effectLst/>
              <a:latin typeface="Times"/>
            </a:endParaRPr>
          </a:p>
        </p:txBody>
      </p:sp>
      <p:sp>
        <p:nvSpPr>
          <p:cNvPr id="29" name="Rectangle 28"/>
          <p:cNvSpPr/>
          <p:nvPr/>
        </p:nvSpPr>
        <p:spPr bwMode="auto">
          <a:xfrm>
            <a:off x="1621280" y="2732554"/>
            <a:ext cx="1257436" cy="2239496"/>
          </a:xfrm>
          <a:prstGeom prst="rect">
            <a:avLst/>
          </a:prstGeom>
          <a:ln w="3175">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r>
              <a:rPr lang="en-US" b="0" dirty="0">
                <a:latin typeface="Times New Roman" panose="02020603050405020304" pitchFamily="18" charset="0"/>
                <a:cs typeface="Times New Roman" panose="02020603050405020304" pitchFamily="18" charset="0"/>
              </a:rPr>
              <a:t>Get Client data, convert and QC </a:t>
            </a:r>
          </a:p>
          <a:p>
            <a:r>
              <a:rPr lang="en-US" b="0" dirty="0">
                <a:latin typeface="Times New Roman" panose="02020603050405020304" pitchFamily="18" charset="0"/>
                <a:cs typeface="Times New Roman" panose="02020603050405020304" pitchFamily="18" charset="0"/>
              </a:rPr>
              <a:t>Understand and highlight data issues (fill rates, missing value  imputations, outliers)</a:t>
            </a:r>
          </a:p>
          <a:p>
            <a:r>
              <a:rPr lang="en-US" b="0" dirty="0">
                <a:latin typeface="Times New Roman" panose="02020603050405020304" pitchFamily="18" charset="0"/>
                <a:cs typeface="Times New Roman" panose="02020603050405020304" pitchFamily="18" charset="0"/>
              </a:rPr>
              <a:t>Understanding the target variable</a:t>
            </a:r>
          </a:p>
          <a:p>
            <a:r>
              <a:rPr lang="en-US" b="0" dirty="0">
                <a:latin typeface="Times New Roman" panose="02020603050405020304" pitchFamily="18" charset="0"/>
                <a:cs typeface="Times New Roman" panose="02020603050405020304" pitchFamily="18" charset="0"/>
              </a:rPr>
              <a:t>Create a comprehensive data dictionary</a:t>
            </a:r>
          </a:p>
        </p:txBody>
      </p:sp>
    </p:spTree>
    <p:extLst>
      <p:ext uri="{BB962C8B-B14F-4D97-AF65-F5344CB8AC3E}">
        <p14:creationId xmlns:p14="http://schemas.microsoft.com/office/powerpoint/2010/main" val="2002032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ChangeArrowheads="1"/>
          </p:cNvSpPr>
          <p:nvPr/>
        </p:nvSpPr>
        <p:spPr bwMode="black">
          <a:xfrm>
            <a:off x="2584848" y="927498"/>
            <a:ext cx="5073253" cy="3920728"/>
          </a:xfrm>
          <a:prstGeom prst="rect">
            <a:avLst/>
          </a:prstGeom>
          <a:noFill/>
          <a:ln>
            <a:noFill/>
          </a:ln>
          <a:effectLst/>
          <a:extLst>
            <a:ext uri="{909E8E84-426E-40DD-AFC4-6F175D3DCCD1}">
              <a14:hiddenFill xmlns:a14="http://schemas.microsoft.com/office/drawing/2010/main">
                <a:solidFill>
                  <a:srgbClr val="FFC300"/>
                </a:solidFill>
              </a14:hiddenFill>
            </a:ext>
            <a:ext uri="{91240B29-F687-4F45-9708-019B960494DF}">
              <a14:hiddenLine xmlns:a14="http://schemas.microsoft.com/office/drawing/2010/main" w="9525">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1544" tIns="30772" rIns="61544" bIns="30772"/>
          <a:lstStyle>
            <a:lvl1pPr marL="234950" indent="-234950">
              <a:spcBef>
                <a:spcPct val="20000"/>
              </a:spcBef>
              <a:buClr>
                <a:srgbClr val="3333CC"/>
              </a:buClr>
              <a:buFont typeface="Wingdings" panose="05000000000000000000" pitchFamily="2" charset="2"/>
              <a:buChar char="§"/>
              <a:tabLst>
                <a:tab pos="571500" algn="l"/>
              </a:tabLst>
              <a:defRPr sz="1700">
                <a:solidFill>
                  <a:schemeClr val="tx1"/>
                </a:solidFill>
                <a:latin typeface="Arial" panose="020B0604020202020204" pitchFamily="34" charset="0"/>
              </a:defRPr>
            </a:lvl1pPr>
            <a:lvl2pPr marL="517525" indent="-114300">
              <a:spcBef>
                <a:spcPct val="20000"/>
              </a:spcBef>
              <a:buClr>
                <a:srgbClr val="3333CC"/>
              </a:buClr>
              <a:buChar char="–"/>
              <a:tabLst>
                <a:tab pos="571500" algn="l"/>
              </a:tabLst>
              <a:defRPr sz="1400">
                <a:solidFill>
                  <a:schemeClr val="tx1"/>
                </a:solidFill>
                <a:latin typeface="Arial" panose="020B0604020202020204" pitchFamily="34" charset="0"/>
              </a:defRPr>
            </a:lvl2pPr>
            <a:lvl3pPr marL="684213">
              <a:spcBef>
                <a:spcPct val="20000"/>
              </a:spcBef>
              <a:buChar char="•"/>
              <a:tabLst>
                <a:tab pos="571500" algn="l"/>
              </a:tabLst>
              <a:defRPr sz="1000">
                <a:solidFill>
                  <a:schemeClr val="tx1"/>
                </a:solidFill>
                <a:latin typeface="Arial" panose="020B0604020202020204" pitchFamily="34" charset="0"/>
              </a:defRPr>
            </a:lvl3pPr>
            <a:lvl4pPr marL="1028700">
              <a:spcBef>
                <a:spcPct val="20000"/>
              </a:spcBef>
              <a:buChar char="–"/>
              <a:tabLst>
                <a:tab pos="571500" algn="l"/>
              </a:tabLst>
              <a:defRPr sz="1000">
                <a:solidFill>
                  <a:schemeClr val="tx1"/>
                </a:solidFill>
                <a:latin typeface="Arial" panose="020B0604020202020204" pitchFamily="34" charset="0"/>
              </a:defRPr>
            </a:lvl4pPr>
            <a:lvl5pPr marL="1373188">
              <a:spcBef>
                <a:spcPct val="20000"/>
              </a:spcBef>
              <a:buChar char="»"/>
              <a:tabLst>
                <a:tab pos="571500" algn="l"/>
              </a:tabLst>
              <a:defRPr sz="1000">
                <a:solidFill>
                  <a:schemeClr val="tx1"/>
                </a:solidFill>
                <a:latin typeface="Arial" panose="020B0604020202020204" pitchFamily="34" charset="0"/>
              </a:defRPr>
            </a:lvl5pPr>
            <a:lvl6pPr marL="1830388" fontAlgn="base">
              <a:spcBef>
                <a:spcPct val="20000"/>
              </a:spcBef>
              <a:spcAft>
                <a:spcPct val="0"/>
              </a:spcAft>
              <a:buChar char="»"/>
              <a:tabLst>
                <a:tab pos="571500" algn="l"/>
              </a:tabLst>
              <a:defRPr sz="1000">
                <a:solidFill>
                  <a:schemeClr val="tx1"/>
                </a:solidFill>
                <a:latin typeface="Arial" panose="020B0604020202020204" pitchFamily="34" charset="0"/>
              </a:defRPr>
            </a:lvl6pPr>
            <a:lvl7pPr marL="2287588" fontAlgn="base">
              <a:spcBef>
                <a:spcPct val="20000"/>
              </a:spcBef>
              <a:spcAft>
                <a:spcPct val="0"/>
              </a:spcAft>
              <a:buChar char="»"/>
              <a:tabLst>
                <a:tab pos="571500" algn="l"/>
              </a:tabLst>
              <a:defRPr sz="1000">
                <a:solidFill>
                  <a:schemeClr val="tx1"/>
                </a:solidFill>
                <a:latin typeface="Arial" panose="020B0604020202020204" pitchFamily="34" charset="0"/>
              </a:defRPr>
            </a:lvl7pPr>
            <a:lvl8pPr marL="2744788" fontAlgn="base">
              <a:spcBef>
                <a:spcPct val="20000"/>
              </a:spcBef>
              <a:spcAft>
                <a:spcPct val="0"/>
              </a:spcAft>
              <a:buChar char="»"/>
              <a:tabLst>
                <a:tab pos="571500" algn="l"/>
              </a:tabLst>
              <a:defRPr sz="1000">
                <a:solidFill>
                  <a:schemeClr val="tx1"/>
                </a:solidFill>
                <a:latin typeface="Arial" panose="020B0604020202020204" pitchFamily="34" charset="0"/>
              </a:defRPr>
            </a:lvl8pPr>
            <a:lvl9pPr marL="3201988" fontAlgn="base">
              <a:spcBef>
                <a:spcPct val="20000"/>
              </a:spcBef>
              <a:spcAft>
                <a:spcPct val="0"/>
              </a:spcAft>
              <a:buChar char="»"/>
              <a:tabLst>
                <a:tab pos="571500" algn="l"/>
              </a:tabLst>
              <a:defRPr sz="1000">
                <a:solidFill>
                  <a:schemeClr val="tx1"/>
                </a:solidFill>
                <a:latin typeface="Arial" panose="020B0604020202020204" pitchFamily="34" charset="0"/>
              </a:defRPr>
            </a:lvl9pPr>
          </a:lstStyle>
          <a:p>
            <a:pPr>
              <a:lnSpc>
                <a:spcPct val="110000"/>
              </a:lnSpc>
              <a:spcBef>
                <a:spcPct val="50000"/>
              </a:spcBef>
              <a:buClr>
                <a:schemeClr val="accent2"/>
              </a:buClr>
            </a:pPr>
            <a:endParaRPr lang="en-US" altLang="en-US" sz="900"/>
          </a:p>
        </p:txBody>
      </p:sp>
      <p:sp>
        <p:nvSpPr>
          <p:cNvPr id="561155" name="Rectangle 3"/>
          <p:cNvSpPr>
            <a:spLocks noGrp="1" noChangeArrowheads="1"/>
          </p:cNvSpPr>
          <p:nvPr>
            <p:ph type="body" idx="1"/>
          </p:nvPr>
        </p:nvSpPr>
        <p:spPr bwMode="auto">
          <a:xfrm>
            <a:off x="744105" y="1158470"/>
            <a:ext cx="6150769" cy="213122"/>
          </a:xfrm>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p>
            <a:pPr marL="0" indent="0">
              <a:buNone/>
            </a:pPr>
            <a:r>
              <a:rPr lang="en-US" altLang="en-US" sz="900" dirty="0">
                <a:solidFill>
                  <a:srgbClr val="000000"/>
                </a:solidFill>
              </a:rPr>
              <a:t>Comparing the P99 and Max Values, we can identify the variables having possible outliers. </a:t>
            </a:r>
            <a:endParaRPr lang="en-GB" altLang="en-US" sz="900" dirty="0">
              <a:solidFill>
                <a:srgbClr val="000000"/>
              </a:solidFill>
            </a:endParaRPr>
          </a:p>
        </p:txBody>
      </p:sp>
      <p:sp>
        <p:nvSpPr>
          <p:cNvPr id="561156" name="Rectangle 4"/>
          <p:cNvSpPr>
            <a:spLocks noChangeArrowheads="1"/>
          </p:cNvSpPr>
          <p:nvPr/>
        </p:nvSpPr>
        <p:spPr bwMode="auto">
          <a:xfrm>
            <a:off x="744105" y="1399887"/>
            <a:ext cx="7559386" cy="35004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CC"/>
              </a:buClr>
              <a:buFont typeface="Wingdings" panose="05000000000000000000" pitchFamily="2" charset="2"/>
              <a:buChar char="§"/>
              <a:defRPr sz="1700">
                <a:solidFill>
                  <a:schemeClr val="tx1"/>
                </a:solidFill>
                <a:latin typeface="Arial" panose="020B0604020202020204" pitchFamily="34" charset="0"/>
              </a:defRPr>
            </a:lvl1pPr>
            <a:lvl2pPr marL="292100" indent="-290513">
              <a:spcBef>
                <a:spcPct val="20000"/>
              </a:spcBef>
              <a:buClr>
                <a:srgbClr val="3333CC"/>
              </a:buClr>
              <a:buChar char="–"/>
              <a:defRPr sz="1400">
                <a:solidFill>
                  <a:schemeClr val="tx1"/>
                </a:solidFill>
                <a:latin typeface="Arial" panose="020B0604020202020204" pitchFamily="34" charset="0"/>
              </a:defRPr>
            </a:lvl2pPr>
            <a:lvl3pPr marL="455613" indent="-161925">
              <a:spcBef>
                <a:spcPct val="20000"/>
              </a:spcBef>
              <a:buChar char="•"/>
              <a:defRPr sz="1000">
                <a:solidFill>
                  <a:schemeClr val="tx1"/>
                </a:solidFill>
                <a:latin typeface="Arial" panose="020B0604020202020204" pitchFamily="34" charset="0"/>
              </a:defRPr>
            </a:lvl3pPr>
            <a:lvl4pPr marL="1003300" indent="-142875">
              <a:spcBef>
                <a:spcPct val="20000"/>
              </a:spcBef>
              <a:buChar char="–"/>
              <a:defRPr sz="1000">
                <a:solidFill>
                  <a:schemeClr val="tx1"/>
                </a:solidFill>
                <a:latin typeface="Arial" panose="020B0604020202020204" pitchFamily="34" charset="0"/>
              </a:defRPr>
            </a:lvl4pPr>
            <a:lvl5pPr marL="1279525" indent="-161925">
              <a:spcBef>
                <a:spcPct val="20000"/>
              </a:spcBef>
              <a:buChar char="»"/>
              <a:defRPr sz="1000">
                <a:solidFill>
                  <a:schemeClr val="tx1"/>
                </a:solidFill>
                <a:latin typeface="Arial" panose="020B0604020202020204" pitchFamily="34" charset="0"/>
              </a:defRPr>
            </a:lvl5pPr>
            <a:lvl6pPr marL="1736725" indent="-161925" fontAlgn="base">
              <a:spcBef>
                <a:spcPct val="20000"/>
              </a:spcBef>
              <a:spcAft>
                <a:spcPct val="0"/>
              </a:spcAft>
              <a:buChar char="»"/>
              <a:defRPr sz="1000">
                <a:solidFill>
                  <a:schemeClr val="tx1"/>
                </a:solidFill>
                <a:latin typeface="Arial" panose="020B0604020202020204" pitchFamily="34" charset="0"/>
              </a:defRPr>
            </a:lvl6pPr>
            <a:lvl7pPr marL="2193925" indent="-161925" fontAlgn="base">
              <a:spcBef>
                <a:spcPct val="20000"/>
              </a:spcBef>
              <a:spcAft>
                <a:spcPct val="0"/>
              </a:spcAft>
              <a:buChar char="»"/>
              <a:defRPr sz="1000">
                <a:solidFill>
                  <a:schemeClr val="tx1"/>
                </a:solidFill>
                <a:latin typeface="Arial" panose="020B0604020202020204" pitchFamily="34" charset="0"/>
              </a:defRPr>
            </a:lvl7pPr>
            <a:lvl8pPr marL="2651125" indent="-161925" fontAlgn="base">
              <a:spcBef>
                <a:spcPct val="20000"/>
              </a:spcBef>
              <a:spcAft>
                <a:spcPct val="0"/>
              </a:spcAft>
              <a:buChar char="»"/>
              <a:defRPr sz="1000">
                <a:solidFill>
                  <a:schemeClr val="tx1"/>
                </a:solidFill>
                <a:latin typeface="Arial" panose="020B0604020202020204" pitchFamily="34" charset="0"/>
              </a:defRPr>
            </a:lvl8pPr>
            <a:lvl9pPr marL="3108325" indent="-161925" fontAlgn="base">
              <a:spcBef>
                <a:spcPct val="20000"/>
              </a:spcBef>
              <a:spcAft>
                <a:spcPct val="0"/>
              </a:spcAft>
              <a:buChar char="»"/>
              <a:defRPr sz="1000">
                <a:solidFill>
                  <a:schemeClr val="tx1"/>
                </a:solidFill>
                <a:latin typeface="Arial" panose="020B0604020202020204" pitchFamily="34" charset="0"/>
              </a:defRPr>
            </a:lvl9pPr>
          </a:lstStyle>
          <a:p>
            <a:pPr>
              <a:buFont typeface="Wingdings" panose="05000000000000000000" pitchFamily="2" charset="2"/>
              <a:buNone/>
            </a:pPr>
            <a:r>
              <a:rPr lang="en-US" altLang="en-US" sz="900" dirty="0">
                <a:solidFill>
                  <a:srgbClr val="000000"/>
                </a:solidFill>
              </a:rPr>
              <a:t>Outliers severely affect the results of any correlation or regression analysis done. So, it’s always advisable to remove them before proceeding with these steps.</a:t>
            </a:r>
            <a:endParaRPr lang="en-GB" altLang="en-US" sz="900" dirty="0">
              <a:solidFill>
                <a:srgbClr val="000000"/>
              </a:solidFill>
            </a:endParaRPr>
          </a:p>
        </p:txBody>
      </p:sp>
      <p:sp>
        <p:nvSpPr>
          <p:cNvPr id="561157" name="Rectangle 5"/>
          <p:cNvSpPr>
            <a:spLocks noChangeArrowheads="1"/>
          </p:cNvSpPr>
          <p:nvPr/>
        </p:nvSpPr>
        <p:spPr bwMode="auto">
          <a:xfrm>
            <a:off x="815209" y="743239"/>
            <a:ext cx="6527006" cy="255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defRPr b="1">
                <a:solidFill>
                  <a:schemeClr val="tx2"/>
                </a:solidFill>
                <a:latin typeface="Arial" panose="020B0604020202020204" pitchFamily="34" charset="0"/>
              </a:defRPr>
            </a:lvl1pPr>
            <a:lvl2pPr indent="-457200">
              <a:defRPr b="1">
                <a:solidFill>
                  <a:schemeClr val="tx2"/>
                </a:solidFill>
                <a:latin typeface="Arial" panose="020B0604020202020204" pitchFamily="34" charset="0"/>
              </a:defRPr>
            </a:lvl2pPr>
            <a:lvl3pPr marL="457200" indent="-457200">
              <a:defRPr b="1">
                <a:solidFill>
                  <a:schemeClr val="tx2"/>
                </a:solidFill>
                <a:latin typeface="Arial" panose="020B0604020202020204" pitchFamily="34" charset="0"/>
              </a:defRPr>
            </a:lvl3pPr>
            <a:lvl4pPr marL="457200" indent="-457200">
              <a:defRPr b="1">
                <a:solidFill>
                  <a:schemeClr val="tx2"/>
                </a:solidFill>
                <a:latin typeface="Arial" panose="020B0604020202020204" pitchFamily="34" charset="0"/>
              </a:defRPr>
            </a:lvl4pPr>
            <a:lvl5pPr marL="457200" indent="-457200">
              <a:defRPr b="1">
                <a:solidFill>
                  <a:schemeClr val="tx2"/>
                </a:solidFill>
                <a:latin typeface="Arial" panose="020B0604020202020204" pitchFamily="34" charset="0"/>
              </a:defRPr>
            </a:lvl5pPr>
            <a:lvl6pPr marL="914400" indent="-457200" fontAlgn="base">
              <a:spcBef>
                <a:spcPct val="0"/>
              </a:spcBef>
              <a:spcAft>
                <a:spcPct val="0"/>
              </a:spcAft>
              <a:defRPr b="1">
                <a:solidFill>
                  <a:schemeClr val="tx2"/>
                </a:solidFill>
                <a:latin typeface="Arial" panose="020B0604020202020204" pitchFamily="34" charset="0"/>
              </a:defRPr>
            </a:lvl6pPr>
            <a:lvl7pPr marL="1371600" indent="-457200" fontAlgn="base">
              <a:spcBef>
                <a:spcPct val="0"/>
              </a:spcBef>
              <a:spcAft>
                <a:spcPct val="0"/>
              </a:spcAft>
              <a:defRPr b="1">
                <a:solidFill>
                  <a:schemeClr val="tx2"/>
                </a:solidFill>
                <a:latin typeface="Arial" panose="020B0604020202020204" pitchFamily="34" charset="0"/>
              </a:defRPr>
            </a:lvl7pPr>
            <a:lvl8pPr marL="1828800" indent="-457200" fontAlgn="base">
              <a:spcBef>
                <a:spcPct val="0"/>
              </a:spcBef>
              <a:spcAft>
                <a:spcPct val="0"/>
              </a:spcAft>
              <a:defRPr b="1">
                <a:solidFill>
                  <a:schemeClr val="tx2"/>
                </a:solidFill>
                <a:latin typeface="Arial" panose="020B0604020202020204" pitchFamily="34" charset="0"/>
              </a:defRPr>
            </a:lvl8pPr>
            <a:lvl9pPr marL="2286000" indent="-457200" fontAlgn="base">
              <a:spcBef>
                <a:spcPct val="0"/>
              </a:spcBef>
              <a:spcAft>
                <a:spcPct val="0"/>
              </a:spcAft>
              <a:defRPr b="1">
                <a:solidFill>
                  <a:schemeClr val="tx2"/>
                </a:solidFill>
                <a:latin typeface="Arial" panose="020B0604020202020204" pitchFamily="34" charset="0"/>
              </a:defRPr>
            </a:lvl9pPr>
          </a:lstStyle>
          <a:p>
            <a:pPr marL="0" indent="0">
              <a:buNone/>
            </a:pPr>
            <a:r>
              <a:rPr lang="en-US" altLang="en-US" sz="1500" i="1" dirty="0">
                <a:solidFill>
                  <a:srgbClr val="00B0F0"/>
                </a:solidFill>
                <a:latin typeface="Verdana" panose="020B0604030504040204" pitchFamily="34" charset="0"/>
              </a:rPr>
              <a:t>Outlier Treatment</a:t>
            </a:r>
          </a:p>
        </p:txBody>
      </p:sp>
      <p:sp>
        <p:nvSpPr>
          <p:cNvPr id="561158" name="Rectangle 6"/>
          <p:cNvSpPr>
            <a:spLocks noChangeArrowheads="1"/>
          </p:cNvSpPr>
          <p:nvPr/>
        </p:nvSpPr>
        <p:spPr bwMode="auto">
          <a:xfrm>
            <a:off x="1450181" y="2098783"/>
            <a:ext cx="6150769" cy="18454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CC"/>
              </a:buClr>
              <a:buFont typeface="Wingdings" panose="05000000000000000000" pitchFamily="2" charset="2"/>
              <a:buChar char="§"/>
              <a:defRPr sz="1700">
                <a:solidFill>
                  <a:schemeClr val="tx1"/>
                </a:solidFill>
                <a:latin typeface="Arial" panose="020B0604020202020204" pitchFamily="34" charset="0"/>
              </a:defRPr>
            </a:lvl1pPr>
            <a:lvl2pPr marL="292100" indent="-290513">
              <a:spcBef>
                <a:spcPct val="20000"/>
              </a:spcBef>
              <a:buClr>
                <a:srgbClr val="3333CC"/>
              </a:buClr>
              <a:buChar char="–"/>
              <a:defRPr sz="1400">
                <a:solidFill>
                  <a:schemeClr val="tx1"/>
                </a:solidFill>
                <a:latin typeface="Arial" panose="020B0604020202020204" pitchFamily="34" charset="0"/>
              </a:defRPr>
            </a:lvl2pPr>
            <a:lvl3pPr marL="455613" indent="-161925">
              <a:spcBef>
                <a:spcPct val="20000"/>
              </a:spcBef>
              <a:buChar char="•"/>
              <a:defRPr sz="1000">
                <a:solidFill>
                  <a:schemeClr val="tx1"/>
                </a:solidFill>
                <a:latin typeface="Arial" panose="020B0604020202020204" pitchFamily="34" charset="0"/>
              </a:defRPr>
            </a:lvl3pPr>
            <a:lvl4pPr marL="1003300" indent="-142875">
              <a:spcBef>
                <a:spcPct val="20000"/>
              </a:spcBef>
              <a:buChar char="–"/>
              <a:defRPr sz="1000">
                <a:solidFill>
                  <a:schemeClr val="tx1"/>
                </a:solidFill>
                <a:latin typeface="Arial" panose="020B0604020202020204" pitchFamily="34" charset="0"/>
              </a:defRPr>
            </a:lvl4pPr>
            <a:lvl5pPr marL="1279525" indent="-161925">
              <a:spcBef>
                <a:spcPct val="20000"/>
              </a:spcBef>
              <a:buChar char="»"/>
              <a:defRPr sz="1000">
                <a:solidFill>
                  <a:schemeClr val="tx1"/>
                </a:solidFill>
                <a:latin typeface="Arial" panose="020B0604020202020204" pitchFamily="34" charset="0"/>
              </a:defRPr>
            </a:lvl5pPr>
            <a:lvl6pPr marL="1736725" indent="-161925" fontAlgn="base">
              <a:spcBef>
                <a:spcPct val="20000"/>
              </a:spcBef>
              <a:spcAft>
                <a:spcPct val="0"/>
              </a:spcAft>
              <a:buChar char="»"/>
              <a:defRPr sz="1000">
                <a:solidFill>
                  <a:schemeClr val="tx1"/>
                </a:solidFill>
                <a:latin typeface="Arial" panose="020B0604020202020204" pitchFamily="34" charset="0"/>
              </a:defRPr>
            </a:lvl6pPr>
            <a:lvl7pPr marL="2193925" indent="-161925" fontAlgn="base">
              <a:spcBef>
                <a:spcPct val="20000"/>
              </a:spcBef>
              <a:spcAft>
                <a:spcPct val="0"/>
              </a:spcAft>
              <a:buChar char="»"/>
              <a:defRPr sz="1000">
                <a:solidFill>
                  <a:schemeClr val="tx1"/>
                </a:solidFill>
                <a:latin typeface="Arial" panose="020B0604020202020204" pitchFamily="34" charset="0"/>
              </a:defRPr>
            </a:lvl7pPr>
            <a:lvl8pPr marL="2651125" indent="-161925" fontAlgn="base">
              <a:spcBef>
                <a:spcPct val="20000"/>
              </a:spcBef>
              <a:spcAft>
                <a:spcPct val="0"/>
              </a:spcAft>
              <a:buChar char="»"/>
              <a:defRPr sz="1000">
                <a:solidFill>
                  <a:schemeClr val="tx1"/>
                </a:solidFill>
                <a:latin typeface="Arial" panose="020B0604020202020204" pitchFamily="34" charset="0"/>
              </a:defRPr>
            </a:lvl8pPr>
            <a:lvl9pPr marL="3108325" indent="-161925" fontAlgn="base">
              <a:spcBef>
                <a:spcPct val="20000"/>
              </a:spcBef>
              <a:spcAft>
                <a:spcPct val="0"/>
              </a:spcAft>
              <a:buChar char="»"/>
              <a:defRPr sz="1000">
                <a:solidFill>
                  <a:schemeClr val="tx1"/>
                </a:solidFill>
                <a:latin typeface="Arial" panose="020B0604020202020204" pitchFamily="34" charset="0"/>
              </a:defRPr>
            </a:lvl9pPr>
          </a:lstStyle>
          <a:p>
            <a:pPr>
              <a:buFont typeface="Wingdings" panose="05000000000000000000" pitchFamily="2" charset="2"/>
              <a:buNone/>
            </a:pPr>
            <a:r>
              <a:rPr lang="en-US" altLang="en-US" sz="900">
                <a:solidFill>
                  <a:srgbClr val="000000"/>
                </a:solidFill>
              </a:rPr>
              <a:t>Some of the common methods that can be adopted for treating outliers:</a:t>
            </a:r>
            <a:endParaRPr lang="en-GB" altLang="en-US" sz="900">
              <a:solidFill>
                <a:srgbClr val="000000"/>
              </a:solidFill>
            </a:endParaRPr>
          </a:p>
        </p:txBody>
      </p:sp>
      <p:sp>
        <p:nvSpPr>
          <p:cNvPr id="561160" name="Rectangle 8"/>
          <p:cNvSpPr>
            <a:spLocks noChangeArrowheads="1"/>
          </p:cNvSpPr>
          <p:nvPr/>
        </p:nvSpPr>
        <p:spPr bwMode="auto">
          <a:xfrm>
            <a:off x="1428749" y="2575323"/>
            <a:ext cx="6265069" cy="62507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8925" indent="-228600">
              <a:spcBef>
                <a:spcPct val="20000"/>
              </a:spcBef>
              <a:buClr>
                <a:srgbClr val="3333CC"/>
              </a:buClr>
              <a:buFont typeface="Wingdings" panose="05000000000000000000" pitchFamily="2" charset="2"/>
              <a:buChar char="§"/>
              <a:tabLst>
                <a:tab pos="1317625" algn="l"/>
              </a:tabLst>
              <a:defRPr sz="1700">
                <a:solidFill>
                  <a:schemeClr val="tx1"/>
                </a:solidFill>
                <a:latin typeface="Arial" panose="020B0604020202020204" pitchFamily="34" charset="0"/>
              </a:defRPr>
            </a:lvl1pPr>
            <a:lvl2pPr marL="1317625" indent="-290513">
              <a:spcBef>
                <a:spcPct val="20000"/>
              </a:spcBef>
              <a:buClr>
                <a:srgbClr val="3333CC"/>
              </a:buClr>
              <a:buChar char="–"/>
              <a:tabLst>
                <a:tab pos="1317625" algn="l"/>
              </a:tabLst>
              <a:defRPr sz="1400">
                <a:solidFill>
                  <a:schemeClr val="tx1"/>
                </a:solidFill>
                <a:latin typeface="Arial" panose="020B0604020202020204" pitchFamily="34" charset="0"/>
              </a:defRPr>
            </a:lvl2pPr>
            <a:lvl3pPr marL="1593850" indent="-161925">
              <a:spcBef>
                <a:spcPct val="20000"/>
              </a:spcBef>
              <a:buChar char="•"/>
              <a:tabLst>
                <a:tab pos="1317625" algn="l"/>
              </a:tabLst>
              <a:defRPr sz="1000">
                <a:solidFill>
                  <a:schemeClr val="tx1"/>
                </a:solidFill>
                <a:latin typeface="Arial" panose="020B0604020202020204" pitchFamily="34" charset="0"/>
              </a:defRPr>
            </a:lvl3pPr>
            <a:lvl4pPr marL="1851025" indent="-142875">
              <a:spcBef>
                <a:spcPct val="20000"/>
              </a:spcBef>
              <a:buChar char="–"/>
              <a:tabLst>
                <a:tab pos="1317625" algn="l"/>
              </a:tabLst>
              <a:defRPr sz="1000">
                <a:solidFill>
                  <a:schemeClr val="tx1"/>
                </a:solidFill>
                <a:latin typeface="Arial" panose="020B0604020202020204" pitchFamily="34" charset="0"/>
              </a:defRPr>
            </a:lvl4pPr>
            <a:lvl5pPr marL="2127250" indent="-161925">
              <a:spcBef>
                <a:spcPct val="20000"/>
              </a:spcBef>
              <a:buChar char="»"/>
              <a:tabLst>
                <a:tab pos="1317625" algn="l"/>
              </a:tabLst>
              <a:defRPr sz="1000">
                <a:solidFill>
                  <a:schemeClr val="tx1"/>
                </a:solidFill>
                <a:latin typeface="Arial" panose="020B0604020202020204" pitchFamily="34" charset="0"/>
              </a:defRPr>
            </a:lvl5pPr>
            <a:lvl6pPr marL="2584450" indent="-161925" fontAlgn="base">
              <a:spcBef>
                <a:spcPct val="20000"/>
              </a:spcBef>
              <a:spcAft>
                <a:spcPct val="0"/>
              </a:spcAft>
              <a:buChar char="»"/>
              <a:tabLst>
                <a:tab pos="1317625" algn="l"/>
              </a:tabLst>
              <a:defRPr sz="1000">
                <a:solidFill>
                  <a:schemeClr val="tx1"/>
                </a:solidFill>
                <a:latin typeface="Arial" panose="020B0604020202020204" pitchFamily="34" charset="0"/>
              </a:defRPr>
            </a:lvl6pPr>
            <a:lvl7pPr marL="3041650" indent="-161925" fontAlgn="base">
              <a:spcBef>
                <a:spcPct val="20000"/>
              </a:spcBef>
              <a:spcAft>
                <a:spcPct val="0"/>
              </a:spcAft>
              <a:buChar char="»"/>
              <a:tabLst>
                <a:tab pos="1317625" algn="l"/>
              </a:tabLst>
              <a:defRPr sz="1000">
                <a:solidFill>
                  <a:schemeClr val="tx1"/>
                </a:solidFill>
                <a:latin typeface="Arial" panose="020B0604020202020204" pitchFamily="34" charset="0"/>
              </a:defRPr>
            </a:lvl7pPr>
            <a:lvl8pPr marL="3498850" indent="-161925" fontAlgn="base">
              <a:spcBef>
                <a:spcPct val="20000"/>
              </a:spcBef>
              <a:spcAft>
                <a:spcPct val="0"/>
              </a:spcAft>
              <a:buChar char="»"/>
              <a:tabLst>
                <a:tab pos="1317625" algn="l"/>
              </a:tabLst>
              <a:defRPr sz="1000">
                <a:solidFill>
                  <a:schemeClr val="tx1"/>
                </a:solidFill>
                <a:latin typeface="Arial" panose="020B0604020202020204" pitchFamily="34" charset="0"/>
              </a:defRPr>
            </a:lvl8pPr>
            <a:lvl9pPr marL="3956050" indent="-161925" fontAlgn="base">
              <a:spcBef>
                <a:spcPct val="20000"/>
              </a:spcBef>
              <a:spcAft>
                <a:spcPct val="0"/>
              </a:spcAft>
              <a:buChar char="»"/>
              <a:tabLst>
                <a:tab pos="1317625" algn="l"/>
              </a:tabLst>
              <a:defRPr sz="1000">
                <a:solidFill>
                  <a:schemeClr val="tx1"/>
                </a:solidFill>
                <a:latin typeface="Arial" panose="020B0604020202020204" pitchFamily="34" charset="0"/>
              </a:defRPr>
            </a:lvl9pPr>
          </a:lstStyle>
          <a:p>
            <a:pPr>
              <a:buFont typeface="Wingdings" panose="05000000000000000000" pitchFamily="2" charset="2"/>
              <a:buChar char="Ø"/>
            </a:pPr>
            <a:r>
              <a:rPr lang="en-US" altLang="en-US" sz="900" dirty="0">
                <a:solidFill>
                  <a:srgbClr val="000000"/>
                </a:solidFill>
              </a:rPr>
              <a:t>Cap all outliers at P1 or P99.</a:t>
            </a:r>
          </a:p>
          <a:p>
            <a:pPr>
              <a:buFont typeface="Wingdings" panose="05000000000000000000" pitchFamily="2" charset="2"/>
              <a:buChar char="Ø"/>
            </a:pPr>
            <a:r>
              <a:rPr lang="en-US" altLang="en-US" sz="900" dirty="0">
                <a:solidFill>
                  <a:srgbClr val="000000"/>
                </a:solidFill>
              </a:rPr>
              <a:t>Cap all outliers at (P1 - δ) or (P1 + δ). The value of δ will be subjective.</a:t>
            </a:r>
          </a:p>
          <a:p>
            <a:pPr>
              <a:buFont typeface="Wingdings" panose="05000000000000000000" pitchFamily="2" charset="2"/>
              <a:buChar char="Ø"/>
            </a:pPr>
            <a:r>
              <a:rPr lang="en-US" altLang="en-US" sz="900" dirty="0">
                <a:solidFill>
                  <a:srgbClr val="000000"/>
                </a:solidFill>
              </a:rPr>
              <a:t>Using Exponential Smoothening for all values beyond the range P1-P99 *</a:t>
            </a:r>
          </a:p>
        </p:txBody>
      </p:sp>
      <p:sp>
        <p:nvSpPr>
          <p:cNvPr id="561167" name="Rectangle 15"/>
          <p:cNvSpPr>
            <a:spLocks noChangeArrowheads="1"/>
          </p:cNvSpPr>
          <p:nvPr/>
        </p:nvSpPr>
        <p:spPr bwMode="auto">
          <a:xfrm>
            <a:off x="1485900" y="3921919"/>
            <a:ext cx="6150769" cy="55602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CC"/>
              </a:buClr>
              <a:buFont typeface="Wingdings" panose="05000000000000000000" pitchFamily="2" charset="2"/>
              <a:buChar char="§"/>
              <a:defRPr sz="1700">
                <a:solidFill>
                  <a:schemeClr val="tx1"/>
                </a:solidFill>
                <a:latin typeface="Arial" panose="020B0604020202020204" pitchFamily="34" charset="0"/>
              </a:defRPr>
            </a:lvl1pPr>
            <a:lvl2pPr marL="292100" indent="-290513">
              <a:spcBef>
                <a:spcPct val="20000"/>
              </a:spcBef>
              <a:buClr>
                <a:srgbClr val="3333CC"/>
              </a:buClr>
              <a:buChar char="–"/>
              <a:defRPr sz="1400">
                <a:solidFill>
                  <a:schemeClr val="tx1"/>
                </a:solidFill>
                <a:latin typeface="Arial" panose="020B0604020202020204" pitchFamily="34" charset="0"/>
              </a:defRPr>
            </a:lvl2pPr>
            <a:lvl3pPr marL="455613" indent="-161925">
              <a:spcBef>
                <a:spcPct val="20000"/>
              </a:spcBef>
              <a:buChar char="•"/>
              <a:defRPr sz="1000">
                <a:solidFill>
                  <a:schemeClr val="tx1"/>
                </a:solidFill>
                <a:latin typeface="Arial" panose="020B0604020202020204" pitchFamily="34" charset="0"/>
              </a:defRPr>
            </a:lvl3pPr>
            <a:lvl4pPr marL="1003300" indent="-142875">
              <a:spcBef>
                <a:spcPct val="20000"/>
              </a:spcBef>
              <a:buChar char="–"/>
              <a:defRPr sz="1000">
                <a:solidFill>
                  <a:schemeClr val="tx1"/>
                </a:solidFill>
                <a:latin typeface="Arial" panose="020B0604020202020204" pitchFamily="34" charset="0"/>
              </a:defRPr>
            </a:lvl4pPr>
            <a:lvl5pPr marL="1279525" indent="-161925">
              <a:spcBef>
                <a:spcPct val="20000"/>
              </a:spcBef>
              <a:buChar char="»"/>
              <a:defRPr sz="1000">
                <a:solidFill>
                  <a:schemeClr val="tx1"/>
                </a:solidFill>
                <a:latin typeface="Arial" panose="020B0604020202020204" pitchFamily="34" charset="0"/>
              </a:defRPr>
            </a:lvl5pPr>
            <a:lvl6pPr marL="1736725" indent="-161925" fontAlgn="base">
              <a:spcBef>
                <a:spcPct val="20000"/>
              </a:spcBef>
              <a:spcAft>
                <a:spcPct val="0"/>
              </a:spcAft>
              <a:buChar char="»"/>
              <a:defRPr sz="1000">
                <a:solidFill>
                  <a:schemeClr val="tx1"/>
                </a:solidFill>
                <a:latin typeface="Arial" panose="020B0604020202020204" pitchFamily="34" charset="0"/>
              </a:defRPr>
            </a:lvl6pPr>
            <a:lvl7pPr marL="2193925" indent="-161925" fontAlgn="base">
              <a:spcBef>
                <a:spcPct val="20000"/>
              </a:spcBef>
              <a:spcAft>
                <a:spcPct val="0"/>
              </a:spcAft>
              <a:buChar char="»"/>
              <a:defRPr sz="1000">
                <a:solidFill>
                  <a:schemeClr val="tx1"/>
                </a:solidFill>
                <a:latin typeface="Arial" panose="020B0604020202020204" pitchFamily="34" charset="0"/>
              </a:defRPr>
            </a:lvl7pPr>
            <a:lvl8pPr marL="2651125" indent="-161925" fontAlgn="base">
              <a:spcBef>
                <a:spcPct val="20000"/>
              </a:spcBef>
              <a:spcAft>
                <a:spcPct val="0"/>
              </a:spcAft>
              <a:buChar char="»"/>
              <a:defRPr sz="1000">
                <a:solidFill>
                  <a:schemeClr val="tx1"/>
                </a:solidFill>
                <a:latin typeface="Arial" panose="020B0604020202020204" pitchFamily="34" charset="0"/>
              </a:defRPr>
            </a:lvl8pPr>
            <a:lvl9pPr marL="3108325" indent="-161925" fontAlgn="base">
              <a:spcBef>
                <a:spcPct val="20000"/>
              </a:spcBef>
              <a:spcAft>
                <a:spcPct val="0"/>
              </a:spcAft>
              <a:buChar char="»"/>
              <a:defRPr sz="1000">
                <a:solidFill>
                  <a:schemeClr val="tx1"/>
                </a:solidFill>
                <a:latin typeface="Arial" panose="020B0604020202020204" pitchFamily="34" charset="0"/>
              </a:defRPr>
            </a:lvl9pPr>
          </a:lstStyle>
          <a:p>
            <a:pPr>
              <a:buFont typeface="Wingdings" panose="05000000000000000000" pitchFamily="2" charset="2"/>
              <a:buNone/>
            </a:pPr>
            <a:endParaRPr lang="en-GB" altLang="en-US" sz="900" dirty="0">
              <a:solidFill>
                <a:srgbClr val="000000"/>
              </a:solidFill>
            </a:endParaRPr>
          </a:p>
        </p:txBody>
      </p:sp>
      <p:sp>
        <p:nvSpPr>
          <p:cNvPr id="2" name="TextBox 1"/>
          <p:cNvSpPr txBox="1"/>
          <p:nvPr/>
        </p:nvSpPr>
        <p:spPr>
          <a:xfrm>
            <a:off x="1243875" y="3921919"/>
            <a:ext cx="6010691" cy="246221"/>
          </a:xfrm>
          <a:prstGeom prst="rect">
            <a:avLst/>
          </a:prstGeom>
          <a:noFill/>
        </p:spPr>
        <p:txBody>
          <a:bodyPr wrap="square" rtlCol="0">
            <a:spAutoFit/>
          </a:bodyPr>
          <a:lstStyle/>
          <a:p>
            <a:r>
              <a:rPr lang="en-US" dirty="0"/>
              <a:t>More on this: http://www.lexjansen.com/nesug/nesug07/sa/sa16.pdf</a:t>
            </a:r>
          </a:p>
        </p:txBody>
      </p:sp>
    </p:spTree>
    <p:extLst>
      <p:ext uri="{BB962C8B-B14F-4D97-AF65-F5344CB8AC3E}">
        <p14:creationId xmlns:p14="http://schemas.microsoft.com/office/powerpoint/2010/main" val="1410277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2" name="Rectangle 4"/>
          <p:cNvSpPr>
            <a:spLocks noChangeArrowheads="1"/>
          </p:cNvSpPr>
          <p:nvPr/>
        </p:nvSpPr>
        <p:spPr bwMode="auto">
          <a:xfrm>
            <a:off x="428995" y="1236239"/>
            <a:ext cx="8261131" cy="398621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23850" indent="-323850">
              <a:spcBef>
                <a:spcPct val="20000"/>
              </a:spcBef>
              <a:buClr>
                <a:srgbClr val="3333CC"/>
              </a:buClr>
              <a:buFont typeface="Wingdings" panose="05000000000000000000" pitchFamily="2" charset="2"/>
              <a:buChar char="§"/>
              <a:defRPr sz="1700">
                <a:solidFill>
                  <a:schemeClr val="tx1"/>
                </a:solidFill>
                <a:latin typeface="Arial" panose="020B0604020202020204" pitchFamily="34" charset="0"/>
              </a:defRPr>
            </a:lvl1pPr>
            <a:lvl2pPr marL="741363" indent="-379413">
              <a:spcBef>
                <a:spcPct val="20000"/>
              </a:spcBef>
              <a:buClr>
                <a:srgbClr val="3333CC"/>
              </a:buClr>
              <a:buChar char="–"/>
              <a:defRPr sz="1400">
                <a:solidFill>
                  <a:schemeClr val="tx1"/>
                </a:solidFill>
                <a:latin typeface="Arial" panose="020B0604020202020204" pitchFamily="34" charset="0"/>
              </a:defRPr>
            </a:lvl2pPr>
            <a:lvl3pPr marL="1141413" indent="-190500">
              <a:spcBef>
                <a:spcPct val="20000"/>
              </a:spcBef>
              <a:buChar char="•"/>
              <a:defRPr sz="1000">
                <a:solidFill>
                  <a:schemeClr val="tx1"/>
                </a:solidFill>
                <a:latin typeface="Arial" panose="020B0604020202020204" pitchFamily="34" charset="0"/>
              </a:defRPr>
            </a:lvl3pPr>
            <a:lvl4pPr marL="1446213" indent="-190500">
              <a:spcBef>
                <a:spcPct val="20000"/>
              </a:spcBef>
              <a:buChar char="–"/>
              <a:defRPr sz="1000">
                <a:solidFill>
                  <a:schemeClr val="tx1"/>
                </a:solidFill>
                <a:latin typeface="Arial" panose="020B0604020202020204" pitchFamily="34" charset="0"/>
              </a:defRPr>
            </a:lvl4pPr>
            <a:lvl5pPr marL="1751013" indent="-190500">
              <a:spcBef>
                <a:spcPct val="20000"/>
              </a:spcBef>
              <a:buChar char="»"/>
              <a:defRPr sz="1000">
                <a:solidFill>
                  <a:schemeClr val="tx1"/>
                </a:solidFill>
                <a:latin typeface="Arial" panose="020B0604020202020204" pitchFamily="34" charset="0"/>
              </a:defRPr>
            </a:lvl5pPr>
            <a:lvl6pPr marL="2208213" indent="-190500" fontAlgn="base">
              <a:spcBef>
                <a:spcPct val="20000"/>
              </a:spcBef>
              <a:spcAft>
                <a:spcPct val="0"/>
              </a:spcAft>
              <a:buChar char="»"/>
              <a:defRPr sz="1000">
                <a:solidFill>
                  <a:schemeClr val="tx1"/>
                </a:solidFill>
                <a:latin typeface="Arial" panose="020B0604020202020204" pitchFamily="34" charset="0"/>
              </a:defRPr>
            </a:lvl6pPr>
            <a:lvl7pPr marL="2665413" indent="-190500" fontAlgn="base">
              <a:spcBef>
                <a:spcPct val="20000"/>
              </a:spcBef>
              <a:spcAft>
                <a:spcPct val="0"/>
              </a:spcAft>
              <a:buChar char="»"/>
              <a:defRPr sz="1000">
                <a:solidFill>
                  <a:schemeClr val="tx1"/>
                </a:solidFill>
                <a:latin typeface="Arial" panose="020B0604020202020204" pitchFamily="34" charset="0"/>
              </a:defRPr>
            </a:lvl7pPr>
            <a:lvl8pPr marL="3122613" indent="-190500" fontAlgn="base">
              <a:spcBef>
                <a:spcPct val="20000"/>
              </a:spcBef>
              <a:spcAft>
                <a:spcPct val="0"/>
              </a:spcAft>
              <a:buChar char="»"/>
              <a:defRPr sz="1000">
                <a:solidFill>
                  <a:schemeClr val="tx1"/>
                </a:solidFill>
                <a:latin typeface="Arial" panose="020B0604020202020204" pitchFamily="34" charset="0"/>
              </a:defRPr>
            </a:lvl8pPr>
            <a:lvl9pPr marL="3579813" indent="-190500" fontAlgn="base">
              <a:spcBef>
                <a:spcPct val="20000"/>
              </a:spcBef>
              <a:spcAft>
                <a:spcPct val="0"/>
              </a:spcAft>
              <a:buChar char="»"/>
              <a:defRPr sz="1000">
                <a:solidFill>
                  <a:schemeClr val="tx1"/>
                </a:solidFill>
                <a:latin typeface="Arial" panose="020B0604020202020204" pitchFamily="34" charset="0"/>
              </a:defRPr>
            </a:lvl9pPr>
          </a:lstStyle>
          <a:p>
            <a:pPr>
              <a:buFont typeface="Wingdings" panose="05000000000000000000" pitchFamily="2" charset="2"/>
              <a:buNone/>
            </a:pPr>
            <a:r>
              <a:rPr lang="en-US" altLang="en-US" sz="900" dirty="0"/>
              <a:t>Missing imputation can be achieved in using variety of methods. Some of the commonly used methods are as follows:</a:t>
            </a:r>
          </a:p>
          <a:p>
            <a:pPr lvl="1">
              <a:buFontTx/>
              <a:buNone/>
            </a:pPr>
            <a:endParaRPr lang="en-US" altLang="en-US" sz="900" dirty="0"/>
          </a:p>
          <a:p>
            <a:pPr lvl="1">
              <a:buFontTx/>
              <a:buAutoNum type="arabicPeriod"/>
            </a:pPr>
            <a:r>
              <a:rPr lang="en-US" altLang="en-US" sz="900" dirty="0"/>
              <a:t>Segmentation on the basis of missing and non-missing: </a:t>
            </a:r>
          </a:p>
          <a:p>
            <a:pPr lvl="1">
              <a:buFontTx/>
              <a:buNone/>
            </a:pPr>
            <a:r>
              <a:rPr lang="en-US" altLang="en-US" sz="900" dirty="0"/>
              <a:t>	For example monthly transactions, monthly balance, monthly spend would all be missing for a non card credit account i.e. these variables would be non missing only for bank card credits. Thus it would be advisable to built different models for the 2 different segments i.e. bankcard trades and non bank card credits </a:t>
            </a:r>
          </a:p>
          <a:p>
            <a:pPr lvl="1">
              <a:buFontTx/>
              <a:buAutoNum type="arabicPeriod" startAt="2"/>
            </a:pPr>
            <a:r>
              <a:rPr lang="en-US" altLang="en-US" sz="900" dirty="0"/>
              <a:t>Fixed Value Imputation</a:t>
            </a:r>
          </a:p>
          <a:p>
            <a:pPr lvl="1">
              <a:buFontTx/>
              <a:buNone/>
            </a:pPr>
            <a:r>
              <a:rPr lang="en-US" altLang="en-US" sz="900" dirty="0"/>
              <a:t>	Substitute all missing values with that fixed value. For example in most of the cases no-payment-indicator missing would mean “0”.</a:t>
            </a:r>
          </a:p>
          <a:p>
            <a:pPr lvl="1">
              <a:buFontTx/>
              <a:buAutoNum type="arabicPeriod" startAt="3"/>
            </a:pPr>
            <a:r>
              <a:rPr lang="en-US" altLang="en-US" sz="900" dirty="0"/>
              <a:t>Bivariate Plot based Imputation</a:t>
            </a:r>
          </a:p>
          <a:p>
            <a:pPr lvl="1">
              <a:buFontTx/>
              <a:buNone/>
            </a:pPr>
            <a:r>
              <a:rPr lang="en-US" altLang="en-US" sz="900" dirty="0"/>
              <a:t>	Bin independent variable with a separate bin for missing. Impute missing values with the mean of the bin that has the closest event rate to the missing bin. </a:t>
            </a:r>
          </a:p>
          <a:p>
            <a:pPr lvl="1">
              <a:buFontTx/>
              <a:buAutoNum type="arabicPeriod" startAt="5"/>
            </a:pPr>
            <a:r>
              <a:rPr lang="en-US" altLang="en-US" sz="900" dirty="0"/>
              <a:t>Regression Based Imputation</a:t>
            </a:r>
          </a:p>
          <a:p>
            <a:pPr lvl="1">
              <a:buFontTx/>
              <a:buNone/>
            </a:pPr>
            <a:r>
              <a:rPr lang="en-US" altLang="en-US" sz="900" dirty="0"/>
              <a:t>	Check if any (or 3-4 variables) have very strong correlation with the variable to be imputed. These variables should have a100% fill rate. Develop a regression equation between these variables and the variable to be imputed. Using this equation impute all missing values</a:t>
            </a:r>
          </a:p>
          <a:p>
            <a:pPr lvl="1">
              <a:buFontTx/>
              <a:buAutoNum type="arabicPeriod" startAt="6"/>
            </a:pPr>
            <a:r>
              <a:rPr lang="en-US" altLang="en-US" sz="900" dirty="0"/>
              <a:t>Mean/Median/Mode Imputation</a:t>
            </a:r>
          </a:p>
          <a:p>
            <a:pPr lvl="1">
              <a:buFontTx/>
              <a:buNone/>
            </a:pPr>
            <a:r>
              <a:rPr lang="en-US" altLang="en-US" sz="900" dirty="0"/>
              <a:t>	Use median based imputation for continuous variable and mode based imputation for character variables</a:t>
            </a:r>
          </a:p>
          <a:p>
            <a:pPr lvl="1">
              <a:buFontTx/>
              <a:buAutoNum type="arabicPeriod" startAt="7"/>
            </a:pPr>
            <a:r>
              <a:rPr lang="en-US" altLang="en-US" sz="900" dirty="0"/>
              <a:t>Cluster Specific Imputation</a:t>
            </a:r>
          </a:p>
          <a:p>
            <a:pPr lvl="1">
              <a:buFontTx/>
              <a:buNone/>
            </a:pPr>
            <a:r>
              <a:rPr lang="en-US" altLang="en-US" sz="900" dirty="0"/>
              <a:t>	Check for the presence of any heterogeneous or distinct clusters within the population. Example INCOME for gender =1/0 i.e. males and females has a significantly different mean value. In this case the gender specific mean may be used for missing imputation.</a:t>
            </a:r>
          </a:p>
        </p:txBody>
      </p:sp>
      <p:sp>
        <p:nvSpPr>
          <p:cNvPr id="565253" name="Rectangle 5"/>
          <p:cNvSpPr>
            <a:spLocks noChangeArrowheads="1"/>
          </p:cNvSpPr>
          <p:nvPr/>
        </p:nvSpPr>
        <p:spPr bwMode="auto">
          <a:xfrm>
            <a:off x="428995" y="909309"/>
            <a:ext cx="6527006" cy="255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defRPr b="1">
                <a:solidFill>
                  <a:schemeClr val="tx2"/>
                </a:solidFill>
                <a:latin typeface="Arial" panose="020B0604020202020204" pitchFamily="34" charset="0"/>
              </a:defRPr>
            </a:lvl1pPr>
            <a:lvl2pPr indent="-457200">
              <a:defRPr b="1">
                <a:solidFill>
                  <a:schemeClr val="tx2"/>
                </a:solidFill>
                <a:latin typeface="Arial" panose="020B0604020202020204" pitchFamily="34" charset="0"/>
              </a:defRPr>
            </a:lvl2pPr>
            <a:lvl3pPr marL="457200" indent="-457200">
              <a:defRPr b="1">
                <a:solidFill>
                  <a:schemeClr val="tx2"/>
                </a:solidFill>
                <a:latin typeface="Arial" panose="020B0604020202020204" pitchFamily="34" charset="0"/>
              </a:defRPr>
            </a:lvl3pPr>
            <a:lvl4pPr marL="457200" indent="-457200">
              <a:defRPr b="1">
                <a:solidFill>
                  <a:schemeClr val="tx2"/>
                </a:solidFill>
                <a:latin typeface="Arial" panose="020B0604020202020204" pitchFamily="34" charset="0"/>
              </a:defRPr>
            </a:lvl4pPr>
            <a:lvl5pPr marL="457200" indent="-457200">
              <a:defRPr b="1">
                <a:solidFill>
                  <a:schemeClr val="tx2"/>
                </a:solidFill>
                <a:latin typeface="Arial" panose="020B0604020202020204" pitchFamily="34" charset="0"/>
              </a:defRPr>
            </a:lvl5pPr>
            <a:lvl6pPr marL="914400" indent="-457200" fontAlgn="base">
              <a:spcBef>
                <a:spcPct val="0"/>
              </a:spcBef>
              <a:spcAft>
                <a:spcPct val="0"/>
              </a:spcAft>
              <a:defRPr b="1">
                <a:solidFill>
                  <a:schemeClr val="tx2"/>
                </a:solidFill>
                <a:latin typeface="Arial" panose="020B0604020202020204" pitchFamily="34" charset="0"/>
              </a:defRPr>
            </a:lvl6pPr>
            <a:lvl7pPr marL="1371600" indent="-457200" fontAlgn="base">
              <a:spcBef>
                <a:spcPct val="0"/>
              </a:spcBef>
              <a:spcAft>
                <a:spcPct val="0"/>
              </a:spcAft>
              <a:defRPr b="1">
                <a:solidFill>
                  <a:schemeClr val="tx2"/>
                </a:solidFill>
                <a:latin typeface="Arial" panose="020B0604020202020204" pitchFamily="34" charset="0"/>
              </a:defRPr>
            </a:lvl7pPr>
            <a:lvl8pPr marL="1828800" indent="-457200" fontAlgn="base">
              <a:spcBef>
                <a:spcPct val="0"/>
              </a:spcBef>
              <a:spcAft>
                <a:spcPct val="0"/>
              </a:spcAft>
              <a:defRPr b="1">
                <a:solidFill>
                  <a:schemeClr val="tx2"/>
                </a:solidFill>
                <a:latin typeface="Arial" panose="020B0604020202020204" pitchFamily="34" charset="0"/>
              </a:defRPr>
            </a:lvl8pPr>
            <a:lvl9pPr marL="2286000" indent="-457200" fontAlgn="base">
              <a:spcBef>
                <a:spcPct val="0"/>
              </a:spcBef>
              <a:spcAft>
                <a:spcPct val="0"/>
              </a:spcAft>
              <a:defRPr b="1">
                <a:solidFill>
                  <a:schemeClr val="tx2"/>
                </a:solidFill>
                <a:latin typeface="Arial" panose="020B0604020202020204" pitchFamily="34" charset="0"/>
              </a:defRPr>
            </a:lvl9pPr>
          </a:lstStyle>
          <a:p>
            <a:pPr marL="0" indent="0">
              <a:buNone/>
            </a:pPr>
            <a:r>
              <a:rPr lang="en-US" altLang="en-US" sz="1500" i="1" dirty="0">
                <a:solidFill>
                  <a:srgbClr val="00B0F0"/>
                </a:solidFill>
                <a:latin typeface="Verdana" panose="020B0604030504040204" pitchFamily="34" charset="0"/>
              </a:rPr>
              <a:t>Missing Value Treatment</a:t>
            </a:r>
          </a:p>
        </p:txBody>
      </p:sp>
    </p:spTree>
    <p:extLst>
      <p:ext uri="{BB962C8B-B14F-4D97-AF65-F5344CB8AC3E}">
        <p14:creationId xmlns:p14="http://schemas.microsoft.com/office/powerpoint/2010/main" val="1030134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838" y="1009957"/>
            <a:ext cx="8229600" cy="244635"/>
          </a:xfrm>
        </p:spPr>
        <p:txBody>
          <a:bodyPr/>
          <a:lstStyle/>
          <a:p>
            <a:r>
              <a:rPr lang="en-US" dirty="0">
                <a:latin typeface="Times New Roman" panose="02020603050405020304" pitchFamily="18" charset="0"/>
                <a:cs typeface="Times New Roman" panose="02020603050405020304" pitchFamily="18" charset="0"/>
              </a:rPr>
              <a:t>Variable Treatment: Creation of Derived Variables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51C84E76-4778-415F-B657-1876D5610E02}" type="slidenum">
              <a:rPr lang="en-US" smtClean="0">
                <a:solidFill>
                  <a:prstClr val="black"/>
                </a:solidFill>
              </a:rPr>
              <a:pPr>
                <a:defRPr/>
              </a:pPr>
              <a:t>8</a:t>
            </a:fld>
            <a:endParaRPr lang="en-US">
              <a:solidFill>
                <a:prstClr val="black"/>
              </a:solidFill>
            </a:endParaRPr>
          </a:p>
        </p:txBody>
      </p:sp>
      <p:grpSp>
        <p:nvGrpSpPr>
          <p:cNvPr id="5" name="Group 24"/>
          <p:cNvGrpSpPr>
            <a:grpSpLocks/>
          </p:cNvGrpSpPr>
          <p:nvPr/>
        </p:nvGrpSpPr>
        <p:grpSpPr bwMode="auto">
          <a:xfrm>
            <a:off x="430251" y="596566"/>
            <a:ext cx="7600788" cy="322690"/>
            <a:chOff x="672" y="642"/>
            <a:chExt cx="4950" cy="377"/>
          </a:xfrm>
        </p:grpSpPr>
        <p:sp>
          <p:nvSpPr>
            <p:cNvPr id="6" name="Freeform 25"/>
            <p:cNvSpPr>
              <a:spLocks/>
            </p:cNvSpPr>
            <p:nvPr/>
          </p:nvSpPr>
          <p:spPr bwMode="gray">
            <a:xfrm>
              <a:off x="4688" y="642"/>
              <a:ext cx="934" cy="377"/>
            </a:xfrm>
            <a:custGeom>
              <a:avLst/>
              <a:gdLst>
                <a:gd name="T0" fmla="*/ 0 w 1127"/>
                <a:gd name="T1" fmla="*/ 0 h 472"/>
                <a:gd name="T2" fmla="*/ 1042 w 1127"/>
                <a:gd name="T3" fmla="*/ 0 h 472"/>
                <a:gd name="T4" fmla="*/ 1127 w 1127"/>
                <a:gd name="T5" fmla="*/ 236 h 472"/>
                <a:gd name="T6" fmla="*/ 1042 w 1127"/>
                <a:gd name="T7" fmla="*/ 472 h 472"/>
                <a:gd name="T8" fmla="*/ 0 w 1127"/>
                <a:gd name="T9" fmla="*/ 472 h 472"/>
                <a:gd name="T10" fmla="*/ 85 w 1127"/>
                <a:gd name="T11" fmla="*/ 236 h 472"/>
                <a:gd name="T12" fmla="*/ 0 w 1127"/>
                <a:gd name="T13" fmla="*/ 0 h 472"/>
              </a:gdLst>
              <a:ahLst/>
              <a:cxnLst>
                <a:cxn ang="0">
                  <a:pos x="T0" y="T1"/>
                </a:cxn>
                <a:cxn ang="0">
                  <a:pos x="T2" y="T3"/>
                </a:cxn>
                <a:cxn ang="0">
                  <a:pos x="T4" y="T5"/>
                </a:cxn>
                <a:cxn ang="0">
                  <a:pos x="T6" y="T7"/>
                </a:cxn>
                <a:cxn ang="0">
                  <a:pos x="T8" y="T9"/>
                </a:cxn>
                <a:cxn ang="0">
                  <a:pos x="T10" y="T11"/>
                </a:cxn>
                <a:cxn ang="0">
                  <a:pos x="T12" y="T13"/>
                </a:cxn>
              </a:cxnLst>
              <a:rect l="0" t="0" r="r" b="b"/>
              <a:pathLst>
                <a:path w="1127" h="472">
                  <a:moveTo>
                    <a:pt x="0" y="0"/>
                  </a:moveTo>
                  <a:lnTo>
                    <a:pt x="1042" y="0"/>
                  </a:lnTo>
                  <a:lnTo>
                    <a:pt x="1127" y="236"/>
                  </a:lnTo>
                  <a:lnTo>
                    <a:pt x="1042" y="472"/>
                  </a:lnTo>
                  <a:lnTo>
                    <a:pt x="0" y="472"/>
                  </a:lnTo>
                  <a:lnTo>
                    <a:pt x="85" y="236"/>
                  </a:lnTo>
                  <a:lnTo>
                    <a:pt x="0" y="0"/>
                  </a:lnTo>
                  <a:close/>
                </a:path>
              </a:pathLst>
            </a:custGeom>
            <a:gradFill rotWithShape="1">
              <a:gsLst>
                <a:gs pos="0">
                  <a:srgbClr val="FF9933"/>
                </a:gs>
                <a:gs pos="50000">
                  <a:srgbClr val="FF9933">
                    <a:gamma/>
                    <a:tint val="43137"/>
                    <a:invGamma/>
                  </a:srgbClr>
                </a:gs>
                <a:gs pos="100000">
                  <a:srgbClr val="FF9933"/>
                </a:gs>
              </a:gsLst>
              <a:lin ang="5400000" scaled="1"/>
            </a:gra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pPr eaLnBrk="1" hangingPunct="1">
                <a:spcBef>
                  <a:spcPct val="0"/>
                </a:spcBef>
                <a:buSzTx/>
                <a:buFontTx/>
                <a:buNone/>
              </a:pPr>
              <a:endParaRPr lang="en-US" sz="1800" b="0">
                <a:solidFill>
                  <a:srgbClr val="000000"/>
                </a:solidFill>
                <a:latin typeface="Arial" panose="020B0604020202020204" pitchFamily="34" charset="0"/>
                <a:ea typeface="+mn-ea"/>
              </a:endParaRPr>
            </a:p>
          </p:txBody>
        </p:sp>
        <p:sp>
          <p:nvSpPr>
            <p:cNvPr id="7" name="Rectangle 26"/>
            <p:cNvSpPr>
              <a:spLocks noChangeArrowheads="1"/>
            </p:cNvSpPr>
            <p:nvPr/>
          </p:nvSpPr>
          <p:spPr bwMode="gray">
            <a:xfrm>
              <a:off x="4786" y="668"/>
              <a:ext cx="765" cy="326"/>
            </a:xfrm>
            <a:prstGeom prst="rect">
              <a:avLst/>
            </a:prstGeom>
            <a:gradFill rotWithShape="1">
              <a:gsLst>
                <a:gs pos="0">
                  <a:srgbClr val="FF9933"/>
                </a:gs>
                <a:gs pos="50000">
                  <a:srgbClr val="FF9933">
                    <a:gamma/>
                    <a:tint val="43137"/>
                    <a:invGamma/>
                  </a:srgbClr>
                </a:gs>
                <a:gs pos="100000">
                  <a:srgbClr val="FF9933"/>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lIns="2324" tIns="0" rIns="2324" bIns="0" anchor="ctr"/>
            <a:lstStyle/>
            <a:p>
              <a:pPr algn="ctr" eaLnBrk="1" hangingPunct="1">
                <a:spcBef>
                  <a:spcPct val="0"/>
                </a:spcBef>
                <a:buSzTx/>
                <a:buFontTx/>
                <a:buNone/>
              </a:pPr>
              <a:r>
                <a:rPr lang="en-US" altLang="en-US" sz="900" dirty="0">
                  <a:solidFill>
                    <a:srgbClr val="000000"/>
                  </a:solidFill>
                  <a:latin typeface="Times New Roman" panose="02020603050405020304" pitchFamily="18" charset="0"/>
                  <a:ea typeface="+mn-ea"/>
                  <a:cs typeface="Times New Roman" panose="02020603050405020304" pitchFamily="18" charset="0"/>
                </a:rPr>
                <a:t>Model Evaluation</a:t>
              </a:r>
            </a:p>
          </p:txBody>
        </p:sp>
        <p:sp>
          <p:nvSpPr>
            <p:cNvPr id="8" name="Freeform 27"/>
            <p:cNvSpPr>
              <a:spLocks/>
            </p:cNvSpPr>
            <p:nvPr/>
          </p:nvSpPr>
          <p:spPr bwMode="gray">
            <a:xfrm>
              <a:off x="1392" y="642"/>
              <a:ext cx="796" cy="377"/>
            </a:xfrm>
            <a:custGeom>
              <a:avLst/>
              <a:gdLst>
                <a:gd name="T0" fmla="*/ 0 w 1136"/>
                <a:gd name="T1" fmla="*/ 0 h 473"/>
                <a:gd name="T2" fmla="*/ 1051 w 1136"/>
                <a:gd name="T3" fmla="*/ 0 h 473"/>
                <a:gd name="T4" fmla="*/ 1136 w 1136"/>
                <a:gd name="T5" fmla="*/ 237 h 473"/>
                <a:gd name="T6" fmla="*/ 1051 w 1136"/>
                <a:gd name="T7" fmla="*/ 473 h 473"/>
                <a:gd name="T8" fmla="*/ 0 w 1136"/>
                <a:gd name="T9" fmla="*/ 473 h 473"/>
                <a:gd name="T10" fmla="*/ 0 w 1136"/>
                <a:gd name="T11" fmla="*/ 237 h 473"/>
                <a:gd name="T12" fmla="*/ 0 w 1136"/>
                <a:gd name="T13" fmla="*/ 0 h 473"/>
              </a:gdLst>
              <a:ahLst/>
              <a:cxnLst>
                <a:cxn ang="0">
                  <a:pos x="T0" y="T1"/>
                </a:cxn>
                <a:cxn ang="0">
                  <a:pos x="T2" y="T3"/>
                </a:cxn>
                <a:cxn ang="0">
                  <a:pos x="T4" y="T5"/>
                </a:cxn>
                <a:cxn ang="0">
                  <a:pos x="T6" y="T7"/>
                </a:cxn>
                <a:cxn ang="0">
                  <a:pos x="T8" y="T9"/>
                </a:cxn>
                <a:cxn ang="0">
                  <a:pos x="T10" y="T11"/>
                </a:cxn>
                <a:cxn ang="0">
                  <a:pos x="T12" y="T13"/>
                </a:cxn>
              </a:cxnLst>
              <a:rect l="0" t="0" r="r" b="b"/>
              <a:pathLst>
                <a:path w="1136" h="473">
                  <a:moveTo>
                    <a:pt x="0" y="0"/>
                  </a:moveTo>
                  <a:lnTo>
                    <a:pt x="1051" y="0"/>
                  </a:lnTo>
                  <a:lnTo>
                    <a:pt x="1136" y="237"/>
                  </a:lnTo>
                  <a:lnTo>
                    <a:pt x="1051" y="473"/>
                  </a:lnTo>
                  <a:lnTo>
                    <a:pt x="0" y="473"/>
                  </a:lnTo>
                  <a:lnTo>
                    <a:pt x="0" y="237"/>
                  </a:lnTo>
                  <a:lnTo>
                    <a:pt x="0" y="0"/>
                  </a:lnTo>
                  <a:close/>
                </a:path>
              </a:pathLst>
            </a:custGeom>
            <a:gradFill rotWithShape="1">
              <a:gsLst>
                <a:gs pos="0">
                  <a:srgbClr val="FF9933"/>
                </a:gs>
                <a:gs pos="50000">
                  <a:srgbClr val="FF9933">
                    <a:gamma/>
                    <a:tint val="43137"/>
                    <a:invGamma/>
                  </a:srgbClr>
                </a:gs>
                <a:gs pos="100000">
                  <a:srgbClr val="FF9933"/>
                </a:gs>
              </a:gsLst>
              <a:lin ang="5400000" scaled="1"/>
            </a:gra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pPr eaLnBrk="1" hangingPunct="1">
                <a:spcBef>
                  <a:spcPct val="0"/>
                </a:spcBef>
                <a:buSzTx/>
                <a:buFontTx/>
                <a:buNone/>
              </a:pPr>
              <a:endParaRPr lang="en-US" sz="1800" b="0">
                <a:solidFill>
                  <a:srgbClr val="000000"/>
                </a:solidFill>
                <a:latin typeface="Arial" panose="020B0604020202020204" pitchFamily="34" charset="0"/>
                <a:ea typeface="+mn-ea"/>
              </a:endParaRPr>
            </a:p>
          </p:txBody>
        </p:sp>
        <p:sp>
          <p:nvSpPr>
            <p:cNvPr id="9" name="Rectangle 28"/>
            <p:cNvSpPr>
              <a:spLocks noChangeArrowheads="1"/>
            </p:cNvSpPr>
            <p:nvPr/>
          </p:nvSpPr>
          <p:spPr bwMode="gray">
            <a:xfrm>
              <a:off x="1488" y="667"/>
              <a:ext cx="630" cy="327"/>
            </a:xfrm>
            <a:prstGeom prst="rect">
              <a:avLst/>
            </a:prstGeom>
            <a:gradFill rotWithShape="1">
              <a:gsLst>
                <a:gs pos="0">
                  <a:srgbClr val="FF9933"/>
                </a:gs>
                <a:gs pos="50000">
                  <a:srgbClr val="FF9933">
                    <a:gamma/>
                    <a:tint val="43137"/>
                    <a:invGamma/>
                  </a:srgbClr>
                </a:gs>
                <a:gs pos="100000">
                  <a:srgbClr val="FF9933"/>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lIns="2324" tIns="0" rIns="2324" bIns="0" anchor="ctr"/>
            <a:lstStyle/>
            <a:p>
              <a:pPr algn="ctr" eaLnBrk="1" hangingPunct="1">
                <a:spcBef>
                  <a:spcPct val="0"/>
                </a:spcBef>
                <a:buSzTx/>
                <a:buFontTx/>
                <a:buNone/>
              </a:pPr>
              <a:r>
                <a:rPr lang="en-US" altLang="en-US" sz="800" dirty="0">
                  <a:solidFill>
                    <a:srgbClr val="000000"/>
                  </a:solidFill>
                  <a:latin typeface="Times New Roman" panose="02020603050405020304" pitchFamily="18" charset="0"/>
                  <a:ea typeface="+mn-ea"/>
                  <a:cs typeface="Times New Roman" panose="02020603050405020304" pitchFamily="18" charset="0"/>
                </a:rPr>
                <a:t>Data Collection and Data Understanding</a:t>
              </a:r>
              <a:endParaRPr lang="en-US" altLang="en-US" sz="800" b="0" dirty="0">
                <a:solidFill>
                  <a:srgbClr val="000000"/>
                </a:solidFill>
                <a:latin typeface="Times New Roman" panose="02020603050405020304" pitchFamily="18" charset="0"/>
                <a:ea typeface="+mn-ea"/>
                <a:cs typeface="Times New Roman" panose="02020603050405020304" pitchFamily="18" charset="0"/>
              </a:endParaRPr>
            </a:p>
          </p:txBody>
        </p:sp>
        <p:sp>
          <p:nvSpPr>
            <p:cNvPr id="10" name="Freeform 29"/>
            <p:cNvSpPr>
              <a:spLocks/>
            </p:cNvSpPr>
            <p:nvPr/>
          </p:nvSpPr>
          <p:spPr bwMode="gray">
            <a:xfrm>
              <a:off x="2984" y="642"/>
              <a:ext cx="938" cy="377"/>
            </a:xfrm>
            <a:custGeom>
              <a:avLst/>
              <a:gdLst>
                <a:gd name="T0" fmla="*/ 0 w 1134"/>
                <a:gd name="T1" fmla="*/ 0 h 472"/>
                <a:gd name="T2" fmla="*/ 1049 w 1134"/>
                <a:gd name="T3" fmla="*/ 0 h 472"/>
                <a:gd name="T4" fmla="*/ 1134 w 1134"/>
                <a:gd name="T5" fmla="*/ 236 h 472"/>
                <a:gd name="T6" fmla="*/ 1049 w 1134"/>
                <a:gd name="T7" fmla="*/ 472 h 472"/>
                <a:gd name="T8" fmla="*/ 0 w 1134"/>
                <a:gd name="T9" fmla="*/ 472 h 472"/>
                <a:gd name="T10" fmla="*/ 85 w 1134"/>
                <a:gd name="T11" fmla="*/ 236 h 472"/>
                <a:gd name="T12" fmla="*/ 0 w 1134"/>
                <a:gd name="T13" fmla="*/ 0 h 472"/>
              </a:gdLst>
              <a:ahLst/>
              <a:cxnLst>
                <a:cxn ang="0">
                  <a:pos x="T0" y="T1"/>
                </a:cxn>
                <a:cxn ang="0">
                  <a:pos x="T2" y="T3"/>
                </a:cxn>
                <a:cxn ang="0">
                  <a:pos x="T4" y="T5"/>
                </a:cxn>
                <a:cxn ang="0">
                  <a:pos x="T6" y="T7"/>
                </a:cxn>
                <a:cxn ang="0">
                  <a:pos x="T8" y="T9"/>
                </a:cxn>
                <a:cxn ang="0">
                  <a:pos x="T10" y="T11"/>
                </a:cxn>
                <a:cxn ang="0">
                  <a:pos x="T12" y="T13"/>
                </a:cxn>
              </a:cxnLst>
              <a:rect l="0" t="0" r="r" b="b"/>
              <a:pathLst>
                <a:path w="1134" h="472">
                  <a:moveTo>
                    <a:pt x="0" y="0"/>
                  </a:moveTo>
                  <a:lnTo>
                    <a:pt x="1049" y="0"/>
                  </a:lnTo>
                  <a:lnTo>
                    <a:pt x="1134" y="236"/>
                  </a:lnTo>
                  <a:lnTo>
                    <a:pt x="1049" y="472"/>
                  </a:lnTo>
                  <a:lnTo>
                    <a:pt x="0" y="472"/>
                  </a:lnTo>
                  <a:lnTo>
                    <a:pt x="85" y="236"/>
                  </a:lnTo>
                  <a:lnTo>
                    <a:pt x="0" y="0"/>
                  </a:lnTo>
                  <a:close/>
                </a:path>
              </a:pathLst>
            </a:custGeom>
            <a:gradFill rotWithShape="1">
              <a:gsLst>
                <a:gs pos="0">
                  <a:schemeClr val="bg1"/>
                </a:gs>
                <a:gs pos="97000">
                  <a:schemeClr val="bg1"/>
                </a:gs>
                <a:gs pos="100000">
                  <a:srgbClr val="FF9933"/>
                </a:gs>
              </a:gsLst>
              <a:lin ang="5400000" scaled="1"/>
            </a:gra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pPr eaLnBrk="1" hangingPunct="1">
                <a:spcBef>
                  <a:spcPct val="0"/>
                </a:spcBef>
                <a:buSzTx/>
                <a:buFontTx/>
                <a:buNone/>
              </a:pPr>
              <a:endParaRPr lang="en-US" sz="1800" b="0">
                <a:solidFill>
                  <a:srgbClr val="000000"/>
                </a:solidFill>
                <a:latin typeface="Arial" panose="020B0604020202020204" pitchFamily="34" charset="0"/>
                <a:ea typeface="+mn-ea"/>
              </a:endParaRPr>
            </a:p>
          </p:txBody>
        </p:sp>
        <p:sp useBgFill="1">
          <p:nvSpPr>
            <p:cNvPr id="11" name="Rectangle 30"/>
            <p:cNvSpPr>
              <a:spLocks noChangeArrowheads="1"/>
            </p:cNvSpPr>
            <p:nvPr/>
          </p:nvSpPr>
          <p:spPr bwMode="gray">
            <a:xfrm>
              <a:off x="3047" y="693"/>
              <a:ext cx="796" cy="326"/>
            </a:xfrm>
            <a:prstGeom prst="rect">
              <a:avLst/>
            </a:prstGeom>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lIns="2324" tIns="0" rIns="2324" bIns="0" anchor="ctr"/>
            <a:lstStyle/>
            <a:p>
              <a:pPr algn="ctr" eaLnBrk="1" hangingPunct="1">
                <a:spcBef>
                  <a:spcPct val="0"/>
                </a:spcBef>
                <a:buSzTx/>
                <a:buFontTx/>
                <a:buNone/>
              </a:pPr>
              <a:r>
                <a:rPr lang="en-US" altLang="en-US" sz="900" dirty="0">
                  <a:solidFill>
                    <a:srgbClr val="000000"/>
                  </a:solidFill>
                  <a:latin typeface="Times New Roman" panose="02020603050405020304" pitchFamily="18" charset="0"/>
                  <a:ea typeface="+mn-ea"/>
                  <a:cs typeface="Times New Roman" panose="02020603050405020304" pitchFamily="18" charset="0"/>
                </a:rPr>
                <a:t>Variable Treatment</a:t>
              </a:r>
              <a:endParaRPr lang="en-US" altLang="en-US" sz="2400" b="0" dirty="0">
                <a:solidFill>
                  <a:srgbClr val="000000"/>
                </a:solidFill>
                <a:latin typeface="Times New Roman" panose="02020603050405020304" pitchFamily="18" charset="0"/>
                <a:ea typeface="+mn-ea"/>
                <a:cs typeface="Times New Roman" panose="02020603050405020304" pitchFamily="18" charset="0"/>
              </a:endParaRPr>
            </a:p>
          </p:txBody>
        </p:sp>
        <p:sp>
          <p:nvSpPr>
            <p:cNvPr id="12" name="Freeform 31"/>
            <p:cNvSpPr>
              <a:spLocks/>
            </p:cNvSpPr>
            <p:nvPr/>
          </p:nvSpPr>
          <p:spPr bwMode="gray">
            <a:xfrm>
              <a:off x="3832" y="642"/>
              <a:ext cx="933" cy="377"/>
            </a:xfrm>
            <a:custGeom>
              <a:avLst/>
              <a:gdLst>
                <a:gd name="T0" fmla="*/ 0 w 1127"/>
                <a:gd name="T1" fmla="*/ 0 h 472"/>
                <a:gd name="T2" fmla="*/ 1042 w 1127"/>
                <a:gd name="T3" fmla="*/ 0 h 472"/>
                <a:gd name="T4" fmla="*/ 1127 w 1127"/>
                <a:gd name="T5" fmla="*/ 236 h 472"/>
                <a:gd name="T6" fmla="*/ 1042 w 1127"/>
                <a:gd name="T7" fmla="*/ 472 h 472"/>
                <a:gd name="T8" fmla="*/ 0 w 1127"/>
                <a:gd name="T9" fmla="*/ 472 h 472"/>
                <a:gd name="T10" fmla="*/ 85 w 1127"/>
                <a:gd name="T11" fmla="*/ 236 h 472"/>
                <a:gd name="T12" fmla="*/ 0 w 1127"/>
                <a:gd name="T13" fmla="*/ 0 h 472"/>
              </a:gdLst>
              <a:ahLst/>
              <a:cxnLst>
                <a:cxn ang="0">
                  <a:pos x="T0" y="T1"/>
                </a:cxn>
                <a:cxn ang="0">
                  <a:pos x="T2" y="T3"/>
                </a:cxn>
                <a:cxn ang="0">
                  <a:pos x="T4" y="T5"/>
                </a:cxn>
                <a:cxn ang="0">
                  <a:pos x="T6" y="T7"/>
                </a:cxn>
                <a:cxn ang="0">
                  <a:pos x="T8" y="T9"/>
                </a:cxn>
                <a:cxn ang="0">
                  <a:pos x="T10" y="T11"/>
                </a:cxn>
                <a:cxn ang="0">
                  <a:pos x="T12" y="T13"/>
                </a:cxn>
              </a:cxnLst>
              <a:rect l="0" t="0" r="r" b="b"/>
              <a:pathLst>
                <a:path w="1127" h="472">
                  <a:moveTo>
                    <a:pt x="0" y="0"/>
                  </a:moveTo>
                  <a:lnTo>
                    <a:pt x="1042" y="0"/>
                  </a:lnTo>
                  <a:lnTo>
                    <a:pt x="1127" y="236"/>
                  </a:lnTo>
                  <a:lnTo>
                    <a:pt x="1042" y="472"/>
                  </a:lnTo>
                  <a:lnTo>
                    <a:pt x="0" y="472"/>
                  </a:lnTo>
                  <a:lnTo>
                    <a:pt x="85" y="236"/>
                  </a:lnTo>
                  <a:lnTo>
                    <a:pt x="0" y="0"/>
                  </a:lnTo>
                  <a:close/>
                </a:path>
              </a:pathLst>
            </a:custGeom>
            <a:gradFill rotWithShape="1">
              <a:gsLst>
                <a:gs pos="0">
                  <a:srgbClr val="FF9933"/>
                </a:gs>
                <a:gs pos="50000">
                  <a:srgbClr val="FF9933">
                    <a:gamma/>
                    <a:tint val="43137"/>
                    <a:invGamma/>
                  </a:srgbClr>
                </a:gs>
                <a:gs pos="100000">
                  <a:srgbClr val="FF9933"/>
                </a:gs>
              </a:gsLst>
              <a:lin ang="5400000" scaled="1"/>
            </a:gra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pPr eaLnBrk="1" hangingPunct="1">
                <a:spcBef>
                  <a:spcPct val="0"/>
                </a:spcBef>
                <a:buSzTx/>
                <a:buFontTx/>
                <a:buNone/>
              </a:pPr>
              <a:endParaRPr lang="en-US" sz="1800" b="0">
                <a:solidFill>
                  <a:srgbClr val="000000"/>
                </a:solidFill>
                <a:latin typeface="Arial" panose="020B0604020202020204" pitchFamily="34" charset="0"/>
                <a:ea typeface="+mn-ea"/>
              </a:endParaRPr>
            </a:p>
          </p:txBody>
        </p:sp>
        <p:sp>
          <p:nvSpPr>
            <p:cNvPr id="13" name="Rectangle 32"/>
            <p:cNvSpPr>
              <a:spLocks noChangeArrowheads="1"/>
            </p:cNvSpPr>
            <p:nvPr/>
          </p:nvSpPr>
          <p:spPr bwMode="gray">
            <a:xfrm>
              <a:off x="3929" y="668"/>
              <a:ext cx="765" cy="326"/>
            </a:xfrm>
            <a:prstGeom prst="rect">
              <a:avLst/>
            </a:prstGeom>
            <a:gradFill rotWithShape="1">
              <a:gsLst>
                <a:gs pos="0">
                  <a:srgbClr val="FF9933"/>
                </a:gs>
                <a:gs pos="50000">
                  <a:srgbClr val="FF9933">
                    <a:gamma/>
                    <a:tint val="43137"/>
                    <a:invGamma/>
                  </a:srgbClr>
                </a:gs>
                <a:gs pos="100000">
                  <a:srgbClr val="FF9933"/>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lIns="2324" tIns="0" rIns="2324" bIns="0" anchor="ctr"/>
            <a:lstStyle/>
            <a:p>
              <a:pPr algn="ctr" eaLnBrk="1" hangingPunct="1">
                <a:spcBef>
                  <a:spcPct val="0"/>
                </a:spcBef>
                <a:buSzTx/>
                <a:buFontTx/>
                <a:buNone/>
              </a:pPr>
              <a:r>
                <a:rPr lang="en-US" altLang="en-US" sz="900" dirty="0">
                  <a:solidFill>
                    <a:srgbClr val="000000"/>
                  </a:solidFill>
                  <a:latin typeface="Times New Roman" panose="02020603050405020304" pitchFamily="18" charset="0"/>
                  <a:ea typeface="+mn-ea"/>
                  <a:cs typeface="Times New Roman" panose="02020603050405020304" pitchFamily="18" charset="0"/>
                </a:rPr>
                <a:t>Modeling</a:t>
              </a:r>
              <a:endParaRPr lang="en-US" altLang="en-US" sz="2400" b="0" dirty="0">
                <a:solidFill>
                  <a:srgbClr val="000000"/>
                </a:solidFill>
                <a:latin typeface="Times New Roman" panose="02020603050405020304" pitchFamily="18" charset="0"/>
                <a:ea typeface="+mn-ea"/>
                <a:cs typeface="Times New Roman" panose="02020603050405020304" pitchFamily="18" charset="0"/>
              </a:endParaRPr>
            </a:p>
          </p:txBody>
        </p:sp>
        <p:sp>
          <p:nvSpPr>
            <p:cNvPr id="14" name="Freeform 33"/>
            <p:cNvSpPr>
              <a:spLocks/>
            </p:cNvSpPr>
            <p:nvPr/>
          </p:nvSpPr>
          <p:spPr bwMode="gray">
            <a:xfrm>
              <a:off x="2118" y="642"/>
              <a:ext cx="939" cy="377"/>
            </a:xfrm>
            <a:custGeom>
              <a:avLst/>
              <a:gdLst>
                <a:gd name="T0" fmla="*/ 0 w 1134"/>
                <a:gd name="T1" fmla="*/ 0 h 472"/>
                <a:gd name="T2" fmla="*/ 1049 w 1134"/>
                <a:gd name="T3" fmla="*/ 0 h 472"/>
                <a:gd name="T4" fmla="*/ 1134 w 1134"/>
                <a:gd name="T5" fmla="*/ 236 h 472"/>
                <a:gd name="T6" fmla="*/ 1049 w 1134"/>
                <a:gd name="T7" fmla="*/ 472 h 472"/>
                <a:gd name="T8" fmla="*/ 0 w 1134"/>
                <a:gd name="T9" fmla="*/ 472 h 472"/>
                <a:gd name="T10" fmla="*/ 85 w 1134"/>
                <a:gd name="T11" fmla="*/ 236 h 472"/>
                <a:gd name="T12" fmla="*/ 0 w 1134"/>
                <a:gd name="T13" fmla="*/ 0 h 472"/>
              </a:gdLst>
              <a:ahLst/>
              <a:cxnLst>
                <a:cxn ang="0">
                  <a:pos x="T0" y="T1"/>
                </a:cxn>
                <a:cxn ang="0">
                  <a:pos x="T2" y="T3"/>
                </a:cxn>
                <a:cxn ang="0">
                  <a:pos x="T4" y="T5"/>
                </a:cxn>
                <a:cxn ang="0">
                  <a:pos x="T6" y="T7"/>
                </a:cxn>
                <a:cxn ang="0">
                  <a:pos x="T8" y="T9"/>
                </a:cxn>
                <a:cxn ang="0">
                  <a:pos x="T10" y="T11"/>
                </a:cxn>
                <a:cxn ang="0">
                  <a:pos x="T12" y="T13"/>
                </a:cxn>
              </a:cxnLst>
              <a:rect l="0" t="0" r="r" b="b"/>
              <a:pathLst>
                <a:path w="1134" h="472">
                  <a:moveTo>
                    <a:pt x="0" y="0"/>
                  </a:moveTo>
                  <a:lnTo>
                    <a:pt x="1049" y="0"/>
                  </a:lnTo>
                  <a:lnTo>
                    <a:pt x="1134" y="236"/>
                  </a:lnTo>
                  <a:lnTo>
                    <a:pt x="1049" y="472"/>
                  </a:lnTo>
                  <a:lnTo>
                    <a:pt x="0" y="472"/>
                  </a:lnTo>
                  <a:lnTo>
                    <a:pt x="85" y="236"/>
                  </a:lnTo>
                  <a:lnTo>
                    <a:pt x="0" y="0"/>
                  </a:lnTo>
                  <a:close/>
                </a:path>
              </a:pathLst>
            </a:custGeom>
            <a:gradFill rotWithShape="1">
              <a:gsLst>
                <a:gs pos="0">
                  <a:srgbClr val="FF9933"/>
                </a:gs>
                <a:gs pos="50000">
                  <a:srgbClr val="FF9933">
                    <a:gamma/>
                    <a:tint val="43137"/>
                    <a:invGamma/>
                  </a:srgbClr>
                </a:gs>
                <a:gs pos="100000">
                  <a:srgbClr val="FF9933"/>
                </a:gs>
              </a:gsLst>
              <a:lin ang="5400000" scaled="1"/>
            </a:gra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pPr eaLnBrk="1" hangingPunct="1">
                <a:spcBef>
                  <a:spcPct val="0"/>
                </a:spcBef>
                <a:buSzTx/>
                <a:buFontTx/>
                <a:buNone/>
              </a:pPr>
              <a:endParaRPr lang="en-US" sz="1800" b="0">
                <a:solidFill>
                  <a:srgbClr val="000000"/>
                </a:solidFill>
                <a:latin typeface="Arial" panose="020B0604020202020204" pitchFamily="34" charset="0"/>
                <a:ea typeface="+mn-ea"/>
              </a:endParaRPr>
            </a:p>
          </p:txBody>
        </p:sp>
        <p:sp>
          <p:nvSpPr>
            <p:cNvPr id="15" name="Rectangle 34"/>
            <p:cNvSpPr>
              <a:spLocks noChangeArrowheads="1"/>
            </p:cNvSpPr>
            <p:nvPr/>
          </p:nvSpPr>
          <p:spPr bwMode="gray">
            <a:xfrm>
              <a:off x="2214" y="668"/>
              <a:ext cx="773" cy="326"/>
            </a:xfrm>
            <a:prstGeom prst="rect">
              <a:avLst/>
            </a:prstGeom>
            <a:gradFill rotWithShape="1">
              <a:gsLst>
                <a:gs pos="0">
                  <a:srgbClr val="FF9933"/>
                </a:gs>
                <a:gs pos="50000">
                  <a:srgbClr val="FF9933">
                    <a:gamma/>
                    <a:tint val="43137"/>
                    <a:invGamma/>
                  </a:srgbClr>
                </a:gs>
                <a:gs pos="100000">
                  <a:srgbClr val="FF9933"/>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lIns="2324" tIns="0" rIns="2324" bIns="0" anchor="ctr"/>
            <a:lstStyle/>
            <a:p>
              <a:pPr algn="ctr" eaLnBrk="1" hangingPunct="1">
                <a:spcBef>
                  <a:spcPct val="0"/>
                </a:spcBef>
                <a:buSzTx/>
                <a:buFontTx/>
                <a:buNone/>
              </a:pPr>
              <a:r>
                <a:rPr lang="en-US" altLang="en-US" sz="900" dirty="0">
                  <a:solidFill>
                    <a:srgbClr val="000000"/>
                  </a:solidFill>
                  <a:latin typeface="Times New Roman" panose="02020603050405020304" pitchFamily="18" charset="0"/>
                  <a:ea typeface="+mn-ea"/>
                  <a:cs typeface="Times New Roman" panose="02020603050405020304" pitchFamily="18" charset="0"/>
                </a:rPr>
                <a:t>Data Management and Data Profiling</a:t>
              </a:r>
              <a:endParaRPr lang="en-US" altLang="en-US" sz="900" b="0" dirty="0">
                <a:solidFill>
                  <a:srgbClr val="000000"/>
                </a:solidFill>
                <a:latin typeface="Times New Roman" panose="02020603050405020304" pitchFamily="18" charset="0"/>
                <a:ea typeface="+mn-ea"/>
                <a:cs typeface="Times New Roman" panose="02020603050405020304" pitchFamily="18" charset="0"/>
              </a:endParaRPr>
            </a:p>
          </p:txBody>
        </p:sp>
        <p:sp>
          <p:nvSpPr>
            <p:cNvPr id="16" name="Freeform 35"/>
            <p:cNvSpPr>
              <a:spLocks/>
            </p:cNvSpPr>
            <p:nvPr/>
          </p:nvSpPr>
          <p:spPr bwMode="gray">
            <a:xfrm>
              <a:off x="672" y="642"/>
              <a:ext cx="798" cy="377"/>
            </a:xfrm>
            <a:custGeom>
              <a:avLst/>
              <a:gdLst>
                <a:gd name="T0" fmla="*/ 0 w 1136"/>
                <a:gd name="T1" fmla="*/ 0 h 473"/>
                <a:gd name="T2" fmla="*/ 1051 w 1136"/>
                <a:gd name="T3" fmla="*/ 0 h 473"/>
                <a:gd name="T4" fmla="*/ 1136 w 1136"/>
                <a:gd name="T5" fmla="*/ 237 h 473"/>
                <a:gd name="T6" fmla="*/ 1051 w 1136"/>
                <a:gd name="T7" fmla="*/ 473 h 473"/>
                <a:gd name="T8" fmla="*/ 0 w 1136"/>
                <a:gd name="T9" fmla="*/ 473 h 473"/>
                <a:gd name="T10" fmla="*/ 0 w 1136"/>
                <a:gd name="T11" fmla="*/ 237 h 473"/>
                <a:gd name="T12" fmla="*/ 0 w 1136"/>
                <a:gd name="T13" fmla="*/ 0 h 473"/>
              </a:gdLst>
              <a:ahLst/>
              <a:cxnLst>
                <a:cxn ang="0">
                  <a:pos x="T0" y="T1"/>
                </a:cxn>
                <a:cxn ang="0">
                  <a:pos x="T2" y="T3"/>
                </a:cxn>
                <a:cxn ang="0">
                  <a:pos x="T4" y="T5"/>
                </a:cxn>
                <a:cxn ang="0">
                  <a:pos x="T6" y="T7"/>
                </a:cxn>
                <a:cxn ang="0">
                  <a:pos x="T8" y="T9"/>
                </a:cxn>
                <a:cxn ang="0">
                  <a:pos x="T10" y="T11"/>
                </a:cxn>
                <a:cxn ang="0">
                  <a:pos x="T12" y="T13"/>
                </a:cxn>
              </a:cxnLst>
              <a:rect l="0" t="0" r="r" b="b"/>
              <a:pathLst>
                <a:path w="1136" h="473">
                  <a:moveTo>
                    <a:pt x="0" y="0"/>
                  </a:moveTo>
                  <a:lnTo>
                    <a:pt x="1051" y="0"/>
                  </a:lnTo>
                  <a:lnTo>
                    <a:pt x="1136" y="237"/>
                  </a:lnTo>
                  <a:lnTo>
                    <a:pt x="1051" y="473"/>
                  </a:lnTo>
                  <a:lnTo>
                    <a:pt x="0" y="473"/>
                  </a:lnTo>
                  <a:lnTo>
                    <a:pt x="0" y="237"/>
                  </a:lnTo>
                  <a:lnTo>
                    <a:pt x="0" y="0"/>
                  </a:lnTo>
                  <a:close/>
                </a:path>
              </a:pathLst>
            </a:custGeom>
            <a:gradFill rotWithShape="1">
              <a:gsLst>
                <a:gs pos="0">
                  <a:srgbClr val="FF9933"/>
                </a:gs>
                <a:gs pos="50000">
                  <a:srgbClr val="FF9933">
                    <a:gamma/>
                    <a:tint val="43137"/>
                    <a:invGamma/>
                  </a:srgbClr>
                </a:gs>
                <a:gs pos="100000">
                  <a:srgbClr val="FF9933"/>
                </a:gs>
              </a:gsLst>
              <a:lin ang="5400000" scaled="1"/>
            </a:gra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pPr eaLnBrk="1" hangingPunct="1">
                <a:spcBef>
                  <a:spcPct val="0"/>
                </a:spcBef>
                <a:buSzTx/>
                <a:buFontTx/>
                <a:buNone/>
              </a:pPr>
              <a:endParaRPr lang="en-US" sz="1800" b="0">
                <a:solidFill>
                  <a:srgbClr val="000000"/>
                </a:solidFill>
                <a:latin typeface="Arial" panose="020B0604020202020204" pitchFamily="34" charset="0"/>
                <a:ea typeface="+mn-ea"/>
              </a:endParaRPr>
            </a:p>
          </p:txBody>
        </p:sp>
        <p:sp>
          <p:nvSpPr>
            <p:cNvPr id="17" name="Rectangle 36"/>
            <p:cNvSpPr>
              <a:spLocks noChangeArrowheads="1"/>
            </p:cNvSpPr>
            <p:nvPr/>
          </p:nvSpPr>
          <p:spPr bwMode="gray">
            <a:xfrm>
              <a:off x="756" y="654"/>
              <a:ext cx="648" cy="327"/>
            </a:xfrm>
            <a:prstGeom prst="rect">
              <a:avLst/>
            </a:prstGeom>
            <a:gradFill rotWithShape="1">
              <a:gsLst>
                <a:gs pos="0">
                  <a:srgbClr val="FF9933"/>
                </a:gs>
                <a:gs pos="50000">
                  <a:srgbClr val="FF9933">
                    <a:gamma/>
                    <a:tint val="43137"/>
                    <a:invGamma/>
                  </a:srgbClr>
                </a:gs>
                <a:gs pos="100000">
                  <a:srgbClr val="FF9933"/>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lIns="2324" tIns="0" rIns="2324" bIns="0" anchor="ctr"/>
            <a:lstStyle/>
            <a:p>
              <a:pPr algn="ctr" eaLnBrk="1" hangingPunct="1">
                <a:spcBef>
                  <a:spcPct val="0"/>
                </a:spcBef>
                <a:buSzTx/>
                <a:buFontTx/>
                <a:buNone/>
              </a:pPr>
              <a:r>
                <a:rPr lang="en-US" altLang="en-US" sz="900" dirty="0">
                  <a:solidFill>
                    <a:srgbClr val="000000"/>
                  </a:solidFill>
                  <a:latin typeface="Times New Roman" panose="02020603050405020304" pitchFamily="18" charset="0"/>
                  <a:ea typeface="+mn-ea"/>
                  <a:cs typeface="Times New Roman" panose="02020603050405020304" pitchFamily="18" charset="0"/>
                </a:rPr>
                <a:t>Project Background</a:t>
              </a:r>
              <a:endParaRPr lang="en-US" altLang="en-US" sz="2400" b="0" dirty="0">
                <a:solidFill>
                  <a:srgbClr val="000000"/>
                </a:solidFill>
                <a:latin typeface="Times New Roman" panose="02020603050405020304" pitchFamily="18" charset="0"/>
                <a:ea typeface="+mn-ea"/>
                <a:cs typeface="Times New Roman" panose="02020603050405020304" pitchFamily="18" charset="0"/>
              </a:endParaRPr>
            </a:p>
          </p:txBody>
        </p:sp>
      </p:grpSp>
      <p:sp>
        <p:nvSpPr>
          <p:cNvPr id="20" name="TextBox 19"/>
          <p:cNvSpPr txBox="1"/>
          <p:nvPr/>
        </p:nvSpPr>
        <p:spPr>
          <a:xfrm>
            <a:off x="197652" y="1597037"/>
            <a:ext cx="2676335" cy="707886"/>
          </a:xfrm>
          <a:prstGeom prst="rect">
            <a:avLst/>
          </a:prstGeom>
          <a:noFill/>
        </p:spPr>
        <p:txBody>
          <a:bodyPr wrap="square" rtlCol="0">
            <a:spAutoFit/>
          </a:bodyPr>
          <a:lstStyle/>
          <a:p>
            <a:pPr>
              <a:buNone/>
            </a:pPr>
            <a:r>
              <a:rPr lang="en-US" b="0" dirty="0">
                <a:latin typeface="Times New Roman" panose="02020603050405020304" pitchFamily="18" charset="0"/>
                <a:cs typeface="Times New Roman" panose="02020603050405020304" pitchFamily="18" charset="0"/>
              </a:rPr>
              <a:t>Use of raw variables in the analysis not always recommended. Customer behavior is captured better when the change in state is understood through careful derivation of variables. </a:t>
            </a:r>
          </a:p>
        </p:txBody>
      </p:sp>
      <p:sp>
        <p:nvSpPr>
          <p:cNvPr id="21" name="TextBox 20"/>
          <p:cNvSpPr txBox="1"/>
          <p:nvPr/>
        </p:nvSpPr>
        <p:spPr>
          <a:xfrm>
            <a:off x="2873987" y="1597037"/>
            <a:ext cx="2482483" cy="400110"/>
          </a:xfrm>
          <a:prstGeom prst="rect">
            <a:avLst/>
          </a:prstGeom>
          <a:noFill/>
        </p:spPr>
        <p:txBody>
          <a:bodyPr wrap="square" rtlCol="0">
            <a:spAutoFit/>
          </a:bodyPr>
          <a:lstStyle/>
          <a:p>
            <a:pPr>
              <a:buNone/>
            </a:pPr>
            <a:r>
              <a:rPr lang="en-US" b="0" dirty="0">
                <a:latin typeface="Times New Roman" panose="02020603050405020304" pitchFamily="18" charset="0"/>
                <a:cs typeface="Times New Roman" panose="02020603050405020304" pitchFamily="18" charset="0"/>
              </a:rPr>
              <a:t>Spend Transactions can be analyzed better on a quarterly basis as against monthly.</a:t>
            </a:r>
          </a:p>
        </p:txBody>
      </p:sp>
      <p:sp>
        <p:nvSpPr>
          <p:cNvPr id="22" name="TextBox 21"/>
          <p:cNvSpPr txBox="1"/>
          <p:nvPr/>
        </p:nvSpPr>
        <p:spPr>
          <a:xfrm>
            <a:off x="5356470" y="1503253"/>
            <a:ext cx="3575539" cy="3877985"/>
          </a:xfrm>
          <a:prstGeom prst="rect">
            <a:avLst/>
          </a:prstGeom>
          <a:noFill/>
        </p:spPr>
        <p:txBody>
          <a:bodyPr wrap="square" rtlCol="0">
            <a:spAutoFit/>
          </a:bodyPr>
          <a:lstStyle/>
          <a:p>
            <a:pPr>
              <a:buNone/>
            </a:pPr>
            <a:r>
              <a:rPr lang="en-US" b="0" dirty="0">
                <a:latin typeface="Times New Roman" panose="02020603050405020304" pitchFamily="18" charset="0"/>
                <a:cs typeface="Times New Roman" panose="02020603050405020304" pitchFamily="18" charset="0"/>
              </a:rPr>
              <a:t>Create the following derived variables:</a:t>
            </a:r>
          </a:p>
          <a:p>
            <a:pPr>
              <a:buNone/>
            </a:pPr>
            <a:r>
              <a:rPr lang="en-US" b="0" dirty="0">
                <a:latin typeface="Times New Roman" panose="02020603050405020304" pitchFamily="18" charset="0"/>
                <a:cs typeface="Times New Roman" panose="02020603050405020304" pitchFamily="18" charset="0"/>
              </a:rPr>
              <a:t>avg_open_to_buy= Credit_Limit- Total_Revolving_Balance</a:t>
            </a:r>
          </a:p>
          <a:p>
            <a:pPr>
              <a:buNone/>
            </a:pPr>
            <a:r>
              <a:rPr lang="en-US" b="0" dirty="0">
                <a:latin typeface="Times New Roman" panose="02020603050405020304" pitchFamily="18" charset="0"/>
                <a:cs typeface="Times New Roman" panose="02020603050405020304" pitchFamily="18" charset="0"/>
              </a:rPr>
              <a:t>Total_Trans_Amt_Oct_Dec= Sum of transaction amount over these 3 months</a:t>
            </a:r>
          </a:p>
          <a:p>
            <a:pPr>
              <a:buNone/>
            </a:pPr>
            <a:r>
              <a:rPr lang="en-US" b="0" dirty="0">
                <a:latin typeface="Times New Roman" panose="02020603050405020304" pitchFamily="18" charset="0"/>
                <a:cs typeface="Times New Roman" panose="02020603050405020304" pitchFamily="18" charset="0"/>
              </a:rPr>
              <a:t>Total_Trans_Amt_Jan_Mar= Sum of transaction amount over these 3 months</a:t>
            </a:r>
          </a:p>
          <a:p>
            <a:pPr>
              <a:buNone/>
            </a:pPr>
            <a:r>
              <a:rPr lang="en-US" b="0" dirty="0">
                <a:latin typeface="Times New Roman" panose="02020603050405020304" pitchFamily="18" charset="0"/>
                <a:cs typeface="Times New Roman" panose="02020603050405020304" pitchFamily="18" charset="0"/>
              </a:rPr>
              <a:t>Change_Trans_amt=Total_Trans_Amt_Jan_Mar/Total_Trans_Amt_Oct_Dec</a:t>
            </a:r>
          </a:p>
          <a:p>
            <a:pPr>
              <a:buNone/>
            </a:pPr>
            <a:r>
              <a:rPr lang="en-US" b="0" dirty="0">
                <a:latin typeface="Times New Roman" panose="02020603050405020304" pitchFamily="18" charset="0"/>
                <a:cs typeface="Times New Roman" panose="02020603050405020304" pitchFamily="18" charset="0"/>
              </a:rPr>
              <a:t>Total_Trans_Amt=</a:t>
            </a:r>
            <a:r>
              <a:rPr lang="en-US" b="0" dirty="0" err="1">
                <a:latin typeface="Times New Roman" panose="02020603050405020304" pitchFamily="18" charset="0"/>
                <a:cs typeface="Times New Roman" panose="02020603050405020304" pitchFamily="18" charset="0"/>
              </a:rPr>
              <a:t>Total_Trans_Amt_Jan_Mar+Total_Trans_Amt_Oct_Dec</a:t>
            </a:r>
            <a:endParaRPr lang="en-US" b="0" dirty="0">
              <a:latin typeface="Times New Roman" panose="02020603050405020304" pitchFamily="18" charset="0"/>
              <a:cs typeface="Times New Roman" panose="02020603050405020304" pitchFamily="18" charset="0"/>
            </a:endParaRPr>
          </a:p>
          <a:p>
            <a:pPr>
              <a:buNone/>
            </a:pPr>
            <a:r>
              <a:rPr lang="en-US" b="0" dirty="0">
                <a:latin typeface="Times New Roman" panose="02020603050405020304" pitchFamily="18" charset="0"/>
                <a:cs typeface="Times New Roman" panose="02020603050405020304" pitchFamily="18" charset="0"/>
              </a:rPr>
              <a:t>Total_Number_of_Trans_Oct_Dec= Sum of count of transactions over these 3 months</a:t>
            </a:r>
          </a:p>
          <a:p>
            <a:pPr>
              <a:buNone/>
            </a:pPr>
            <a:r>
              <a:rPr lang="en-US" b="0" dirty="0">
                <a:latin typeface="Times New Roman" panose="02020603050405020304" pitchFamily="18" charset="0"/>
                <a:cs typeface="Times New Roman" panose="02020603050405020304" pitchFamily="18" charset="0"/>
              </a:rPr>
              <a:t>Total_Number_of_Trans_Jan_Mar= Sum of count of transactions over these 3 month</a:t>
            </a:r>
          </a:p>
          <a:p>
            <a:pPr>
              <a:buNone/>
            </a:pPr>
            <a:r>
              <a:rPr lang="en-US" b="0" dirty="0">
                <a:latin typeface="Times New Roman" panose="02020603050405020304" pitchFamily="18" charset="0"/>
                <a:cs typeface="Times New Roman" panose="02020603050405020304" pitchFamily="18" charset="0"/>
              </a:rPr>
              <a:t>Total_Number_of_Trans= Total_Number_of_Trans_Jan_Mar+ Total_Number_of_Trans_Oct_Dec</a:t>
            </a:r>
          </a:p>
          <a:p>
            <a:pPr>
              <a:buNone/>
            </a:pPr>
            <a:r>
              <a:rPr lang="en-US" b="0" dirty="0">
                <a:latin typeface="Times New Roman" panose="02020603050405020304" pitchFamily="18" charset="0"/>
                <a:cs typeface="Times New Roman" panose="02020603050405020304" pitchFamily="18" charset="0"/>
              </a:rPr>
              <a:t>Change_Number_of_Trans=Total_Number_of_Trans_Jan_Mar/Total_Number_of_Trans_Oct_Dec</a:t>
            </a:r>
          </a:p>
          <a:p>
            <a:pPr>
              <a:buNone/>
            </a:pPr>
            <a:r>
              <a:rPr lang="en-US" b="0" dirty="0">
                <a:latin typeface="Times New Roman" panose="02020603050405020304" pitchFamily="18" charset="0"/>
                <a:cs typeface="Times New Roman" panose="02020603050405020304" pitchFamily="18" charset="0"/>
              </a:rPr>
              <a:t>Utilization= Total_Revolving_Balance/ Credit_Limit</a:t>
            </a:r>
          </a:p>
          <a:p>
            <a:pPr>
              <a:buNone/>
            </a:pPr>
            <a:endParaRPr lang="en-US" b="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20367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311" y="1099024"/>
            <a:ext cx="8229600" cy="468312"/>
          </a:xfrm>
        </p:spPr>
        <p:txBody>
          <a:bodyPr/>
          <a:lstStyle/>
          <a:p>
            <a:r>
              <a:rPr lang="en-US" sz="1800" dirty="0">
                <a:latin typeface="Times New Roman" panose="02020603050405020304" pitchFamily="18" charset="0"/>
                <a:cs typeface="Times New Roman" panose="02020603050405020304" pitchFamily="18" charset="0"/>
              </a:rPr>
              <a:t>A. Modelling: Reduction of Variable Using Information Value</a:t>
            </a:r>
          </a:p>
        </p:txBody>
      </p:sp>
      <p:sp>
        <p:nvSpPr>
          <p:cNvPr id="4" name="Slide Number Placeholder 3"/>
          <p:cNvSpPr>
            <a:spLocks noGrp="1"/>
          </p:cNvSpPr>
          <p:nvPr>
            <p:ph type="sldNum" sz="quarter" idx="10"/>
          </p:nvPr>
        </p:nvSpPr>
        <p:spPr/>
        <p:txBody>
          <a:bodyPr/>
          <a:lstStyle/>
          <a:p>
            <a:pPr>
              <a:defRPr/>
            </a:pPr>
            <a:fld id="{51C84E76-4778-415F-B657-1876D5610E02}" type="slidenum">
              <a:rPr lang="en-US" smtClean="0">
                <a:solidFill>
                  <a:prstClr val="black"/>
                </a:solidFill>
              </a:rPr>
              <a:pPr>
                <a:defRPr/>
              </a:pPr>
              <a:t>9</a:t>
            </a:fld>
            <a:endParaRPr lang="en-US">
              <a:solidFill>
                <a:prstClr val="black"/>
              </a:solidFill>
            </a:endParaRPr>
          </a:p>
        </p:txBody>
      </p:sp>
      <p:grpSp>
        <p:nvGrpSpPr>
          <p:cNvPr id="5" name="Group 24"/>
          <p:cNvGrpSpPr>
            <a:grpSpLocks/>
          </p:cNvGrpSpPr>
          <p:nvPr/>
        </p:nvGrpSpPr>
        <p:grpSpPr bwMode="auto">
          <a:xfrm>
            <a:off x="654519" y="660203"/>
            <a:ext cx="7162801" cy="322690"/>
            <a:chOff x="672" y="642"/>
            <a:chExt cx="4950" cy="377"/>
          </a:xfrm>
        </p:grpSpPr>
        <p:sp>
          <p:nvSpPr>
            <p:cNvPr id="6" name="Freeform 25"/>
            <p:cNvSpPr>
              <a:spLocks/>
            </p:cNvSpPr>
            <p:nvPr/>
          </p:nvSpPr>
          <p:spPr bwMode="gray">
            <a:xfrm>
              <a:off x="4688" y="642"/>
              <a:ext cx="934" cy="377"/>
            </a:xfrm>
            <a:custGeom>
              <a:avLst/>
              <a:gdLst>
                <a:gd name="T0" fmla="*/ 0 w 1127"/>
                <a:gd name="T1" fmla="*/ 0 h 472"/>
                <a:gd name="T2" fmla="*/ 1042 w 1127"/>
                <a:gd name="T3" fmla="*/ 0 h 472"/>
                <a:gd name="T4" fmla="*/ 1127 w 1127"/>
                <a:gd name="T5" fmla="*/ 236 h 472"/>
                <a:gd name="T6" fmla="*/ 1042 w 1127"/>
                <a:gd name="T7" fmla="*/ 472 h 472"/>
                <a:gd name="T8" fmla="*/ 0 w 1127"/>
                <a:gd name="T9" fmla="*/ 472 h 472"/>
                <a:gd name="T10" fmla="*/ 85 w 1127"/>
                <a:gd name="T11" fmla="*/ 236 h 472"/>
                <a:gd name="T12" fmla="*/ 0 w 1127"/>
                <a:gd name="T13" fmla="*/ 0 h 472"/>
              </a:gdLst>
              <a:ahLst/>
              <a:cxnLst>
                <a:cxn ang="0">
                  <a:pos x="T0" y="T1"/>
                </a:cxn>
                <a:cxn ang="0">
                  <a:pos x="T2" y="T3"/>
                </a:cxn>
                <a:cxn ang="0">
                  <a:pos x="T4" y="T5"/>
                </a:cxn>
                <a:cxn ang="0">
                  <a:pos x="T6" y="T7"/>
                </a:cxn>
                <a:cxn ang="0">
                  <a:pos x="T8" y="T9"/>
                </a:cxn>
                <a:cxn ang="0">
                  <a:pos x="T10" y="T11"/>
                </a:cxn>
                <a:cxn ang="0">
                  <a:pos x="T12" y="T13"/>
                </a:cxn>
              </a:cxnLst>
              <a:rect l="0" t="0" r="r" b="b"/>
              <a:pathLst>
                <a:path w="1127" h="472">
                  <a:moveTo>
                    <a:pt x="0" y="0"/>
                  </a:moveTo>
                  <a:lnTo>
                    <a:pt x="1042" y="0"/>
                  </a:lnTo>
                  <a:lnTo>
                    <a:pt x="1127" y="236"/>
                  </a:lnTo>
                  <a:lnTo>
                    <a:pt x="1042" y="472"/>
                  </a:lnTo>
                  <a:lnTo>
                    <a:pt x="0" y="472"/>
                  </a:lnTo>
                  <a:lnTo>
                    <a:pt x="85" y="236"/>
                  </a:lnTo>
                  <a:lnTo>
                    <a:pt x="0" y="0"/>
                  </a:lnTo>
                  <a:close/>
                </a:path>
              </a:pathLst>
            </a:custGeom>
            <a:gradFill rotWithShape="1">
              <a:gsLst>
                <a:gs pos="0">
                  <a:srgbClr val="FF9933"/>
                </a:gs>
                <a:gs pos="50000">
                  <a:srgbClr val="FF9933">
                    <a:gamma/>
                    <a:tint val="43137"/>
                    <a:invGamma/>
                  </a:srgbClr>
                </a:gs>
                <a:gs pos="100000">
                  <a:srgbClr val="FF9933"/>
                </a:gs>
              </a:gsLst>
              <a:lin ang="5400000" scaled="1"/>
            </a:gra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pPr eaLnBrk="1" hangingPunct="1">
                <a:spcBef>
                  <a:spcPct val="0"/>
                </a:spcBef>
                <a:buSzTx/>
                <a:buFontTx/>
                <a:buNone/>
              </a:pPr>
              <a:endParaRPr lang="en-US" sz="1800" b="0">
                <a:solidFill>
                  <a:srgbClr val="000000"/>
                </a:solidFill>
                <a:latin typeface="Arial" panose="020B0604020202020204" pitchFamily="34" charset="0"/>
                <a:ea typeface="+mn-ea"/>
              </a:endParaRPr>
            </a:p>
          </p:txBody>
        </p:sp>
        <p:sp>
          <p:nvSpPr>
            <p:cNvPr id="7" name="Rectangle 26"/>
            <p:cNvSpPr>
              <a:spLocks noChangeArrowheads="1"/>
            </p:cNvSpPr>
            <p:nvPr/>
          </p:nvSpPr>
          <p:spPr bwMode="gray">
            <a:xfrm>
              <a:off x="4786" y="668"/>
              <a:ext cx="765" cy="326"/>
            </a:xfrm>
            <a:prstGeom prst="rect">
              <a:avLst/>
            </a:prstGeom>
            <a:gradFill rotWithShape="1">
              <a:gsLst>
                <a:gs pos="0">
                  <a:srgbClr val="FF9933"/>
                </a:gs>
                <a:gs pos="50000">
                  <a:srgbClr val="FF9933">
                    <a:gamma/>
                    <a:tint val="43137"/>
                    <a:invGamma/>
                  </a:srgbClr>
                </a:gs>
                <a:gs pos="100000">
                  <a:srgbClr val="FF9933"/>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lIns="2324" tIns="0" rIns="2324" bIns="0" anchor="ctr"/>
            <a:lstStyle/>
            <a:p>
              <a:pPr algn="ctr" eaLnBrk="1" hangingPunct="1">
                <a:spcBef>
                  <a:spcPct val="0"/>
                </a:spcBef>
                <a:buSzTx/>
                <a:buFontTx/>
                <a:buNone/>
              </a:pPr>
              <a:r>
                <a:rPr lang="en-US" altLang="en-US" sz="900" dirty="0">
                  <a:solidFill>
                    <a:srgbClr val="000000"/>
                  </a:solidFill>
                  <a:latin typeface="Times New Roman" panose="02020603050405020304" pitchFamily="18" charset="0"/>
                  <a:ea typeface="+mn-ea"/>
                  <a:cs typeface="Times New Roman" panose="02020603050405020304" pitchFamily="18" charset="0"/>
                </a:rPr>
                <a:t>Model Evaluation</a:t>
              </a:r>
            </a:p>
          </p:txBody>
        </p:sp>
        <p:sp>
          <p:nvSpPr>
            <p:cNvPr id="8" name="Freeform 27"/>
            <p:cNvSpPr>
              <a:spLocks/>
            </p:cNvSpPr>
            <p:nvPr/>
          </p:nvSpPr>
          <p:spPr bwMode="gray">
            <a:xfrm>
              <a:off x="1392" y="642"/>
              <a:ext cx="796" cy="377"/>
            </a:xfrm>
            <a:custGeom>
              <a:avLst/>
              <a:gdLst>
                <a:gd name="T0" fmla="*/ 0 w 1136"/>
                <a:gd name="T1" fmla="*/ 0 h 473"/>
                <a:gd name="T2" fmla="*/ 1051 w 1136"/>
                <a:gd name="T3" fmla="*/ 0 h 473"/>
                <a:gd name="T4" fmla="*/ 1136 w 1136"/>
                <a:gd name="T5" fmla="*/ 237 h 473"/>
                <a:gd name="T6" fmla="*/ 1051 w 1136"/>
                <a:gd name="T7" fmla="*/ 473 h 473"/>
                <a:gd name="T8" fmla="*/ 0 w 1136"/>
                <a:gd name="T9" fmla="*/ 473 h 473"/>
                <a:gd name="T10" fmla="*/ 0 w 1136"/>
                <a:gd name="T11" fmla="*/ 237 h 473"/>
                <a:gd name="T12" fmla="*/ 0 w 1136"/>
                <a:gd name="T13" fmla="*/ 0 h 473"/>
              </a:gdLst>
              <a:ahLst/>
              <a:cxnLst>
                <a:cxn ang="0">
                  <a:pos x="T0" y="T1"/>
                </a:cxn>
                <a:cxn ang="0">
                  <a:pos x="T2" y="T3"/>
                </a:cxn>
                <a:cxn ang="0">
                  <a:pos x="T4" y="T5"/>
                </a:cxn>
                <a:cxn ang="0">
                  <a:pos x="T6" y="T7"/>
                </a:cxn>
                <a:cxn ang="0">
                  <a:pos x="T8" y="T9"/>
                </a:cxn>
                <a:cxn ang="0">
                  <a:pos x="T10" y="T11"/>
                </a:cxn>
                <a:cxn ang="0">
                  <a:pos x="T12" y="T13"/>
                </a:cxn>
              </a:cxnLst>
              <a:rect l="0" t="0" r="r" b="b"/>
              <a:pathLst>
                <a:path w="1136" h="473">
                  <a:moveTo>
                    <a:pt x="0" y="0"/>
                  </a:moveTo>
                  <a:lnTo>
                    <a:pt x="1051" y="0"/>
                  </a:lnTo>
                  <a:lnTo>
                    <a:pt x="1136" y="237"/>
                  </a:lnTo>
                  <a:lnTo>
                    <a:pt x="1051" y="473"/>
                  </a:lnTo>
                  <a:lnTo>
                    <a:pt x="0" y="473"/>
                  </a:lnTo>
                  <a:lnTo>
                    <a:pt x="0" y="237"/>
                  </a:lnTo>
                  <a:lnTo>
                    <a:pt x="0" y="0"/>
                  </a:lnTo>
                  <a:close/>
                </a:path>
              </a:pathLst>
            </a:custGeom>
            <a:gradFill rotWithShape="1">
              <a:gsLst>
                <a:gs pos="0">
                  <a:srgbClr val="FF9933"/>
                </a:gs>
                <a:gs pos="50000">
                  <a:srgbClr val="FF9933">
                    <a:gamma/>
                    <a:tint val="43137"/>
                    <a:invGamma/>
                  </a:srgbClr>
                </a:gs>
                <a:gs pos="100000">
                  <a:srgbClr val="FF9933"/>
                </a:gs>
              </a:gsLst>
              <a:lin ang="5400000" scaled="1"/>
            </a:gra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pPr eaLnBrk="1" hangingPunct="1">
                <a:spcBef>
                  <a:spcPct val="0"/>
                </a:spcBef>
                <a:buSzTx/>
                <a:buFontTx/>
                <a:buNone/>
              </a:pPr>
              <a:endParaRPr lang="en-US" sz="1800" b="0">
                <a:solidFill>
                  <a:srgbClr val="000000"/>
                </a:solidFill>
                <a:latin typeface="Arial" panose="020B0604020202020204" pitchFamily="34" charset="0"/>
                <a:ea typeface="+mn-ea"/>
              </a:endParaRPr>
            </a:p>
          </p:txBody>
        </p:sp>
        <p:sp>
          <p:nvSpPr>
            <p:cNvPr id="9" name="Rectangle 28"/>
            <p:cNvSpPr>
              <a:spLocks noChangeArrowheads="1"/>
            </p:cNvSpPr>
            <p:nvPr/>
          </p:nvSpPr>
          <p:spPr bwMode="gray">
            <a:xfrm>
              <a:off x="1488" y="667"/>
              <a:ext cx="630" cy="327"/>
            </a:xfrm>
            <a:prstGeom prst="rect">
              <a:avLst/>
            </a:prstGeom>
            <a:gradFill rotWithShape="1">
              <a:gsLst>
                <a:gs pos="0">
                  <a:srgbClr val="FF9933"/>
                </a:gs>
                <a:gs pos="50000">
                  <a:srgbClr val="FF9933">
                    <a:gamma/>
                    <a:tint val="43137"/>
                    <a:invGamma/>
                  </a:srgbClr>
                </a:gs>
                <a:gs pos="100000">
                  <a:srgbClr val="FF9933"/>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lIns="2324" tIns="0" rIns="2324" bIns="0" anchor="ctr"/>
            <a:lstStyle/>
            <a:p>
              <a:pPr algn="ctr" eaLnBrk="1" hangingPunct="1">
                <a:spcBef>
                  <a:spcPct val="0"/>
                </a:spcBef>
                <a:buSzTx/>
                <a:buFontTx/>
                <a:buNone/>
              </a:pPr>
              <a:r>
                <a:rPr lang="en-US" altLang="en-US" sz="800" dirty="0">
                  <a:solidFill>
                    <a:srgbClr val="000000"/>
                  </a:solidFill>
                  <a:latin typeface="Times New Roman" panose="02020603050405020304" pitchFamily="18" charset="0"/>
                  <a:ea typeface="+mn-ea"/>
                  <a:cs typeface="Times New Roman" panose="02020603050405020304" pitchFamily="18" charset="0"/>
                </a:rPr>
                <a:t>Data Collection and Data Understanding</a:t>
              </a:r>
              <a:endParaRPr lang="en-US" altLang="en-US" sz="800" b="0" dirty="0">
                <a:solidFill>
                  <a:srgbClr val="000000"/>
                </a:solidFill>
                <a:latin typeface="Times New Roman" panose="02020603050405020304" pitchFamily="18" charset="0"/>
                <a:ea typeface="+mn-ea"/>
                <a:cs typeface="Times New Roman" panose="02020603050405020304" pitchFamily="18" charset="0"/>
              </a:endParaRPr>
            </a:p>
          </p:txBody>
        </p:sp>
        <p:sp>
          <p:nvSpPr>
            <p:cNvPr id="10" name="Freeform 29"/>
            <p:cNvSpPr>
              <a:spLocks/>
            </p:cNvSpPr>
            <p:nvPr/>
          </p:nvSpPr>
          <p:spPr bwMode="gray">
            <a:xfrm>
              <a:off x="2984" y="642"/>
              <a:ext cx="938" cy="377"/>
            </a:xfrm>
            <a:custGeom>
              <a:avLst/>
              <a:gdLst>
                <a:gd name="T0" fmla="*/ 0 w 1134"/>
                <a:gd name="T1" fmla="*/ 0 h 472"/>
                <a:gd name="T2" fmla="*/ 1049 w 1134"/>
                <a:gd name="T3" fmla="*/ 0 h 472"/>
                <a:gd name="T4" fmla="*/ 1134 w 1134"/>
                <a:gd name="T5" fmla="*/ 236 h 472"/>
                <a:gd name="T6" fmla="*/ 1049 w 1134"/>
                <a:gd name="T7" fmla="*/ 472 h 472"/>
                <a:gd name="T8" fmla="*/ 0 w 1134"/>
                <a:gd name="T9" fmla="*/ 472 h 472"/>
                <a:gd name="T10" fmla="*/ 85 w 1134"/>
                <a:gd name="T11" fmla="*/ 236 h 472"/>
                <a:gd name="T12" fmla="*/ 0 w 1134"/>
                <a:gd name="T13" fmla="*/ 0 h 472"/>
              </a:gdLst>
              <a:ahLst/>
              <a:cxnLst>
                <a:cxn ang="0">
                  <a:pos x="T0" y="T1"/>
                </a:cxn>
                <a:cxn ang="0">
                  <a:pos x="T2" y="T3"/>
                </a:cxn>
                <a:cxn ang="0">
                  <a:pos x="T4" y="T5"/>
                </a:cxn>
                <a:cxn ang="0">
                  <a:pos x="T6" y="T7"/>
                </a:cxn>
                <a:cxn ang="0">
                  <a:pos x="T8" y="T9"/>
                </a:cxn>
                <a:cxn ang="0">
                  <a:pos x="T10" y="T11"/>
                </a:cxn>
                <a:cxn ang="0">
                  <a:pos x="T12" y="T13"/>
                </a:cxn>
              </a:cxnLst>
              <a:rect l="0" t="0" r="r" b="b"/>
              <a:pathLst>
                <a:path w="1134" h="472">
                  <a:moveTo>
                    <a:pt x="0" y="0"/>
                  </a:moveTo>
                  <a:lnTo>
                    <a:pt x="1049" y="0"/>
                  </a:lnTo>
                  <a:lnTo>
                    <a:pt x="1134" y="236"/>
                  </a:lnTo>
                  <a:lnTo>
                    <a:pt x="1049" y="472"/>
                  </a:lnTo>
                  <a:lnTo>
                    <a:pt x="0" y="472"/>
                  </a:lnTo>
                  <a:lnTo>
                    <a:pt x="85" y="236"/>
                  </a:lnTo>
                  <a:lnTo>
                    <a:pt x="0" y="0"/>
                  </a:lnTo>
                  <a:close/>
                </a:path>
              </a:pathLst>
            </a:custGeom>
            <a:gradFill rotWithShape="1">
              <a:gsLst>
                <a:gs pos="0">
                  <a:srgbClr val="FF9933"/>
                </a:gs>
                <a:gs pos="50000">
                  <a:srgbClr val="FF9933">
                    <a:gamma/>
                    <a:tint val="43137"/>
                    <a:invGamma/>
                  </a:srgbClr>
                </a:gs>
                <a:gs pos="100000">
                  <a:srgbClr val="FF9933"/>
                </a:gs>
              </a:gsLst>
              <a:lin ang="5400000" scaled="1"/>
            </a:gra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pPr eaLnBrk="1" hangingPunct="1">
                <a:spcBef>
                  <a:spcPct val="0"/>
                </a:spcBef>
                <a:buSzTx/>
                <a:buFontTx/>
                <a:buNone/>
              </a:pPr>
              <a:endParaRPr lang="en-US" sz="1800" b="0">
                <a:solidFill>
                  <a:srgbClr val="000000"/>
                </a:solidFill>
                <a:latin typeface="Arial" panose="020B0604020202020204" pitchFamily="34" charset="0"/>
                <a:ea typeface="+mn-ea"/>
              </a:endParaRPr>
            </a:p>
          </p:txBody>
        </p:sp>
        <p:sp>
          <p:nvSpPr>
            <p:cNvPr id="11" name="Rectangle 30"/>
            <p:cNvSpPr>
              <a:spLocks noChangeArrowheads="1"/>
            </p:cNvSpPr>
            <p:nvPr/>
          </p:nvSpPr>
          <p:spPr bwMode="gray">
            <a:xfrm>
              <a:off x="3057" y="668"/>
              <a:ext cx="796" cy="326"/>
            </a:xfrm>
            <a:prstGeom prst="rect">
              <a:avLst/>
            </a:prstGeom>
            <a:gradFill rotWithShape="1">
              <a:gsLst>
                <a:gs pos="46000">
                  <a:srgbClr val="FF9933">
                    <a:gamma/>
                    <a:tint val="43137"/>
                    <a:invGamma/>
                  </a:srgbClr>
                </a:gs>
                <a:gs pos="100000">
                  <a:srgbClr val="FF9933"/>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lIns="2324" tIns="0" rIns="2324" bIns="0" anchor="ctr"/>
            <a:lstStyle/>
            <a:p>
              <a:pPr algn="ctr" eaLnBrk="1" hangingPunct="1">
                <a:spcBef>
                  <a:spcPct val="0"/>
                </a:spcBef>
                <a:buSzTx/>
                <a:buFontTx/>
                <a:buNone/>
              </a:pPr>
              <a:r>
                <a:rPr lang="en-US" altLang="en-US" sz="900" dirty="0">
                  <a:solidFill>
                    <a:srgbClr val="000000"/>
                  </a:solidFill>
                  <a:latin typeface="Times New Roman" panose="02020603050405020304" pitchFamily="18" charset="0"/>
                  <a:ea typeface="+mn-ea"/>
                  <a:cs typeface="Times New Roman" panose="02020603050405020304" pitchFamily="18" charset="0"/>
                </a:rPr>
                <a:t>Variable Treatment</a:t>
              </a:r>
              <a:endParaRPr lang="en-US" altLang="en-US" sz="2400" b="0" dirty="0">
                <a:solidFill>
                  <a:srgbClr val="000000"/>
                </a:solidFill>
                <a:latin typeface="Times New Roman" panose="02020603050405020304" pitchFamily="18" charset="0"/>
                <a:ea typeface="+mn-ea"/>
                <a:cs typeface="Times New Roman" panose="02020603050405020304" pitchFamily="18" charset="0"/>
              </a:endParaRPr>
            </a:p>
          </p:txBody>
        </p:sp>
        <p:sp>
          <p:nvSpPr>
            <p:cNvPr id="12" name="Freeform 31"/>
            <p:cNvSpPr>
              <a:spLocks/>
            </p:cNvSpPr>
            <p:nvPr/>
          </p:nvSpPr>
          <p:spPr bwMode="gray">
            <a:xfrm>
              <a:off x="3832" y="642"/>
              <a:ext cx="933" cy="377"/>
            </a:xfrm>
            <a:custGeom>
              <a:avLst/>
              <a:gdLst>
                <a:gd name="T0" fmla="*/ 0 w 1127"/>
                <a:gd name="T1" fmla="*/ 0 h 472"/>
                <a:gd name="T2" fmla="*/ 1042 w 1127"/>
                <a:gd name="T3" fmla="*/ 0 h 472"/>
                <a:gd name="T4" fmla="*/ 1127 w 1127"/>
                <a:gd name="T5" fmla="*/ 236 h 472"/>
                <a:gd name="T6" fmla="*/ 1042 w 1127"/>
                <a:gd name="T7" fmla="*/ 472 h 472"/>
                <a:gd name="T8" fmla="*/ 0 w 1127"/>
                <a:gd name="T9" fmla="*/ 472 h 472"/>
                <a:gd name="T10" fmla="*/ 85 w 1127"/>
                <a:gd name="T11" fmla="*/ 236 h 472"/>
                <a:gd name="T12" fmla="*/ 0 w 1127"/>
                <a:gd name="T13" fmla="*/ 0 h 472"/>
              </a:gdLst>
              <a:ahLst/>
              <a:cxnLst>
                <a:cxn ang="0">
                  <a:pos x="T0" y="T1"/>
                </a:cxn>
                <a:cxn ang="0">
                  <a:pos x="T2" y="T3"/>
                </a:cxn>
                <a:cxn ang="0">
                  <a:pos x="T4" y="T5"/>
                </a:cxn>
                <a:cxn ang="0">
                  <a:pos x="T6" y="T7"/>
                </a:cxn>
                <a:cxn ang="0">
                  <a:pos x="T8" y="T9"/>
                </a:cxn>
                <a:cxn ang="0">
                  <a:pos x="T10" y="T11"/>
                </a:cxn>
                <a:cxn ang="0">
                  <a:pos x="T12" y="T13"/>
                </a:cxn>
              </a:cxnLst>
              <a:rect l="0" t="0" r="r" b="b"/>
              <a:pathLst>
                <a:path w="1127" h="472">
                  <a:moveTo>
                    <a:pt x="0" y="0"/>
                  </a:moveTo>
                  <a:lnTo>
                    <a:pt x="1042" y="0"/>
                  </a:lnTo>
                  <a:lnTo>
                    <a:pt x="1127" y="236"/>
                  </a:lnTo>
                  <a:lnTo>
                    <a:pt x="1042" y="472"/>
                  </a:lnTo>
                  <a:lnTo>
                    <a:pt x="0" y="472"/>
                  </a:lnTo>
                  <a:lnTo>
                    <a:pt x="85" y="236"/>
                  </a:lnTo>
                  <a:lnTo>
                    <a:pt x="0" y="0"/>
                  </a:lnTo>
                  <a:close/>
                </a:path>
              </a:pathLst>
            </a:custGeom>
            <a:gradFill rotWithShape="1">
              <a:gsLst>
                <a:gs pos="0">
                  <a:schemeClr val="bg1"/>
                </a:gs>
                <a:gs pos="100000">
                  <a:schemeClr val="bg1"/>
                </a:gs>
                <a:gs pos="100000">
                  <a:srgbClr val="FF9933"/>
                </a:gs>
              </a:gsLst>
              <a:lin ang="5400000" scaled="1"/>
            </a:gra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pPr eaLnBrk="1" hangingPunct="1">
                <a:spcBef>
                  <a:spcPct val="0"/>
                </a:spcBef>
                <a:buSzTx/>
                <a:buFontTx/>
                <a:buNone/>
              </a:pPr>
              <a:endParaRPr lang="en-US" sz="1800" b="0">
                <a:solidFill>
                  <a:srgbClr val="000000"/>
                </a:solidFill>
                <a:latin typeface="Arial" panose="020B0604020202020204" pitchFamily="34" charset="0"/>
                <a:ea typeface="+mn-ea"/>
              </a:endParaRPr>
            </a:p>
          </p:txBody>
        </p:sp>
        <p:sp>
          <p:nvSpPr>
            <p:cNvPr id="13" name="Rectangle 32"/>
            <p:cNvSpPr>
              <a:spLocks noChangeArrowheads="1"/>
            </p:cNvSpPr>
            <p:nvPr/>
          </p:nvSpPr>
          <p:spPr bwMode="gray">
            <a:xfrm>
              <a:off x="3899" y="667"/>
              <a:ext cx="765" cy="326"/>
            </a:xfrm>
            <a:prstGeom prst="rect">
              <a:avLst/>
            </a:prstGeom>
            <a:gradFill rotWithShape="1">
              <a:gsLst>
                <a:gs pos="0">
                  <a:schemeClr val="bg1"/>
                </a:gs>
                <a:gs pos="100000">
                  <a:schemeClr val="bg1"/>
                </a:gs>
                <a:gs pos="100000">
                  <a:srgbClr val="FF9933"/>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lIns="2324" tIns="0" rIns="2324" bIns="0" anchor="ctr"/>
            <a:lstStyle/>
            <a:p>
              <a:pPr algn="ctr" eaLnBrk="1" hangingPunct="1">
                <a:spcBef>
                  <a:spcPct val="0"/>
                </a:spcBef>
                <a:buSzTx/>
                <a:buFontTx/>
                <a:buNone/>
              </a:pPr>
              <a:r>
                <a:rPr lang="en-US" altLang="en-US" sz="900" dirty="0">
                  <a:solidFill>
                    <a:srgbClr val="000000"/>
                  </a:solidFill>
                  <a:latin typeface="Times New Roman" panose="02020603050405020304" pitchFamily="18" charset="0"/>
                  <a:ea typeface="+mn-ea"/>
                  <a:cs typeface="Times New Roman" panose="02020603050405020304" pitchFamily="18" charset="0"/>
                </a:rPr>
                <a:t>Modeling</a:t>
              </a:r>
              <a:endParaRPr lang="en-US" altLang="en-US" sz="2400" b="0" dirty="0">
                <a:solidFill>
                  <a:srgbClr val="000000"/>
                </a:solidFill>
                <a:latin typeface="Times New Roman" panose="02020603050405020304" pitchFamily="18" charset="0"/>
                <a:ea typeface="+mn-ea"/>
                <a:cs typeface="Times New Roman" panose="02020603050405020304" pitchFamily="18" charset="0"/>
              </a:endParaRPr>
            </a:p>
          </p:txBody>
        </p:sp>
        <p:sp>
          <p:nvSpPr>
            <p:cNvPr id="14" name="Freeform 33"/>
            <p:cNvSpPr>
              <a:spLocks/>
            </p:cNvSpPr>
            <p:nvPr/>
          </p:nvSpPr>
          <p:spPr bwMode="gray">
            <a:xfrm>
              <a:off x="2118" y="642"/>
              <a:ext cx="939" cy="377"/>
            </a:xfrm>
            <a:custGeom>
              <a:avLst/>
              <a:gdLst>
                <a:gd name="T0" fmla="*/ 0 w 1134"/>
                <a:gd name="T1" fmla="*/ 0 h 472"/>
                <a:gd name="T2" fmla="*/ 1049 w 1134"/>
                <a:gd name="T3" fmla="*/ 0 h 472"/>
                <a:gd name="T4" fmla="*/ 1134 w 1134"/>
                <a:gd name="T5" fmla="*/ 236 h 472"/>
                <a:gd name="T6" fmla="*/ 1049 w 1134"/>
                <a:gd name="T7" fmla="*/ 472 h 472"/>
                <a:gd name="T8" fmla="*/ 0 w 1134"/>
                <a:gd name="T9" fmla="*/ 472 h 472"/>
                <a:gd name="T10" fmla="*/ 85 w 1134"/>
                <a:gd name="T11" fmla="*/ 236 h 472"/>
                <a:gd name="T12" fmla="*/ 0 w 1134"/>
                <a:gd name="T13" fmla="*/ 0 h 472"/>
              </a:gdLst>
              <a:ahLst/>
              <a:cxnLst>
                <a:cxn ang="0">
                  <a:pos x="T0" y="T1"/>
                </a:cxn>
                <a:cxn ang="0">
                  <a:pos x="T2" y="T3"/>
                </a:cxn>
                <a:cxn ang="0">
                  <a:pos x="T4" y="T5"/>
                </a:cxn>
                <a:cxn ang="0">
                  <a:pos x="T6" y="T7"/>
                </a:cxn>
                <a:cxn ang="0">
                  <a:pos x="T8" y="T9"/>
                </a:cxn>
                <a:cxn ang="0">
                  <a:pos x="T10" y="T11"/>
                </a:cxn>
                <a:cxn ang="0">
                  <a:pos x="T12" y="T13"/>
                </a:cxn>
              </a:cxnLst>
              <a:rect l="0" t="0" r="r" b="b"/>
              <a:pathLst>
                <a:path w="1134" h="472">
                  <a:moveTo>
                    <a:pt x="0" y="0"/>
                  </a:moveTo>
                  <a:lnTo>
                    <a:pt x="1049" y="0"/>
                  </a:lnTo>
                  <a:lnTo>
                    <a:pt x="1134" y="236"/>
                  </a:lnTo>
                  <a:lnTo>
                    <a:pt x="1049" y="472"/>
                  </a:lnTo>
                  <a:lnTo>
                    <a:pt x="0" y="472"/>
                  </a:lnTo>
                  <a:lnTo>
                    <a:pt x="85" y="236"/>
                  </a:lnTo>
                  <a:lnTo>
                    <a:pt x="0" y="0"/>
                  </a:lnTo>
                  <a:close/>
                </a:path>
              </a:pathLst>
            </a:custGeom>
            <a:gradFill rotWithShape="1">
              <a:gsLst>
                <a:gs pos="0">
                  <a:srgbClr val="FF9933"/>
                </a:gs>
                <a:gs pos="50000">
                  <a:srgbClr val="FF9933">
                    <a:gamma/>
                    <a:tint val="43137"/>
                    <a:invGamma/>
                  </a:srgbClr>
                </a:gs>
                <a:gs pos="100000">
                  <a:srgbClr val="FF9933"/>
                </a:gs>
              </a:gsLst>
              <a:lin ang="5400000" scaled="1"/>
            </a:gra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pPr eaLnBrk="1" hangingPunct="1">
                <a:spcBef>
                  <a:spcPct val="0"/>
                </a:spcBef>
                <a:buSzTx/>
                <a:buFontTx/>
                <a:buNone/>
              </a:pPr>
              <a:endParaRPr lang="en-US" sz="1800" b="0">
                <a:solidFill>
                  <a:srgbClr val="000000"/>
                </a:solidFill>
                <a:latin typeface="Arial" panose="020B0604020202020204" pitchFamily="34" charset="0"/>
                <a:ea typeface="+mn-ea"/>
              </a:endParaRPr>
            </a:p>
          </p:txBody>
        </p:sp>
        <p:sp>
          <p:nvSpPr>
            <p:cNvPr id="15" name="Rectangle 34"/>
            <p:cNvSpPr>
              <a:spLocks noChangeArrowheads="1"/>
            </p:cNvSpPr>
            <p:nvPr/>
          </p:nvSpPr>
          <p:spPr bwMode="gray">
            <a:xfrm>
              <a:off x="2214" y="668"/>
              <a:ext cx="773" cy="326"/>
            </a:xfrm>
            <a:prstGeom prst="rect">
              <a:avLst/>
            </a:prstGeom>
            <a:gradFill rotWithShape="1">
              <a:gsLst>
                <a:gs pos="0">
                  <a:srgbClr val="FF9933"/>
                </a:gs>
                <a:gs pos="50000">
                  <a:srgbClr val="FF9933">
                    <a:gamma/>
                    <a:tint val="43137"/>
                    <a:invGamma/>
                  </a:srgbClr>
                </a:gs>
                <a:gs pos="100000">
                  <a:srgbClr val="FF9933"/>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lIns="2324" tIns="0" rIns="2324" bIns="0" anchor="ctr"/>
            <a:lstStyle/>
            <a:p>
              <a:pPr algn="ctr" eaLnBrk="1" hangingPunct="1">
                <a:spcBef>
                  <a:spcPct val="0"/>
                </a:spcBef>
                <a:buSzTx/>
                <a:buFontTx/>
                <a:buNone/>
              </a:pPr>
              <a:r>
                <a:rPr lang="en-US" altLang="en-US" sz="900" dirty="0">
                  <a:solidFill>
                    <a:srgbClr val="000000"/>
                  </a:solidFill>
                  <a:latin typeface="Times New Roman" panose="02020603050405020304" pitchFamily="18" charset="0"/>
                  <a:ea typeface="+mn-ea"/>
                  <a:cs typeface="Times New Roman" panose="02020603050405020304" pitchFamily="18" charset="0"/>
                </a:rPr>
                <a:t>Data Management and Data Profiling</a:t>
              </a:r>
              <a:endParaRPr lang="en-US" altLang="en-US" sz="900" b="0" dirty="0">
                <a:solidFill>
                  <a:srgbClr val="000000"/>
                </a:solidFill>
                <a:latin typeface="Times New Roman" panose="02020603050405020304" pitchFamily="18" charset="0"/>
                <a:ea typeface="+mn-ea"/>
                <a:cs typeface="Times New Roman" panose="02020603050405020304" pitchFamily="18" charset="0"/>
              </a:endParaRPr>
            </a:p>
          </p:txBody>
        </p:sp>
        <p:sp>
          <p:nvSpPr>
            <p:cNvPr id="16" name="Freeform 35"/>
            <p:cNvSpPr>
              <a:spLocks/>
            </p:cNvSpPr>
            <p:nvPr/>
          </p:nvSpPr>
          <p:spPr bwMode="gray">
            <a:xfrm>
              <a:off x="672" y="642"/>
              <a:ext cx="798" cy="377"/>
            </a:xfrm>
            <a:custGeom>
              <a:avLst/>
              <a:gdLst>
                <a:gd name="T0" fmla="*/ 0 w 1136"/>
                <a:gd name="T1" fmla="*/ 0 h 473"/>
                <a:gd name="T2" fmla="*/ 1051 w 1136"/>
                <a:gd name="T3" fmla="*/ 0 h 473"/>
                <a:gd name="T4" fmla="*/ 1136 w 1136"/>
                <a:gd name="T5" fmla="*/ 237 h 473"/>
                <a:gd name="T6" fmla="*/ 1051 w 1136"/>
                <a:gd name="T7" fmla="*/ 473 h 473"/>
                <a:gd name="T8" fmla="*/ 0 w 1136"/>
                <a:gd name="T9" fmla="*/ 473 h 473"/>
                <a:gd name="T10" fmla="*/ 0 w 1136"/>
                <a:gd name="T11" fmla="*/ 237 h 473"/>
                <a:gd name="T12" fmla="*/ 0 w 1136"/>
                <a:gd name="T13" fmla="*/ 0 h 473"/>
              </a:gdLst>
              <a:ahLst/>
              <a:cxnLst>
                <a:cxn ang="0">
                  <a:pos x="T0" y="T1"/>
                </a:cxn>
                <a:cxn ang="0">
                  <a:pos x="T2" y="T3"/>
                </a:cxn>
                <a:cxn ang="0">
                  <a:pos x="T4" y="T5"/>
                </a:cxn>
                <a:cxn ang="0">
                  <a:pos x="T6" y="T7"/>
                </a:cxn>
                <a:cxn ang="0">
                  <a:pos x="T8" y="T9"/>
                </a:cxn>
                <a:cxn ang="0">
                  <a:pos x="T10" y="T11"/>
                </a:cxn>
                <a:cxn ang="0">
                  <a:pos x="T12" y="T13"/>
                </a:cxn>
              </a:cxnLst>
              <a:rect l="0" t="0" r="r" b="b"/>
              <a:pathLst>
                <a:path w="1136" h="473">
                  <a:moveTo>
                    <a:pt x="0" y="0"/>
                  </a:moveTo>
                  <a:lnTo>
                    <a:pt x="1051" y="0"/>
                  </a:lnTo>
                  <a:lnTo>
                    <a:pt x="1136" y="237"/>
                  </a:lnTo>
                  <a:lnTo>
                    <a:pt x="1051" y="473"/>
                  </a:lnTo>
                  <a:lnTo>
                    <a:pt x="0" y="473"/>
                  </a:lnTo>
                  <a:lnTo>
                    <a:pt x="0" y="237"/>
                  </a:lnTo>
                  <a:lnTo>
                    <a:pt x="0" y="0"/>
                  </a:lnTo>
                  <a:close/>
                </a:path>
              </a:pathLst>
            </a:custGeom>
            <a:gradFill rotWithShape="1">
              <a:gsLst>
                <a:gs pos="0">
                  <a:srgbClr val="FF9933"/>
                </a:gs>
                <a:gs pos="50000">
                  <a:srgbClr val="FF9933">
                    <a:gamma/>
                    <a:tint val="43137"/>
                    <a:invGamma/>
                  </a:srgbClr>
                </a:gs>
                <a:gs pos="100000">
                  <a:srgbClr val="FF9933"/>
                </a:gs>
              </a:gsLst>
              <a:lin ang="5400000" scaled="1"/>
            </a:gra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anchor="ctr"/>
            <a:lstStyle/>
            <a:p>
              <a:pPr eaLnBrk="1" hangingPunct="1">
                <a:spcBef>
                  <a:spcPct val="0"/>
                </a:spcBef>
                <a:buSzTx/>
                <a:buFontTx/>
                <a:buNone/>
              </a:pPr>
              <a:endParaRPr lang="en-US" sz="1800" b="0">
                <a:solidFill>
                  <a:srgbClr val="000000"/>
                </a:solidFill>
                <a:latin typeface="Arial" panose="020B0604020202020204" pitchFamily="34" charset="0"/>
                <a:ea typeface="+mn-ea"/>
              </a:endParaRPr>
            </a:p>
          </p:txBody>
        </p:sp>
        <p:sp>
          <p:nvSpPr>
            <p:cNvPr id="17" name="Rectangle 36"/>
            <p:cNvSpPr>
              <a:spLocks noChangeArrowheads="1"/>
            </p:cNvSpPr>
            <p:nvPr/>
          </p:nvSpPr>
          <p:spPr bwMode="gray">
            <a:xfrm>
              <a:off x="756" y="654"/>
              <a:ext cx="648" cy="327"/>
            </a:xfrm>
            <a:prstGeom prst="rect">
              <a:avLst/>
            </a:prstGeom>
            <a:gradFill rotWithShape="1">
              <a:gsLst>
                <a:gs pos="0">
                  <a:srgbClr val="FF9933"/>
                </a:gs>
                <a:gs pos="50000">
                  <a:srgbClr val="FF9933">
                    <a:gamma/>
                    <a:tint val="43137"/>
                    <a:invGamma/>
                  </a:srgbClr>
                </a:gs>
                <a:gs pos="100000">
                  <a:srgbClr val="FF9933"/>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lIns="2324" tIns="0" rIns="2324" bIns="0" anchor="ctr"/>
            <a:lstStyle/>
            <a:p>
              <a:pPr algn="ctr" eaLnBrk="1" hangingPunct="1">
                <a:spcBef>
                  <a:spcPct val="0"/>
                </a:spcBef>
                <a:buSzTx/>
                <a:buFontTx/>
                <a:buNone/>
              </a:pPr>
              <a:r>
                <a:rPr lang="en-US" altLang="en-US" sz="900" dirty="0">
                  <a:solidFill>
                    <a:srgbClr val="000000"/>
                  </a:solidFill>
                  <a:latin typeface="Times New Roman" panose="02020603050405020304" pitchFamily="18" charset="0"/>
                  <a:ea typeface="+mn-ea"/>
                  <a:cs typeface="Times New Roman" panose="02020603050405020304" pitchFamily="18" charset="0"/>
                </a:rPr>
                <a:t>Project Background</a:t>
              </a:r>
              <a:endParaRPr lang="en-US" altLang="en-US" sz="2400" b="0" dirty="0">
                <a:solidFill>
                  <a:srgbClr val="000000"/>
                </a:solidFill>
                <a:latin typeface="Times New Roman" panose="02020603050405020304" pitchFamily="18" charset="0"/>
                <a:ea typeface="+mn-ea"/>
                <a:cs typeface="Times New Roman" panose="02020603050405020304" pitchFamily="18" charset="0"/>
              </a:endParaRPr>
            </a:p>
          </p:txBody>
        </p:sp>
      </p:grpSp>
      <p:sp>
        <p:nvSpPr>
          <p:cNvPr id="18" name="Content Placeholder 2"/>
          <p:cNvSpPr txBox="1">
            <a:spLocks/>
          </p:cNvSpPr>
          <p:nvPr/>
        </p:nvSpPr>
        <p:spPr bwMode="auto">
          <a:xfrm>
            <a:off x="3508901" y="1483639"/>
            <a:ext cx="3068313" cy="1882408"/>
          </a:xfrm>
          <a:prstGeom prst="rect">
            <a:avLst/>
          </a:prstGeom>
          <a:noFill/>
          <a:ln w="9525">
            <a:noFill/>
            <a:miter lim="800000"/>
            <a:headEnd/>
            <a:tailEnd/>
          </a:ln>
        </p:spPr>
        <p:txBody>
          <a:bodyPr vert="horz" wrap="square" lIns="45720" tIns="45720" rIns="45720" bIns="45720" numCol="1" anchor="t" anchorCtr="0" compatLnSpc="1">
            <a:prstTxWarp prst="textNoShape">
              <a:avLst/>
            </a:prstTxWarp>
          </a:bodyPr>
          <a:lstStyle>
            <a:lvl1pPr marL="173038" indent="-173038" algn="l" rtl="0" eaLnBrk="0" fontAlgn="base" hangingPunct="0">
              <a:spcBef>
                <a:spcPct val="20000"/>
              </a:spcBef>
              <a:spcAft>
                <a:spcPct val="0"/>
              </a:spcAft>
              <a:buSzPct val="80000"/>
              <a:buFont typeface="Wingdings" pitchFamily="2" charset="2"/>
              <a:buChar char="§"/>
              <a:defRPr sz="2000">
                <a:solidFill>
                  <a:schemeClr val="tx1"/>
                </a:solidFill>
                <a:latin typeface="+mn-lt"/>
                <a:ea typeface="MS PGothic" pitchFamily="34" charset="-128"/>
                <a:cs typeface="ＭＳ Ｐゴシック" charset="0"/>
              </a:defRPr>
            </a:lvl1pPr>
            <a:lvl2pPr marL="454025" indent="-165100" algn="l" rtl="0" eaLnBrk="0" fontAlgn="base" hangingPunct="0">
              <a:spcBef>
                <a:spcPct val="20000"/>
              </a:spcBef>
              <a:spcAft>
                <a:spcPct val="0"/>
              </a:spcAft>
              <a:buChar char="–"/>
              <a:defRPr sz="1600">
                <a:solidFill>
                  <a:schemeClr val="tx1"/>
                </a:solidFill>
                <a:latin typeface="+mn-lt"/>
                <a:ea typeface="MS PGothic" pitchFamily="34" charset="-128"/>
              </a:defRPr>
            </a:lvl2pPr>
            <a:lvl3pPr marL="858838" indent="-173038" algn="l" rtl="0" eaLnBrk="0" fontAlgn="base" hangingPunct="0">
              <a:spcBef>
                <a:spcPct val="20000"/>
              </a:spcBef>
              <a:spcAft>
                <a:spcPct val="0"/>
              </a:spcAft>
              <a:buChar char="•"/>
              <a:defRPr sz="1400">
                <a:solidFill>
                  <a:schemeClr val="tx1"/>
                </a:solidFill>
                <a:latin typeface="+mn-lt"/>
                <a:ea typeface="MS PGothic" pitchFamily="34" charset="-128"/>
              </a:defRPr>
            </a:lvl3pPr>
            <a:lvl4pPr marL="1312863" indent="-173038" algn="l" rtl="0" eaLnBrk="0" fontAlgn="base" hangingPunct="0">
              <a:spcBef>
                <a:spcPct val="20000"/>
              </a:spcBef>
              <a:spcAft>
                <a:spcPct val="0"/>
              </a:spcAft>
              <a:buChar char="–"/>
              <a:defRPr sz="1200">
                <a:solidFill>
                  <a:schemeClr val="tx1"/>
                </a:solidFill>
                <a:latin typeface="+mn-lt"/>
                <a:ea typeface="MS PGothic" pitchFamily="34" charset="-128"/>
              </a:defRPr>
            </a:lvl4pPr>
            <a:lvl5pPr marL="1717675" indent="-173038" algn="l" rtl="0" eaLnBrk="0" fontAlgn="base" hangingPunct="0">
              <a:spcBef>
                <a:spcPct val="20000"/>
              </a:spcBef>
              <a:spcAft>
                <a:spcPct val="0"/>
              </a:spcAft>
              <a:buFont typeface="Times" charset="0"/>
              <a:buChar char="•"/>
              <a:defRPr sz="1200">
                <a:solidFill>
                  <a:schemeClr val="tx1"/>
                </a:solidFill>
                <a:latin typeface="+mn-lt"/>
                <a:ea typeface="MS PGothic" pitchFamily="34" charset="-128"/>
              </a:defRPr>
            </a:lvl5pPr>
            <a:lvl6pPr marL="2174875" indent="-173038" algn="l" rtl="0" fontAlgn="base">
              <a:spcBef>
                <a:spcPct val="20000"/>
              </a:spcBef>
              <a:spcAft>
                <a:spcPct val="0"/>
              </a:spcAft>
              <a:buFont typeface="Times"/>
              <a:buChar char="•"/>
              <a:defRPr sz="1400">
                <a:solidFill>
                  <a:schemeClr val="tx1"/>
                </a:solidFill>
                <a:latin typeface="+mn-lt"/>
              </a:defRPr>
            </a:lvl6pPr>
            <a:lvl7pPr marL="2632075" indent="-173038" algn="l" rtl="0" fontAlgn="base">
              <a:spcBef>
                <a:spcPct val="20000"/>
              </a:spcBef>
              <a:spcAft>
                <a:spcPct val="0"/>
              </a:spcAft>
              <a:buFont typeface="Times"/>
              <a:buChar char="•"/>
              <a:defRPr sz="1400">
                <a:solidFill>
                  <a:schemeClr val="tx1"/>
                </a:solidFill>
                <a:latin typeface="+mn-lt"/>
              </a:defRPr>
            </a:lvl7pPr>
            <a:lvl8pPr marL="3089275" indent="-173038" algn="l" rtl="0" fontAlgn="base">
              <a:spcBef>
                <a:spcPct val="20000"/>
              </a:spcBef>
              <a:spcAft>
                <a:spcPct val="0"/>
              </a:spcAft>
              <a:buFont typeface="Times"/>
              <a:buChar char="•"/>
              <a:defRPr sz="1400">
                <a:solidFill>
                  <a:schemeClr val="tx1"/>
                </a:solidFill>
                <a:latin typeface="+mn-lt"/>
              </a:defRPr>
            </a:lvl8pPr>
            <a:lvl9pPr marL="3546475" indent="-173038" algn="l" rtl="0" fontAlgn="base">
              <a:spcBef>
                <a:spcPct val="20000"/>
              </a:spcBef>
              <a:spcAft>
                <a:spcPct val="0"/>
              </a:spcAft>
              <a:buFont typeface="Times"/>
              <a:buChar char="•"/>
              <a:defRPr sz="1400">
                <a:solidFill>
                  <a:schemeClr val="tx1"/>
                </a:solidFill>
                <a:latin typeface="+mn-lt"/>
              </a:defRPr>
            </a:lvl9pPr>
          </a:lstStyle>
          <a:p>
            <a:pPr marL="0" indent="0">
              <a:buFont typeface="Wingdings" pitchFamily="2" charset="2"/>
              <a:buNone/>
            </a:pPr>
            <a:r>
              <a:rPr lang="en-US" sz="1000" b="0" kern="0" dirty="0">
                <a:latin typeface="Times New Roman" panose="02020603050405020304" pitchFamily="18" charset="0"/>
                <a:cs typeface="Times New Roman" panose="02020603050405020304" pitchFamily="18" charset="0"/>
              </a:rPr>
              <a:t>Very often used in industry to pre-screen the variables when there are large number of variables and there is a binary target variable to model for. </a:t>
            </a:r>
          </a:p>
          <a:p>
            <a:pPr marL="0" indent="0">
              <a:buFont typeface="Wingdings" pitchFamily="2" charset="2"/>
              <a:buNone/>
            </a:pPr>
            <a:r>
              <a:rPr lang="en-US" sz="1000" b="0" kern="0" dirty="0">
                <a:latin typeface="Times New Roman" panose="02020603050405020304" pitchFamily="18" charset="0"/>
                <a:cs typeface="Times New Roman" panose="02020603050405020304" pitchFamily="18" charset="0"/>
              </a:rPr>
              <a:t>The first step is to compute the Weight-of-Evidence(WOE) to quantify the evidence that a category or bin of variable exhibit in differentiating between a success and a failure. </a:t>
            </a:r>
          </a:p>
          <a:p>
            <a:pPr marL="0" indent="0">
              <a:buFont typeface="Wingdings" pitchFamily="2" charset="2"/>
              <a:buNone/>
            </a:pPr>
            <a:r>
              <a:rPr lang="en-US" sz="1000" b="0" kern="0" dirty="0">
                <a:latin typeface="Times New Roman" panose="02020603050405020304" pitchFamily="18" charset="0"/>
                <a:cs typeface="Times New Roman" panose="02020603050405020304" pitchFamily="18" charset="0"/>
              </a:rPr>
              <a:t>Information Value is then computed by combining the information provided by WOE and quantifies the strength that a variable carries in discriminating between a success and a failure. </a:t>
            </a:r>
          </a:p>
          <a:p>
            <a:endParaRPr lang="en-US" b="0" kern="0" dirty="0"/>
          </a:p>
        </p:txBody>
      </p:sp>
      <p:sp>
        <p:nvSpPr>
          <p:cNvPr id="20" name="TextBox 19"/>
          <p:cNvSpPr txBox="1"/>
          <p:nvPr/>
        </p:nvSpPr>
        <p:spPr>
          <a:xfrm>
            <a:off x="106622" y="1479842"/>
            <a:ext cx="3319684" cy="1015663"/>
          </a:xfrm>
          <a:prstGeom prst="rect">
            <a:avLst/>
          </a:prstGeom>
          <a:noFill/>
        </p:spPr>
        <p:txBody>
          <a:bodyPr wrap="square" rtlCol="0">
            <a:spAutoFit/>
          </a:bodyPr>
          <a:lstStyle/>
          <a:p>
            <a:pPr>
              <a:buNone/>
            </a:pPr>
            <a:r>
              <a:rPr lang="en-US" b="0" dirty="0">
                <a:latin typeface="Times New Roman" panose="02020603050405020304" pitchFamily="18" charset="0"/>
                <a:cs typeface="Times New Roman" panose="02020603050405020304" pitchFamily="18" charset="0"/>
              </a:rPr>
              <a:t>Each of the variables in the data contains information on a customer’s likelihood to attrite. It is only natural that some characteristics are less important than others for the purpose of assessing attrition. Information value is a technique to get a qualified measure of the above and to find which characteristics depict user’s potential to attrite the best.</a:t>
            </a:r>
          </a:p>
        </p:txBody>
      </p:sp>
      <p:sp>
        <p:nvSpPr>
          <p:cNvPr id="22" name="TextBox 21"/>
          <p:cNvSpPr txBox="1"/>
          <p:nvPr/>
        </p:nvSpPr>
        <p:spPr>
          <a:xfrm>
            <a:off x="7045569" y="1543985"/>
            <a:ext cx="1852245" cy="553998"/>
          </a:xfrm>
          <a:prstGeom prst="rect">
            <a:avLst/>
          </a:prstGeom>
          <a:noFill/>
        </p:spPr>
        <p:txBody>
          <a:bodyPr wrap="square" rtlCol="0">
            <a:spAutoFit/>
          </a:bodyPr>
          <a:lstStyle/>
          <a:p>
            <a:pPr>
              <a:buNone/>
            </a:pPr>
            <a:r>
              <a:rPr lang="en-US" b="0" dirty="0">
                <a:latin typeface="Times New Roman" panose="02020603050405020304" pitchFamily="18" charset="0"/>
                <a:cs typeface="Times New Roman" panose="02020603050405020304" pitchFamily="18" charset="0"/>
              </a:rPr>
              <a:t>Variables with Information Value&gt;0.25  are intended to keep in the analysis</a:t>
            </a:r>
          </a:p>
        </p:txBody>
      </p:sp>
      <p:graphicFrame>
        <p:nvGraphicFramePr>
          <p:cNvPr id="3" name="Table 2"/>
          <p:cNvGraphicFramePr>
            <a:graphicFrameLocks noGrp="1"/>
          </p:cNvGraphicFramePr>
          <p:nvPr>
            <p:extLst>
              <p:ext uri="{D42A27DB-BD31-4B8C-83A1-F6EECF244321}">
                <p14:modId xmlns:p14="http://schemas.microsoft.com/office/powerpoint/2010/main" val="2769286225"/>
              </p:ext>
            </p:extLst>
          </p:nvPr>
        </p:nvGraphicFramePr>
        <p:xfrm>
          <a:off x="3147338" y="3366047"/>
          <a:ext cx="3791437" cy="1605802"/>
        </p:xfrm>
        <a:graphic>
          <a:graphicData uri="http://schemas.openxmlformats.org/drawingml/2006/table">
            <a:tbl>
              <a:tblPr/>
              <a:tblGrid>
                <a:gridCol w="1448725">
                  <a:extLst>
                    <a:ext uri="{9D8B030D-6E8A-4147-A177-3AD203B41FA5}">
                      <a16:colId xmlns:a16="http://schemas.microsoft.com/office/drawing/2014/main" val="1209838145"/>
                    </a:ext>
                  </a:extLst>
                </a:gridCol>
                <a:gridCol w="2342712">
                  <a:extLst>
                    <a:ext uri="{9D8B030D-6E8A-4147-A177-3AD203B41FA5}">
                      <a16:colId xmlns:a16="http://schemas.microsoft.com/office/drawing/2014/main" val="2168027490"/>
                    </a:ext>
                  </a:extLst>
                </a:gridCol>
              </a:tblGrid>
              <a:tr h="200025">
                <a:tc>
                  <a:txBody>
                    <a:bodyPr/>
                    <a:lstStyle/>
                    <a:p>
                      <a:pPr algn="l" fontAlgn="ctr"/>
                      <a:r>
                        <a:rPr lang="en-US" sz="1200" b="1" i="0" u="none" strike="noStrike">
                          <a:solidFill>
                            <a:srgbClr val="555555"/>
                          </a:solidFill>
                          <a:effectLst/>
                          <a:latin typeface="Times New Roman" panose="02020603050405020304" pitchFamily="18" charset="0"/>
                        </a:rPr>
                        <a:t>Information Value</a:t>
                      </a:r>
                    </a:p>
                  </a:txBody>
                  <a:tcPr marL="171450"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1" i="0" u="none" strike="noStrike">
                          <a:solidFill>
                            <a:srgbClr val="555555"/>
                          </a:solidFill>
                          <a:effectLst/>
                          <a:latin typeface="Times New Roman" panose="02020603050405020304" pitchFamily="18" charset="0"/>
                        </a:rPr>
                        <a:t>Predictive Power</a:t>
                      </a:r>
                    </a:p>
                  </a:txBody>
                  <a:tcPr marL="171450"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32194227"/>
                  </a:ext>
                </a:extLst>
              </a:tr>
              <a:tr h="200025">
                <a:tc>
                  <a:txBody>
                    <a:bodyPr/>
                    <a:lstStyle/>
                    <a:p>
                      <a:pPr algn="l" fontAlgn="ctr"/>
                      <a:r>
                        <a:rPr lang="en-US" sz="1200" b="0" i="0" u="none" strike="noStrike" dirty="0">
                          <a:solidFill>
                            <a:srgbClr val="555555"/>
                          </a:solidFill>
                          <a:effectLst/>
                          <a:latin typeface="Times New Roman" panose="02020603050405020304" pitchFamily="18" charset="0"/>
                        </a:rPr>
                        <a:t>&lt; 0.02</a:t>
                      </a:r>
                    </a:p>
                  </a:txBody>
                  <a:tcPr marL="171450" marR="9525" marT="47625" marB="476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dirty="0">
                          <a:solidFill>
                            <a:srgbClr val="555555"/>
                          </a:solidFill>
                          <a:effectLst/>
                          <a:latin typeface="Times New Roman" panose="02020603050405020304" pitchFamily="18" charset="0"/>
                        </a:rPr>
                        <a:t>useless for prediction</a:t>
                      </a:r>
                    </a:p>
                  </a:txBody>
                  <a:tcPr marL="171450" marR="9525" marT="47625" marB="476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67639744"/>
                  </a:ext>
                </a:extLst>
              </a:tr>
              <a:tr h="200025">
                <a:tc>
                  <a:txBody>
                    <a:bodyPr/>
                    <a:lstStyle/>
                    <a:p>
                      <a:pPr algn="l" fontAlgn="ctr"/>
                      <a:r>
                        <a:rPr lang="en-US" sz="1200" b="0" i="0" u="none" strike="noStrike" dirty="0">
                          <a:solidFill>
                            <a:srgbClr val="555555"/>
                          </a:solidFill>
                          <a:effectLst/>
                          <a:latin typeface="Times New Roman" panose="02020603050405020304" pitchFamily="18" charset="0"/>
                        </a:rPr>
                        <a:t>0.02 to 0.1</a:t>
                      </a:r>
                    </a:p>
                  </a:txBody>
                  <a:tcPr marL="171450" marR="9525" marT="47625" marB="476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a:solidFill>
                            <a:srgbClr val="555555"/>
                          </a:solidFill>
                          <a:effectLst/>
                          <a:latin typeface="Times New Roman" panose="02020603050405020304" pitchFamily="18" charset="0"/>
                        </a:rPr>
                        <a:t>Weak predictor</a:t>
                      </a:r>
                    </a:p>
                  </a:txBody>
                  <a:tcPr marL="171450" marR="9525" marT="47625" marB="476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28131572"/>
                  </a:ext>
                </a:extLst>
              </a:tr>
              <a:tr h="293257">
                <a:tc>
                  <a:txBody>
                    <a:bodyPr/>
                    <a:lstStyle/>
                    <a:p>
                      <a:pPr algn="l" fontAlgn="ctr"/>
                      <a:r>
                        <a:rPr lang="en-US" sz="1200" b="0" i="0" u="none" strike="noStrike" dirty="0">
                          <a:solidFill>
                            <a:srgbClr val="555555"/>
                          </a:solidFill>
                          <a:effectLst/>
                          <a:latin typeface="Times New Roman" panose="02020603050405020304" pitchFamily="18" charset="0"/>
                        </a:rPr>
                        <a:t>0.1 to 0.3</a:t>
                      </a:r>
                    </a:p>
                  </a:txBody>
                  <a:tcPr marL="171450" marR="9525" marT="47625" marB="476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90000"/>
                      </a:schemeClr>
                    </a:solidFill>
                  </a:tcPr>
                </a:tc>
                <a:tc>
                  <a:txBody>
                    <a:bodyPr/>
                    <a:lstStyle/>
                    <a:p>
                      <a:pPr algn="l" fontAlgn="ctr"/>
                      <a:r>
                        <a:rPr lang="en-US" sz="1200" b="0" i="0" u="none" strike="noStrike">
                          <a:solidFill>
                            <a:srgbClr val="555555"/>
                          </a:solidFill>
                          <a:effectLst/>
                          <a:latin typeface="Times New Roman" panose="02020603050405020304" pitchFamily="18" charset="0"/>
                        </a:rPr>
                        <a:t>Medium predictor</a:t>
                      </a:r>
                    </a:p>
                  </a:txBody>
                  <a:tcPr marL="171450" marR="9525" marT="47625" marB="476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984653487"/>
                  </a:ext>
                </a:extLst>
              </a:tr>
              <a:tr h="200025">
                <a:tc>
                  <a:txBody>
                    <a:bodyPr/>
                    <a:lstStyle/>
                    <a:p>
                      <a:pPr algn="l" fontAlgn="ctr"/>
                      <a:r>
                        <a:rPr lang="en-US" sz="1200" b="0" i="0" u="none" strike="noStrike" dirty="0">
                          <a:solidFill>
                            <a:srgbClr val="555555"/>
                          </a:solidFill>
                          <a:effectLst/>
                          <a:latin typeface="Times New Roman" panose="02020603050405020304" pitchFamily="18" charset="0"/>
                        </a:rPr>
                        <a:t>0.3 to 0.5</a:t>
                      </a:r>
                    </a:p>
                  </a:txBody>
                  <a:tcPr marL="171450" marR="9525" marT="47625" marB="476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90000"/>
                      </a:schemeClr>
                    </a:solidFill>
                  </a:tcPr>
                </a:tc>
                <a:tc>
                  <a:txBody>
                    <a:bodyPr/>
                    <a:lstStyle/>
                    <a:p>
                      <a:pPr algn="l" fontAlgn="ctr"/>
                      <a:r>
                        <a:rPr lang="en-US" sz="1200" b="0" i="0" u="none" strike="noStrike" dirty="0">
                          <a:solidFill>
                            <a:srgbClr val="555555"/>
                          </a:solidFill>
                          <a:effectLst/>
                          <a:latin typeface="Times New Roman" panose="02020603050405020304" pitchFamily="18" charset="0"/>
                        </a:rPr>
                        <a:t>Strong predictor</a:t>
                      </a:r>
                    </a:p>
                  </a:txBody>
                  <a:tcPr marL="171450" marR="9525" marT="47625" marB="476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48279749"/>
                  </a:ext>
                </a:extLst>
              </a:tr>
              <a:tr h="200025">
                <a:tc>
                  <a:txBody>
                    <a:bodyPr/>
                    <a:lstStyle/>
                    <a:p>
                      <a:pPr algn="l" fontAlgn="ctr"/>
                      <a:r>
                        <a:rPr lang="en-US" sz="1200" b="0" i="0" u="none" strike="noStrike">
                          <a:solidFill>
                            <a:srgbClr val="555555"/>
                          </a:solidFill>
                          <a:effectLst/>
                          <a:latin typeface="Times New Roman" panose="02020603050405020304" pitchFamily="18" charset="0"/>
                        </a:rPr>
                        <a:t> &gt;0.5</a:t>
                      </a:r>
                    </a:p>
                  </a:txBody>
                  <a:tcPr marL="171450" marR="9525" marT="47625" marB="476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dirty="0">
                          <a:solidFill>
                            <a:srgbClr val="555555"/>
                          </a:solidFill>
                          <a:effectLst/>
                          <a:latin typeface="Times New Roman" panose="02020603050405020304" pitchFamily="18" charset="0"/>
                        </a:rPr>
                        <a:t>Suspicious or too good to be true</a:t>
                      </a:r>
                    </a:p>
                  </a:txBody>
                  <a:tcPr marL="171450" marR="9525" marT="47625" marB="476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49809062"/>
                  </a:ext>
                </a:extLst>
              </a:tr>
            </a:tbl>
          </a:graphicData>
        </a:graphic>
      </p:graphicFrame>
      <p:sp>
        <p:nvSpPr>
          <p:cNvPr id="19" name="TextBox 18"/>
          <p:cNvSpPr txBox="1"/>
          <p:nvPr/>
        </p:nvSpPr>
        <p:spPr>
          <a:xfrm>
            <a:off x="106621" y="3459438"/>
            <a:ext cx="2936123" cy="744819"/>
          </a:xfrm>
          <a:prstGeom prst="rect">
            <a:avLst/>
          </a:prstGeom>
          <a:noFill/>
        </p:spPr>
        <p:txBody>
          <a:bodyPr wrap="square" rtlCol="0">
            <a:spAutoFit/>
          </a:bodyPr>
          <a:lstStyle/>
          <a:p>
            <a:pPr>
              <a:buNone/>
            </a:pPr>
            <a:r>
              <a:rPr lang="en-US" sz="800" b="0" dirty="0"/>
              <a:t>More Information: </a:t>
            </a:r>
            <a:r>
              <a:rPr lang="en-US" sz="800" b="0" dirty="0">
                <a:hlinkClick r:id="rId2"/>
              </a:rPr>
              <a:t>http://support.sas.com/resources/papers/proceedings13/095-2013.pdf</a:t>
            </a:r>
            <a:endParaRPr lang="en-US" sz="800" b="0" dirty="0"/>
          </a:p>
          <a:p>
            <a:pPr>
              <a:buNone/>
            </a:pPr>
            <a:r>
              <a:rPr lang="en-US" sz="800" b="0" dirty="0"/>
              <a:t>R package: https://cran.r-project.org/web/packages/woe/woe.pdf </a:t>
            </a:r>
          </a:p>
        </p:txBody>
      </p:sp>
    </p:spTree>
    <p:extLst>
      <p:ext uri="{BB962C8B-B14F-4D97-AF65-F5344CB8AC3E}">
        <p14:creationId xmlns:p14="http://schemas.microsoft.com/office/powerpoint/2010/main" val="7892699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8_Blank Presentation">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IBM January 2015 Presentation Palette">
      <a:dk1>
        <a:srgbClr val="191919"/>
      </a:dk1>
      <a:lt1>
        <a:srgbClr val="FFFFFF"/>
      </a:lt1>
      <a:dk2>
        <a:srgbClr val="666666"/>
      </a:dk2>
      <a:lt2>
        <a:srgbClr val="00B0DA"/>
      </a:lt2>
      <a:accent1>
        <a:srgbClr val="00A6A0"/>
      </a:accent1>
      <a:accent2>
        <a:srgbClr val="8CC63F"/>
      </a:accent2>
      <a:accent3>
        <a:srgbClr val="FDB813"/>
      </a:accent3>
      <a:accent4>
        <a:srgbClr val="F19027"/>
      </a:accent4>
      <a:accent5>
        <a:srgbClr val="F04E37"/>
      </a:accent5>
      <a:accent6>
        <a:srgbClr val="AB1A86"/>
      </a:accent6>
      <a:hlink>
        <a:srgbClr val="00B0DA"/>
      </a:hlink>
      <a:folHlink>
        <a:srgbClr val="7F1C7D"/>
      </a:folHlink>
    </a:clrScheme>
    <a:fontScheme name="2015 IBM Presentation Templat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spAutoFit/>
      </a:bodyPr>
      <a:lstStyle>
        <a:defPPr>
          <a:defRPr sz="1600" dirty="0" smtClean="0">
            <a:solidFill>
              <a:schemeClr val="tx2"/>
            </a:solidFill>
          </a:defRPr>
        </a:defPPr>
      </a:lstStyle>
    </a:txDef>
  </a:objectDefaults>
  <a:extraClrSchemeLst/>
</a:theme>
</file>

<file path=ppt/theme/theme3.xml><?xml version="1.0" encoding="utf-8"?>
<a:theme xmlns:a="http://schemas.openxmlformats.org/drawingml/2006/main" name="TOC / Bulleted Lis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TAA IBM Workshop Nov 25 v1.0 SC.potx" id="{2107AEFE-A92E-4D28-8BAC-2C72E50D56E2}" vid="{07F31C36-CF03-40E9-82AB-E8059480470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63847</TotalTime>
  <Words>2161</Words>
  <Application>Microsoft Office PowerPoint</Application>
  <PresentationFormat>On-screen Show (16:9)</PresentationFormat>
  <Paragraphs>498</Paragraphs>
  <Slides>21</Slides>
  <Notes>2</Notes>
  <HiddenSlides>0</HiddenSlides>
  <MMClips>0</MMClips>
  <ScaleCrop>false</ScaleCrop>
  <HeadingPairs>
    <vt:vector size="10" baseType="variant">
      <vt:variant>
        <vt:lpstr>Fonts Used</vt:lpstr>
      </vt:variant>
      <vt:variant>
        <vt:i4>12</vt:i4>
      </vt:variant>
      <vt:variant>
        <vt:lpstr>Theme</vt:lpstr>
      </vt:variant>
      <vt:variant>
        <vt:i4>3</vt:i4>
      </vt:variant>
      <vt:variant>
        <vt:lpstr>Links</vt:lpstr>
      </vt:variant>
      <vt:variant>
        <vt:i4>1</vt:i4>
      </vt:variant>
      <vt:variant>
        <vt:lpstr>Embedded OLE Servers</vt:lpstr>
      </vt:variant>
      <vt:variant>
        <vt:i4>2</vt:i4>
      </vt:variant>
      <vt:variant>
        <vt:lpstr>Slide Titles</vt:lpstr>
      </vt:variant>
      <vt:variant>
        <vt:i4>21</vt:i4>
      </vt:variant>
    </vt:vector>
  </HeadingPairs>
  <TitlesOfParts>
    <vt:vector size="39" baseType="lpstr">
      <vt:lpstr>MS PGothic</vt:lpstr>
      <vt:lpstr>MS PGothic</vt:lpstr>
      <vt:lpstr>Arial</vt:lpstr>
      <vt:lpstr>Avenir 45</vt:lpstr>
      <vt:lpstr>Calibri</vt:lpstr>
      <vt:lpstr>HelvNeue Roman for IBM</vt:lpstr>
      <vt:lpstr>Lubalin Book for IBM</vt:lpstr>
      <vt:lpstr>Lubalin Demi for IBM</vt:lpstr>
      <vt:lpstr>Times</vt:lpstr>
      <vt:lpstr>Times New Roman</vt:lpstr>
      <vt:lpstr>Verdana</vt:lpstr>
      <vt:lpstr>Wingdings</vt:lpstr>
      <vt:lpstr>8_Blank Presentation</vt:lpstr>
      <vt:lpstr>1_Custom Design</vt:lpstr>
      <vt:lpstr>TOC / Bulleted Lists</vt:lpstr>
      <vt:lpstr>C:\Users\IBM_ADMIN\Desktop\IBM_TP_Backup\KT\credit_card.xlsx</vt:lpstr>
      <vt:lpstr>think-cell Slide</vt:lpstr>
      <vt:lpstr>Packager Shell Object</vt:lpstr>
      <vt:lpstr>Logistic Regression--Use Case</vt:lpstr>
      <vt:lpstr>Agenda</vt:lpstr>
      <vt:lpstr>Predict the likelihood of voluntary attrition for a credit card account holder</vt:lpstr>
      <vt:lpstr>Data</vt:lpstr>
      <vt:lpstr>PowerPoint Presentation</vt:lpstr>
      <vt:lpstr>PowerPoint Presentation</vt:lpstr>
      <vt:lpstr>PowerPoint Presentation</vt:lpstr>
      <vt:lpstr>Variable Treatment: Creation of Derived Variables </vt:lpstr>
      <vt:lpstr>A. Modelling: Reduction of Variable Using Information Value</vt:lpstr>
      <vt:lpstr>WoE &amp; IV Calculation: Example</vt:lpstr>
      <vt:lpstr>PowerPoint Presentation</vt:lpstr>
      <vt:lpstr>B. Modelling: Multicollinearity Checks*** </vt:lpstr>
      <vt:lpstr>C. Modeling: Logistic Regression</vt:lpstr>
      <vt:lpstr>Logistic Probability Score</vt:lpstr>
      <vt:lpstr>Logistic Regression Output</vt:lpstr>
      <vt:lpstr>Concordance Check</vt:lpstr>
      <vt:lpstr>Hosmer-Lemeshaw Test*</vt:lpstr>
      <vt:lpstr>K-S Statistics</vt:lpstr>
      <vt:lpstr>K-S Statistics Computation Workflow</vt:lpstr>
      <vt:lpstr>Application of K-S Statistics</vt:lpstr>
      <vt:lpstr>Thank You!</vt:lpstr>
    </vt:vector>
  </TitlesOfParts>
  <Company>뿿좐</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c:creator>
  <cp:lastModifiedBy>ADMINIBM</cp:lastModifiedBy>
  <cp:revision>2662</cp:revision>
  <cp:lastPrinted>2015-03-08T15:07:31Z</cp:lastPrinted>
  <dcterms:created xsi:type="dcterms:W3CDTF">2014-01-20T13:38:25Z</dcterms:created>
  <dcterms:modified xsi:type="dcterms:W3CDTF">2017-08-12T03:43:46Z</dcterms:modified>
</cp:coreProperties>
</file>