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xls" ContentType="application/vnd.ms-exce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3" r:id="rId13"/>
    <p:sldId id="274" r:id="rId14"/>
    <p:sldId id="275" r:id="rId15"/>
    <p:sldId id="276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3" r:id="rId27"/>
    <p:sldId id="304" r:id="rId28"/>
    <p:sldId id="305" r:id="rId29"/>
    <p:sldId id="306" r:id="rId30"/>
    <p:sldId id="307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09" r:id="rId43"/>
    <p:sldId id="310" r:id="rId4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7" d="100"/>
          <a:sy n="47" d="100"/>
        </p:scale>
        <p:origin x="-1363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2017/11/15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2017/11/15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2017/11/15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104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676400" y="1981200"/>
            <a:ext cx="7010400" cy="4114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04800" y="6477000"/>
            <a:ext cx="5715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67818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Chap 13-</a:t>
            </a:r>
            <a:fld id="{B54C9C94-3269-46A6-AA3B-9F58E4FDF39D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2017/11/15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2017/11/15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2017/11/15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2017/11/15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2017/11/15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2017/11/15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2017/11/15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2017/11/15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1DA0D-EEA8-4F85-BEAD-D06C0F8A1898}" type="datetimeFigureOut">
              <a:rPr lang="zh-TW" altLang="en-US" smtClean="0"/>
              <a:pPr/>
              <a:t>2017/11/15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0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9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40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4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42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Linear Regression </a:t>
            </a:r>
            <a:r>
              <a:rPr lang="en-US" altLang="zh-TW" dirty="0" smtClean="0">
                <a:ea typeface="新細明體" charset="-120"/>
              </a:rPr>
              <a:t>Example Data</a:t>
            </a:r>
            <a:endParaRPr lang="en-US" altLang="zh-TW" dirty="0">
              <a:ea typeface="新細明體" charset="-120"/>
            </a:endParaRPr>
          </a:p>
        </p:txBody>
      </p:sp>
      <p:graphicFrame>
        <p:nvGraphicFramePr>
          <p:cNvPr id="39985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306415"/>
              </p:ext>
            </p:extLst>
          </p:nvPr>
        </p:nvGraphicFramePr>
        <p:xfrm>
          <a:off x="457200" y="1600200"/>
          <a:ext cx="8229600" cy="453772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House Price in $1000s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(Y)</a:t>
                      </a:r>
                    </a:p>
                  </a:txBody>
                  <a:tcPr marL="107343" marR="1073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Square Feet 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(X)</a:t>
                      </a:r>
                    </a:p>
                  </a:txBody>
                  <a:tcPr marL="107343" marR="1073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43816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245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1400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312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1600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279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1700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308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1875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199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1100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219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1550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405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2350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324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2450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319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1425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255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1700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Measures of Variation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76400" y="1676400"/>
            <a:ext cx="7010400" cy="671513"/>
          </a:xfrm>
          <a:noFill/>
          <a:ln/>
        </p:spPr>
        <p:txBody>
          <a:bodyPr lIns="85342" tIns="42672" rIns="85342" bIns="42672"/>
          <a:lstStyle/>
          <a:p>
            <a:pPr>
              <a:buFont typeface="Wingdings" pitchFamily="2" charset="2"/>
              <a:buNone/>
            </a:pPr>
            <a:r>
              <a:rPr lang="en-US" altLang="zh-TW">
                <a:ea typeface="新細明體" charset="-120"/>
              </a:rPr>
              <a:t>Total variation is made up of two parts:</a:t>
            </a: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1676400" y="2362200"/>
          <a:ext cx="585787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3" imgW="1688367" imgH="177723" progId="Equation.3">
                  <p:embed/>
                </p:oleObj>
              </mc:Choice>
              <mc:Fallback>
                <p:oleObj name="Equation" r:id="rId3" imgW="1688367" imgH="177723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62200"/>
                        <a:ext cx="5857875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1066800" y="3124200"/>
            <a:ext cx="1600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en-US" altLang="zh-TW" b="1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Total Sum of Squares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505200" y="3124200"/>
            <a:ext cx="2057400" cy="762000"/>
          </a:xfrm>
          <a:prstGeom prst="rect">
            <a:avLst/>
          </a:prstGeom>
          <a:solidFill>
            <a:srgbClr val="99CC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en-US" altLang="zh-TW" b="1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Regression Sum of Squares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6477000" y="3124200"/>
            <a:ext cx="2057400" cy="762000"/>
          </a:xfrm>
          <a:prstGeom prst="rect">
            <a:avLst/>
          </a:prstGeom>
          <a:solidFill>
            <a:srgbClr val="00CC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en-US" altLang="zh-TW" b="1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Error Sum of Squares</a:t>
            </a:r>
          </a:p>
        </p:txBody>
      </p:sp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152400" y="4191000"/>
          <a:ext cx="28336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5" imgW="1244060" imgH="266584" progId="Equation.3">
                  <p:embed/>
                </p:oleObj>
              </mc:Choice>
              <mc:Fallback>
                <p:oleObj name="Equation" r:id="rId5" imgW="1244060" imgH="266584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91000"/>
                        <a:ext cx="2833688" cy="603250"/>
                      </a:xfrm>
                      <a:prstGeom prst="rect">
                        <a:avLst/>
                      </a:prstGeom>
                      <a:solidFill>
                        <a:srgbClr val="99CCFF">
                          <a:alpha val="55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6096000" y="4191000"/>
          <a:ext cx="28606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7" imgW="1256755" imgH="266584" progId="Equation.3">
                  <p:embed/>
                </p:oleObj>
              </mc:Choice>
              <mc:Fallback>
                <p:oleObj name="Equation" r:id="rId7" imgW="1256755" imgH="266584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191000"/>
                        <a:ext cx="2860675" cy="604838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3200400" y="4191000"/>
          <a:ext cx="27622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9" imgW="1256755" imgH="266584" progId="Equation.3">
                  <p:embed/>
                </p:oleObj>
              </mc:Choice>
              <mc:Fallback>
                <p:oleObj name="Equation" r:id="rId9" imgW="1256755" imgH="266584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191000"/>
                        <a:ext cx="2762250" cy="58261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1981200" y="4800600"/>
            <a:ext cx="6324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latin typeface="Times New Roman" pitchFamily="18" charset="0"/>
                <a:ea typeface="新細明體" charset="-120"/>
              </a:rPr>
              <a:t>where: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	</a:t>
            </a:r>
            <a:r>
              <a:rPr lang="en-US" altLang="zh-TW" i="1">
                <a:latin typeface="Times New Roman" pitchFamily="18" charset="0"/>
                <a:ea typeface="新細明體" charset="-120"/>
              </a:rPr>
              <a:t>  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  = Mean value of the dependent variable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	</a:t>
            </a:r>
            <a:r>
              <a:rPr lang="en-US" altLang="zh-TW" sz="2000">
                <a:latin typeface="Times New Roman" pitchFamily="18" charset="0"/>
                <a:ea typeface="新細明體" charset="-120"/>
              </a:rPr>
              <a:t>Y</a:t>
            </a:r>
            <a:r>
              <a:rPr lang="en-US" altLang="zh-TW" sz="2000" baseline="-25000">
                <a:latin typeface="Times New Roman" pitchFamily="18" charset="0"/>
                <a:ea typeface="新細明體" charset="-120"/>
              </a:rPr>
              <a:t>i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 = Observed values of the dependent variable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	  </a:t>
            </a:r>
            <a:r>
              <a:rPr lang="en-US" altLang="zh-TW" baseline="-25000">
                <a:latin typeface="Times New Roman" pitchFamily="18" charset="0"/>
                <a:ea typeface="新細明體" charset="-120"/>
              </a:rPr>
              <a:t>i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  = Predicted value of Y for the given X</a:t>
            </a:r>
            <a:r>
              <a:rPr lang="en-US" altLang="zh-TW" baseline="-25000">
                <a:latin typeface="Times New Roman" pitchFamily="18" charset="0"/>
                <a:ea typeface="新細明體" charset="-120"/>
              </a:rPr>
              <a:t>i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 value</a:t>
            </a:r>
          </a:p>
        </p:txBody>
      </p:sp>
      <p:graphicFrame>
        <p:nvGraphicFramePr>
          <p:cNvPr id="53261" name="Object 13"/>
          <p:cNvGraphicFramePr>
            <a:graphicFrameLocks noChangeAspect="1"/>
          </p:cNvGraphicFramePr>
          <p:nvPr/>
        </p:nvGraphicFramePr>
        <p:xfrm>
          <a:off x="2895600" y="58674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11" imgW="152268" imgH="203024" progId="Equation.3">
                  <p:embed/>
                </p:oleObj>
              </mc:Choice>
              <mc:Fallback>
                <p:oleObj name="Equation" r:id="rId11" imgW="152268" imgH="203024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867400"/>
                        <a:ext cx="241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2" name="Object 14"/>
          <p:cNvGraphicFramePr>
            <a:graphicFrameLocks noChangeAspect="1"/>
          </p:cNvGraphicFramePr>
          <p:nvPr/>
        </p:nvGraphicFramePr>
        <p:xfrm>
          <a:off x="2895600" y="5105400"/>
          <a:ext cx="2889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13" imgW="152268" imgH="203024" progId="Equation.3">
                  <p:embed/>
                </p:oleObj>
              </mc:Choice>
              <mc:Fallback>
                <p:oleObj name="Equation" r:id="rId13" imgW="152268" imgH="203024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05400"/>
                        <a:ext cx="28892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Coefficient of Determination, r</a:t>
            </a:r>
            <a:r>
              <a:rPr lang="en-US" altLang="zh-TW" baseline="30000" dirty="0">
                <a:ea typeface="新細明體" charset="-120"/>
              </a:rPr>
              <a:t>2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93775" y="1625600"/>
            <a:ext cx="7620000" cy="4532313"/>
          </a:xfrm>
          <a:noFill/>
          <a:ln/>
        </p:spPr>
        <p:txBody>
          <a:bodyPr lIns="85342" tIns="42672" rIns="85342" bIns="42672">
            <a:normAutofit/>
          </a:bodyPr>
          <a:lstStyle/>
          <a:p>
            <a:r>
              <a:rPr lang="en-US" altLang="zh-TW" sz="2800" dirty="0">
                <a:ea typeface="新細明體" charset="-120"/>
              </a:rPr>
              <a:t>The coefficient of determination is the portion of the total variation in the dependent variable that is explained by variation in the independent variable</a:t>
            </a:r>
          </a:p>
          <a:p>
            <a:r>
              <a:rPr lang="en-US" altLang="zh-TW" sz="2800" dirty="0">
                <a:ea typeface="新細明體" charset="-120"/>
              </a:rPr>
              <a:t>The coefficient of determination is also called r-squared and is denoted as r</a:t>
            </a:r>
            <a:r>
              <a:rPr lang="en-US" altLang="zh-TW" sz="2800" baseline="30000" dirty="0">
                <a:ea typeface="新細明體" charset="-120"/>
              </a:rPr>
              <a:t>2</a:t>
            </a: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3886200" y="5562600"/>
          <a:ext cx="18319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3" imgW="622030" imgH="203112" progId="Equation.3">
                  <p:embed/>
                </p:oleObj>
              </mc:Choice>
              <mc:Fallback>
                <p:oleObj name="Equation" r:id="rId3" imgW="622030" imgH="203112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562600"/>
                        <a:ext cx="1831975" cy="59531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1908175" y="4481513"/>
          <a:ext cx="5792788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5" imgW="2667000" imgH="419100" progId="Equation.3">
                  <p:embed/>
                </p:oleObj>
              </mc:Choice>
              <mc:Fallback>
                <p:oleObj name="Equation" r:id="rId5" imgW="2667000" imgH="4191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481513"/>
                        <a:ext cx="5792788" cy="9064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533400" y="4648200"/>
            <a:ext cx="990600" cy="228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533400" y="4114800"/>
            <a:ext cx="990600" cy="228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3733800" y="3810000"/>
            <a:ext cx="381000" cy="228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3657600" y="4648200"/>
            <a:ext cx="990600" cy="228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3657600" y="4114800"/>
            <a:ext cx="990600" cy="228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381000" y="2133600"/>
            <a:ext cx="3124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60426" name="Group 10"/>
          <p:cNvGraphicFramePr>
            <a:graphicFrameLocks noGrp="1"/>
          </p:cNvGraphicFramePr>
          <p:nvPr/>
        </p:nvGraphicFramePr>
        <p:xfrm>
          <a:off x="533400" y="1676400"/>
          <a:ext cx="8229600" cy="4354830"/>
        </p:xfrm>
        <a:graphic>
          <a:graphicData uri="http://schemas.openxmlformats.org/drawingml/2006/table">
            <a:tbl>
              <a:tblPr/>
              <a:tblGrid>
                <a:gridCol w="1600200"/>
                <a:gridCol w="1066800"/>
                <a:gridCol w="1447800"/>
                <a:gridCol w="1079500"/>
                <a:gridCol w="792163"/>
                <a:gridCol w="1252537"/>
                <a:gridCol w="990600"/>
              </a:tblGrid>
              <a:tr h="25558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Regression Statistics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Multiple 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0.76211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 Square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0.58082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Adjusted R Square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0.52842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41.33032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Observations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ANOVA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df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MS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Significance 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Regression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18934.9348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18934.9348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11.0848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Residual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13665.5652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1708.1957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Total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32600.5000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Coefficients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 Stat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P-value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Lower 95%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Upper 95%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Intercept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98.24833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58.03348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1.69296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0.12892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-35.57720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232.07386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Square Feet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0.10977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0.03297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3.32938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0.03374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0.18580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Linear Regression Example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Coefficient of Determination, r</a:t>
            </a:r>
            <a:r>
              <a:rPr lang="en-US" altLang="zh-TW" baseline="30000">
                <a:ea typeface="新細明體" charset="-120"/>
              </a:rPr>
              <a:t>2</a:t>
            </a:r>
          </a:p>
        </p:txBody>
      </p:sp>
      <p:sp>
        <p:nvSpPr>
          <p:cNvPr id="60542" name="Line 126"/>
          <p:cNvSpPr>
            <a:spLocks noChangeShapeType="1"/>
          </p:cNvSpPr>
          <p:nvPr/>
        </p:nvSpPr>
        <p:spPr bwMode="auto">
          <a:xfrm flipV="1">
            <a:off x="3429000" y="1981200"/>
            <a:ext cx="838200" cy="3048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60543" name="Text Box 127"/>
          <p:cNvSpPr txBox="1">
            <a:spLocks noChangeArrowheads="1"/>
          </p:cNvSpPr>
          <p:nvPr/>
        </p:nvSpPr>
        <p:spPr bwMode="auto">
          <a:xfrm>
            <a:off x="5105400" y="2514600"/>
            <a:ext cx="3692525" cy="1006475"/>
          </a:xfrm>
          <a:prstGeom prst="rect">
            <a:avLst/>
          </a:prstGeom>
          <a:solidFill>
            <a:srgbClr val="00B0F0">
              <a:alpha val="58824"/>
            </a:srgbClr>
          </a:solidFill>
          <a:ln w="1905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58.08% of the variation in house prices is explained by variation in square feet</a:t>
            </a:r>
          </a:p>
        </p:txBody>
      </p:sp>
      <p:sp>
        <p:nvSpPr>
          <p:cNvPr id="60544" name="Line 128"/>
          <p:cNvSpPr>
            <a:spLocks noChangeShapeType="1"/>
          </p:cNvSpPr>
          <p:nvPr/>
        </p:nvSpPr>
        <p:spPr bwMode="auto">
          <a:xfrm>
            <a:off x="1524000" y="4191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60545" name="Line 129"/>
          <p:cNvSpPr>
            <a:spLocks noChangeShapeType="1"/>
          </p:cNvSpPr>
          <p:nvPr/>
        </p:nvSpPr>
        <p:spPr bwMode="auto">
          <a:xfrm>
            <a:off x="1524000" y="4800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60546" name="Object 130"/>
          <p:cNvGraphicFramePr>
            <a:graphicFrameLocks noChangeAspect="1"/>
          </p:cNvGraphicFramePr>
          <p:nvPr/>
        </p:nvGraphicFramePr>
        <p:xfrm>
          <a:off x="4267200" y="1676400"/>
          <a:ext cx="41878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3" imgW="2171700" imgH="393700" progId="Equation.3">
                  <p:embed/>
                </p:oleObj>
              </mc:Choice>
              <mc:Fallback>
                <p:oleObj name="Equation" r:id="rId3" imgW="2171700" imgH="393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4187825" cy="75723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547" name="Line 131"/>
          <p:cNvSpPr>
            <a:spLocks noChangeShapeType="1"/>
          </p:cNvSpPr>
          <p:nvPr/>
        </p:nvSpPr>
        <p:spPr bwMode="auto">
          <a:xfrm flipV="1">
            <a:off x="4114800" y="2286000"/>
            <a:ext cx="609600" cy="12954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60548" name="Rectangle 132"/>
          <p:cNvSpPr>
            <a:spLocks noChangeArrowheads="1"/>
          </p:cNvSpPr>
          <p:nvPr/>
        </p:nvSpPr>
        <p:spPr bwMode="auto">
          <a:xfrm>
            <a:off x="457200" y="3581400"/>
            <a:ext cx="4191000" cy="13716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Standard Error of Estimate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82000" cy="1066800"/>
          </a:xfrm>
          <a:noFill/>
          <a:ln/>
        </p:spPr>
        <p:txBody>
          <a:bodyPr lIns="85342" tIns="42672" rIns="85342" bIns="42672">
            <a:normAutofit fontScale="85000" lnSpcReduction="10000"/>
          </a:bodyPr>
          <a:lstStyle/>
          <a:p>
            <a:r>
              <a:rPr lang="en-US" altLang="zh-TW">
                <a:ea typeface="新細明體" charset="-120"/>
              </a:rPr>
              <a:t>The standard deviation of the variation of observations around the regression line is estimated by</a:t>
            </a:r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2120900" y="3151188"/>
          <a:ext cx="5043488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3" imgW="1841500" imgH="660400" progId="Equation.3">
                  <p:embed/>
                </p:oleObj>
              </mc:Choice>
              <mc:Fallback>
                <p:oleObj name="Equation" r:id="rId3" imgW="1841500" imgH="660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3151188"/>
                        <a:ext cx="5043488" cy="180181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1447800" y="5089525"/>
            <a:ext cx="7086600" cy="1006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Where</a:t>
            </a:r>
          </a:p>
          <a:p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	SSE  = error sum of squares</a:t>
            </a:r>
          </a:p>
          <a:p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	      n = sample size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304800" y="2895600"/>
            <a:ext cx="31242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62469" name="Group 5"/>
          <p:cNvGraphicFramePr>
            <a:graphicFrameLocks noGrp="1"/>
          </p:cNvGraphicFramePr>
          <p:nvPr/>
        </p:nvGraphicFramePr>
        <p:xfrm>
          <a:off x="533400" y="1905000"/>
          <a:ext cx="8229600" cy="4368165"/>
        </p:xfrm>
        <a:graphic>
          <a:graphicData uri="http://schemas.openxmlformats.org/drawingml/2006/table">
            <a:tbl>
              <a:tblPr/>
              <a:tblGrid>
                <a:gridCol w="1600200"/>
                <a:gridCol w="1066800"/>
                <a:gridCol w="1447800"/>
                <a:gridCol w="1079500"/>
                <a:gridCol w="792163"/>
                <a:gridCol w="1252537"/>
                <a:gridCol w="990600"/>
              </a:tblGrid>
              <a:tr h="25558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Regression Statistics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Multiple 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0.76211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 Square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0.58082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Adjusted R Square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0.52842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41.33032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Observations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ANOVA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df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MS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Significance 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Regression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18934.9348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18934.9348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11.0848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Residual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13665.5652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1708.1957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Total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32600.5000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Coefficients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 Stat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P-value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Lower 95%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Upper 95%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Intercept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98.24833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58.03348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1.69296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0.12892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-35.57720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232.07386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Square Feet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0.10977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0.03297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3.32938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0.03374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0.18580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Linear Regression Example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Standard Error of Estimate</a:t>
            </a:r>
          </a:p>
        </p:txBody>
      </p:sp>
      <p:sp>
        <p:nvSpPr>
          <p:cNvPr id="62585" name="Line 121"/>
          <p:cNvSpPr>
            <a:spLocks noChangeShapeType="1"/>
          </p:cNvSpPr>
          <p:nvPr/>
        </p:nvSpPr>
        <p:spPr bwMode="auto">
          <a:xfrm flipV="1">
            <a:off x="3276600" y="2362200"/>
            <a:ext cx="609600" cy="6858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62586" name="Object 122"/>
          <p:cNvGraphicFramePr>
            <a:graphicFrameLocks noChangeAspect="1"/>
          </p:cNvGraphicFramePr>
          <p:nvPr/>
        </p:nvGraphicFramePr>
        <p:xfrm>
          <a:off x="3886200" y="2057400"/>
          <a:ext cx="268763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3" imgW="1091726" imgH="215806" progId="Equation.3">
                  <p:embed/>
                </p:oleObj>
              </mc:Choice>
              <mc:Fallback>
                <p:oleObj name="Equation" r:id="rId3" imgW="1091726" imgH="215806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2687638" cy="52863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Comparing Standard Errors</a:t>
            </a:r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 flipH="1">
            <a:off x="5397500" y="2820988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 flipV="1">
            <a:off x="5413375" y="2973388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 rot="-7282380">
            <a:off x="5626100" y="38877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 rot="-7282380">
            <a:off x="5626100" y="3582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 rot="-7282380">
            <a:off x="7378700" y="25923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 rot="-7282380">
            <a:off x="7531100" y="29733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 rot="-7282380">
            <a:off x="6083300" y="38115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 rot="-7282380">
            <a:off x="7378700" y="3201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00" name="Oval 12"/>
          <p:cNvSpPr>
            <a:spLocks noChangeArrowheads="1"/>
          </p:cNvSpPr>
          <p:nvPr/>
        </p:nvSpPr>
        <p:spPr bwMode="auto">
          <a:xfrm rot="-7282380">
            <a:off x="6921500" y="38115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01" name="Oval 13"/>
          <p:cNvSpPr>
            <a:spLocks noChangeArrowheads="1"/>
          </p:cNvSpPr>
          <p:nvPr/>
        </p:nvSpPr>
        <p:spPr bwMode="auto">
          <a:xfrm rot="-7282380">
            <a:off x="6997700" y="25923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02" name="Oval 14"/>
          <p:cNvSpPr>
            <a:spLocks noChangeArrowheads="1"/>
          </p:cNvSpPr>
          <p:nvPr/>
        </p:nvSpPr>
        <p:spPr bwMode="auto">
          <a:xfrm rot="-7282380">
            <a:off x="6464300" y="27447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03" name="Oval 15"/>
          <p:cNvSpPr>
            <a:spLocks noChangeArrowheads="1"/>
          </p:cNvSpPr>
          <p:nvPr/>
        </p:nvSpPr>
        <p:spPr bwMode="auto">
          <a:xfrm rot="-7282380">
            <a:off x="5549900" y="3201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04" name="Oval 16"/>
          <p:cNvSpPr>
            <a:spLocks noChangeArrowheads="1"/>
          </p:cNvSpPr>
          <p:nvPr/>
        </p:nvSpPr>
        <p:spPr bwMode="auto">
          <a:xfrm rot="-7282380">
            <a:off x="5778500" y="2820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05" name="Oval 17"/>
          <p:cNvSpPr>
            <a:spLocks noChangeArrowheads="1"/>
          </p:cNvSpPr>
          <p:nvPr/>
        </p:nvSpPr>
        <p:spPr bwMode="auto">
          <a:xfrm rot="-7282380">
            <a:off x="6159500" y="338931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zh-TW" altLang="zh-TW" sz="2400"/>
          </a:p>
        </p:txBody>
      </p:sp>
      <p:sp>
        <p:nvSpPr>
          <p:cNvPr id="63506" name="Oval 18"/>
          <p:cNvSpPr>
            <a:spLocks noChangeArrowheads="1"/>
          </p:cNvSpPr>
          <p:nvPr/>
        </p:nvSpPr>
        <p:spPr bwMode="auto">
          <a:xfrm rot="-7282380">
            <a:off x="6997700" y="33543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07" name="Oval 19"/>
          <p:cNvSpPr>
            <a:spLocks noChangeArrowheads="1"/>
          </p:cNvSpPr>
          <p:nvPr/>
        </p:nvSpPr>
        <p:spPr bwMode="auto">
          <a:xfrm rot="-7282380">
            <a:off x="6616700" y="35067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08" name="Oval 20"/>
          <p:cNvSpPr>
            <a:spLocks noChangeArrowheads="1"/>
          </p:cNvSpPr>
          <p:nvPr/>
        </p:nvSpPr>
        <p:spPr bwMode="auto">
          <a:xfrm rot="-7282380">
            <a:off x="6464300" y="3963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5068888" y="25146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ea typeface="新細明體" charset="-120"/>
              </a:rPr>
              <a:t>Y</a:t>
            </a:r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>
            <a:off x="5397500" y="426878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11" name="Oval 23"/>
          <p:cNvSpPr>
            <a:spLocks noChangeArrowheads="1"/>
          </p:cNvSpPr>
          <p:nvPr/>
        </p:nvSpPr>
        <p:spPr bwMode="auto">
          <a:xfrm rot="-7282380">
            <a:off x="7759700" y="34305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12" name="Oval 24"/>
          <p:cNvSpPr>
            <a:spLocks noChangeArrowheads="1"/>
          </p:cNvSpPr>
          <p:nvPr/>
        </p:nvSpPr>
        <p:spPr bwMode="auto">
          <a:xfrm rot="-7282380">
            <a:off x="6921500" y="30495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13" name="Oval 25"/>
          <p:cNvSpPr>
            <a:spLocks noChangeArrowheads="1"/>
          </p:cNvSpPr>
          <p:nvPr/>
        </p:nvSpPr>
        <p:spPr bwMode="auto">
          <a:xfrm rot="-7282380">
            <a:off x="6769100" y="27447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14" name="Oval 26"/>
          <p:cNvSpPr>
            <a:spLocks noChangeArrowheads="1"/>
          </p:cNvSpPr>
          <p:nvPr/>
        </p:nvSpPr>
        <p:spPr bwMode="auto">
          <a:xfrm rot="-7282380">
            <a:off x="6235700" y="30495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15" name="Oval 27"/>
          <p:cNvSpPr>
            <a:spLocks noChangeArrowheads="1"/>
          </p:cNvSpPr>
          <p:nvPr/>
        </p:nvSpPr>
        <p:spPr bwMode="auto">
          <a:xfrm rot="-7282380">
            <a:off x="7461250" y="35909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16" name="Line 28"/>
          <p:cNvSpPr>
            <a:spLocks noChangeShapeType="1"/>
          </p:cNvSpPr>
          <p:nvPr/>
        </p:nvSpPr>
        <p:spPr bwMode="auto">
          <a:xfrm flipH="1">
            <a:off x="1365250" y="2820988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17" name="Line 29"/>
          <p:cNvSpPr>
            <a:spLocks noChangeShapeType="1"/>
          </p:cNvSpPr>
          <p:nvPr/>
        </p:nvSpPr>
        <p:spPr bwMode="auto">
          <a:xfrm flipV="1">
            <a:off x="1381125" y="2971800"/>
            <a:ext cx="2581275" cy="874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18" name="Oval 30"/>
          <p:cNvSpPr>
            <a:spLocks noChangeArrowheads="1"/>
          </p:cNvSpPr>
          <p:nvPr/>
        </p:nvSpPr>
        <p:spPr bwMode="auto">
          <a:xfrm rot="-7282380">
            <a:off x="1517650" y="38115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19" name="Oval 31"/>
          <p:cNvSpPr>
            <a:spLocks noChangeArrowheads="1"/>
          </p:cNvSpPr>
          <p:nvPr/>
        </p:nvSpPr>
        <p:spPr bwMode="auto">
          <a:xfrm rot="-7282380">
            <a:off x="1593850" y="3582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20" name="Oval 32"/>
          <p:cNvSpPr>
            <a:spLocks noChangeArrowheads="1"/>
          </p:cNvSpPr>
          <p:nvPr/>
        </p:nvSpPr>
        <p:spPr bwMode="auto">
          <a:xfrm rot="-7282380">
            <a:off x="3727450" y="2820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21" name="Oval 33"/>
          <p:cNvSpPr>
            <a:spLocks noChangeArrowheads="1"/>
          </p:cNvSpPr>
          <p:nvPr/>
        </p:nvSpPr>
        <p:spPr bwMode="auto">
          <a:xfrm rot="-7282380">
            <a:off x="3498850" y="29733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22" name="Oval 34"/>
          <p:cNvSpPr>
            <a:spLocks noChangeArrowheads="1"/>
          </p:cNvSpPr>
          <p:nvPr/>
        </p:nvSpPr>
        <p:spPr bwMode="auto">
          <a:xfrm rot="-7282380">
            <a:off x="1974850" y="3582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23" name="Oval 35"/>
          <p:cNvSpPr>
            <a:spLocks noChangeArrowheads="1"/>
          </p:cNvSpPr>
          <p:nvPr/>
        </p:nvSpPr>
        <p:spPr bwMode="auto">
          <a:xfrm rot="-7282380">
            <a:off x="3346450" y="3201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24" name="Oval 36"/>
          <p:cNvSpPr>
            <a:spLocks noChangeArrowheads="1"/>
          </p:cNvSpPr>
          <p:nvPr/>
        </p:nvSpPr>
        <p:spPr bwMode="auto">
          <a:xfrm rot="-7282380">
            <a:off x="3117850" y="29733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25" name="Oval 37"/>
          <p:cNvSpPr>
            <a:spLocks noChangeArrowheads="1"/>
          </p:cNvSpPr>
          <p:nvPr/>
        </p:nvSpPr>
        <p:spPr bwMode="auto">
          <a:xfrm rot="-7282380">
            <a:off x="1822450" y="34305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26" name="Oval 38"/>
          <p:cNvSpPr>
            <a:spLocks noChangeArrowheads="1"/>
          </p:cNvSpPr>
          <p:nvPr/>
        </p:nvSpPr>
        <p:spPr bwMode="auto">
          <a:xfrm rot="-7282380">
            <a:off x="2203450" y="3201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zh-TW" altLang="zh-TW" sz="2400"/>
          </a:p>
        </p:txBody>
      </p:sp>
      <p:sp>
        <p:nvSpPr>
          <p:cNvPr id="63527" name="Oval 39"/>
          <p:cNvSpPr>
            <a:spLocks noChangeArrowheads="1"/>
          </p:cNvSpPr>
          <p:nvPr/>
        </p:nvSpPr>
        <p:spPr bwMode="auto">
          <a:xfrm rot="-7282380">
            <a:off x="2965450" y="33543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28" name="Oval 40"/>
          <p:cNvSpPr>
            <a:spLocks noChangeArrowheads="1"/>
          </p:cNvSpPr>
          <p:nvPr/>
        </p:nvSpPr>
        <p:spPr bwMode="auto">
          <a:xfrm rot="-7282380">
            <a:off x="2584450" y="35067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29" name="Oval 41"/>
          <p:cNvSpPr>
            <a:spLocks noChangeArrowheads="1"/>
          </p:cNvSpPr>
          <p:nvPr/>
        </p:nvSpPr>
        <p:spPr bwMode="auto">
          <a:xfrm rot="-7282380">
            <a:off x="2279650" y="3582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30" name="Text Box 42"/>
          <p:cNvSpPr txBox="1">
            <a:spLocks noChangeArrowheads="1"/>
          </p:cNvSpPr>
          <p:nvPr/>
        </p:nvSpPr>
        <p:spPr bwMode="auto">
          <a:xfrm>
            <a:off x="1036638" y="25146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ea typeface="新細明體" charset="-120"/>
              </a:rPr>
              <a:t>Y</a:t>
            </a:r>
          </a:p>
        </p:txBody>
      </p:sp>
      <p:sp>
        <p:nvSpPr>
          <p:cNvPr id="63531" name="Line 43"/>
          <p:cNvSpPr>
            <a:spLocks noChangeShapeType="1"/>
          </p:cNvSpPr>
          <p:nvPr/>
        </p:nvSpPr>
        <p:spPr bwMode="auto">
          <a:xfrm>
            <a:off x="1365250" y="426878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32" name="Oval 44"/>
          <p:cNvSpPr>
            <a:spLocks noChangeArrowheads="1"/>
          </p:cNvSpPr>
          <p:nvPr/>
        </p:nvSpPr>
        <p:spPr bwMode="auto">
          <a:xfrm rot="-7282380">
            <a:off x="2660650" y="32781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33" name="Oval 45"/>
          <p:cNvSpPr>
            <a:spLocks noChangeArrowheads="1"/>
          </p:cNvSpPr>
          <p:nvPr/>
        </p:nvSpPr>
        <p:spPr bwMode="auto">
          <a:xfrm rot="-7282380">
            <a:off x="2889250" y="30495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34" name="Oval 46"/>
          <p:cNvSpPr>
            <a:spLocks noChangeArrowheads="1"/>
          </p:cNvSpPr>
          <p:nvPr/>
        </p:nvSpPr>
        <p:spPr bwMode="auto">
          <a:xfrm rot="-7282380">
            <a:off x="2432050" y="3201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35" name="Oval 47"/>
          <p:cNvSpPr>
            <a:spLocks noChangeArrowheads="1"/>
          </p:cNvSpPr>
          <p:nvPr/>
        </p:nvSpPr>
        <p:spPr bwMode="auto">
          <a:xfrm rot="-7282380">
            <a:off x="3727450" y="30495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36" name="Text Box 48"/>
          <p:cNvSpPr txBox="1">
            <a:spLocks noChangeArrowheads="1"/>
          </p:cNvSpPr>
          <p:nvPr/>
        </p:nvSpPr>
        <p:spPr bwMode="auto">
          <a:xfrm>
            <a:off x="3575050" y="41910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3537" name="Text Box 49"/>
          <p:cNvSpPr txBox="1">
            <a:spLocks noChangeArrowheads="1"/>
          </p:cNvSpPr>
          <p:nvPr/>
        </p:nvSpPr>
        <p:spPr bwMode="auto">
          <a:xfrm>
            <a:off x="7613650" y="419893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ea typeface="新細明體" charset="-120"/>
              </a:rPr>
              <a:t>X</a:t>
            </a:r>
          </a:p>
        </p:txBody>
      </p:sp>
      <p:graphicFrame>
        <p:nvGraphicFramePr>
          <p:cNvPr id="63538" name="Object 50"/>
          <p:cNvGraphicFramePr>
            <a:graphicFrameLocks noChangeAspect="1"/>
          </p:cNvGraphicFramePr>
          <p:nvPr/>
        </p:nvGraphicFramePr>
        <p:xfrm>
          <a:off x="1870075" y="4368800"/>
          <a:ext cx="11604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3" imgW="634449" imgH="215713" progId="Equation.3">
                  <p:embed/>
                </p:oleObj>
              </mc:Choice>
              <mc:Fallback>
                <p:oleObj name="Equation" r:id="rId3" imgW="634449" imgH="215713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4368800"/>
                        <a:ext cx="1160463" cy="3968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39" name="Object 51"/>
          <p:cNvGraphicFramePr>
            <a:graphicFrameLocks noChangeAspect="1"/>
          </p:cNvGraphicFramePr>
          <p:nvPr/>
        </p:nvGraphicFramePr>
        <p:xfrm>
          <a:off x="5981700" y="4370388"/>
          <a:ext cx="11366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5" imgW="622030" imgH="215806" progId="Equation.3">
                  <p:embed/>
                </p:oleObj>
              </mc:Choice>
              <mc:Fallback>
                <p:oleObj name="Equation" r:id="rId5" imgW="622030" imgH="215806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4370388"/>
                        <a:ext cx="1136650" cy="395287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40" name="Text Box 52"/>
          <p:cNvSpPr txBox="1">
            <a:spLocks noChangeArrowheads="1"/>
          </p:cNvSpPr>
          <p:nvPr/>
        </p:nvSpPr>
        <p:spPr bwMode="auto">
          <a:xfrm>
            <a:off x="1371600" y="1752600"/>
            <a:ext cx="6400800" cy="822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S</a:t>
            </a:r>
            <a:r>
              <a:rPr lang="en-US" altLang="zh-TW" sz="2400" baseline="-25000">
                <a:ea typeface="新細明體" charset="-120"/>
              </a:rPr>
              <a:t>YX</a:t>
            </a:r>
            <a:r>
              <a:rPr lang="en-US" altLang="zh-TW" sz="2400">
                <a:ea typeface="新細明體" charset="-120"/>
              </a:rPr>
              <a:t> is a measure of the variation of observed Y values from the regression line</a:t>
            </a:r>
          </a:p>
        </p:txBody>
      </p:sp>
      <p:sp>
        <p:nvSpPr>
          <p:cNvPr id="63541" name="Text Box 53"/>
          <p:cNvSpPr txBox="1">
            <a:spLocks noChangeArrowheads="1"/>
          </p:cNvSpPr>
          <p:nvPr/>
        </p:nvSpPr>
        <p:spPr bwMode="auto">
          <a:xfrm>
            <a:off x="1066800" y="5257800"/>
            <a:ext cx="7467600" cy="822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新細明體" charset="-120"/>
              </a:rPr>
              <a:t>The magnitude of S</a:t>
            </a:r>
            <a:r>
              <a:rPr lang="en-US" altLang="zh-TW" sz="2400" baseline="-25000">
                <a:latin typeface="Times New Roman" pitchFamily="18" charset="0"/>
                <a:ea typeface="新細明體" charset="-120"/>
              </a:rPr>
              <a:t>YX</a:t>
            </a:r>
            <a:r>
              <a:rPr lang="en-US" altLang="zh-TW" sz="2400">
                <a:latin typeface="Times New Roman" pitchFamily="18" charset="0"/>
                <a:ea typeface="新細明體" charset="-120"/>
              </a:rPr>
              <a:t> should always be judged relative to the size of the Y values in the sample data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C6172B03-4ADE-44D2-88ED-09AD92C46D69}" type="slidenum">
              <a:rPr lang="en-US" altLang="zh-TW"/>
              <a:pPr/>
              <a:t>16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charset="-120"/>
              </a:rPr>
              <a:t>Inferences About the Slope: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t Test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848600" cy="2743200"/>
          </a:xfrm>
          <a:noFill/>
          <a:ln/>
        </p:spPr>
        <p:txBody>
          <a:bodyPr lIns="85342" tIns="42672" rIns="85342" bIns="42672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charset="-120"/>
              </a:rPr>
              <a:t>t test for a population slope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Is there a linear relationship between X and Y?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charset="-120"/>
              </a:rPr>
              <a:t>Null and alternative hypotheses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  H</a:t>
            </a:r>
            <a:r>
              <a:rPr lang="en-US" altLang="zh-TW" baseline="-25000" dirty="0">
                <a:ea typeface="新細明體" charset="-120"/>
              </a:rPr>
              <a:t>0</a:t>
            </a:r>
            <a:r>
              <a:rPr lang="en-US" altLang="zh-TW" dirty="0">
                <a:ea typeface="新細明體" charset="-120"/>
              </a:rPr>
              <a:t>:  </a:t>
            </a:r>
            <a:r>
              <a:rPr lang="el-GR" dirty="0"/>
              <a:t>β</a:t>
            </a:r>
            <a:r>
              <a:rPr lang="en-US" altLang="zh-TW" baseline="-25000" dirty="0">
                <a:ea typeface="新細明體" charset="-120"/>
              </a:rPr>
              <a:t>1</a:t>
            </a:r>
            <a:r>
              <a:rPr lang="en-US" altLang="zh-TW" dirty="0">
                <a:ea typeface="新細明體" charset="-120"/>
              </a:rPr>
              <a:t> = 0	(no linear relationship)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  H</a:t>
            </a:r>
            <a:r>
              <a:rPr lang="en-US" altLang="zh-TW" baseline="-25000" dirty="0">
                <a:ea typeface="新細明體" charset="-120"/>
              </a:rPr>
              <a:t>1</a:t>
            </a:r>
            <a:r>
              <a:rPr lang="en-US" altLang="zh-TW" dirty="0">
                <a:ea typeface="新細明體" charset="-120"/>
              </a:rPr>
              <a:t>:  </a:t>
            </a:r>
            <a:r>
              <a:rPr lang="el-GR" dirty="0"/>
              <a:t>β</a:t>
            </a:r>
            <a:r>
              <a:rPr lang="en-US" altLang="zh-TW" baseline="-25000" dirty="0">
                <a:ea typeface="新細明體" charset="-120"/>
              </a:rPr>
              <a:t>1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  <a:cs typeface="Times New Roman" pitchFamily="18" charset="0"/>
              </a:rPr>
              <a:t>≠</a:t>
            </a:r>
            <a:r>
              <a:rPr lang="en-US" altLang="zh-TW" dirty="0">
                <a:ea typeface="新細明體" charset="-120"/>
              </a:rPr>
              <a:t> 0	(linear relationship does exist)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charset="-120"/>
              </a:rPr>
              <a:t>Test statistic  </a:t>
            </a:r>
          </a:p>
        </p:txBody>
      </p:sp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3500430" y="4643446"/>
          <a:ext cx="1876425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3" imgW="660400" imgH="457200" progId="Equation.3">
                  <p:embed/>
                </p:oleObj>
              </mc:Choice>
              <mc:Fallback>
                <p:oleObj name="Equation" r:id="rId3" imgW="66040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4643446"/>
                        <a:ext cx="1876425" cy="12969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3571868" y="6072206"/>
          <a:ext cx="1676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5" imgW="710891" imgH="177723" progId="Equation.3">
                  <p:embed/>
                </p:oleObj>
              </mc:Choice>
              <mc:Fallback>
                <p:oleObj name="Equation" r:id="rId5" imgW="710891" imgH="177723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6072206"/>
                        <a:ext cx="1676400" cy="4191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6172200" y="4267200"/>
            <a:ext cx="2819400" cy="20462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where: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b</a:t>
            </a:r>
            <a:r>
              <a:rPr lang="en-US" altLang="zh-TW" baseline="-2500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1</a:t>
            </a: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= regression slope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coefficient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l-GR">
                <a:solidFill>
                  <a:srgbClr val="000000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β</a:t>
            </a:r>
            <a:r>
              <a:rPr lang="en-US" altLang="zh-TW" baseline="-25000">
                <a:solidFill>
                  <a:srgbClr val="000000"/>
                </a:solidFill>
                <a:latin typeface="Times New Roman" pitchFamily="18" charset="0"/>
                <a:ea typeface="新細明體" charset="-120"/>
                <a:sym typeface="Symbol" pitchFamily="18" charset="2"/>
              </a:rPr>
              <a:t>1</a:t>
            </a: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= hypothesized slope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S</a:t>
            </a:r>
            <a:r>
              <a:rPr lang="en-US" altLang="zh-TW" baseline="-2500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b1</a:t>
            </a: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= standard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error of the slope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Inferences About the Slope: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t Test Example</a:t>
            </a:r>
          </a:p>
        </p:txBody>
      </p:sp>
      <p:graphicFrame>
        <p:nvGraphicFramePr>
          <p:cNvPr id="77874" name="Group 50"/>
          <p:cNvGraphicFramePr>
            <a:graphicFrameLocks noGrp="1"/>
          </p:cNvGraphicFramePr>
          <p:nvPr/>
        </p:nvGraphicFramePr>
        <p:xfrm>
          <a:off x="381000" y="2057400"/>
          <a:ext cx="2819400" cy="3977640"/>
        </p:xfrm>
        <a:graphic>
          <a:graphicData uri="http://schemas.openxmlformats.org/drawingml/2006/table">
            <a:tbl>
              <a:tblPr/>
              <a:tblGrid>
                <a:gridCol w="1409700"/>
                <a:gridCol w="1409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House Price in $1000s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(y)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Square Feet 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1875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1550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2350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1425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870" name="Object 46"/>
          <p:cNvGraphicFramePr>
            <a:graphicFrameLocks noChangeAspect="1"/>
          </p:cNvGraphicFramePr>
          <p:nvPr/>
        </p:nvGraphicFramePr>
        <p:xfrm>
          <a:off x="4122738" y="2590800"/>
          <a:ext cx="43481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3" imgW="2425700" imgH="203200" progId="Equation.3">
                  <p:embed/>
                </p:oleObj>
              </mc:Choice>
              <mc:Fallback>
                <p:oleObj name="Equation" r:id="rId3" imgW="2425700" imgH="203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8" y="2590800"/>
                        <a:ext cx="43481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72" name="Rectangle 48"/>
          <p:cNvSpPr>
            <a:spLocks noChangeArrowheads="1"/>
          </p:cNvSpPr>
          <p:nvPr/>
        </p:nvSpPr>
        <p:spPr bwMode="auto">
          <a:xfrm>
            <a:off x="3657600" y="1900238"/>
            <a:ext cx="50292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Times New Roman" pitchFamily="18" charset="0"/>
                <a:ea typeface="新細明體" charset="-120"/>
              </a:rPr>
              <a:t>Estimated Regression Equation:</a:t>
            </a:r>
          </a:p>
        </p:txBody>
      </p:sp>
      <p:sp>
        <p:nvSpPr>
          <p:cNvPr id="77873" name="Rectangle 49"/>
          <p:cNvSpPr>
            <a:spLocks noChangeArrowheads="1"/>
          </p:cNvSpPr>
          <p:nvPr/>
        </p:nvSpPr>
        <p:spPr bwMode="auto">
          <a:xfrm>
            <a:off x="3962400" y="3657600"/>
            <a:ext cx="4800600" cy="173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The slope of this model is 0.1098 </a:t>
            </a:r>
          </a:p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Is there a relationship between the square footage of the house and its sales price?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Inferences About the Slope: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t Test Example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209800"/>
            <a:ext cx="2057400" cy="990600"/>
          </a:xfrm>
          <a:solidFill>
            <a:schemeClr val="accent1">
              <a:lumMod val="20000"/>
              <a:lumOff val="80000"/>
            </a:schemeClr>
          </a:solidFill>
          <a:ln/>
        </p:spPr>
        <p:txBody>
          <a:bodyPr lIns="90488" tIns="44450" rIns="90488" bIns="44450"/>
          <a:lstStyle/>
          <a:p>
            <a:r>
              <a:rPr lang="en-US" altLang="zh-TW" sz="2400" dirty="0">
                <a:ea typeface="新細明體" charset="-120"/>
              </a:rPr>
              <a:t>H</a:t>
            </a:r>
            <a:r>
              <a:rPr lang="en-US" altLang="zh-TW" sz="2400" baseline="-25000" dirty="0">
                <a:ea typeface="新細明體" charset="-120"/>
              </a:rPr>
              <a:t>0</a:t>
            </a:r>
            <a:r>
              <a:rPr lang="en-US" altLang="zh-TW" sz="2400" dirty="0">
                <a:ea typeface="新細明體" charset="-120"/>
              </a:rPr>
              <a:t>: </a:t>
            </a:r>
            <a:r>
              <a:rPr lang="el-GR" sz="2400" dirty="0"/>
              <a:t>β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 = 0</a:t>
            </a:r>
          </a:p>
          <a:p>
            <a:r>
              <a:rPr lang="en-US" altLang="zh-TW" sz="2400" dirty="0">
                <a:ea typeface="新細明體" charset="-120"/>
              </a:rPr>
              <a:t>H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: </a:t>
            </a:r>
            <a:r>
              <a:rPr lang="el-GR" sz="2400" dirty="0"/>
              <a:t>β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  <a:cs typeface="Times New Roman" pitchFamily="18" charset="0"/>
              </a:rPr>
              <a:t>≠ </a:t>
            </a:r>
            <a:r>
              <a:rPr lang="en-US" altLang="zh-TW" sz="2400" dirty="0">
                <a:ea typeface="新細明體" charset="-120"/>
              </a:rPr>
              <a:t>0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2514600" y="2209800"/>
            <a:ext cx="3667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From Excel output: </a:t>
            </a:r>
          </a:p>
        </p:txBody>
      </p:sp>
      <p:graphicFrame>
        <p:nvGraphicFramePr>
          <p:cNvPr id="78854" name="Group 6"/>
          <p:cNvGraphicFramePr>
            <a:graphicFrameLocks noGrp="1"/>
          </p:cNvGraphicFramePr>
          <p:nvPr/>
        </p:nvGraphicFramePr>
        <p:xfrm>
          <a:off x="2743200" y="2743200"/>
          <a:ext cx="6324600" cy="96012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676400"/>
                <a:gridCol w="955675"/>
                <a:gridCol w="949325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Coefficients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 Stat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P-value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Intercept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98.24833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58.03348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1.69296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0.12892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Square Feet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0.10977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0.03297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3.32938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8880" name="Oval 32"/>
          <p:cNvSpPr>
            <a:spLocks noChangeArrowheads="1"/>
          </p:cNvSpPr>
          <p:nvPr/>
        </p:nvSpPr>
        <p:spPr bwMode="auto">
          <a:xfrm>
            <a:off x="4495800" y="3429000"/>
            <a:ext cx="1104900" cy="304800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881" name="Oval 33"/>
          <p:cNvSpPr>
            <a:spLocks noChangeArrowheads="1"/>
          </p:cNvSpPr>
          <p:nvPr/>
        </p:nvSpPr>
        <p:spPr bwMode="auto">
          <a:xfrm>
            <a:off x="6119813" y="3400425"/>
            <a:ext cx="1042987" cy="33337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882" name="Oval 34"/>
          <p:cNvSpPr>
            <a:spLocks noChangeArrowheads="1"/>
          </p:cNvSpPr>
          <p:nvPr/>
        </p:nvSpPr>
        <p:spPr bwMode="auto">
          <a:xfrm>
            <a:off x="7153275" y="3381375"/>
            <a:ext cx="1000125" cy="3524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883" name="Line 35"/>
          <p:cNvSpPr>
            <a:spLocks noChangeShapeType="1"/>
          </p:cNvSpPr>
          <p:nvPr/>
        </p:nvSpPr>
        <p:spPr bwMode="auto">
          <a:xfrm flipH="1">
            <a:off x="5448300" y="2514600"/>
            <a:ext cx="1028700" cy="914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8884" name="Line 36"/>
          <p:cNvSpPr>
            <a:spLocks noChangeShapeType="1"/>
          </p:cNvSpPr>
          <p:nvPr/>
        </p:nvSpPr>
        <p:spPr bwMode="auto">
          <a:xfrm flipH="1">
            <a:off x="6972300" y="2514600"/>
            <a:ext cx="304800" cy="914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8885" name="Line 37"/>
          <p:cNvSpPr>
            <a:spLocks noChangeShapeType="1"/>
          </p:cNvSpPr>
          <p:nvPr/>
        </p:nvSpPr>
        <p:spPr bwMode="auto">
          <a:xfrm flipV="1">
            <a:off x="6934200" y="3733800"/>
            <a:ext cx="533400" cy="914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78886" name="Object 38"/>
          <p:cNvGraphicFramePr>
            <a:graphicFrameLocks noChangeAspect="1"/>
          </p:cNvGraphicFramePr>
          <p:nvPr/>
        </p:nvGraphicFramePr>
        <p:xfrm>
          <a:off x="7212013" y="1981200"/>
          <a:ext cx="5318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3" imgW="241195" imgH="241195" progId="Equation.3">
                  <p:embed/>
                </p:oleObj>
              </mc:Choice>
              <mc:Fallback>
                <p:oleObj name="Equation" r:id="rId3" imgW="241195" imgH="241195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2013" y="1981200"/>
                        <a:ext cx="531812" cy="533400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7" name="Text Box 39"/>
          <p:cNvSpPr txBox="1">
            <a:spLocks noChangeArrowheads="1"/>
          </p:cNvSpPr>
          <p:nvPr/>
        </p:nvSpPr>
        <p:spPr bwMode="auto">
          <a:xfrm>
            <a:off x="5105400" y="4648200"/>
            <a:ext cx="381000" cy="476250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t</a:t>
            </a:r>
          </a:p>
        </p:txBody>
      </p:sp>
      <p:sp>
        <p:nvSpPr>
          <p:cNvPr id="78888" name="Text Box 40"/>
          <p:cNvSpPr txBox="1">
            <a:spLocks noChangeArrowheads="1"/>
          </p:cNvSpPr>
          <p:nvPr/>
        </p:nvSpPr>
        <p:spPr bwMode="auto">
          <a:xfrm>
            <a:off x="6324600" y="2057400"/>
            <a:ext cx="533400" cy="476250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b</a:t>
            </a:r>
            <a:r>
              <a:rPr lang="en-US" altLang="zh-TW" sz="2400" baseline="-25000">
                <a:ea typeface="新細明體" charset="-120"/>
              </a:rPr>
              <a:t>1</a:t>
            </a:r>
          </a:p>
        </p:txBody>
      </p:sp>
      <p:graphicFrame>
        <p:nvGraphicFramePr>
          <p:cNvPr id="78889" name="Object 41"/>
          <p:cNvGraphicFramePr>
            <a:graphicFrameLocks noChangeAspect="1"/>
          </p:cNvGraphicFramePr>
          <p:nvPr/>
        </p:nvGraphicFramePr>
        <p:xfrm>
          <a:off x="2038350" y="4419600"/>
          <a:ext cx="55054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5" imgW="2362200" imgH="457200" progId="Equation.3">
                  <p:embed/>
                </p:oleObj>
              </mc:Choice>
              <mc:Fallback>
                <p:oleObj name="Equation" r:id="rId5" imgW="236220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4419600"/>
                        <a:ext cx="5505450" cy="10636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Inferences About the Slope: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t Test Example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524000" y="2133600"/>
            <a:ext cx="4038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</a:pPr>
            <a:r>
              <a:rPr lang="en-US" altLang="zh-TW" sz="2800" dirty="0">
                <a:latin typeface="Times New Roman" pitchFamily="18" charset="0"/>
                <a:ea typeface="新細明體" charset="-120"/>
              </a:rPr>
              <a:t>Test Statistic:  </a:t>
            </a:r>
            <a:r>
              <a:rPr lang="en-US" altLang="zh-TW" sz="2800" b="1" dirty="0">
                <a:latin typeface="Times New Roman" pitchFamily="18" charset="0"/>
                <a:ea typeface="新細明體" charset="-120"/>
              </a:rPr>
              <a:t>t = 3.329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4572000" y="4419600"/>
            <a:ext cx="4267200" cy="1370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latin typeface="Times New Roman" pitchFamily="18" charset="0"/>
                <a:ea typeface="新細明體" charset="-120"/>
              </a:rPr>
              <a:t>There is sufficient evidence that square footage affects house price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4572000" y="3657600"/>
            <a:ext cx="39719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latin typeface="Times New Roman" pitchFamily="18" charset="0"/>
                <a:ea typeface="新細明體" charset="-120"/>
              </a:rPr>
              <a:t>Decision:  Reject H</a:t>
            </a:r>
            <a:r>
              <a:rPr lang="en-US" altLang="zh-TW" sz="2800" baseline="-25000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79917" name="Rectangle 45"/>
          <p:cNvSpPr>
            <a:spLocks noChangeArrowheads="1"/>
          </p:cNvSpPr>
          <p:nvPr/>
        </p:nvSpPr>
        <p:spPr bwMode="auto">
          <a:xfrm>
            <a:off x="2438400" y="5562600"/>
            <a:ext cx="914400" cy="228600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918" name="Rectangle 46"/>
          <p:cNvSpPr>
            <a:spLocks noChangeArrowheads="1"/>
          </p:cNvSpPr>
          <p:nvPr/>
        </p:nvSpPr>
        <p:spPr bwMode="auto">
          <a:xfrm>
            <a:off x="838200" y="5562600"/>
            <a:ext cx="1066800" cy="228600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919" name="Text Box 47"/>
          <p:cNvSpPr txBox="1">
            <a:spLocks noChangeArrowheads="1"/>
          </p:cNvSpPr>
          <p:nvPr/>
        </p:nvSpPr>
        <p:spPr bwMode="auto">
          <a:xfrm>
            <a:off x="3124200" y="5029200"/>
            <a:ext cx="9906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1400">
                <a:ea typeface="新細明體" charset="-120"/>
              </a:rPr>
              <a:t>Reject H</a:t>
            </a:r>
            <a:r>
              <a:rPr lang="en-US" altLang="zh-TW" sz="1400" baseline="-25000">
                <a:ea typeface="新細明體" charset="-120"/>
              </a:rPr>
              <a:t>0</a:t>
            </a:r>
          </a:p>
        </p:txBody>
      </p:sp>
      <p:sp>
        <p:nvSpPr>
          <p:cNvPr id="79920" name="Text Box 48"/>
          <p:cNvSpPr txBox="1">
            <a:spLocks noChangeArrowheads="1"/>
          </p:cNvSpPr>
          <p:nvPr/>
        </p:nvSpPr>
        <p:spPr bwMode="auto">
          <a:xfrm>
            <a:off x="381000" y="5029200"/>
            <a:ext cx="9906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1400">
                <a:ea typeface="新細明體" charset="-120"/>
              </a:rPr>
              <a:t>Reject H</a:t>
            </a:r>
            <a:r>
              <a:rPr lang="en-US" altLang="zh-TW" sz="1400" baseline="-25000">
                <a:ea typeface="新細明體" charset="-120"/>
              </a:rPr>
              <a:t>0</a:t>
            </a:r>
          </a:p>
        </p:txBody>
      </p:sp>
      <p:sp>
        <p:nvSpPr>
          <p:cNvPr id="79921" name="Freeform 49"/>
          <p:cNvSpPr>
            <a:spLocks/>
          </p:cNvSpPr>
          <p:nvPr/>
        </p:nvSpPr>
        <p:spPr bwMode="auto">
          <a:xfrm>
            <a:off x="2890838" y="4241800"/>
            <a:ext cx="850900" cy="561975"/>
          </a:xfrm>
          <a:custGeom>
            <a:avLst/>
            <a:gdLst/>
            <a:ahLst/>
            <a:cxnLst>
              <a:cxn ang="0">
                <a:pos x="536" y="351"/>
              </a:cxn>
              <a:cxn ang="0">
                <a:pos x="535" y="312"/>
              </a:cxn>
              <a:cxn ang="0">
                <a:pos x="315" y="273"/>
              </a:cxn>
              <a:cxn ang="0">
                <a:pos x="188" y="208"/>
              </a:cxn>
              <a:cxn ang="0">
                <a:pos x="117" y="153"/>
              </a:cxn>
              <a:cxn ang="0">
                <a:pos x="3" y="0"/>
              </a:cxn>
              <a:cxn ang="0">
                <a:pos x="0" y="354"/>
              </a:cxn>
              <a:cxn ang="0">
                <a:pos x="527" y="351"/>
              </a:cxn>
              <a:cxn ang="0">
                <a:pos x="527" y="347"/>
              </a:cxn>
            </a:cxnLst>
            <a:rect l="0" t="0" r="r" b="b"/>
            <a:pathLst>
              <a:path w="536" h="354">
                <a:moveTo>
                  <a:pt x="536" y="351"/>
                </a:moveTo>
                <a:lnTo>
                  <a:pt x="535" y="312"/>
                </a:lnTo>
                <a:lnTo>
                  <a:pt x="315" y="273"/>
                </a:lnTo>
                <a:lnTo>
                  <a:pt x="188" y="208"/>
                </a:lnTo>
                <a:lnTo>
                  <a:pt x="117" y="153"/>
                </a:lnTo>
                <a:lnTo>
                  <a:pt x="3" y="0"/>
                </a:lnTo>
                <a:lnTo>
                  <a:pt x="0" y="354"/>
                </a:lnTo>
                <a:lnTo>
                  <a:pt x="527" y="351"/>
                </a:lnTo>
                <a:lnTo>
                  <a:pt x="527" y="347"/>
                </a:lnTo>
              </a:path>
            </a:pathLst>
          </a:custGeom>
          <a:solidFill>
            <a:srgbClr val="99CCFF"/>
          </a:solidFill>
          <a:ln w="12700" cap="rnd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9922" name="Freeform 50"/>
          <p:cNvSpPr>
            <a:spLocks/>
          </p:cNvSpPr>
          <p:nvPr/>
        </p:nvSpPr>
        <p:spPr bwMode="auto">
          <a:xfrm>
            <a:off x="593725" y="4308475"/>
            <a:ext cx="854075" cy="495300"/>
          </a:xfrm>
          <a:custGeom>
            <a:avLst/>
            <a:gdLst/>
            <a:ahLst/>
            <a:cxnLst>
              <a:cxn ang="0">
                <a:pos x="0" y="312"/>
              </a:cxn>
              <a:cxn ang="0">
                <a:pos x="0" y="267"/>
              </a:cxn>
              <a:cxn ang="0">
                <a:pos x="219" y="235"/>
              </a:cxn>
              <a:cxn ang="0">
                <a:pos x="330" y="190"/>
              </a:cxn>
              <a:cxn ang="0">
                <a:pos x="403" y="141"/>
              </a:cxn>
              <a:cxn ang="0">
                <a:pos x="537" y="0"/>
              </a:cxn>
              <a:cxn ang="0">
                <a:pos x="538" y="309"/>
              </a:cxn>
              <a:cxn ang="0">
                <a:pos x="18" y="309"/>
              </a:cxn>
              <a:cxn ang="0">
                <a:pos x="18" y="305"/>
              </a:cxn>
            </a:cxnLst>
            <a:rect l="0" t="0" r="r" b="b"/>
            <a:pathLst>
              <a:path w="538" h="312">
                <a:moveTo>
                  <a:pt x="0" y="312"/>
                </a:moveTo>
                <a:lnTo>
                  <a:pt x="0" y="267"/>
                </a:lnTo>
                <a:lnTo>
                  <a:pt x="219" y="235"/>
                </a:lnTo>
                <a:lnTo>
                  <a:pt x="330" y="190"/>
                </a:lnTo>
                <a:lnTo>
                  <a:pt x="403" y="141"/>
                </a:lnTo>
                <a:lnTo>
                  <a:pt x="537" y="0"/>
                </a:lnTo>
                <a:lnTo>
                  <a:pt x="538" y="309"/>
                </a:lnTo>
                <a:lnTo>
                  <a:pt x="18" y="309"/>
                </a:lnTo>
                <a:lnTo>
                  <a:pt x="18" y="305"/>
                </a:lnTo>
              </a:path>
            </a:pathLst>
          </a:custGeom>
          <a:solidFill>
            <a:srgbClr val="99CCFF"/>
          </a:solidFill>
          <a:ln w="12700" cap="rnd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9923" name="Freeform 51"/>
          <p:cNvSpPr>
            <a:spLocks/>
          </p:cNvSpPr>
          <p:nvPr/>
        </p:nvSpPr>
        <p:spPr bwMode="auto">
          <a:xfrm>
            <a:off x="609600" y="3429000"/>
            <a:ext cx="1600200" cy="1295400"/>
          </a:xfrm>
          <a:custGeom>
            <a:avLst/>
            <a:gdLst/>
            <a:ahLst/>
            <a:cxnLst>
              <a:cxn ang="0">
                <a:pos x="0" y="575"/>
              </a:cxn>
              <a:cxn ang="0">
                <a:pos x="63" y="570"/>
              </a:cxn>
              <a:cxn ang="0">
                <a:pos x="95" y="562"/>
              </a:cxn>
              <a:cxn ang="0">
                <a:pos x="127" y="553"/>
              </a:cxn>
              <a:cxn ang="0">
                <a:pos x="158" y="540"/>
              </a:cxn>
              <a:cxn ang="0">
                <a:pos x="190" y="521"/>
              </a:cxn>
              <a:cxn ang="0">
                <a:pos x="222" y="498"/>
              </a:cxn>
              <a:cxn ang="0">
                <a:pos x="284" y="432"/>
              </a:cxn>
              <a:cxn ang="0">
                <a:pos x="347" y="338"/>
              </a:cxn>
              <a:cxn ang="0">
                <a:pos x="410" y="224"/>
              </a:cxn>
              <a:cxn ang="0">
                <a:pos x="441" y="167"/>
              </a:cxn>
              <a:cxn ang="0">
                <a:pos x="473" y="114"/>
              </a:cxn>
              <a:cxn ang="0">
                <a:pos x="505" y="67"/>
              </a:cxn>
              <a:cxn ang="0">
                <a:pos x="535" y="31"/>
              </a:cxn>
              <a:cxn ang="0">
                <a:pos x="567" y="8"/>
              </a:cxn>
              <a:cxn ang="0">
                <a:pos x="599" y="0"/>
              </a:cxn>
            </a:cxnLst>
            <a:rect l="0" t="0" r="r" b="b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9924" name="Freeform 52"/>
          <p:cNvSpPr>
            <a:spLocks/>
          </p:cNvSpPr>
          <p:nvPr/>
        </p:nvSpPr>
        <p:spPr bwMode="auto">
          <a:xfrm>
            <a:off x="2209800" y="3429000"/>
            <a:ext cx="1524000" cy="1295400"/>
          </a:xfrm>
          <a:custGeom>
            <a:avLst/>
            <a:gdLst/>
            <a:ahLst/>
            <a:cxnLst>
              <a:cxn ang="0">
                <a:pos x="575" y="575"/>
              </a:cxn>
              <a:cxn ang="0">
                <a:pos x="515" y="570"/>
              </a:cxn>
              <a:cxn ang="0">
                <a:pos x="484" y="562"/>
              </a:cxn>
              <a:cxn ang="0">
                <a:pos x="455" y="553"/>
              </a:cxn>
              <a:cxn ang="0">
                <a:pos x="424" y="540"/>
              </a:cxn>
              <a:cxn ang="0">
                <a:pos x="393" y="521"/>
              </a:cxn>
              <a:cxn ang="0">
                <a:pos x="364" y="498"/>
              </a:cxn>
              <a:cxn ang="0">
                <a:pos x="303" y="432"/>
              </a:cxn>
              <a:cxn ang="0">
                <a:pos x="242" y="338"/>
              </a:cxn>
              <a:cxn ang="0">
                <a:pos x="182" y="224"/>
              </a:cxn>
              <a:cxn ang="0">
                <a:pos x="151" y="167"/>
              </a:cxn>
              <a:cxn ang="0">
                <a:pos x="120" y="114"/>
              </a:cxn>
              <a:cxn ang="0">
                <a:pos x="91" y="67"/>
              </a:cxn>
              <a:cxn ang="0">
                <a:pos x="60" y="31"/>
              </a:cxn>
              <a:cxn ang="0">
                <a:pos x="30" y="8"/>
              </a:cxn>
              <a:cxn ang="0">
                <a:pos x="0" y="0"/>
              </a:cxn>
            </a:cxnLst>
            <a:rect l="0" t="0" r="r" b="b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9925" name="Line 53"/>
          <p:cNvSpPr>
            <a:spLocks noChangeShapeType="1"/>
          </p:cNvSpPr>
          <p:nvPr/>
        </p:nvSpPr>
        <p:spPr bwMode="auto">
          <a:xfrm>
            <a:off x="533400" y="4800600"/>
            <a:ext cx="320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926" name="Line 54"/>
          <p:cNvSpPr>
            <a:spLocks noChangeShapeType="1"/>
          </p:cNvSpPr>
          <p:nvPr/>
        </p:nvSpPr>
        <p:spPr bwMode="auto">
          <a:xfrm>
            <a:off x="1066800" y="42672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927" name="Rectangle 55"/>
          <p:cNvSpPr>
            <a:spLocks noChangeArrowheads="1"/>
          </p:cNvSpPr>
          <p:nvPr/>
        </p:nvSpPr>
        <p:spPr bwMode="auto">
          <a:xfrm flipH="1">
            <a:off x="457200" y="3962400"/>
            <a:ext cx="1066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Symbol" pitchFamily="18" charset="2"/>
                <a:ea typeface="新細明體" charset="-120"/>
              </a:rPr>
              <a:t>a</a:t>
            </a:r>
            <a:r>
              <a:rPr lang="en-US" altLang="zh-TW" sz="1600">
                <a:ea typeface="新細明體" charset="-120"/>
              </a:rPr>
              <a:t>/2=.025</a:t>
            </a:r>
          </a:p>
        </p:txBody>
      </p:sp>
      <p:sp>
        <p:nvSpPr>
          <p:cNvPr id="79928" name="Line 56"/>
          <p:cNvSpPr>
            <a:spLocks noChangeShapeType="1"/>
          </p:cNvSpPr>
          <p:nvPr/>
        </p:nvSpPr>
        <p:spPr bwMode="auto">
          <a:xfrm>
            <a:off x="2209800" y="34290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79929" name="Line 57"/>
          <p:cNvSpPr>
            <a:spLocks noChangeShapeType="1"/>
          </p:cNvSpPr>
          <p:nvPr/>
        </p:nvSpPr>
        <p:spPr bwMode="auto">
          <a:xfrm>
            <a:off x="1447800" y="4876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930" name="Text Box 58"/>
          <p:cNvSpPr txBox="1">
            <a:spLocks noChangeArrowheads="1"/>
          </p:cNvSpPr>
          <p:nvPr/>
        </p:nvSpPr>
        <p:spPr bwMode="auto">
          <a:xfrm>
            <a:off x="1066800" y="5105400"/>
            <a:ext cx="6858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-t</a:t>
            </a:r>
            <a:r>
              <a:rPr lang="el-GR" sz="2000" baseline="-25000">
                <a:cs typeface="Arial" charset="0"/>
              </a:rPr>
              <a:t>α</a:t>
            </a:r>
            <a:r>
              <a:rPr lang="en-US" altLang="zh-TW" sz="2000" baseline="-25000">
                <a:ea typeface="新細明體" charset="-120"/>
                <a:cs typeface="Arial" charset="0"/>
              </a:rPr>
              <a:t>/2</a:t>
            </a:r>
            <a:endParaRPr lang="el-GR" sz="2000" baseline="-25000">
              <a:cs typeface="Arial" charset="0"/>
            </a:endParaRPr>
          </a:p>
        </p:txBody>
      </p:sp>
      <p:sp>
        <p:nvSpPr>
          <p:cNvPr id="79931" name="Line 59"/>
          <p:cNvSpPr>
            <a:spLocks noChangeShapeType="1"/>
          </p:cNvSpPr>
          <p:nvPr/>
        </p:nvSpPr>
        <p:spPr bwMode="auto">
          <a:xfrm>
            <a:off x="1447800" y="50292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932" name="Text Box 60"/>
          <p:cNvSpPr txBox="1">
            <a:spLocks noChangeArrowheads="1"/>
          </p:cNvSpPr>
          <p:nvPr/>
        </p:nvSpPr>
        <p:spPr bwMode="auto">
          <a:xfrm>
            <a:off x="1371600" y="5029200"/>
            <a:ext cx="15240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1400">
                <a:ea typeface="新細明體" charset="-120"/>
              </a:rPr>
              <a:t>Do not reject H</a:t>
            </a:r>
            <a:r>
              <a:rPr lang="en-US" altLang="zh-TW" sz="1400" baseline="-25000">
                <a:ea typeface="新細明體" charset="-120"/>
              </a:rPr>
              <a:t>0</a:t>
            </a:r>
          </a:p>
        </p:txBody>
      </p:sp>
      <p:sp>
        <p:nvSpPr>
          <p:cNvPr id="79933" name="Line 61"/>
          <p:cNvSpPr>
            <a:spLocks noChangeShapeType="1"/>
          </p:cNvSpPr>
          <p:nvPr/>
        </p:nvSpPr>
        <p:spPr bwMode="auto">
          <a:xfrm>
            <a:off x="304800" y="50292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934" name="Text Box 62"/>
          <p:cNvSpPr txBox="1">
            <a:spLocks noChangeArrowheads="1"/>
          </p:cNvSpPr>
          <p:nvPr/>
        </p:nvSpPr>
        <p:spPr bwMode="auto">
          <a:xfrm>
            <a:off x="1981200" y="5257800"/>
            <a:ext cx="4572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0</a:t>
            </a:r>
            <a:endParaRPr lang="el-GR" baseline="-25000">
              <a:cs typeface="Arial" charset="0"/>
            </a:endParaRPr>
          </a:p>
        </p:txBody>
      </p:sp>
      <p:sp>
        <p:nvSpPr>
          <p:cNvPr id="79935" name="Text Box 63"/>
          <p:cNvSpPr txBox="1">
            <a:spLocks noChangeArrowheads="1"/>
          </p:cNvSpPr>
          <p:nvPr/>
        </p:nvSpPr>
        <p:spPr bwMode="auto">
          <a:xfrm>
            <a:off x="2667000" y="5105400"/>
            <a:ext cx="6096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t</a:t>
            </a:r>
            <a:r>
              <a:rPr lang="el-GR" sz="2000" baseline="-25000">
                <a:cs typeface="Arial" charset="0"/>
              </a:rPr>
              <a:t>α</a:t>
            </a:r>
            <a:r>
              <a:rPr lang="en-US" altLang="zh-TW" sz="2000" baseline="-25000">
                <a:ea typeface="新細明體" charset="-120"/>
                <a:cs typeface="Arial" charset="0"/>
              </a:rPr>
              <a:t>/2</a:t>
            </a:r>
            <a:endParaRPr lang="el-GR" sz="2000" baseline="-25000">
              <a:cs typeface="Arial" charset="0"/>
            </a:endParaRPr>
          </a:p>
        </p:txBody>
      </p:sp>
      <p:sp>
        <p:nvSpPr>
          <p:cNvPr id="79936" name="Line 64"/>
          <p:cNvSpPr>
            <a:spLocks noChangeShapeType="1"/>
          </p:cNvSpPr>
          <p:nvPr/>
        </p:nvSpPr>
        <p:spPr bwMode="auto">
          <a:xfrm>
            <a:off x="2895600" y="4876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937" name="Freeform 65"/>
          <p:cNvSpPr>
            <a:spLocks/>
          </p:cNvSpPr>
          <p:nvPr/>
        </p:nvSpPr>
        <p:spPr bwMode="auto">
          <a:xfrm>
            <a:off x="3048000" y="4237038"/>
            <a:ext cx="204788" cy="411162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249"/>
              </a:cxn>
            </a:cxnLst>
            <a:rect l="0" t="0" r="r" b="b"/>
            <a:pathLst>
              <a:path w="48" h="249">
                <a:moveTo>
                  <a:pt x="48" y="0"/>
                </a:moveTo>
                <a:lnTo>
                  <a:pt x="0" y="24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938" name="Rectangle 66"/>
          <p:cNvSpPr>
            <a:spLocks noChangeArrowheads="1"/>
          </p:cNvSpPr>
          <p:nvPr/>
        </p:nvSpPr>
        <p:spPr bwMode="auto">
          <a:xfrm flipH="1">
            <a:off x="2971800" y="3962400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Symbol" pitchFamily="18" charset="2"/>
                <a:ea typeface="新細明體" charset="-120"/>
              </a:rPr>
              <a:t>a</a:t>
            </a:r>
            <a:r>
              <a:rPr lang="en-US" altLang="zh-TW" sz="1600">
                <a:ea typeface="新細明體" charset="-120"/>
              </a:rPr>
              <a:t>/2=.025</a:t>
            </a:r>
          </a:p>
        </p:txBody>
      </p:sp>
      <p:sp>
        <p:nvSpPr>
          <p:cNvPr id="79939" name="Rectangle 67"/>
          <p:cNvSpPr>
            <a:spLocks noChangeArrowheads="1"/>
          </p:cNvSpPr>
          <p:nvPr/>
        </p:nvSpPr>
        <p:spPr bwMode="auto">
          <a:xfrm flipH="1">
            <a:off x="838200" y="5486400"/>
            <a:ext cx="1219200" cy="393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>
                <a:ea typeface="新細明體" charset="-120"/>
              </a:rPr>
              <a:t>-2.3060</a:t>
            </a:r>
          </a:p>
        </p:txBody>
      </p:sp>
      <p:sp>
        <p:nvSpPr>
          <p:cNvPr id="79940" name="Rectangle 68"/>
          <p:cNvSpPr>
            <a:spLocks noChangeArrowheads="1"/>
          </p:cNvSpPr>
          <p:nvPr/>
        </p:nvSpPr>
        <p:spPr bwMode="auto">
          <a:xfrm flipH="1">
            <a:off x="2438400" y="5486400"/>
            <a:ext cx="990600" cy="393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>
                <a:ea typeface="新細明體" charset="-120"/>
              </a:rPr>
              <a:t>2.3060</a:t>
            </a:r>
          </a:p>
        </p:txBody>
      </p:sp>
      <p:sp>
        <p:nvSpPr>
          <p:cNvPr id="79941" name="Rectangle 69"/>
          <p:cNvSpPr>
            <a:spLocks noChangeArrowheads="1"/>
          </p:cNvSpPr>
          <p:nvPr/>
        </p:nvSpPr>
        <p:spPr bwMode="auto">
          <a:xfrm flipH="1">
            <a:off x="3429000" y="5486400"/>
            <a:ext cx="838200" cy="41275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ea typeface="新細明體" charset="-120"/>
              </a:rPr>
              <a:t>3.329</a:t>
            </a:r>
          </a:p>
        </p:txBody>
      </p:sp>
      <p:sp>
        <p:nvSpPr>
          <p:cNvPr id="79942" name="Rectangle 70"/>
          <p:cNvSpPr>
            <a:spLocks noChangeArrowheads="1"/>
          </p:cNvSpPr>
          <p:nvPr/>
        </p:nvSpPr>
        <p:spPr bwMode="auto">
          <a:xfrm flipH="1">
            <a:off x="228600" y="3276600"/>
            <a:ext cx="1676400" cy="333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err="1">
                <a:ea typeface="新細明體" charset="-120"/>
              </a:rPr>
              <a:t>d.f</a:t>
            </a:r>
            <a:r>
              <a:rPr lang="en-US" altLang="zh-TW" sz="1600" b="1" dirty="0">
                <a:ea typeface="新細明體" charset="-120"/>
              </a:rPr>
              <a:t>. = 10- 2 = 8</a:t>
            </a:r>
          </a:p>
        </p:txBody>
      </p:sp>
      <p:sp>
        <p:nvSpPr>
          <p:cNvPr id="79943" name="Line 71"/>
          <p:cNvSpPr>
            <a:spLocks noChangeShapeType="1"/>
          </p:cNvSpPr>
          <p:nvPr/>
        </p:nvSpPr>
        <p:spPr bwMode="auto">
          <a:xfrm>
            <a:off x="2895600" y="50292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79944" name="Line 72"/>
          <p:cNvSpPr>
            <a:spLocks noChangeShapeType="1"/>
          </p:cNvSpPr>
          <p:nvPr/>
        </p:nvSpPr>
        <p:spPr bwMode="auto">
          <a:xfrm flipV="1">
            <a:off x="3581400" y="4800600"/>
            <a:ext cx="0" cy="6858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948" name="Rectangle 76"/>
          <p:cNvSpPr>
            <a:spLocks noGrp="1" noChangeArrowheads="1"/>
          </p:cNvSpPr>
          <p:nvPr>
            <p:ph type="body" sz="half" idx="1"/>
          </p:nvPr>
        </p:nvSpPr>
        <p:spPr>
          <a:xfrm>
            <a:off x="6248400" y="2133600"/>
            <a:ext cx="2057400" cy="990600"/>
          </a:xfrm>
          <a:solidFill>
            <a:schemeClr val="accent1">
              <a:lumMod val="20000"/>
              <a:lumOff val="80000"/>
            </a:schemeClr>
          </a:solidFill>
          <a:ln/>
        </p:spPr>
        <p:txBody>
          <a:bodyPr lIns="90488" tIns="44450" rIns="90488" bIns="44450"/>
          <a:lstStyle/>
          <a:p>
            <a:r>
              <a:rPr lang="en-US" altLang="zh-TW" sz="2400" dirty="0">
                <a:ea typeface="新細明體" charset="-120"/>
              </a:rPr>
              <a:t>H</a:t>
            </a:r>
            <a:r>
              <a:rPr lang="en-US" altLang="zh-TW" sz="2400" baseline="-25000" dirty="0">
                <a:ea typeface="新細明體" charset="-120"/>
              </a:rPr>
              <a:t>0</a:t>
            </a:r>
            <a:r>
              <a:rPr lang="en-US" altLang="zh-TW" sz="2400" dirty="0">
                <a:ea typeface="新細明體" charset="-120"/>
              </a:rPr>
              <a:t>: </a:t>
            </a:r>
            <a:r>
              <a:rPr lang="el-GR" sz="2400" dirty="0"/>
              <a:t>β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 = 0</a:t>
            </a:r>
          </a:p>
          <a:p>
            <a:r>
              <a:rPr lang="en-US" altLang="zh-TW" sz="2400" dirty="0">
                <a:ea typeface="新細明體" charset="-120"/>
              </a:rPr>
              <a:t>H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: </a:t>
            </a:r>
            <a:r>
              <a:rPr lang="el-GR" sz="2400" dirty="0"/>
              <a:t>β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 ≠ 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Linear Regression Example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Scatterplot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1447800" y="2286000"/>
          <a:ext cx="5715000" cy="388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hart" r:id="rId3" imgW="5562600" imgH="3781552" progId="Excel.Sheet.8">
                  <p:embed/>
                </p:oleObj>
              </mc:Choice>
              <mc:Fallback>
                <p:oleObj name="Chart" r:id="rId3" imgW="5562600" imgH="3781552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0"/>
                        <a:ext cx="5715000" cy="388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CC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52600" y="1905000"/>
            <a:ext cx="5791200" cy="1174750"/>
          </a:xfrm>
          <a:noFill/>
          <a:ln/>
        </p:spPr>
        <p:txBody>
          <a:bodyPr lIns="85342" tIns="42672" rIns="85342" bIns="42672"/>
          <a:lstStyle/>
          <a:p>
            <a:r>
              <a:rPr lang="en-US" altLang="zh-TW">
                <a:ea typeface="新細明體" charset="-120"/>
              </a:rPr>
              <a:t>House price model:  scatter plot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Inferences About the Slope: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t Test Example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429000"/>
            <a:ext cx="2057400" cy="990600"/>
          </a:xfrm>
          <a:solidFill>
            <a:schemeClr val="accent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lIns="90488" tIns="44450" rIns="90488" bIns="44450"/>
          <a:lstStyle/>
          <a:p>
            <a:r>
              <a:rPr lang="en-US" altLang="zh-TW" sz="2400" dirty="0">
                <a:ea typeface="新細明體" charset="-120"/>
              </a:rPr>
              <a:t>H</a:t>
            </a:r>
            <a:r>
              <a:rPr lang="en-US" altLang="zh-TW" sz="2400" baseline="-25000" dirty="0">
                <a:ea typeface="新細明體" charset="-120"/>
              </a:rPr>
              <a:t>0</a:t>
            </a:r>
            <a:r>
              <a:rPr lang="en-US" altLang="zh-TW" sz="2400" dirty="0">
                <a:ea typeface="新細明體" charset="-120"/>
              </a:rPr>
              <a:t>: </a:t>
            </a:r>
            <a:r>
              <a:rPr lang="el-GR" sz="2400" dirty="0"/>
              <a:t>β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 = 0</a:t>
            </a:r>
          </a:p>
          <a:p>
            <a:r>
              <a:rPr lang="en-US" altLang="zh-TW" sz="2400" dirty="0">
                <a:ea typeface="新細明體" charset="-120"/>
              </a:rPr>
              <a:t>H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: </a:t>
            </a:r>
            <a:r>
              <a:rPr lang="el-GR" sz="2400" dirty="0"/>
              <a:t>β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 ≠ 0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2514600" y="2209800"/>
            <a:ext cx="3667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From Excel output: </a:t>
            </a:r>
          </a:p>
        </p:txBody>
      </p:sp>
      <p:graphicFrame>
        <p:nvGraphicFramePr>
          <p:cNvPr id="80902" name="Group 6"/>
          <p:cNvGraphicFramePr>
            <a:graphicFrameLocks noGrp="1"/>
          </p:cNvGraphicFramePr>
          <p:nvPr/>
        </p:nvGraphicFramePr>
        <p:xfrm>
          <a:off x="2743200" y="2743200"/>
          <a:ext cx="6324600" cy="96012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676400"/>
                <a:gridCol w="955675"/>
                <a:gridCol w="949325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Coefficients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 Stat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P-value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Intercept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98.24833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58.03348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1.69296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0.12892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Square Feet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0.10977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0.03297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3.32938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0930" name="Oval 34"/>
          <p:cNvSpPr>
            <a:spLocks noChangeArrowheads="1"/>
          </p:cNvSpPr>
          <p:nvPr/>
        </p:nvSpPr>
        <p:spPr bwMode="auto">
          <a:xfrm>
            <a:off x="8143875" y="3352800"/>
            <a:ext cx="1000125" cy="3524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32" name="Line 36"/>
          <p:cNvSpPr>
            <a:spLocks noChangeShapeType="1"/>
          </p:cNvSpPr>
          <p:nvPr/>
        </p:nvSpPr>
        <p:spPr bwMode="auto">
          <a:xfrm>
            <a:off x="8382000" y="2514600"/>
            <a:ext cx="228600" cy="838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0933" name="Text Box 37"/>
          <p:cNvSpPr txBox="1">
            <a:spLocks noChangeArrowheads="1"/>
          </p:cNvSpPr>
          <p:nvPr/>
        </p:nvSpPr>
        <p:spPr bwMode="auto">
          <a:xfrm>
            <a:off x="7620000" y="2057400"/>
            <a:ext cx="12954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dirty="0">
                <a:ea typeface="新細明體" charset="-120"/>
              </a:rPr>
              <a:t>P-Value</a:t>
            </a:r>
            <a:endParaRPr lang="en-US" altLang="zh-TW" sz="2400" baseline="-25000" dirty="0">
              <a:ea typeface="新細明體" charset="-120"/>
            </a:endParaRPr>
          </a:p>
        </p:txBody>
      </p:sp>
      <p:sp>
        <p:nvSpPr>
          <p:cNvPr id="80934" name="Rectangle 38"/>
          <p:cNvSpPr>
            <a:spLocks noChangeArrowheads="1"/>
          </p:cNvSpPr>
          <p:nvPr/>
        </p:nvSpPr>
        <p:spPr bwMode="auto">
          <a:xfrm>
            <a:off x="2743200" y="4800600"/>
            <a:ext cx="5638800" cy="942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latin typeface="Times New Roman" pitchFamily="18" charset="0"/>
                <a:ea typeface="新細明體" charset="-120"/>
              </a:rPr>
              <a:t>There is sufficient evidence that square footage affects house price.</a:t>
            </a:r>
          </a:p>
        </p:txBody>
      </p:sp>
      <p:sp>
        <p:nvSpPr>
          <p:cNvPr id="80935" name="Rectangle 39"/>
          <p:cNvSpPr>
            <a:spLocks noChangeArrowheads="1"/>
          </p:cNvSpPr>
          <p:nvPr/>
        </p:nvSpPr>
        <p:spPr bwMode="auto">
          <a:xfrm>
            <a:off x="2743200" y="4038600"/>
            <a:ext cx="59436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latin typeface="Times New Roman" pitchFamily="18" charset="0"/>
                <a:ea typeface="新細明體" charset="-120"/>
              </a:rPr>
              <a:t>Decision:  Reject H</a:t>
            </a:r>
            <a:r>
              <a:rPr lang="en-US" altLang="zh-TW" sz="2800" baseline="-25000">
                <a:latin typeface="Times New Roman" pitchFamily="18" charset="0"/>
                <a:ea typeface="新細明體" charset="-120"/>
              </a:rPr>
              <a:t>0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, since p-value &lt; </a:t>
            </a:r>
            <a:r>
              <a:rPr lang="el-GR" sz="2800">
                <a:latin typeface="Times New Roman" pitchFamily="18" charset="0"/>
                <a:cs typeface="Times New Roman" pitchFamily="18" charset="0"/>
              </a:rPr>
              <a:t>α</a:t>
            </a:r>
            <a:endParaRPr lang="el-GR" sz="2800" baseline="-25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F-Test for Significance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077200" cy="1905000"/>
          </a:xfrm>
          <a:noFill/>
          <a:ln/>
        </p:spPr>
        <p:txBody>
          <a:bodyPr lIns="85342" tIns="42672" rIns="85342" bIns="42672">
            <a:normAutofit fontScale="47500" lnSpcReduction="20000"/>
          </a:bodyPr>
          <a:lstStyle/>
          <a:p>
            <a:r>
              <a:rPr lang="en-US" altLang="zh-TW">
                <a:ea typeface="新細明體" charset="-120"/>
              </a:rPr>
              <a:t>F Test statistic:</a:t>
            </a:r>
          </a:p>
          <a:p>
            <a:endParaRPr lang="en-US" altLang="zh-TW">
              <a:ea typeface="新細明體" charset="-120"/>
            </a:endParaRPr>
          </a:p>
          <a:p>
            <a:pPr>
              <a:buFont typeface="Wingdings" pitchFamily="2" charset="2"/>
              <a:buNone/>
            </a:pPr>
            <a:r>
              <a:rPr lang="en-US" altLang="zh-TW">
                <a:ea typeface="新細明體" charset="-120"/>
              </a:rPr>
              <a:t>			where</a:t>
            </a:r>
          </a:p>
          <a:p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  <a:p>
            <a:pPr>
              <a:buFont typeface="Wingdings" pitchFamily="2" charset="2"/>
              <a:buNone/>
            </a:pPr>
            <a:r>
              <a:rPr lang="en-US" altLang="zh-TW">
                <a:ea typeface="新細明體" charset="-120"/>
              </a:rPr>
              <a:t>   </a:t>
            </a:r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3962400" y="1676400"/>
          <a:ext cx="1755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3" imgW="647419" imgH="393529" progId="Equation.3">
                  <p:embed/>
                </p:oleObj>
              </mc:Choice>
              <mc:Fallback>
                <p:oleObj name="Equation" r:id="rId3" imgW="647419" imgH="393529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76400"/>
                        <a:ext cx="1755775" cy="10668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3973513" y="3270250"/>
          <a:ext cx="1881187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5" imgW="1028254" imgH="812447" progId="Equation.3">
                  <p:embed/>
                </p:oleObj>
              </mc:Choice>
              <mc:Fallback>
                <p:oleObj name="Equation" r:id="rId5" imgW="1028254" imgH="812447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513" y="3270250"/>
                        <a:ext cx="1881187" cy="14859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838200" y="4953000"/>
            <a:ext cx="7848600" cy="13112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TW" sz="2000">
                <a:latin typeface="Times New Roman" pitchFamily="18" charset="0"/>
                <a:ea typeface="新細明體" charset="-120"/>
              </a:rPr>
              <a:t>where F follows an F distribution with  k  numerator degrees of freedom and (n - k - 1)  denominator degrees of freedom </a:t>
            </a:r>
          </a:p>
          <a:p>
            <a:pPr eaLnBrk="1" hangingPunct="1"/>
            <a:endParaRPr lang="en-US" altLang="zh-TW" sz="2000">
              <a:latin typeface="Times New Roman" pitchFamily="18" charset="0"/>
              <a:ea typeface="新細明體" charset="-120"/>
            </a:endParaRPr>
          </a:p>
          <a:p>
            <a:pPr eaLnBrk="1" hangingPunct="1"/>
            <a:r>
              <a:rPr lang="en-US" altLang="zh-TW" sz="2000">
                <a:latin typeface="Times New Roman" pitchFamily="18" charset="0"/>
                <a:ea typeface="新細明體" charset="-120"/>
              </a:rPr>
              <a:t>(k = the number of independent variables in the regression model)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F-Test for Significance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Excel Output</a:t>
            </a:r>
          </a:p>
        </p:txBody>
      </p:sp>
      <p:graphicFrame>
        <p:nvGraphicFramePr>
          <p:cNvPr id="83044" name="Group 100"/>
          <p:cNvGraphicFramePr>
            <a:graphicFrameLocks noGrp="1"/>
          </p:cNvGraphicFramePr>
          <p:nvPr/>
        </p:nvGraphicFramePr>
        <p:xfrm>
          <a:off x="609600" y="2209800"/>
          <a:ext cx="8229600" cy="3250566"/>
        </p:xfrm>
        <a:graphic>
          <a:graphicData uri="http://schemas.openxmlformats.org/drawingml/2006/table">
            <a:tbl>
              <a:tblPr/>
              <a:tblGrid>
                <a:gridCol w="1600200"/>
                <a:gridCol w="1066800"/>
                <a:gridCol w="1447800"/>
                <a:gridCol w="1079500"/>
                <a:gridCol w="792163"/>
                <a:gridCol w="1252537"/>
                <a:gridCol w="990600"/>
              </a:tblGrid>
              <a:tr h="25558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Regression Statistics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Multiple 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0.76211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 Square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0.58082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Adjusted R Square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0.52842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41.33032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Observations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ANOVA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df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MS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Significance 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Regression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18934.9348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18934.9348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11.0848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Residual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8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13665.5652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1708.1957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Total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32600.5000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033" name="Object 89"/>
          <p:cNvGraphicFramePr>
            <a:graphicFrameLocks noChangeAspect="1"/>
          </p:cNvGraphicFramePr>
          <p:nvPr/>
        </p:nvGraphicFramePr>
        <p:xfrm>
          <a:off x="3581400" y="2514600"/>
          <a:ext cx="47021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3" imgW="2336800" imgH="393700" progId="Equation.3">
                  <p:embed/>
                </p:oleObj>
              </mc:Choice>
              <mc:Fallback>
                <p:oleObj name="Equation" r:id="rId3" imgW="2336800" imgH="393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514600"/>
                        <a:ext cx="4702175" cy="7874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034" name="Line 90"/>
          <p:cNvSpPr>
            <a:spLocks noChangeShapeType="1"/>
          </p:cNvSpPr>
          <p:nvPr/>
        </p:nvSpPr>
        <p:spPr bwMode="auto">
          <a:xfrm flipV="1">
            <a:off x="32004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3035" name="Line 91"/>
          <p:cNvSpPr>
            <a:spLocks noChangeShapeType="1"/>
          </p:cNvSpPr>
          <p:nvPr/>
        </p:nvSpPr>
        <p:spPr bwMode="auto">
          <a:xfrm flipV="1">
            <a:off x="6324600" y="3124200"/>
            <a:ext cx="99060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3036" name="Line 92"/>
          <p:cNvSpPr>
            <a:spLocks noChangeShapeType="1"/>
          </p:cNvSpPr>
          <p:nvPr/>
        </p:nvSpPr>
        <p:spPr bwMode="auto">
          <a:xfrm flipV="1">
            <a:off x="7772400" y="4191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3039" name="Text Box 95"/>
          <p:cNvSpPr txBox="1">
            <a:spLocks noChangeArrowheads="1"/>
          </p:cNvSpPr>
          <p:nvPr/>
        </p:nvSpPr>
        <p:spPr bwMode="auto">
          <a:xfrm>
            <a:off x="3581400" y="3505200"/>
            <a:ext cx="2362200" cy="581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600" b="1" dirty="0">
                <a:ea typeface="新細明體" charset="-120"/>
              </a:rPr>
              <a:t>With 1 and 8 degrees of freedom</a:t>
            </a:r>
          </a:p>
        </p:txBody>
      </p:sp>
      <p:sp>
        <p:nvSpPr>
          <p:cNvPr id="83040" name="Text Box 96"/>
          <p:cNvSpPr txBox="1">
            <a:spLocks noChangeArrowheads="1"/>
          </p:cNvSpPr>
          <p:nvPr/>
        </p:nvSpPr>
        <p:spPr bwMode="auto">
          <a:xfrm>
            <a:off x="7543800" y="3581400"/>
            <a:ext cx="1295400" cy="581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600" b="1" dirty="0">
                <a:ea typeface="新細明體" charset="-120"/>
              </a:rPr>
              <a:t>P-value for the F-Test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F-Test for Significance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381000" y="1752600"/>
            <a:ext cx="2209800" cy="9144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3848100" cy="1828800"/>
          </a:xfrm>
          <a:solidFill>
            <a:schemeClr val="accent1">
              <a:lumMod val="20000"/>
              <a:lumOff val="80000"/>
            </a:schemeClr>
          </a:solidFill>
          <a:ln/>
        </p:spPr>
        <p:txBody>
          <a:bodyPr lIns="90488" tIns="44450" rIns="90488" bIns="44450"/>
          <a:lstStyle/>
          <a:p>
            <a:r>
              <a:rPr lang="en-US" altLang="zh-TW" sz="2400" dirty="0">
                <a:ea typeface="新細明體" charset="-120"/>
              </a:rPr>
              <a:t>H</a:t>
            </a:r>
            <a:r>
              <a:rPr lang="en-US" altLang="zh-TW" sz="2400" baseline="-25000" dirty="0">
                <a:ea typeface="新細明體" charset="-120"/>
              </a:rPr>
              <a:t>0</a:t>
            </a:r>
            <a:r>
              <a:rPr lang="en-US" altLang="zh-TW" sz="2400" dirty="0">
                <a:ea typeface="新細明體" charset="-120"/>
              </a:rPr>
              <a:t>: </a:t>
            </a:r>
            <a:r>
              <a:rPr lang="el-GR" sz="2400" dirty="0"/>
              <a:t>β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 = 0</a:t>
            </a:r>
          </a:p>
          <a:p>
            <a:r>
              <a:rPr lang="en-US" altLang="zh-TW" sz="2400" dirty="0">
                <a:ea typeface="新細明體" charset="-120"/>
              </a:rPr>
              <a:t>H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: </a:t>
            </a:r>
            <a:r>
              <a:rPr lang="el-GR" sz="2400" dirty="0"/>
              <a:t>β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 ≠ 0</a:t>
            </a:r>
          </a:p>
          <a:p>
            <a:r>
              <a:rPr lang="en-US" altLang="zh-TW" sz="2400" dirty="0">
                <a:ea typeface="新細明體" charset="-120"/>
                <a:sym typeface="Symbol" pitchFamily="18" charset="2"/>
              </a:rPr>
              <a:t></a:t>
            </a:r>
            <a:r>
              <a:rPr lang="en-US" altLang="zh-TW" sz="2400" dirty="0">
                <a:ea typeface="新細明體" charset="-120"/>
              </a:rPr>
              <a:t> = .05</a:t>
            </a:r>
          </a:p>
          <a:p>
            <a:r>
              <a:rPr lang="en-US" altLang="zh-TW" sz="2400" dirty="0">
                <a:ea typeface="新細明體" charset="-120"/>
              </a:rPr>
              <a:t>df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= 1      df</a:t>
            </a:r>
            <a:r>
              <a:rPr lang="en-US" altLang="zh-TW" sz="2400" baseline="-25000" dirty="0">
                <a:ea typeface="新細明體" charset="-120"/>
              </a:rPr>
              <a:t>2</a:t>
            </a:r>
            <a:r>
              <a:rPr lang="en-US" altLang="zh-TW" sz="2400" dirty="0">
                <a:ea typeface="新細明體" charset="-120"/>
              </a:rPr>
              <a:t> = 8 </a:t>
            </a: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4419600" y="167640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</a:pPr>
            <a:r>
              <a:rPr lang="en-US" altLang="zh-TW" sz="2800" b="1">
                <a:latin typeface="Times New Roman" pitchFamily="18" charset="0"/>
                <a:ea typeface="新細明體" charset="-120"/>
              </a:rPr>
              <a:t>Test Statistic: </a:t>
            </a:r>
            <a:endParaRPr lang="en-US" altLang="zh-TW" sz="2800">
              <a:latin typeface="Times New Roman" pitchFamily="18" charset="0"/>
              <a:ea typeface="新細明體" charset="-120"/>
            </a:endParaRPr>
          </a:p>
          <a:p>
            <a:pPr>
              <a:spcBef>
                <a:spcPct val="20000"/>
              </a:spcBef>
            </a:pPr>
            <a:endParaRPr lang="en-US" altLang="zh-TW" sz="2800">
              <a:latin typeface="Times New Roman" pitchFamily="18" charset="0"/>
              <a:ea typeface="新細明體" charset="-120"/>
            </a:endParaRPr>
          </a:p>
          <a:p>
            <a:pPr>
              <a:spcBef>
                <a:spcPct val="20000"/>
              </a:spcBef>
            </a:pPr>
            <a:endParaRPr lang="en-US" altLang="zh-TW" sz="2800">
              <a:latin typeface="Times New Roman" pitchFamily="18" charset="0"/>
              <a:ea typeface="新細明體" charset="-120"/>
            </a:endParaRPr>
          </a:p>
          <a:p>
            <a:pPr>
              <a:spcBef>
                <a:spcPct val="20000"/>
              </a:spcBef>
            </a:pPr>
            <a:r>
              <a:rPr lang="en-US" altLang="zh-TW" sz="2800" b="1">
                <a:latin typeface="Times New Roman" pitchFamily="18" charset="0"/>
                <a:ea typeface="新細明體" charset="-120"/>
              </a:rPr>
              <a:t>Decision:</a:t>
            </a:r>
            <a:endParaRPr lang="en-US" altLang="zh-TW" sz="2800">
              <a:latin typeface="Times New Roman" pitchFamily="18" charset="0"/>
              <a:ea typeface="新細明體" charset="-120"/>
            </a:endParaRPr>
          </a:p>
          <a:p>
            <a:pPr>
              <a:spcBef>
                <a:spcPct val="20000"/>
              </a:spcBef>
            </a:pPr>
            <a:endParaRPr lang="en-US" altLang="zh-TW" sz="2800">
              <a:latin typeface="Times New Roman" pitchFamily="18" charset="0"/>
              <a:ea typeface="新細明體" charset="-120"/>
            </a:endParaRPr>
          </a:p>
          <a:p>
            <a:pPr>
              <a:spcBef>
                <a:spcPct val="20000"/>
              </a:spcBef>
            </a:pPr>
            <a:endParaRPr lang="en-US" altLang="zh-TW" sz="2800" b="1">
              <a:latin typeface="Times New Roman" pitchFamily="18" charset="0"/>
              <a:ea typeface="新細明體" charset="-120"/>
            </a:endParaRPr>
          </a:p>
          <a:p>
            <a:pPr>
              <a:spcBef>
                <a:spcPct val="20000"/>
              </a:spcBef>
            </a:pPr>
            <a:r>
              <a:rPr lang="en-US" altLang="zh-TW" sz="2800" b="1">
                <a:latin typeface="Times New Roman" pitchFamily="18" charset="0"/>
                <a:ea typeface="新細明體" charset="-120"/>
              </a:rPr>
              <a:t>Conclusion:</a:t>
            </a:r>
            <a:endParaRPr lang="en-US" altLang="zh-TW" sz="2800">
              <a:latin typeface="Times New Roman" pitchFamily="18" charset="0"/>
              <a:ea typeface="新細明體" charset="-120"/>
            </a:endParaRPr>
          </a:p>
          <a:p>
            <a:pPr latinLnBrk="1">
              <a:spcBef>
                <a:spcPct val="20000"/>
              </a:spcBef>
            </a:pPr>
            <a:endParaRPr lang="en-US" altLang="zh-TW" sz="28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4648200" y="3733800"/>
            <a:ext cx="3733800" cy="515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ea typeface="新細明體" charset="-120"/>
              </a:rPr>
              <a:t>Reject H</a:t>
            </a:r>
            <a:r>
              <a:rPr lang="en-US" altLang="zh-TW" sz="2800" baseline="-25000" dirty="0">
                <a:ea typeface="新細明體" charset="-120"/>
              </a:rPr>
              <a:t>0</a:t>
            </a:r>
            <a:r>
              <a:rPr lang="en-US" altLang="zh-TW" sz="2800" dirty="0">
                <a:ea typeface="新細明體" charset="-120"/>
              </a:rPr>
              <a:t> at  </a:t>
            </a:r>
            <a:r>
              <a:rPr lang="en-US" altLang="zh-TW" sz="2800" b="1" dirty="0">
                <a:latin typeface="Symbol" pitchFamily="18" charset="2"/>
                <a:ea typeface="新細明體" charset="-120"/>
              </a:rPr>
              <a:t></a:t>
            </a:r>
            <a:r>
              <a:rPr lang="en-US" altLang="zh-TW" sz="2800" dirty="0">
                <a:ea typeface="新細明體" charset="-120"/>
              </a:rPr>
              <a:t> = 0.05</a:t>
            </a: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4495800" y="5257800"/>
            <a:ext cx="411480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There is sufficient evidence that house size affects selling price</a:t>
            </a:r>
          </a:p>
        </p:txBody>
      </p:sp>
      <p:sp>
        <p:nvSpPr>
          <p:cNvPr id="85001" name="Freeform 9"/>
          <p:cNvSpPr>
            <a:spLocks/>
          </p:cNvSpPr>
          <p:nvPr/>
        </p:nvSpPr>
        <p:spPr bwMode="auto">
          <a:xfrm>
            <a:off x="2051050" y="5486400"/>
            <a:ext cx="1555750" cy="223838"/>
          </a:xfrm>
          <a:custGeom>
            <a:avLst/>
            <a:gdLst/>
            <a:ahLst/>
            <a:cxnLst>
              <a:cxn ang="0">
                <a:pos x="4" y="154"/>
              </a:cxn>
              <a:cxn ang="0">
                <a:pos x="0" y="0"/>
              </a:cxn>
              <a:cxn ang="0">
                <a:pos x="83" y="39"/>
              </a:cxn>
              <a:cxn ang="0">
                <a:pos x="154" y="61"/>
              </a:cxn>
              <a:cxn ang="0">
                <a:pos x="209" y="76"/>
              </a:cxn>
              <a:cxn ang="0">
                <a:pos x="283" y="91"/>
              </a:cxn>
              <a:cxn ang="0">
                <a:pos x="428" y="111"/>
              </a:cxn>
              <a:cxn ang="0">
                <a:pos x="592" y="126"/>
              </a:cxn>
              <a:cxn ang="0">
                <a:pos x="979" y="141"/>
              </a:cxn>
              <a:cxn ang="0">
                <a:pos x="980" y="154"/>
              </a:cxn>
            </a:cxnLst>
            <a:rect l="0" t="0" r="r" b="b"/>
            <a:pathLst>
              <a:path w="980" h="154">
                <a:moveTo>
                  <a:pt x="4" y="154"/>
                </a:moveTo>
                <a:lnTo>
                  <a:pt x="0" y="0"/>
                </a:lnTo>
                <a:lnTo>
                  <a:pt x="83" y="39"/>
                </a:lnTo>
                <a:lnTo>
                  <a:pt x="154" y="61"/>
                </a:lnTo>
                <a:lnTo>
                  <a:pt x="209" y="76"/>
                </a:lnTo>
                <a:lnTo>
                  <a:pt x="283" y="91"/>
                </a:lnTo>
                <a:lnTo>
                  <a:pt x="428" y="111"/>
                </a:lnTo>
                <a:lnTo>
                  <a:pt x="592" y="126"/>
                </a:lnTo>
                <a:lnTo>
                  <a:pt x="979" y="141"/>
                </a:lnTo>
                <a:lnTo>
                  <a:pt x="980" y="154"/>
                </a:lnTo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373063" y="4100513"/>
            <a:ext cx="3513137" cy="1614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22"/>
              </a:cxn>
              <a:cxn ang="0">
                <a:pos x="3387" y="1022"/>
              </a:cxn>
            </a:cxnLst>
            <a:rect l="0" t="0" r="r" b="b"/>
            <a:pathLst>
              <a:path w="3388" h="1023">
                <a:moveTo>
                  <a:pt x="0" y="0"/>
                </a:moveTo>
                <a:lnTo>
                  <a:pt x="0" y="1022"/>
                </a:lnTo>
                <a:lnTo>
                  <a:pt x="3387" y="102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152400" y="5486400"/>
            <a:ext cx="4572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0</a:t>
            </a:r>
            <a:r>
              <a:rPr lang="en-US" altLang="zh-TW" sz="3600" b="1">
                <a:ea typeface="新細明體" charset="-120"/>
              </a:rPr>
              <a:t> </a:t>
            </a:r>
          </a:p>
        </p:txBody>
      </p:sp>
      <p:sp>
        <p:nvSpPr>
          <p:cNvPr id="85004" name="Line 12"/>
          <p:cNvSpPr>
            <a:spLocks noChangeShapeType="1"/>
          </p:cNvSpPr>
          <p:nvPr/>
        </p:nvSpPr>
        <p:spPr bwMode="auto">
          <a:xfrm>
            <a:off x="515938" y="4419600"/>
            <a:ext cx="317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005" name="Freeform 13"/>
          <p:cNvSpPr>
            <a:spLocks/>
          </p:cNvSpPr>
          <p:nvPr/>
        </p:nvSpPr>
        <p:spPr bwMode="auto">
          <a:xfrm>
            <a:off x="381000" y="4343400"/>
            <a:ext cx="3429000" cy="1392238"/>
          </a:xfrm>
          <a:custGeom>
            <a:avLst/>
            <a:gdLst/>
            <a:ahLst/>
            <a:cxnLst>
              <a:cxn ang="0">
                <a:pos x="0" y="1011"/>
              </a:cxn>
              <a:cxn ang="0">
                <a:pos x="162" y="837"/>
              </a:cxn>
              <a:cxn ang="0">
                <a:pos x="714" y="3"/>
              </a:cxn>
              <a:cxn ang="0">
                <a:pos x="1728" y="855"/>
              </a:cxn>
              <a:cxn ang="0">
                <a:pos x="3492" y="999"/>
              </a:cxn>
            </a:cxnLst>
            <a:rect l="0" t="0" r="r" b="b"/>
            <a:pathLst>
              <a:path w="3492" h="1021">
                <a:moveTo>
                  <a:pt x="0" y="1011"/>
                </a:moveTo>
                <a:cubicBezTo>
                  <a:pt x="27" y="982"/>
                  <a:pt x="43" y="1005"/>
                  <a:pt x="162" y="837"/>
                </a:cubicBezTo>
                <a:cubicBezTo>
                  <a:pt x="281" y="669"/>
                  <a:pt x="453" y="0"/>
                  <a:pt x="714" y="3"/>
                </a:cubicBezTo>
                <a:cubicBezTo>
                  <a:pt x="975" y="6"/>
                  <a:pt x="1265" y="689"/>
                  <a:pt x="1728" y="855"/>
                </a:cubicBezTo>
                <a:cubicBezTo>
                  <a:pt x="2191" y="1021"/>
                  <a:pt x="3125" y="969"/>
                  <a:pt x="3492" y="999"/>
                </a:cubicBezTo>
              </a:path>
            </a:pathLst>
          </a:custGeom>
          <a:noFill/>
          <a:ln w="38100" cap="flat" cmpd="sng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>
            <a:off x="2057400" y="5486400"/>
            <a:ext cx="1588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 flipH="1">
            <a:off x="2362200" y="5257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1905000" y="49530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charset="-120"/>
                <a:sym typeface="Symbol" pitchFamily="18" charset="2"/>
              </a:rPr>
              <a:t> = .05</a:t>
            </a:r>
            <a:endParaRPr lang="en-US" altLang="zh-TW" sz="2000" baseline="-25000">
              <a:ea typeface="新細明體" charset="-120"/>
              <a:sym typeface="Symbol" pitchFamily="18" charset="2"/>
            </a:endParaRPr>
          </a:p>
        </p:txBody>
      </p:sp>
      <p:sp>
        <p:nvSpPr>
          <p:cNvPr id="85009" name="Rectangle 17"/>
          <p:cNvSpPr>
            <a:spLocks noChangeArrowheads="1"/>
          </p:cNvSpPr>
          <p:nvPr/>
        </p:nvSpPr>
        <p:spPr bwMode="auto">
          <a:xfrm>
            <a:off x="1600200" y="6019800"/>
            <a:ext cx="1524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ea typeface="新細明體" charset="-120"/>
              </a:rPr>
              <a:t>F</a:t>
            </a:r>
            <a:r>
              <a:rPr lang="en-US" altLang="zh-TW" sz="2000" b="1" baseline="-25000">
                <a:ea typeface="新細明體" charset="-120"/>
                <a:sym typeface="Symbol" pitchFamily="18" charset="2"/>
              </a:rPr>
              <a:t>.05 </a:t>
            </a:r>
            <a:r>
              <a:rPr lang="en-US" altLang="zh-TW" sz="2000" b="1">
                <a:ea typeface="新細明體" charset="-120"/>
              </a:rPr>
              <a:t>= 5.32</a:t>
            </a:r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 flipV="1">
            <a:off x="2057400" y="5715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5011" name="Line 19"/>
          <p:cNvSpPr>
            <a:spLocks noChangeShapeType="1"/>
          </p:cNvSpPr>
          <p:nvPr/>
        </p:nvSpPr>
        <p:spPr bwMode="auto">
          <a:xfrm flipH="1">
            <a:off x="457200" y="5943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5012" name="Line 20"/>
          <p:cNvSpPr>
            <a:spLocks noChangeShapeType="1"/>
          </p:cNvSpPr>
          <p:nvPr/>
        </p:nvSpPr>
        <p:spPr bwMode="auto">
          <a:xfrm flipH="1">
            <a:off x="2057400" y="5943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5013" name="Rectangle 21"/>
          <p:cNvSpPr>
            <a:spLocks noChangeArrowheads="1"/>
          </p:cNvSpPr>
          <p:nvPr/>
        </p:nvSpPr>
        <p:spPr bwMode="auto">
          <a:xfrm>
            <a:off x="2362200" y="5867400"/>
            <a:ext cx="9906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ea typeface="新細明體" charset="-120"/>
              </a:rPr>
              <a:t>Reject H</a:t>
            </a:r>
            <a:r>
              <a:rPr lang="en-US" altLang="zh-TW" sz="1400" baseline="-25000">
                <a:ea typeface="新細明體" charset="-120"/>
              </a:rPr>
              <a:t>0</a:t>
            </a:r>
          </a:p>
        </p:txBody>
      </p:sp>
      <p:sp>
        <p:nvSpPr>
          <p:cNvPr id="85014" name="Rectangle 22"/>
          <p:cNvSpPr>
            <a:spLocks noChangeArrowheads="1"/>
          </p:cNvSpPr>
          <p:nvPr/>
        </p:nvSpPr>
        <p:spPr bwMode="auto">
          <a:xfrm>
            <a:off x="762000" y="5867400"/>
            <a:ext cx="9144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ea typeface="新細明體" charset="-120"/>
              </a:rPr>
              <a:t>Do not 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zh-TW" sz="1400">
                <a:ea typeface="新細明體" charset="-120"/>
              </a:rPr>
              <a:t>reject H</a:t>
            </a:r>
            <a:r>
              <a:rPr lang="en-US" altLang="zh-TW" sz="1400" baseline="-25000">
                <a:ea typeface="新細明體" charset="-120"/>
              </a:rPr>
              <a:t>0</a:t>
            </a:r>
          </a:p>
        </p:txBody>
      </p:sp>
      <p:graphicFrame>
        <p:nvGraphicFramePr>
          <p:cNvPr id="85015" name="Object 23"/>
          <p:cNvGraphicFramePr>
            <a:graphicFrameLocks noChangeAspect="1"/>
          </p:cNvGraphicFramePr>
          <p:nvPr/>
        </p:nvGraphicFramePr>
        <p:xfrm>
          <a:off x="4759325" y="2209800"/>
          <a:ext cx="261302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3" imgW="1180588" imgH="393529" progId="Equation.3">
                  <p:embed/>
                </p:oleObj>
              </mc:Choice>
              <mc:Fallback>
                <p:oleObj name="Equation" r:id="rId3" imgW="1180588" imgH="393529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325" y="2209800"/>
                        <a:ext cx="2613025" cy="85566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6" name="Line 24"/>
          <p:cNvSpPr>
            <a:spLocks noChangeShapeType="1"/>
          </p:cNvSpPr>
          <p:nvPr/>
        </p:nvSpPr>
        <p:spPr bwMode="auto">
          <a:xfrm>
            <a:off x="3429000" y="38862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017" name="Line 25"/>
          <p:cNvSpPr>
            <a:spLocks noChangeShapeType="1"/>
          </p:cNvSpPr>
          <p:nvPr/>
        </p:nvSpPr>
        <p:spPr bwMode="auto">
          <a:xfrm flipV="1">
            <a:off x="3429000" y="2743200"/>
            <a:ext cx="12192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018" name="Rectangle 26"/>
          <p:cNvSpPr>
            <a:spLocks noChangeArrowheads="1"/>
          </p:cNvSpPr>
          <p:nvPr/>
        </p:nvSpPr>
        <p:spPr bwMode="auto">
          <a:xfrm>
            <a:off x="1447800" y="3886200"/>
            <a:ext cx="18288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latin typeface="Times New Roman" pitchFamily="18" charset="0"/>
                <a:ea typeface="新細明體" charset="-120"/>
              </a:rPr>
              <a:t>Critical Value:  </a:t>
            </a:r>
          </a:p>
          <a:p>
            <a:pPr>
              <a:spcBef>
                <a:spcPct val="50000"/>
              </a:spcBef>
            </a:pPr>
            <a:r>
              <a:rPr lang="en-US" altLang="zh-TW" sz="2000" b="1">
                <a:latin typeface="Times New Roman" pitchFamily="18" charset="0"/>
                <a:ea typeface="新細明體" charset="-120"/>
              </a:rPr>
              <a:t>F</a:t>
            </a:r>
            <a:r>
              <a:rPr lang="en-US" altLang="zh-TW" sz="2000" b="1" baseline="-25000">
                <a:latin typeface="Times New Roman" pitchFamily="18" charset="0"/>
                <a:ea typeface="新細明體" charset="-120"/>
                <a:sym typeface="Symbol" pitchFamily="18" charset="2"/>
              </a:rPr>
              <a:t> </a:t>
            </a:r>
            <a:r>
              <a:rPr lang="en-US" altLang="zh-TW" sz="2000" b="1">
                <a:latin typeface="Times New Roman" pitchFamily="18" charset="0"/>
                <a:ea typeface="新細明體" charset="-120"/>
              </a:rPr>
              <a:t>= 5.32</a:t>
            </a:r>
          </a:p>
        </p:txBody>
      </p:sp>
      <p:sp>
        <p:nvSpPr>
          <p:cNvPr id="85020" name="Text Box 28"/>
          <p:cNvSpPr txBox="1">
            <a:spLocks noChangeArrowheads="1"/>
          </p:cNvSpPr>
          <p:nvPr/>
        </p:nvSpPr>
        <p:spPr bwMode="auto">
          <a:xfrm>
            <a:off x="3810000" y="56388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F</a:t>
            </a:r>
          </a:p>
        </p:txBody>
      </p:sp>
      <p:sp>
        <p:nvSpPr>
          <p:cNvPr id="85021" name="AutoShape 29"/>
          <p:cNvSpPr>
            <a:spLocks/>
          </p:cNvSpPr>
          <p:nvPr/>
        </p:nvSpPr>
        <p:spPr bwMode="auto">
          <a:xfrm rot="16200000">
            <a:off x="1562100" y="2400300"/>
            <a:ext cx="228600" cy="2438400"/>
          </a:xfrm>
          <a:prstGeom prst="leftBrace">
            <a:avLst>
              <a:gd name="adj1" fmla="val 88889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Confidence Interval Estimate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for the Slope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447800" y="1905000"/>
            <a:ext cx="64770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latin typeface="Times New Roman" pitchFamily="18" charset="0"/>
                <a:ea typeface="新細明體" charset="-120"/>
              </a:rPr>
              <a:t>Confidence Interval Estimate of the Slope: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304800" y="3352800"/>
            <a:ext cx="45053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新細明體" charset="-120"/>
              </a:rPr>
              <a:t>Excel Printout for House Prices: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685800" y="5181600"/>
            <a:ext cx="693420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At the 95% level of confidence, the confidence interval for the slope is (0.0337, 0.1858)</a:t>
            </a:r>
          </a:p>
        </p:txBody>
      </p:sp>
      <p:graphicFrame>
        <p:nvGraphicFramePr>
          <p:cNvPr id="86023" name="Object 7"/>
          <p:cNvGraphicFramePr>
            <a:graphicFrameLocks noChangeAspect="1"/>
          </p:cNvGraphicFramePr>
          <p:nvPr/>
        </p:nvGraphicFramePr>
        <p:xfrm>
          <a:off x="3657600" y="2438400"/>
          <a:ext cx="23907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3" imgW="723586" imgH="241195" progId="Equation.3">
                  <p:embed/>
                </p:oleObj>
              </mc:Choice>
              <mc:Fallback>
                <p:oleObj name="Equation" r:id="rId3" imgW="723586" imgH="241195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438400"/>
                        <a:ext cx="2390775" cy="79375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Group 8"/>
          <p:cNvGraphicFramePr>
            <a:graphicFrameLocks noGrp="1"/>
          </p:cNvGraphicFramePr>
          <p:nvPr/>
        </p:nvGraphicFramePr>
        <p:xfrm>
          <a:off x="304800" y="3733800"/>
          <a:ext cx="8382000" cy="868680"/>
        </p:xfrm>
        <a:graphic>
          <a:graphicData uri="http://schemas.openxmlformats.org/drawingml/2006/table">
            <a:tbl>
              <a:tblPr/>
              <a:tblGrid>
                <a:gridCol w="1447800"/>
                <a:gridCol w="1219200"/>
                <a:gridCol w="1447800"/>
                <a:gridCol w="990600"/>
                <a:gridCol w="881063"/>
                <a:gridCol w="1252537"/>
                <a:gridCol w="1143000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Coefficients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 Stat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P-value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Lower 95%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Upper 95%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Intercept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98.24833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58.03348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1.69296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0.12892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-35.57720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232.07386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Square Feet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0.10977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0.03297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3.32938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0.03374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0.18580</a:t>
                      </a:r>
                      <a:endParaRPr kumimoji="0" lang="en-US" altLang="zh-TW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6058" name="Oval 42"/>
          <p:cNvSpPr>
            <a:spLocks noChangeArrowheads="1"/>
          </p:cNvSpPr>
          <p:nvPr/>
        </p:nvSpPr>
        <p:spPr bwMode="auto">
          <a:xfrm>
            <a:off x="3505200" y="4267200"/>
            <a:ext cx="1000125" cy="4286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59" name="Oval 43"/>
          <p:cNvSpPr>
            <a:spLocks noChangeArrowheads="1"/>
          </p:cNvSpPr>
          <p:nvPr/>
        </p:nvSpPr>
        <p:spPr bwMode="auto">
          <a:xfrm>
            <a:off x="7762875" y="4267200"/>
            <a:ext cx="1000125" cy="4286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60" name="Oval 44"/>
          <p:cNvSpPr>
            <a:spLocks noChangeArrowheads="1"/>
          </p:cNvSpPr>
          <p:nvPr/>
        </p:nvSpPr>
        <p:spPr bwMode="auto">
          <a:xfrm>
            <a:off x="6248400" y="3657600"/>
            <a:ext cx="2590800" cy="4286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61" name="Oval 45"/>
          <p:cNvSpPr>
            <a:spLocks noChangeArrowheads="1"/>
          </p:cNvSpPr>
          <p:nvPr/>
        </p:nvSpPr>
        <p:spPr bwMode="auto">
          <a:xfrm>
            <a:off x="2057400" y="4267200"/>
            <a:ext cx="1000125" cy="4286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62" name="Rectangle 46"/>
          <p:cNvSpPr>
            <a:spLocks noChangeArrowheads="1"/>
          </p:cNvSpPr>
          <p:nvPr/>
        </p:nvSpPr>
        <p:spPr bwMode="auto">
          <a:xfrm flipH="1">
            <a:off x="6400800" y="2667000"/>
            <a:ext cx="1143000" cy="333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err="1">
                <a:ea typeface="新細明體" charset="-120"/>
              </a:rPr>
              <a:t>d.f</a:t>
            </a:r>
            <a:r>
              <a:rPr lang="en-US" altLang="zh-TW" sz="1600" b="1" dirty="0">
                <a:ea typeface="新細明體" charset="-120"/>
              </a:rPr>
              <a:t>. = n - 2</a:t>
            </a:r>
          </a:p>
        </p:txBody>
      </p:sp>
      <p:sp>
        <p:nvSpPr>
          <p:cNvPr id="86063" name="Line 47"/>
          <p:cNvSpPr>
            <a:spLocks noChangeShapeType="1"/>
          </p:cNvSpPr>
          <p:nvPr/>
        </p:nvSpPr>
        <p:spPr bwMode="auto">
          <a:xfrm flipV="1">
            <a:off x="2895600" y="3124200"/>
            <a:ext cx="914400" cy="1143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064" name="Line 48"/>
          <p:cNvSpPr>
            <a:spLocks noChangeShapeType="1"/>
          </p:cNvSpPr>
          <p:nvPr/>
        </p:nvSpPr>
        <p:spPr bwMode="auto">
          <a:xfrm flipV="1">
            <a:off x="4267200" y="3048000"/>
            <a:ext cx="1219200" cy="1295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065" name="Oval 49"/>
          <p:cNvSpPr>
            <a:spLocks noChangeArrowheads="1"/>
          </p:cNvSpPr>
          <p:nvPr/>
        </p:nvSpPr>
        <p:spPr bwMode="auto">
          <a:xfrm>
            <a:off x="6629400" y="4267200"/>
            <a:ext cx="1000125" cy="4286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charset="-120"/>
              </a:rPr>
              <a:t>Confidence Interval Estimate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for the Slope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143000" y="3505200"/>
            <a:ext cx="7543800" cy="1184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Since the units of the house price variable is $1000s, you are 95% confident that the mean change in sales price is between $33.74 and $185.80 per square foot of house size</a:t>
            </a:r>
          </a:p>
        </p:txBody>
      </p:sp>
      <p:graphicFrame>
        <p:nvGraphicFramePr>
          <p:cNvPr id="87084" name="Group 44"/>
          <p:cNvGraphicFramePr>
            <a:graphicFrameLocks noGrp="1"/>
          </p:cNvGraphicFramePr>
          <p:nvPr/>
        </p:nvGraphicFramePr>
        <p:xfrm>
          <a:off x="381000" y="2133600"/>
          <a:ext cx="8382000" cy="868680"/>
        </p:xfrm>
        <a:graphic>
          <a:graphicData uri="http://schemas.openxmlformats.org/drawingml/2006/table">
            <a:tbl>
              <a:tblPr/>
              <a:tblGrid>
                <a:gridCol w="1447800"/>
                <a:gridCol w="1219200"/>
                <a:gridCol w="1447800"/>
                <a:gridCol w="990600"/>
                <a:gridCol w="881063"/>
                <a:gridCol w="1252537"/>
                <a:gridCol w="1143000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Coefficients</a:t>
                      </a:r>
                      <a:endParaRPr kumimoji="0" lang="en-US" altLang="zh-TW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 Stat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P-value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Lower 95%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Upper 95%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Intercept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98.24833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58.03348</a:t>
                      </a:r>
                      <a:endParaRPr kumimoji="0" lang="en-US" altLang="zh-TW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1.69296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0.12892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-35.57720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232.07386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Square Feet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0.10977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0.03297</a:t>
                      </a:r>
                      <a:endParaRPr kumimoji="0" lang="en-US" altLang="zh-TW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3.32938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0.03374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0.18580</a:t>
                      </a:r>
                      <a:endParaRPr kumimoji="0" lang="en-US" altLang="zh-TW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7079" name="Oval 39"/>
          <p:cNvSpPr>
            <a:spLocks noChangeArrowheads="1"/>
          </p:cNvSpPr>
          <p:nvPr/>
        </p:nvSpPr>
        <p:spPr bwMode="auto">
          <a:xfrm>
            <a:off x="6696075" y="2667000"/>
            <a:ext cx="1000125" cy="4286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80" name="Oval 40"/>
          <p:cNvSpPr>
            <a:spLocks noChangeArrowheads="1"/>
          </p:cNvSpPr>
          <p:nvPr/>
        </p:nvSpPr>
        <p:spPr bwMode="auto">
          <a:xfrm>
            <a:off x="7839075" y="2667000"/>
            <a:ext cx="1000125" cy="4286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81" name="Oval 41"/>
          <p:cNvSpPr>
            <a:spLocks noChangeArrowheads="1"/>
          </p:cNvSpPr>
          <p:nvPr/>
        </p:nvSpPr>
        <p:spPr bwMode="auto">
          <a:xfrm>
            <a:off x="6324600" y="2057400"/>
            <a:ext cx="2590800" cy="4286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82" name="Oval 42"/>
          <p:cNvSpPr>
            <a:spLocks noChangeArrowheads="1"/>
          </p:cNvSpPr>
          <p:nvPr/>
        </p:nvSpPr>
        <p:spPr bwMode="auto">
          <a:xfrm>
            <a:off x="2133600" y="2667000"/>
            <a:ext cx="1000125" cy="4286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83" name="Rectangle 43"/>
          <p:cNvSpPr>
            <a:spLocks noChangeArrowheads="1"/>
          </p:cNvSpPr>
          <p:nvPr/>
        </p:nvSpPr>
        <p:spPr bwMode="auto">
          <a:xfrm>
            <a:off x="1219200" y="5029200"/>
            <a:ext cx="7470775" cy="115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This 95% confidence interval does not include 0.</a:t>
            </a:r>
          </a:p>
          <a:p>
            <a:pPr>
              <a:spcBef>
                <a:spcPct val="50000"/>
              </a:spcBef>
            </a:pP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Conclusion: There is a significant relationship between house price and square feet at the .05 level of significance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Estimating Mean Values and Predicting Individual Values</a:t>
            </a:r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8001000" y="5943600"/>
            <a:ext cx="9239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ea typeface="新細明體" charset="-120"/>
              </a:rPr>
              <a:t>X</a:t>
            </a:r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 flipV="1">
            <a:off x="2133600" y="4724400"/>
            <a:ext cx="1143000" cy="457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>
            <a:off x="2057400" y="3395663"/>
            <a:ext cx="1371600" cy="6429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27" name="Rectangle 15"/>
          <p:cNvSpPr>
            <a:spLocks noChangeArrowheads="1"/>
          </p:cNvSpPr>
          <p:nvPr/>
        </p:nvSpPr>
        <p:spPr bwMode="auto">
          <a:xfrm>
            <a:off x="685800" y="4114800"/>
            <a:ext cx="1603375" cy="393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Y = b</a:t>
            </a:r>
            <a:r>
              <a:rPr lang="en-US" altLang="zh-TW" sz="2000" baseline="-25000" dirty="0">
                <a:latin typeface="Times New Roman" pitchFamily="18" charset="0"/>
                <a:ea typeface="新細明體" charset="-120"/>
              </a:rPr>
              <a:t>0</a:t>
            </a: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+b</a:t>
            </a:r>
            <a:r>
              <a:rPr lang="en-US" altLang="zh-TW" sz="2000" baseline="-25000" dirty="0">
                <a:latin typeface="Times New Roman" pitchFamily="18" charset="0"/>
                <a:ea typeface="新細明體" charset="-120"/>
              </a:rPr>
              <a:t>1</a:t>
            </a: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X</a:t>
            </a:r>
            <a:r>
              <a:rPr lang="en-US" altLang="zh-TW" sz="2000" baseline="-25000" dirty="0">
                <a:latin typeface="Times New Roman" pitchFamily="18" charset="0"/>
                <a:ea typeface="新細明體" charset="-120"/>
              </a:rPr>
              <a:t>i</a:t>
            </a:r>
          </a:p>
        </p:txBody>
      </p:sp>
      <p:sp>
        <p:nvSpPr>
          <p:cNvPr id="90128" name="Rectangle 16"/>
          <p:cNvSpPr>
            <a:spLocks noChangeArrowheads="1"/>
          </p:cNvSpPr>
          <p:nvPr/>
        </p:nvSpPr>
        <p:spPr bwMode="auto">
          <a:xfrm>
            <a:off x="685800" y="3886200"/>
            <a:ext cx="10636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latin typeface="Symbol" pitchFamily="18" charset="2"/>
                <a:ea typeface="新細明體" charset="-120"/>
              </a:rPr>
              <a:t></a:t>
            </a:r>
          </a:p>
        </p:txBody>
      </p:sp>
      <p:sp>
        <p:nvSpPr>
          <p:cNvPr id="90133" name="Rectangle 21"/>
          <p:cNvSpPr>
            <a:spLocks noChangeArrowheads="1"/>
          </p:cNvSpPr>
          <p:nvPr/>
        </p:nvSpPr>
        <p:spPr bwMode="auto">
          <a:xfrm>
            <a:off x="457200" y="2438400"/>
            <a:ext cx="1600200" cy="1308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Confidence Interval for the mean of Y, given X</a:t>
            </a:r>
            <a:r>
              <a:rPr lang="en-US" altLang="zh-TW" sz="2400" baseline="-25000" dirty="0">
                <a:latin typeface="Times New Roman" pitchFamily="18" charset="0"/>
                <a:ea typeface="新細明體" charset="-120"/>
              </a:rPr>
              <a:t>i</a:t>
            </a:r>
          </a:p>
        </p:txBody>
      </p:sp>
      <p:sp>
        <p:nvSpPr>
          <p:cNvPr id="90136" name="Rectangle 24"/>
          <p:cNvSpPr>
            <a:spLocks noChangeArrowheads="1"/>
          </p:cNvSpPr>
          <p:nvPr/>
        </p:nvSpPr>
        <p:spPr bwMode="auto">
          <a:xfrm>
            <a:off x="228600" y="5257800"/>
            <a:ext cx="2895600" cy="758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Prediction Interval for an individual Y</a:t>
            </a: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,</a:t>
            </a: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 given X</a:t>
            </a:r>
            <a:r>
              <a:rPr lang="en-US" altLang="zh-TW" sz="2400" baseline="-25000" dirty="0">
                <a:latin typeface="Times New Roman" pitchFamily="18" charset="0"/>
                <a:ea typeface="新細明體" charset="-120"/>
              </a:rPr>
              <a:t>i</a:t>
            </a:r>
          </a:p>
        </p:txBody>
      </p:sp>
      <p:sp>
        <p:nvSpPr>
          <p:cNvPr id="90141" name="Line 29"/>
          <p:cNvSpPr>
            <a:spLocks noChangeShapeType="1"/>
          </p:cNvSpPr>
          <p:nvPr/>
        </p:nvSpPr>
        <p:spPr bwMode="auto">
          <a:xfrm>
            <a:off x="2362200" y="42672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43" name="Text Box 31"/>
          <p:cNvSpPr txBox="1">
            <a:spLocks noChangeArrowheads="1"/>
          </p:cNvSpPr>
          <p:nvPr/>
        </p:nvSpPr>
        <p:spPr bwMode="auto">
          <a:xfrm>
            <a:off x="2438400" y="1828800"/>
            <a:ext cx="6477000" cy="822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新細明體" charset="-120"/>
              </a:rPr>
              <a:t>Goal:  Form intervals around Y to express uncertainty about the value of Y for a given X</a:t>
            </a:r>
            <a:r>
              <a:rPr lang="en-US" altLang="zh-TW" sz="2400" baseline="-25000">
                <a:latin typeface="Times New Roman" pitchFamily="18" charset="0"/>
                <a:ea typeface="新細明體" charset="-120"/>
              </a:rPr>
              <a:t>i</a:t>
            </a:r>
          </a:p>
        </p:txBody>
      </p:sp>
      <p:sp>
        <p:nvSpPr>
          <p:cNvPr id="90116" name="Line 4"/>
          <p:cNvSpPr>
            <a:spLocks noChangeShapeType="1"/>
          </p:cNvSpPr>
          <p:nvPr/>
        </p:nvSpPr>
        <p:spPr bwMode="auto">
          <a:xfrm>
            <a:off x="3670300" y="3146425"/>
            <a:ext cx="0" cy="2744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17" name="Line 5"/>
          <p:cNvSpPr>
            <a:spLocks noChangeShapeType="1"/>
          </p:cNvSpPr>
          <p:nvPr/>
        </p:nvSpPr>
        <p:spPr bwMode="auto">
          <a:xfrm>
            <a:off x="3670300" y="5891213"/>
            <a:ext cx="459422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 flipV="1">
            <a:off x="3871913" y="3529013"/>
            <a:ext cx="4699000" cy="17240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3335338" y="2890838"/>
            <a:ext cx="563562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ea typeface="新細明體" charset="-120"/>
              </a:rPr>
              <a:t>Y</a:t>
            </a:r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>
            <a:off x="6489700" y="2827338"/>
            <a:ext cx="0" cy="3063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6080125" y="5878513"/>
            <a:ext cx="744538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   </a:t>
            </a:r>
            <a:r>
              <a:rPr lang="en-US" altLang="zh-TW" sz="2800">
                <a:ea typeface="新細明體" charset="-120"/>
              </a:rPr>
              <a:t>X</a:t>
            </a:r>
            <a:r>
              <a:rPr lang="en-US" altLang="zh-TW" sz="2800" baseline="-25000">
                <a:ea typeface="新細明體" charset="-120"/>
              </a:rPr>
              <a:t>i</a:t>
            </a:r>
          </a:p>
        </p:txBody>
      </p:sp>
      <p:sp>
        <p:nvSpPr>
          <p:cNvPr id="90123" name="Freeform 11"/>
          <p:cNvSpPr>
            <a:spLocks/>
          </p:cNvSpPr>
          <p:nvPr/>
        </p:nvSpPr>
        <p:spPr bwMode="auto">
          <a:xfrm>
            <a:off x="3200400" y="3465513"/>
            <a:ext cx="187325" cy="1468437"/>
          </a:xfrm>
          <a:custGeom>
            <a:avLst/>
            <a:gdLst/>
            <a:ahLst/>
            <a:cxnLst>
              <a:cxn ang="0">
                <a:pos x="193" y="0"/>
              </a:cxn>
              <a:cxn ang="0">
                <a:pos x="158" y="4"/>
              </a:cxn>
              <a:cxn ang="0">
                <a:pos x="123" y="23"/>
              </a:cxn>
              <a:cxn ang="0">
                <a:pos x="106" y="50"/>
              </a:cxn>
              <a:cxn ang="0">
                <a:pos x="96" y="86"/>
              </a:cxn>
              <a:cxn ang="0">
                <a:pos x="96" y="440"/>
              </a:cxn>
              <a:cxn ang="0">
                <a:pos x="88" y="476"/>
              </a:cxn>
              <a:cxn ang="0">
                <a:pos x="71" y="503"/>
              </a:cxn>
              <a:cxn ang="0">
                <a:pos x="35" y="521"/>
              </a:cxn>
              <a:cxn ang="0">
                <a:pos x="0" y="526"/>
              </a:cxn>
              <a:cxn ang="0">
                <a:pos x="35" y="535"/>
              </a:cxn>
              <a:cxn ang="0">
                <a:pos x="71" y="553"/>
              </a:cxn>
              <a:cxn ang="0">
                <a:pos x="88" y="580"/>
              </a:cxn>
              <a:cxn ang="0">
                <a:pos x="96" y="616"/>
              </a:cxn>
              <a:cxn ang="0">
                <a:pos x="96" y="965"/>
              </a:cxn>
              <a:cxn ang="0">
                <a:pos x="106" y="1002"/>
              </a:cxn>
              <a:cxn ang="0">
                <a:pos x="123" y="1029"/>
              </a:cxn>
              <a:cxn ang="0">
                <a:pos x="158" y="1047"/>
              </a:cxn>
              <a:cxn ang="0">
                <a:pos x="193" y="1056"/>
              </a:cxn>
            </a:cxnLst>
            <a:rect l="0" t="0" r="r" b="b"/>
            <a:pathLst>
              <a:path w="194" h="1057">
                <a:moveTo>
                  <a:pt x="193" y="0"/>
                </a:moveTo>
                <a:lnTo>
                  <a:pt x="158" y="4"/>
                </a:lnTo>
                <a:lnTo>
                  <a:pt x="123" y="23"/>
                </a:lnTo>
                <a:lnTo>
                  <a:pt x="106" y="50"/>
                </a:lnTo>
                <a:lnTo>
                  <a:pt x="96" y="86"/>
                </a:lnTo>
                <a:lnTo>
                  <a:pt x="96" y="440"/>
                </a:lnTo>
                <a:lnTo>
                  <a:pt x="88" y="476"/>
                </a:lnTo>
                <a:lnTo>
                  <a:pt x="71" y="503"/>
                </a:lnTo>
                <a:lnTo>
                  <a:pt x="35" y="521"/>
                </a:lnTo>
                <a:lnTo>
                  <a:pt x="0" y="526"/>
                </a:lnTo>
                <a:lnTo>
                  <a:pt x="35" y="535"/>
                </a:lnTo>
                <a:lnTo>
                  <a:pt x="71" y="553"/>
                </a:lnTo>
                <a:lnTo>
                  <a:pt x="88" y="580"/>
                </a:lnTo>
                <a:lnTo>
                  <a:pt x="96" y="616"/>
                </a:lnTo>
                <a:lnTo>
                  <a:pt x="96" y="965"/>
                </a:lnTo>
                <a:lnTo>
                  <a:pt x="106" y="1002"/>
                </a:lnTo>
                <a:lnTo>
                  <a:pt x="123" y="1029"/>
                </a:lnTo>
                <a:lnTo>
                  <a:pt x="158" y="1047"/>
                </a:lnTo>
                <a:lnTo>
                  <a:pt x="193" y="1056"/>
                </a:lnTo>
              </a:path>
            </a:pathLst>
          </a:custGeom>
          <a:noFill/>
          <a:ln w="508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0125" name="Freeform 13"/>
          <p:cNvSpPr>
            <a:spLocks/>
          </p:cNvSpPr>
          <p:nvPr/>
        </p:nvSpPr>
        <p:spPr bwMode="auto">
          <a:xfrm flipH="1">
            <a:off x="3402013" y="3913188"/>
            <a:ext cx="201612" cy="638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" y="5"/>
              </a:cxn>
              <a:cxn ang="0">
                <a:pos x="70" y="22"/>
              </a:cxn>
              <a:cxn ang="0">
                <a:pos x="97" y="38"/>
              </a:cxn>
              <a:cxn ang="0">
                <a:pos x="97" y="64"/>
              </a:cxn>
              <a:cxn ang="0">
                <a:pos x="97" y="313"/>
              </a:cxn>
              <a:cxn ang="0">
                <a:pos x="110" y="338"/>
              </a:cxn>
              <a:cxn ang="0">
                <a:pos x="124" y="355"/>
              </a:cxn>
              <a:cxn ang="0">
                <a:pos x="153" y="368"/>
              </a:cxn>
              <a:cxn ang="0">
                <a:pos x="193" y="372"/>
              </a:cxn>
              <a:cxn ang="0">
                <a:pos x="153" y="377"/>
              </a:cxn>
              <a:cxn ang="0">
                <a:pos x="124" y="389"/>
              </a:cxn>
              <a:cxn ang="0">
                <a:pos x="110" y="410"/>
              </a:cxn>
              <a:cxn ang="0">
                <a:pos x="97" y="431"/>
              </a:cxn>
              <a:cxn ang="0">
                <a:pos x="97" y="664"/>
              </a:cxn>
              <a:cxn ang="0">
                <a:pos x="97" y="685"/>
              </a:cxn>
              <a:cxn ang="0">
                <a:pos x="70" y="706"/>
              </a:cxn>
              <a:cxn ang="0">
                <a:pos x="41" y="719"/>
              </a:cxn>
              <a:cxn ang="0">
                <a:pos x="0" y="723"/>
              </a:cxn>
            </a:cxnLst>
            <a:rect l="0" t="0" r="r" b="b"/>
            <a:pathLst>
              <a:path w="194" h="724">
                <a:moveTo>
                  <a:pt x="0" y="0"/>
                </a:moveTo>
                <a:lnTo>
                  <a:pt x="41" y="5"/>
                </a:lnTo>
                <a:lnTo>
                  <a:pt x="70" y="22"/>
                </a:lnTo>
                <a:lnTo>
                  <a:pt x="97" y="38"/>
                </a:lnTo>
                <a:lnTo>
                  <a:pt x="97" y="64"/>
                </a:lnTo>
                <a:lnTo>
                  <a:pt x="97" y="313"/>
                </a:lnTo>
                <a:lnTo>
                  <a:pt x="110" y="338"/>
                </a:lnTo>
                <a:lnTo>
                  <a:pt x="124" y="355"/>
                </a:lnTo>
                <a:lnTo>
                  <a:pt x="153" y="368"/>
                </a:lnTo>
                <a:lnTo>
                  <a:pt x="193" y="372"/>
                </a:lnTo>
                <a:lnTo>
                  <a:pt x="153" y="377"/>
                </a:lnTo>
                <a:lnTo>
                  <a:pt x="124" y="389"/>
                </a:lnTo>
                <a:lnTo>
                  <a:pt x="110" y="410"/>
                </a:lnTo>
                <a:lnTo>
                  <a:pt x="97" y="431"/>
                </a:lnTo>
                <a:lnTo>
                  <a:pt x="97" y="664"/>
                </a:lnTo>
                <a:lnTo>
                  <a:pt x="97" y="685"/>
                </a:lnTo>
                <a:lnTo>
                  <a:pt x="70" y="706"/>
                </a:lnTo>
                <a:lnTo>
                  <a:pt x="41" y="719"/>
                </a:lnTo>
                <a:lnTo>
                  <a:pt x="0" y="723"/>
                </a:lnTo>
              </a:path>
            </a:pathLst>
          </a:custGeom>
          <a:noFill/>
          <a:ln w="50800" cap="rnd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90129" name="Freeform 17"/>
          <p:cNvSpPr>
            <a:spLocks/>
          </p:cNvSpPr>
          <p:nvPr/>
        </p:nvSpPr>
        <p:spPr bwMode="auto">
          <a:xfrm>
            <a:off x="4633913" y="4422775"/>
            <a:ext cx="3533775" cy="1355725"/>
          </a:xfrm>
          <a:custGeom>
            <a:avLst/>
            <a:gdLst/>
            <a:ahLst/>
            <a:cxnLst>
              <a:cxn ang="0">
                <a:pos x="0" y="1019"/>
              </a:cxn>
              <a:cxn ang="0">
                <a:pos x="972" y="460"/>
              </a:cxn>
              <a:cxn ang="0">
                <a:pos x="2364" y="65"/>
              </a:cxn>
              <a:cxn ang="0">
                <a:pos x="3654" y="71"/>
              </a:cxn>
            </a:cxnLst>
            <a:rect l="0" t="0" r="r" b="b"/>
            <a:pathLst>
              <a:path w="3654" h="1019">
                <a:moveTo>
                  <a:pt x="0" y="1019"/>
                </a:moveTo>
                <a:cubicBezTo>
                  <a:pt x="162" y="926"/>
                  <a:pt x="578" y="619"/>
                  <a:pt x="972" y="460"/>
                </a:cubicBezTo>
                <a:cubicBezTo>
                  <a:pt x="1366" y="301"/>
                  <a:pt x="1917" y="130"/>
                  <a:pt x="2364" y="65"/>
                </a:cubicBezTo>
                <a:cubicBezTo>
                  <a:pt x="2811" y="0"/>
                  <a:pt x="3385" y="70"/>
                  <a:pt x="3654" y="71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90130" name="Freeform 18"/>
          <p:cNvSpPr>
            <a:spLocks/>
          </p:cNvSpPr>
          <p:nvPr/>
        </p:nvSpPr>
        <p:spPr bwMode="auto">
          <a:xfrm>
            <a:off x="5189538" y="4951413"/>
            <a:ext cx="2768600" cy="828675"/>
          </a:xfrm>
          <a:custGeom>
            <a:avLst/>
            <a:gdLst/>
            <a:ahLst/>
            <a:cxnLst>
              <a:cxn ang="0">
                <a:pos x="0" y="623"/>
              </a:cxn>
              <a:cxn ang="0">
                <a:pos x="315" y="317"/>
              </a:cxn>
              <a:cxn ang="0">
                <a:pos x="742" y="77"/>
              </a:cxn>
              <a:cxn ang="0">
                <a:pos x="1273" y="5"/>
              </a:cxn>
              <a:cxn ang="0">
                <a:pos x="1980" y="47"/>
              </a:cxn>
            </a:cxnLst>
            <a:rect l="0" t="0" r="r" b="b"/>
            <a:pathLst>
              <a:path w="1980" h="623">
                <a:moveTo>
                  <a:pt x="0" y="623"/>
                </a:moveTo>
                <a:cubicBezTo>
                  <a:pt x="53" y="572"/>
                  <a:pt x="191" y="408"/>
                  <a:pt x="315" y="317"/>
                </a:cubicBezTo>
                <a:cubicBezTo>
                  <a:pt x="439" y="226"/>
                  <a:pt x="582" y="129"/>
                  <a:pt x="742" y="77"/>
                </a:cubicBezTo>
                <a:cubicBezTo>
                  <a:pt x="902" y="25"/>
                  <a:pt x="1067" y="10"/>
                  <a:pt x="1273" y="5"/>
                </a:cubicBezTo>
                <a:cubicBezTo>
                  <a:pt x="1479" y="0"/>
                  <a:pt x="1833" y="38"/>
                  <a:pt x="1980" y="47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90131" name="Freeform 19"/>
          <p:cNvSpPr>
            <a:spLocks/>
          </p:cNvSpPr>
          <p:nvPr/>
        </p:nvSpPr>
        <p:spPr bwMode="auto">
          <a:xfrm>
            <a:off x="4433888" y="2743200"/>
            <a:ext cx="2860675" cy="1296988"/>
          </a:xfrm>
          <a:custGeom>
            <a:avLst/>
            <a:gdLst/>
            <a:ahLst/>
            <a:cxnLst>
              <a:cxn ang="0">
                <a:pos x="0" y="912"/>
              </a:cxn>
              <a:cxn ang="0">
                <a:pos x="869" y="953"/>
              </a:cxn>
              <a:cxn ang="0">
                <a:pos x="1667" y="779"/>
              </a:cxn>
              <a:cxn ang="0">
                <a:pos x="2315" y="461"/>
              </a:cxn>
              <a:cxn ang="0">
                <a:pos x="2958" y="0"/>
              </a:cxn>
            </a:cxnLst>
            <a:rect l="0" t="0" r="r" b="b"/>
            <a:pathLst>
              <a:path w="2958" h="975">
                <a:moveTo>
                  <a:pt x="0" y="912"/>
                </a:moveTo>
                <a:cubicBezTo>
                  <a:pt x="145" y="919"/>
                  <a:pt x="591" y="975"/>
                  <a:pt x="869" y="953"/>
                </a:cubicBezTo>
                <a:cubicBezTo>
                  <a:pt x="1147" y="931"/>
                  <a:pt x="1426" y="861"/>
                  <a:pt x="1667" y="779"/>
                </a:cubicBezTo>
                <a:cubicBezTo>
                  <a:pt x="1908" y="697"/>
                  <a:pt x="2100" y="591"/>
                  <a:pt x="2315" y="461"/>
                </a:cubicBezTo>
                <a:cubicBezTo>
                  <a:pt x="2530" y="331"/>
                  <a:pt x="2824" y="96"/>
                  <a:pt x="2958" y="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90132" name="Freeform 20"/>
          <p:cNvSpPr>
            <a:spLocks/>
          </p:cNvSpPr>
          <p:nvPr/>
        </p:nvSpPr>
        <p:spPr bwMode="auto">
          <a:xfrm>
            <a:off x="4073525" y="2943225"/>
            <a:ext cx="3462338" cy="1624013"/>
          </a:xfrm>
          <a:custGeom>
            <a:avLst/>
            <a:gdLst/>
            <a:ahLst/>
            <a:cxnLst>
              <a:cxn ang="0">
                <a:pos x="0" y="1221"/>
              </a:cxn>
              <a:cxn ang="0">
                <a:pos x="1166" y="1133"/>
              </a:cxn>
              <a:cxn ang="0">
                <a:pos x="2534" y="714"/>
              </a:cxn>
              <a:cxn ang="0">
                <a:pos x="3580" y="0"/>
              </a:cxn>
            </a:cxnLst>
            <a:rect l="0" t="0" r="r" b="b"/>
            <a:pathLst>
              <a:path w="3580" h="1221">
                <a:moveTo>
                  <a:pt x="0" y="1221"/>
                </a:moveTo>
                <a:cubicBezTo>
                  <a:pt x="194" y="1207"/>
                  <a:pt x="744" y="1217"/>
                  <a:pt x="1166" y="1133"/>
                </a:cubicBezTo>
                <a:cubicBezTo>
                  <a:pt x="1588" y="1049"/>
                  <a:pt x="2132" y="903"/>
                  <a:pt x="2534" y="714"/>
                </a:cubicBezTo>
                <a:cubicBezTo>
                  <a:pt x="2936" y="526"/>
                  <a:pt x="3362" y="149"/>
                  <a:pt x="3580" y="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90134" name="Line 22"/>
          <p:cNvSpPr>
            <a:spLocks noChangeShapeType="1"/>
          </p:cNvSpPr>
          <p:nvPr/>
        </p:nvSpPr>
        <p:spPr bwMode="auto">
          <a:xfrm flipH="1" flipV="1">
            <a:off x="3703638" y="4295775"/>
            <a:ext cx="278606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35" name="Oval 23"/>
          <p:cNvSpPr>
            <a:spLocks noChangeArrowheads="1"/>
          </p:cNvSpPr>
          <p:nvPr/>
        </p:nvSpPr>
        <p:spPr bwMode="auto">
          <a:xfrm>
            <a:off x="6423025" y="4232275"/>
            <a:ext cx="133350" cy="12700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37" name="Line 25"/>
          <p:cNvSpPr>
            <a:spLocks noChangeShapeType="1"/>
          </p:cNvSpPr>
          <p:nvPr/>
        </p:nvSpPr>
        <p:spPr bwMode="auto">
          <a:xfrm flipH="1">
            <a:off x="3703638" y="3463925"/>
            <a:ext cx="2786062" cy="1588"/>
          </a:xfrm>
          <a:prstGeom prst="line">
            <a:avLst/>
          </a:prstGeom>
          <a:noFill/>
          <a:ln w="19050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38" name="Line 26"/>
          <p:cNvSpPr>
            <a:spLocks noChangeShapeType="1"/>
          </p:cNvSpPr>
          <p:nvPr/>
        </p:nvSpPr>
        <p:spPr bwMode="auto">
          <a:xfrm flipH="1">
            <a:off x="3703638" y="4954588"/>
            <a:ext cx="2786062" cy="1587"/>
          </a:xfrm>
          <a:prstGeom prst="line">
            <a:avLst/>
          </a:prstGeom>
          <a:noFill/>
          <a:ln w="19050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39" name="Line 27"/>
          <p:cNvSpPr>
            <a:spLocks noChangeShapeType="1"/>
          </p:cNvSpPr>
          <p:nvPr/>
        </p:nvSpPr>
        <p:spPr bwMode="auto">
          <a:xfrm flipH="1">
            <a:off x="3703638" y="4613275"/>
            <a:ext cx="2786062" cy="1588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40" name="Line 28"/>
          <p:cNvSpPr>
            <a:spLocks noChangeShapeType="1"/>
          </p:cNvSpPr>
          <p:nvPr/>
        </p:nvSpPr>
        <p:spPr bwMode="auto">
          <a:xfrm flipH="1">
            <a:off x="3703638" y="3911600"/>
            <a:ext cx="2786062" cy="1588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44" name="Rectangle 32"/>
          <p:cNvSpPr>
            <a:spLocks noChangeArrowheads="1"/>
          </p:cNvSpPr>
          <p:nvPr/>
        </p:nvSpPr>
        <p:spPr bwMode="auto">
          <a:xfrm>
            <a:off x="8501063" y="3184525"/>
            <a:ext cx="2381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Y</a:t>
            </a:r>
            <a:endParaRPr lang="en-US" altLang="zh-TW" sz="2000" baseline="-25000">
              <a:ea typeface="新細明體" charset="-120"/>
            </a:endParaRPr>
          </a:p>
        </p:txBody>
      </p:sp>
      <p:sp>
        <p:nvSpPr>
          <p:cNvPr id="90145" name="Rectangle 33"/>
          <p:cNvSpPr>
            <a:spLocks noChangeArrowheads="1"/>
          </p:cNvSpPr>
          <p:nvPr/>
        </p:nvSpPr>
        <p:spPr bwMode="auto">
          <a:xfrm>
            <a:off x="8534400" y="2971800"/>
            <a:ext cx="3349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latin typeface="Symbol" pitchFamily="18" charset="2"/>
                <a:ea typeface="新細明體" charset="-120"/>
              </a:rPr>
              <a:t>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Confidence Interval for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the Average Y, Given X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538163" y="1600200"/>
            <a:ext cx="79248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143000" y="1905000"/>
            <a:ext cx="7391400" cy="942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latin typeface="Times New Roman" pitchFamily="18" charset="0"/>
                <a:ea typeface="新細明體" charset="-120"/>
              </a:rPr>
              <a:t>Confidence interval estimate for the mean value of Y  given a particular X</a:t>
            </a:r>
            <a:r>
              <a:rPr lang="en-US" altLang="zh-TW" sz="2800" baseline="-25000" dirty="0">
                <a:latin typeface="Times New Roman" pitchFamily="18" charset="0"/>
                <a:ea typeface="新細明體" charset="-120"/>
              </a:rPr>
              <a:t>i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5486400" y="4419600"/>
            <a:ext cx="350520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Size of interval varies according to distance away from mean,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X    </a:t>
            </a:r>
            <a:endParaRPr lang="en-US" altLang="zh-TW" b="1">
              <a:latin typeface="Times New Roman" pitchFamily="18" charset="0"/>
              <a:ea typeface="新細明體" charset="-120"/>
            </a:endParaRPr>
          </a:p>
        </p:txBody>
      </p:sp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2514600" y="2971800"/>
          <a:ext cx="5181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3" imgW="2044700" imgH="584200" progId="Equation.3">
                  <p:embed/>
                </p:oleObj>
              </mc:Choice>
              <mc:Fallback>
                <p:oleObj name="Equation" r:id="rId3" imgW="2044700" imgH="584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71800"/>
                        <a:ext cx="5181600" cy="14732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8001000" y="47244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91145" name="AutoShape 9"/>
          <p:cNvSpPr>
            <a:spLocks/>
          </p:cNvSpPr>
          <p:nvPr/>
        </p:nvSpPr>
        <p:spPr bwMode="auto">
          <a:xfrm rot="5400000">
            <a:off x="5676900" y="4762500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zh-TW" altLang="zh-TW" sz="2400"/>
          </a:p>
        </p:txBody>
      </p:sp>
      <p:graphicFrame>
        <p:nvGraphicFramePr>
          <p:cNvPr id="91146" name="Object 10"/>
          <p:cNvGraphicFramePr>
            <a:graphicFrameLocks noChangeAspect="1"/>
          </p:cNvGraphicFramePr>
          <p:nvPr/>
        </p:nvGraphicFramePr>
        <p:xfrm>
          <a:off x="1852613" y="5270500"/>
          <a:ext cx="49085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5" imgW="2362200" imgH="482600" progId="Equation.3">
                  <p:embed/>
                </p:oleObj>
              </mc:Choice>
              <mc:Fallback>
                <p:oleObj name="Equation" r:id="rId5" imgW="2362200" imgH="482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5270500"/>
                        <a:ext cx="4908550" cy="10001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Prediction Interval for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an Individual Y, Given X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538163" y="2057400"/>
            <a:ext cx="79248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914400" y="2133600"/>
            <a:ext cx="7772400" cy="942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latin typeface="Times New Roman" pitchFamily="18" charset="0"/>
                <a:ea typeface="新細明體" charset="-120"/>
              </a:rPr>
              <a:t>Prediction interval estimate for an individual value of Y  given a particular X</a:t>
            </a:r>
            <a:r>
              <a:rPr lang="en-US" altLang="zh-TW" sz="2800" baseline="-25000" dirty="0">
                <a:latin typeface="Times New Roman" pitchFamily="18" charset="0"/>
                <a:ea typeface="新細明體" charset="-120"/>
              </a:rPr>
              <a:t>i</a:t>
            </a:r>
          </a:p>
        </p:txBody>
      </p:sp>
      <p:sp>
        <p:nvSpPr>
          <p:cNvPr id="92166" name="Line 6"/>
          <p:cNvSpPr>
            <a:spLocks noChangeShapeType="1"/>
          </p:cNvSpPr>
          <p:nvPr/>
        </p:nvSpPr>
        <p:spPr bwMode="auto">
          <a:xfrm flipV="1">
            <a:off x="5562600" y="4800600"/>
            <a:ext cx="0" cy="685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3581400" y="5511800"/>
            <a:ext cx="5257800" cy="66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latin typeface="Times New Roman" pitchFamily="18" charset="0"/>
                <a:ea typeface="新細明體" charset="-120"/>
              </a:rPr>
              <a:t>This extra term adds to the interval width to reflect the added uncertainty for an individual case</a:t>
            </a:r>
          </a:p>
        </p:txBody>
      </p:sp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2443163" y="3371850"/>
          <a:ext cx="4570412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3" imgW="1803400" imgH="508000" progId="Equation.3">
                  <p:embed/>
                </p:oleObj>
              </mc:Choice>
              <mc:Fallback>
                <p:oleObj name="Equation" r:id="rId3" imgW="1803400" imgH="508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3371850"/>
                        <a:ext cx="4570412" cy="128111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9" name="Oval 9"/>
          <p:cNvSpPr>
            <a:spLocks noChangeArrowheads="1"/>
          </p:cNvSpPr>
          <p:nvPr/>
        </p:nvSpPr>
        <p:spPr bwMode="auto">
          <a:xfrm>
            <a:off x="5410200" y="4114800"/>
            <a:ext cx="381000" cy="685800"/>
          </a:xfrm>
          <a:prstGeom prst="ellipse">
            <a:avLst/>
          </a:prstGeom>
          <a:noFill/>
          <a:ln w="1905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Estimation of Mean Values: Example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609600" y="2590800"/>
            <a:ext cx="800100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Find the 95% confidence interval for the mean price of 2,000 square-foot houses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685800" y="3657600"/>
            <a:ext cx="55626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Predicted Price Y</a:t>
            </a:r>
            <a:r>
              <a:rPr lang="en-US" altLang="zh-TW" sz="2400" baseline="-25000">
                <a:ea typeface="新細明體" charset="-120"/>
              </a:rPr>
              <a:t>i</a:t>
            </a:r>
            <a:r>
              <a:rPr lang="en-US" altLang="zh-TW" sz="2400">
                <a:ea typeface="新細明體" charset="-120"/>
              </a:rPr>
              <a:t> = 317.85 ($1,000s)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2819400" y="33528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Symbol" pitchFamily="18" charset="2"/>
                <a:ea typeface="新細明體" charset="-120"/>
              </a:rPr>
              <a:t></a:t>
            </a:r>
          </a:p>
        </p:txBody>
      </p:sp>
      <p:graphicFrame>
        <p:nvGraphicFramePr>
          <p:cNvPr id="93191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13263" y="3308350"/>
          <a:ext cx="163512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tion" r:id="rId3" imgW="162105" imgH="275422" progId="Equation.3">
                  <p:embed/>
                </p:oleObj>
              </mc:Choice>
              <mc:Fallback>
                <p:oleObj name="Equation" r:id="rId3" imgW="162105" imgH="275422" progId="Equation.3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263" y="3308350"/>
                        <a:ext cx="163512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2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13263" y="3308350"/>
          <a:ext cx="163512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Equation" r:id="rId5" imgW="162105" imgH="275422" progId="Equation.3">
                  <p:embed/>
                </p:oleObj>
              </mc:Choice>
              <mc:Fallback>
                <p:oleObj name="Equation" r:id="rId5" imgW="162105" imgH="275422" progId="Equation.3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263" y="3308350"/>
                        <a:ext cx="163512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1371600" y="1828800"/>
            <a:ext cx="6786563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latin typeface="Times New Roman" pitchFamily="18" charset="0"/>
                <a:ea typeface="新細明體" charset="-120"/>
              </a:rPr>
              <a:t>Confidence Interval Estimate for </a:t>
            </a:r>
            <a:r>
              <a:rPr lang="el-GR" sz="2800" dirty="0">
                <a:latin typeface="Times New Roman" pitchFamily="18" charset="0"/>
                <a:cs typeface="Arial" charset="0"/>
              </a:rPr>
              <a:t>μ</a:t>
            </a:r>
            <a:r>
              <a:rPr lang="en-US" altLang="zh-TW" sz="2800" baseline="-25000" dirty="0">
                <a:latin typeface="Times New Roman" pitchFamily="18" charset="0"/>
                <a:ea typeface="新細明體" charset="-120"/>
              </a:rPr>
              <a:t>Y|X=X</a:t>
            </a:r>
            <a:endParaRPr lang="en-US" altLang="zh-TW" sz="2400" i="1" baseline="-25000" dirty="0">
              <a:latin typeface="Times New Roman" pitchFamily="18" charset="0"/>
              <a:ea typeface="新細明體" charset="-120"/>
            </a:endParaRPr>
          </a:p>
        </p:txBody>
      </p:sp>
      <p:graphicFrame>
        <p:nvGraphicFramePr>
          <p:cNvPr id="93194" name="Object 10"/>
          <p:cNvGraphicFramePr>
            <a:graphicFrameLocks noChangeAspect="1"/>
          </p:cNvGraphicFramePr>
          <p:nvPr/>
        </p:nvGraphicFramePr>
        <p:xfrm>
          <a:off x="1295400" y="4267200"/>
          <a:ext cx="6567488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6" imgW="3009900" imgH="533400" progId="Equation.3">
                  <p:embed/>
                </p:oleObj>
              </mc:Choice>
              <mc:Fallback>
                <p:oleObj name="Equation" r:id="rId6" imgW="3009900" imgH="533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267200"/>
                        <a:ext cx="6567488" cy="116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533400" y="5486400"/>
            <a:ext cx="800100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ea typeface="新細明體" charset="-120"/>
              </a:rPr>
              <a:t>The confidence interval endpoints are 280.66 and 354.90, or from $280,660 to $354,900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7010400" y="2133600"/>
            <a:ext cx="304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10A5CF38-B7E9-4C01-A487-7E29D218CA69}" type="slidenum">
              <a:rPr lang="en-US" altLang="zh-TW"/>
              <a:pPr/>
              <a:t>3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Linear Regression Example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Using Excel</a:t>
            </a:r>
          </a:p>
        </p:txBody>
      </p:sp>
      <p:pic>
        <p:nvPicPr>
          <p:cNvPr id="41988" name="Picture 4" descr="13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828800"/>
            <a:ext cx="6172200" cy="4524375"/>
          </a:xfrm>
          <a:prstGeom prst="rect">
            <a:avLst/>
          </a:prstGeom>
          <a:noFill/>
        </p:spPr>
      </p:pic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2057400" cy="2057400"/>
          </a:xfrm>
          <a:solidFill>
            <a:schemeClr val="accent1">
              <a:lumMod val="20000"/>
              <a:lumOff val="80000"/>
            </a:schemeClr>
          </a:solidFill>
          <a:ln/>
        </p:spPr>
        <p:txBody>
          <a:bodyPr lIns="85342" tIns="42672" rIns="85342" bIns="42672"/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Tools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--------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 Data Analysis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--------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 Regression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Estimation of Individual Values: Example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609600" y="2667000"/>
            <a:ext cx="800100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Find the 95% prediction interval for an individual house with 2,000 square feet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609600" y="3657600"/>
            <a:ext cx="80740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Predicted Price Y</a:t>
            </a:r>
            <a:r>
              <a:rPr lang="en-US" altLang="zh-TW" sz="2400" baseline="-25000">
                <a:ea typeface="新細明體" charset="-120"/>
              </a:rPr>
              <a:t>i</a:t>
            </a:r>
            <a:r>
              <a:rPr lang="en-US" altLang="zh-TW" sz="2400">
                <a:ea typeface="新細明體" charset="-120"/>
              </a:rPr>
              <a:t> = 317.85 ($1,000s)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2743200" y="33528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Symbol" pitchFamily="18" charset="2"/>
                <a:ea typeface="新細明體" charset="-120"/>
              </a:rPr>
              <a:t></a:t>
            </a:r>
          </a:p>
        </p:txBody>
      </p:sp>
      <p:graphicFrame>
        <p:nvGraphicFramePr>
          <p:cNvPr id="96263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13263" y="3308350"/>
          <a:ext cx="163512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Equation" r:id="rId3" imgW="162105" imgH="275422" progId="Equation.3">
                  <p:embed/>
                </p:oleObj>
              </mc:Choice>
              <mc:Fallback>
                <p:oleObj name="Equation" r:id="rId3" imgW="162105" imgH="275422" progId="Equation.3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263" y="3308350"/>
                        <a:ext cx="163512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13263" y="3308350"/>
          <a:ext cx="163512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Equation" r:id="rId5" imgW="162105" imgH="275422" progId="Equation.3">
                  <p:embed/>
                </p:oleObj>
              </mc:Choice>
              <mc:Fallback>
                <p:oleObj name="Equation" r:id="rId5" imgW="162105" imgH="275422" progId="Equation.3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263" y="3308350"/>
                        <a:ext cx="163512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1600200" y="1905000"/>
            <a:ext cx="6176963" cy="639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latin typeface="Times New Roman" pitchFamily="18" charset="0"/>
                <a:ea typeface="新細明體" charset="-120"/>
              </a:rPr>
              <a:t>Prediction Interval Estimate for Y</a:t>
            </a:r>
            <a:r>
              <a:rPr lang="en-US" altLang="zh-TW" sz="2800" baseline="-25000" dirty="0">
                <a:latin typeface="Times New Roman" pitchFamily="18" charset="0"/>
                <a:ea typeface="新細明體" charset="-120"/>
              </a:rPr>
              <a:t>X=X</a:t>
            </a:r>
            <a:endParaRPr lang="en-US" altLang="zh-TW" sz="2400" i="1" baseline="-25000" dirty="0">
              <a:latin typeface="Times New Roman" pitchFamily="18" charset="0"/>
              <a:ea typeface="新細明體" charset="-120"/>
            </a:endParaRPr>
          </a:p>
        </p:txBody>
      </p:sp>
      <p:graphicFrame>
        <p:nvGraphicFramePr>
          <p:cNvPr id="96266" name="Object 10"/>
          <p:cNvGraphicFramePr>
            <a:graphicFrameLocks noChangeAspect="1"/>
          </p:cNvGraphicFramePr>
          <p:nvPr/>
        </p:nvGraphicFramePr>
        <p:xfrm>
          <a:off x="990600" y="4191000"/>
          <a:ext cx="712152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Equation" r:id="rId6" imgW="3263900" imgH="533400" progId="Equation.3">
                  <p:embed/>
                </p:oleObj>
              </mc:Choice>
              <mc:Fallback>
                <p:oleObj name="Equation" r:id="rId6" imgW="3263900" imgH="533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91000"/>
                        <a:ext cx="7121525" cy="116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685800" y="5486400"/>
            <a:ext cx="792480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The prediction interval endpoints are 215.50 and 420.07, or from $215,500 to $420,070</a:t>
            </a:r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6934200" y="2209800"/>
            <a:ext cx="304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524000" y="2133600"/>
            <a:ext cx="66294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77200" cy="3276600"/>
          </a:xfrm>
          <a:noFill/>
          <a:ln/>
        </p:spPr>
        <p:txBody>
          <a:bodyPr lIns="85342" tIns="42672" rIns="85342" bIns="42672">
            <a:normAutofit fontScale="92500"/>
          </a:bodyPr>
          <a:lstStyle/>
          <a:p>
            <a:r>
              <a:rPr lang="en-US" altLang="zh-TW" dirty="0">
                <a:ea typeface="新細明體" charset="-120"/>
              </a:rPr>
              <a:t>Hypotheses </a:t>
            </a:r>
          </a:p>
          <a:p>
            <a:pPr lvl="1"/>
            <a:r>
              <a:rPr lang="en-US" altLang="zh-TW" dirty="0">
                <a:ea typeface="新細明體" charset="-120"/>
              </a:rPr>
              <a:t>	H</a:t>
            </a:r>
            <a:r>
              <a:rPr lang="en-US" altLang="zh-TW" baseline="-25000" dirty="0">
                <a:ea typeface="新細明體" charset="-120"/>
              </a:rPr>
              <a:t>0</a:t>
            </a:r>
            <a:r>
              <a:rPr lang="en-US" altLang="zh-TW" dirty="0">
                <a:ea typeface="新細明體" charset="-120"/>
              </a:rPr>
              <a:t>: </a:t>
            </a:r>
            <a:r>
              <a:rPr lang="el-GR" dirty="0"/>
              <a:t>ρ</a:t>
            </a:r>
            <a:r>
              <a:rPr lang="en-US" altLang="zh-TW" dirty="0">
                <a:ea typeface="新細明體" charset="-120"/>
              </a:rPr>
              <a:t> = 0 	(no correlation between X and Y) </a:t>
            </a:r>
          </a:p>
          <a:p>
            <a:pPr lvl="1"/>
            <a:r>
              <a:rPr lang="en-US" altLang="zh-TW" dirty="0">
                <a:ea typeface="新細明體" charset="-120"/>
              </a:rPr>
              <a:t>	H</a:t>
            </a:r>
            <a:r>
              <a:rPr lang="en-US" altLang="zh-TW" baseline="-25000" dirty="0">
                <a:ea typeface="新細明體" charset="-120"/>
              </a:rPr>
              <a:t>1</a:t>
            </a:r>
            <a:r>
              <a:rPr lang="en-US" altLang="zh-TW" dirty="0">
                <a:ea typeface="新細明體" charset="-120"/>
              </a:rPr>
              <a:t>: </a:t>
            </a:r>
            <a:r>
              <a:rPr lang="el-GR" dirty="0"/>
              <a:t>ρ</a:t>
            </a:r>
            <a:r>
              <a:rPr lang="en-US" altLang="zh-TW" i="1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≠ 0 	(correlation exists)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Test statistic</a:t>
            </a:r>
          </a:p>
          <a:p>
            <a:pPr lvl="1">
              <a:buFont typeface="Wingdings" pitchFamily="2" charset="2"/>
              <a:buNone/>
            </a:pPr>
            <a:r>
              <a:rPr lang="en-US" altLang="zh-TW" dirty="0">
                <a:ea typeface="新細明體" charset="-120"/>
              </a:rPr>
              <a:t> 					(with n – 2 degrees of freedom)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7315200" cy="1295400"/>
          </a:xfrm>
        </p:spPr>
        <p:txBody>
          <a:bodyPr/>
          <a:lstStyle/>
          <a:p>
            <a:r>
              <a:rPr lang="en-US" altLang="zh-TW" sz="3600">
                <a:ea typeface="新細明體" charset="-120"/>
              </a:rPr>
              <a:t>t Test for a Correlation Coefficient</a:t>
            </a:r>
          </a:p>
        </p:txBody>
      </p:sp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2071670" y="4286256"/>
          <a:ext cx="213360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3" imgW="736600" imgH="647700" progId="Equation.3">
                  <p:embed/>
                </p:oleObj>
              </mc:Choice>
              <mc:Fallback>
                <p:oleObj name="Equation" r:id="rId3" imgW="736600" imgH="6477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4286256"/>
                        <a:ext cx="2133600" cy="18764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7"/>
          <p:cNvGraphicFramePr>
            <a:graphicFrameLocks noChangeAspect="1"/>
          </p:cNvGraphicFramePr>
          <p:nvPr/>
        </p:nvGraphicFramePr>
        <p:xfrm>
          <a:off x="5486400" y="4724400"/>
          <a:ext cx="1960563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Equation" r:id="rId5" imgW="1143000" imgH="927100" progId="Equation.3">
                  <p:embed/>
                </p:oleObj>
              </mc:Choice>
              <mc:Fallback>
                <p:oleObj name="Equation" r:id="rId5" imgW="1143000" imgH="9271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724400"/>
                        <a:ext cx="1960563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DE0B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7239000" cy="1295400"/>
          </a:xfrm>
        </p:spPr>
        <p:txBody>
          <a:bodyPr/>
          <a:lstStyle/>
          <a:p>
            <a:r>
              <a:rPr lang="en-US" altLang="zh-TW" sz="3600">
                <a:ea typeface="新細明體" charset="-120"/>
              </a:rPr>
              <a:t>t Test for a Correlation Coefficient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828800" y="1905000"/>
            <a:ext cx="617220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charset="-120"/>
              </a:rPr>
              <a:t>Is there evidence of a linear relationship between square feet and house price at the .05 level of significance?</a:t>
            </a: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2590800" y="3200400"/>
            <a:ext cx="38862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None/>
            </a:pPr>
            <a:r>
              <a:rPr lang="en-US" altLang="zh-TW" sz="2300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H</a:t>
            </a:r>
            <a:r>
              <a:rPr lang="en-US" altLang="zh-TW" sz="2300" baseline="-25000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0</a:t>
            </a:r>
            <a:r>
              <a:rPr lang="en-US" altLang="zh-TW" sz="2300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: </a:t>
            </a:r>
            <a:r>
              <a:rPr lang="el-GR" sz="2300" dirty="0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ρ</a:t>
            </a:r>
            <a:r>
              <a:rPr lang="en-US" altLang="zh-TW" sz="2300" baseline="-25000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300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= 0    (No correlation)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en-US" altLang="zh-TW" sz="2300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H</a:t>
            </a:r>
            <a:r>
              <a:rPr lang="en-US" altLang="zh-TW" sz="2300" baseline="-25000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1</a:t>
            </a:r>
            <a:r>
              <a:rPr lang="en-US" altLang="zh-TW" sz="2300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: </a:t>
            </a:r>
            <a:r>
              <a:rPr lang="el-GR" sz="2300" dirty="0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ρ</a:t>
            </a:r>
            <a:r>
              <a:rPr lang="en-US" altLang="zh-TW" sz="2300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300" dirty="0">
                <a:solidFill>
                  <a:schemeClr val="tx2"/>
                </a:solidFill>
                <a:latin typeface="Times New Roman" pitchFamily="18" charset="0"/>
                <a:ea typeface="新細明體" charset="-120"/>
                <a:cs typeface="Arial" charset="0"/>
              </a:rPr>
              <a:t>≠</a:t>
            </a:r>
            <a:r>
              <a:rPr lang="en-US" altLang="zh-TW" sz="2300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 0    (correlation exists)</a:t>
            </a:r>
            <a:endParaRPr lang="en-US" altLang="zh-TW" sz="2300" b="1" dirty="0">
              <a:solidFill>
                <a:schemeClr val="tx2"/>
              </a:solidFill>
              <a:latin typeface="Times New Roman" pitchFamily="18" charset="0"/>
              <a:ea typeface="新細明體" charset="-120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en-US" altLang="zh-TW" sz="2300" i="1" dirty="0">
                <a:solidFill>
                  <a:schemeClr val="tx2"/>
                </a:solidFill>
                <a:latin typeface="Times New Roman" pitchFamily="18" charset="0"/>
                <a:ea typeface="新細明體" charset="-120"/>
                <a:sym typeface="Symbol" pitchFamily="18" charset="2"/>
              </a:rPr>
              <a:t>   </a:t>
            </a:r>
            <a:r>
              <a:rPr lang="en-US" altLang="zh-TW" sz="2300" dirty="0">
                <a:solidFill>
                  <a:schemeClr val="tx2"/>
                </a:solidFill>
                <a:latin typeface="Times New Roman" pitchFamily="18" charset="0"/>
                <a:ea typeface="新細明體" charset="-120"/>
                <a:sym typeface="Symbol" pitchFamily="18" charset="2"/>
              </a:rPr>
              <a:t></a:t>
            </a:r>
            <a:r>
              <a:rPr lang="en-US" altLang="zh-TW" sz="2300" b="1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300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=.05 ,   </a:t>
            </a:r>
            <a:r>
              <a:rPr lang="en-US" altLang="zh-TW" sz="2300" dirty="0" err="1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df</a:t>
            </a:r>
            <a:r>
              <a:rPr lang="en-US" altLang="zh-TW" sz="2300" b="1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300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=</a:t>
            </a:r>
            <a:r>
              <a:rPr lang="en-US" altLang="zh-TW" sz="2300" b="1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300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10 - 2  = 8</a:t>
            </a:r>
          </a:p>
        </p:txBody>
      </p:sp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2316163" y="4800600"/>
          <a:ext cx="4865687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Equation" r:id="rId3" imgW="2044700" imgH="647700" progId="Equation.3">
                  <p:embed/>
                </p:oleObj>
              </mc:Choice>
              <mc:Fallback>
                <p:oleObj name="Equation" r:id="rId3" imgW="2044700" imgH="647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4800600"/>
                        <a:ext cx="4865687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DE0B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7239000" cy="1295400"/>
          </a:xfrm>
        </p:spPr>
        <p:txBody>
          <a:bodyPr/>
          <a:lstStyle/>
          <a:p>
            <a:r>
              <a:rPr lang="en-US" altLang="zh-TW" sz="3600">
                <a:ea typeface="新細明體" charset="-120"/>
              </a:rPr>
              <a:t>t Test for a Correlation Coefficient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4648200" y="4267200"/>
            <a:ext cx="9906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1400">
                <a:ea typeface="新細明體" charset="-120"/>
              </a:rPr>
              <a:t>Reject H</a:t>
            </a:r>
            <a:r>
              <a:rPr lang="en-US" altLang="zh-TW" sz="1400" baseline="-25000">
                <a:ea typeface="新細明體" charset="-120"/>
              </a:rPr>
              <a:t>0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457200" y="4267200"/>
            <a:ext cx="9906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1400">
                <a:ea typeface="新細明體" charset="-120"/>
              </a:rPr>
              <a:t>Reject H</a:t>
            </a:r>
            <a:r>
              <a:rPr lang="en-US" altLang="zh-TW" sz="1400" baseline="-25000">
                <a:ea typeface="新細明體" charset="-120"/>
              </a:rPr>
              <a:t>0</a:t>
            </a:r>
          </a:p>
        </p:txBody>
      </p:sp>
      <p:sp>
        <p:nvSpPr>
          <p:cNvPr id="83976" name="Freeform 8"/>
          <p:cNvSpPr>
            <a:spLocks/>
          </p:cNvSpPr>
          <p:nvPr/>
        </p:nvSpPr>
        <p:spPr bwMode="auto">
          <a:xfrm flipH="1">
            <a:off x="4572000" y="3810000"/>
            <a:ext cx="842963" cy="228600"/>
          </a:xfrm>
          <a:custGeom>
            <a:avLst/>
            <a:gdLst/>
            <a:ahLst/>
            <a:cxnLst>
              <a:cxn ang="0">
                <a:pos x="9" y="177"/>
              </a:cxn>
              <a:cxn ang="0">
                <a:pos x="0" y="132"/>
              </a:cxn>
              <a:cxn ang="0">
                <a:pos x="258" y="114"/>
              </a:cxn>
              <a:cxn ang="0">
                <a:pos x="423" y="66"/>
              </a:cxn>
              <a:cxn ang="0">
                <a:pos x="504" y="48"/>
              </a:cxn>
              <a:cxn ang="0">
                <a:pos x="582" y="0"/>
              </a:cxn>
              <a:cxn ang="0">
                <a:pos x="582" y="183"/>
              </a:cxn>
              <a:cxn ang="0">
                <a:pos x="9" y="182"/>
              </a:cxn>
              <a:cxn ang="0">
                <a:pos x="9" y="177"/>
              </a:cxn>
            </a:cxnLst>
            <a:rect l="0" t="0" r="r" b="b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chemeClr val="accent2"/>
          </a:solidFill>
          <a:ln w="12700" cap="rnd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3977" name="Freeform 9"/>
          <p:cNvSpPr>
            <a:spLocks/>
          </p:cNvSpPr>
          <p:nvPr/>
        </p:nvSpPr>
        <p:spPr bwMode="auto">
          <a:xfrm>
            <a:off x="685800" y="3810000"/>
            <a:ext cx="833438" cy="228600"/>
          </a:xfrm>
          <a:custGeom>
            <a:avLst/>
            <a:gdLst/>
            <a:ahLst/>
            <a:cxnLst>
              <a:cxn ang="0">
                <a:pos x="9" y="177"/>
              </a:cxn>
              <a:cxn ang="0">
                <a:pos x="0" y="132"/>
              </a:cxn>
              <a:cxn ang="0">
                <a:pos x="258" y="114"/>
              </a:cxn>
              <a:cxn ang="0">
                <a:pos x="423" y="66"/>
              </a:cxn>
              <a:cxn ang="0">
                <a:pos x="504" y="48"/>
              </a:cxn>
              <a:cxn ang="0">
                <a:pos x="582" y="0"/>
              </a:cxn>
              <a:cxn ang="0">
                <a:pos x="582" y="183"/>
              </a:cxn>
              <a:cxn ang="0">
                <a:pos x="9" y="182"/>
              </a:cxn>
              <a:cxn ang="0">
                <a:pos x="9" y="177"/>
              </a:cxn>
            </a:cxnLst>
            <a:rect l="0" t="0" r="r" b="b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chemeClr val="accent2"/>
          </a:solidFill>
          <a:ln w="12700" cap="rnd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3978" name="Freeform 10"/>
          <p:cNvSpPr>
            <a:spLocks/>
          </p:cNvSpPr>
          <p:nvPr/>
        </p:nvSpPr>
        <p:spPr bwMode="auto">
          <a:xfrm>
            <a:off x="762000" y="2667000"/>
            <a:ext cx="2362200" cy="1295400"/>
          </a:xfrm>
          <a:custGeom>
            <a:avLst/>
            <a:gdLst/>
            <a:ahLst/>
            <a:cxnLst>
              <a:cxn ang="0">
                <a:pos x="0" y="575"/>
              </a:cxn>
              <a:cxn ang="0">
                <a:pos x="63" y="570"/>
              </a:cxn>
              <a:cxn ang="0">
                <a:pos x="95" y="562"/>
              </a:cxn>
              <a:cxn ang="0">
                <a:pos x="127" y="553"/>
              </a:cxn>
              <a:cxn ang="0">
                <a:pos x="158" y="540"/>
              </a:cxn>
              <a:cxn ang="0">
                <a:pos x="190" y="521"/>
              </a:cxn>
              <a:cxn ang="0">
                <a:pos x="222" y="498"/>
              </a:cxn>
              <a:cxn ang="0">
                <a:pos x="284" y="432"/>
              </a:cxn>
              <a:cxn ang="0">
                <a:pos x="347" y="338"/>
              </a:cxn>
              <a:cxn ang="0">
                <a:pos x="410" y="224"/>
              </a:cxn>
              <a:cxn ang="0">
                <a:pos x="441" y="167"/>
              </a:cxn>
              <a:cxn ang="0">
                <a:pos x="473" y="114"/>
              </a:cxn>
              <a:cxn ang="0">
                <a:pos x="505" y="67"/>
              </a:cxn>
              <a:cxn ang="0">
                <a:pos x="535" y="31"/>
              </a:cxn>
              <a:cxn ang="0">
                <a:pos x="567" y="8"/>
              </a:cxn>
              <a:cxn ang="0">
                <a:pos x="599" y="0"/>
              </a:cxn>
            </a:cxnLst>
            <a:rect l="0" t="0" r="r" b="b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3979" name="Freeform 11"/>
          <p:cNvSpPr>
            <a:spLocks/>
          </p:cNvSpPr>
          <p:nvPr/>
        </p:nvSpPr>
        <p:spPr bwMode="auto">
          <a:xfrm>
            <a:off x="3124200" y="2667000"/>
            <a:ext cx="2209800" cy="1295400"/>
          </a:xfrm>
          <a:custGeom>
            <a:avLst/>
            <a:gdLst/>
            <a:ahLst/>
            <a:cxnLst>
              <a:cxn ang="0">
                <a:pos x="575" y="575"/>
              </a:cxn>
              <a:cxn ang="0">
                <a:pos x="515" y="570"/>
              </a:cxn>
              <a:cxn ang="0">
                <a:pos x="484" y="562"/>
              </a:cxn>
              <a:cxn ang="0">
                <a:pos x="455" y="553"/>
              </a:cxn>
              <a:cxn ang="0">
                <a:pos x="424" y="540"/>
              </a:cxn>
              <a:cxn ang="0">
                <a:pos x="393" y="521"/>
              </a:cxn>
              <a:cxn ang="0">
                <a:pos x="364" y="498"/>
              </a:cxn>
              <a:cxn ang="0">
                <a:pos x="303" y="432"/>
              </a:cxn>
              <a:cxn ang="0">
                <a:pos x="242" y="338"/>
              </a:cxn>
              <a:cxn ang="0">
                <a:pos x="182" y="224"/>
              </a:cxn>
              <a:cxn ang="0">
                <a:pos x="151" y="167"/>
              </a:cxn>
              <a:cxn ang="0">
                <a:pos x="120" y="114"/>
              </a:cxn>
              <a:cxn ang="0">
                <a:pos x="91" y="67"/>
              </a:cxn>
              <a:cxn ang="0">
                <a:pos x="60" y="31"/>
              </a:cxn>
              <a:cxn ang="0">
                <a:pos x="30" y="8"/>
              </a:cxn>
              <a:cxn ang="0">
                <a:pos x="0" y="0"/>
              </a:cxn>
            </a:cxnLst>
            <a:rect l="0" t="0" r="r" b="b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533400" y="4038600"/>
            <a:ext cx="510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>
            <a:off x="990600" y="3505200"/>
            <a:ext cx="228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82" name="Rectangle 14"/>
          <p:cNvSpPr>
            <a:spLocks noChangeArrowheads="1"/>
          </p:cNvSpPr>
          <p:nvPr/>
        </p:nvSpPr>
        <p:spPr bwMode="auto">
          <a:xfrm flipH="1">
            <a:off x="457200" y="3200400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Symbol" pitchFamily="18" charset="2"/>
                <a:ea typeface="新細明體" charset="-120"/>
              </a:rPr>
              <a:t>a</a:t>
            </a:r>
            <a:r>
              <a:rPr lang="en-US" altLang="zh-TW" sz="1600">
                <a:ea typeface="新細明體" charset="-120"/>
              </a:rPr>
              <a:t>/2=.025</a:t>
            </a:r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>
            <a:off x="3124200" y="26670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3984" name="Line 16"/>
          <p:cNvSpPr>
            <a:spLocks noChangeShapeType="1"/>
          </p:cNvSpPr>
          <p:nvPr/>
        </p:nvSpPr>
        <p:spPr bwMode="auto">
          <a:xfrm>
            <a:off x="1524000" y="4114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1295400" y="4343400"/>
            <a:ext cx="6858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-t</a:t>
            </a:r>
            <a:r>
              <a:rPr lang="el-GR" sz="2000" baseline="-25000">
                <a:cs typeface="Arial" charset="0"/>
              </a:rPr>
              <a:t>α</a:t>
            </a:r>
            <a:r>
              <a:rPr lang="en-US" altLang="zh-TW" sz="2000" baseline="-25000">
                <a:ea typeface="新細明體" charset="-120"/>
                <a:cs typeface="Arial" charset="0"/>
              </a:rPr>
              <a:t>/2</a:t>
            </a:r>
            <a:endParaRPr lang="el-GR" sz="2000" baseline="-25000">
              <a:cs typeface="Arial" charset="0"/>
            </a:endParaRPr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>
            <a:off x="1524000" y="4267200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2362200" y="4267200"/>
            <a:ext cx="15240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1400">
                <a:ea typeface="新細明體" charset="-120"/>
              </a:rPr>
              <a:t>Do not reject H</a:t>
            </a:r>
            <a:r>
              <a:rPr lang="en-US" altLang="zh-TW" sz="1400" baseline="-25000">
                <a:ea typeface="新細明體" charset="-120"/>
              </a:rPr>
              <a:t>0</a:t>
            </a:r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>
            <a:off x="381000" y="42672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89" name="Text Box 21"/>
          <p:cNvSpPr txBox="1">
            <a:spLocks noChangeArrowheads="1"/>
          </p:cNvSpPr>
          <p:nvPr/>
        </p:nvSpPr>
        <p:spPr bwMode="auto">
          <a:xfrm>
            <a:off x="2895600" y="4495800"/>
            <a:ext cx="4572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0</a:t>
            </a:r>
            <a:endParaRPr lang="el-GR" baseline="-25000">
              <a:cs typeface="Arial" charset="0"/>
            </a:endParaRPr>
          </a:p>
        </p:txBody>
      </p:sp>
      <p:sp>
        <p:nvSpPr>
          <p:cNvPr id="83990" name="Text Box 22"/>
          <p:cNvSpPr txBox="1">
            <a:spLocks noChangeArrowheads="1"/>
          </p:cNvSpPr>
          <p:nvPr/>
        </p:nvSpPr>
        <p:spPr bwMode="auto">
          <a:xfrm>
            <a:off x="4343400" y="4343400"/>
            <a:ext cx="6096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t</a:t>
            </a:r>
            <a:r>
              <a:rPr lang="el-GR" sz="2000" baseline="-25000">
                <a:cs typeface="Arial" charset="0"/>
              </a:rPr>
              <a:t>α</a:t>
            </a:r>
            <a:r>
              <a:rPr lang="en-US" altLang="zh-TW" sz="2000" baseline="-25000">
                <a:ea typeface="新細明體" charset="-120"/>
                <a:cs typeface="Arial" charset="0"/>
              </a:rPr>
              <a:t>/2</a:t>
            </a:r>
            <a:endParaRPr lang="el-GR" sz="2000" baseline="-25000">
              <a:cs typeface="Arial" charset="0"/>
            </a:endParaRPr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>
            <a:off x="4572000" y="4114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>
            <a:off x="4572000" y="42672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93" name="Line 25"/>
          <p:cNvSpPr>
            <a:spLocks noChangeShapeType="1"/>
          </p:cNvSpPr>
          <p:nvPr/>
        </p:nvSpPr>
        <p:spPr bwMode="auto">
          <a:xfrm>
            <a:off x="4648200" y="3505200"/>
            <a:ext cx="76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94" name="Rectangle 26"/>
          <p:cNvSpPr>
            <a:spLocks noChangeArrowheads="1"/>
          </p:cNvSpPr>
          <p:nvPr/>
        </p:nvSpPr>
        <p:spPr bwMode="auto">
          <a:xfrm flipH="1">
            <a:off x="4191000" y="3200400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Symbol" pitchFamily="18" charset="2"/>
                <a:ea typeface="新細明體" charset="-120"/>
              </a:rPr>
              <a:t>a</a:t>
            </a:r>
            <a:r>
              <a:rPr lang="en-US" altLang="zh-TW" sz="1600">
                <a:ea typeface="新細明體" charset="-120"/>
              </a:rPr>
              <a:t>/2=.025</a:t>
            </a:r>
          </a:p>
        </p:txBody>
      </p:sp>
      <p:sp>
        <p:nvSpPr>
          <p:cNvPr id="83995" name="Rectangle 27"/>
          <p:cNvSpPr>
            <a:spLocks noChangeArrowheads="1"/>
          </p:cNvSpPr>
          <p:nvPr/>
        </p:nvSpPr>
        <p:spPr bwMode="auto">
          <a:xfrm flipH="1">
            <a:off x="990600" y="4800600"/>
            <a:ext cx="1219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ea typeface="新細明體" charset="-120"/>
              </a:rPr>
              <a:t>-2.3060</a:t>
            </a:r>
          </a:p>
        </p:txBody>
      </p:sp>
      <p:sp>
        <p:nvSpPr>
          <p:cNvPr id="83996" name="Rectangle 28"/>
          <p:cNvSpPr>
            <a:spLocks noChangeArrowheads="1"/>
          </p:cNvSpPr>
          <p:nvPr/>
        </p:nvSpPr>
        <p:spPr bwMode="auto">
          <a:xfrm flipH="1">
            <a:off x="3962400" y="4724400"/>
            <a:ext cx="1219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ea typeface="新細明體" charset="-120"/>
              </a:rPr>
              <a:t>2.3060</a:t>
            </a:r>
          </a:p>
        </p:txBody>
      </p:sp>
      <p:sp>
        <p:nvSpPr>
          <p:cNvPr id="83997" name="Rectangle 29"/>
          <p:cNvSpPr>
            <a:spLocks noChangeArrowheads="1"/>
          </p:cNvSpPr>
          <p:nvPr/>
        </p:nvSpPr>
        <p:spPr bwMode="auto">
          <a:xfrm flipH="1">
            <a:off x="5181600" y="4876800"/>
            <a:ext cx="990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solidFill>
                  <a:schemeClr val="hlink"/>
                </a:solidFill>
                <a:ea typeface="新細明體" charset="-120"/>
              </a:rPr>
              <a:t>3.329</a:t>
            </a:r>
          </a:p>
        </p:txBody>
      </p:sp>
      <p:sp>
        <p:nvSpPr>
          <p:cNvPr id="83998" name="Line 30"/>
          <p:cNvSpPr>
            <a:spLocks noChangeShapeType="1"/>
          </p:cNvSpPr>
          <p:nvPr/>
        </p:nvSpPr>
        <p:spPr bwMode="auto">
          <a:xfrm flipV="1">
            <a:off x="5486400" y="4267200"/>
            <a:ext cx="0" cy="685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999" name="Rectangle 31"/>
          <p:cNvSpPr>
            <a:spLocks noChangeArrowheads="1"/>
          </p:cNvSpPr>
          <p:nvPr/>
        </p:nvSpPr>
        <p:spPr bwMode="auto">
          <a:xfrm flipH="1">
            <a:off x="381000" y="2590800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endParaRPr lang="zh-TW" altLang="zh-TW" sz="1600"/>
          </a:p>
        </p:txBody>
      </p:sp>
      <p:sp>
        <p:nvSpPr>
          <p:cNvPr id="84000" name="Rectangle 32"/>
          <p:cNvSpPr>
            <a:spLocks noChangeArrowheads="1"/>
          </p:cNvSpPr>
          <p:nvPr/>
        </p:nvSpPr>
        <p:spPr bwMode="auto">
          <a:xfrm flipH="1">
            <a:off x="304800" y="2514600"/>
            <a:ext cx="1752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>
                <a:ea typeface="新細明體" charset="-120"/>
              </a:rPr>
              <a:t>d.f. = 10- 2 = 8</a:t>
            </a:r>
          </a:p>
        </p:txBody>
      </p:sp>
      <p:sp>
        <p:nvSpPr>
          <p:cNvPr id="84001" name="Rectangle 33"/>
          <p:cNvSpPr>
            <a:spLocks noChangeArrowheads="1"/>
          </p:cNvSpPr>
          <p:nvPr/>
        </p:nvSpPr>
        <p:spPr bwMode="auto">
          <a:xfrm>
            <a:off x="6248400" y="3276600"/>
            <a:ext cx="2590800" cy="227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Conclusion:</a:t>
            </a:r>
            <a:br>
              <a:rPr lang="en-US" altLang="zh-TW" sz="2400" dirty="0">
                <a:latin typeface="Times New Roman" pitchFamily="18" charset="0"/>
                <a:ea typeface="新細明體" charset="-120"/>
              </a:rPr>
            </a:b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There is evidence of a linear association at the 5% level of significance</a:t>
            </a:r>
          </a:p>
        </p:txBody>
      </p:sp>
      <p:sp>
        <p:nvSpPr>
          <p:cNvPr id="84002" name="Rectangle 34"/>
          <p:cNvSpPr>
            <a:spLocks noChangeArrowheads="1"/>
          </p:cNvSpPr>
          <p:nvPr/>
        </p:nvSpPr>
        <p:spPr bwMode="auto">
          <a:xfrm>
            <a:off x="6248400" y="2286000"/>
            <a:ext cx="1914525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Decision:</a:t>
            </a:r>
            <a:br>
              <a:rPr lang="en-US" altLang="zh-TW" sz="2400" dirty="0">
                <a:latin typeface="Times New Roman" pitchFamily="18" charset="0"/>
                <a:ea typeface="新細明體" charset="-120"/>
              </a:rPr>
            </a:b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Reject H</a:t>
            </a:r>
            <a:r>
              <a:rPr lang="en-US" altLang="zh-TW" sz="2400" baseline="-25000" dirty="0">
                <a:latin typeface="Times New Roman" pitchFamily="18" charset="0"/>
                <a:ea typeface="新細明體" charset="-120"/>
              </a:rPr>
              <a:t>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Residual Analysis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2438400"/>
            <a:ext cx="8458200" cy="3883025"/>
          </a:xfrm>
          <a:noFill/>
          <a:ln/>
        </p:spPr>
        <p:txBody>
          <a:bodyPr lIns="85342" tIns="42672" rIns="85342" bIns="42672">
            <a:spAutoFit/>
          </a:bodyPr>
          <a:lstStyle/>
          <a:p>
            <a:r>
              <a:rPr lang="en-US" altLang="zh-TW" sz="2400" dirty="0">
                <a:ea typeface="新細明體" charset="-120"/>
              </a:rPr>
              <a:t>The </a:t>
            </a:r>
            <a:r>
              <a:rPr lang="en-US" altLang="zh-TW" sz="2400" b="1" dirty="0">
                <a:ea typeface="新細明體" charset="-120"/>
              </a:rPr>
              <a:t>residual</a:t>
            </a:r>
            <a:r>
              <a:rPr lang="en-US" altLang="zh-TW" sz="2400" dirty="0">
                <a:ea typeface="新細明體" charset="-120"/>
              </a:rPr>
              <a:t> for observation </a:t>
            </a:r>
            <a:r>
              <a:rPr lang="en-US" altLang="zh-TW" sz="24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, </a:t>
            </a:r>
            <a:r>
              <a:rPr lang="en-US" altLang="zh-TW" sz="2400" b="1" dirty="0" err="1">
                <a:ea typeface="新細明體" charset="-120"/>
              </a:rPr>
              <a:t>e</a:t>
            </a:r>
            <a:r>
              <a:rPr lang="en-US" altLang="zh-TW" sz="2400" b="1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, is the difference between its observed and predicted value</a:t>
            </a:r>
          </a:p>
          <a:p>
            <a:r>
              <a:rPr lang="en-US" altLang="zh-TW" sz="2400" dirty="0">
                <a:ea typeface="新細明體" charset="-120"/>
              </a:rPr>
              <a:t>Check the assumptions of regression by examining the residuals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Examine for </a:t>
            </a:r>
            <a:r>
              <a:rPr lang="en-US" altLang="zh-TW" sz="2400" u="sng" dirty="0">
                <a:ea typeface="新細明體" charset="-120"/>
              </a:rPr>
              <a:t>L</a:t>
            </a:r>
            <a:r>
              <a:rPr lang="en-US" altLang="zh-TW" sz="2400" dirty="0">
                <a:ea typeface="新細明體" charset="-120"/>
              </a:rPr>
              <a:t>inearity assumption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Evaluate </a:t>
            </a:r>
            <a:r>
              <a:rPr lang="en-US" altLang="zh-TW" sz="2400" u="sng" dirty="0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ndependence assumption 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Evaluate </a:t>
            </a:r>
            <a:r>
              <a:rPr lang="en-US" altLang="zh-TW" sz="2400" u="sng" dirty="0">
                <a:ea typeface="新細明體" charset="-120"/>
              </a:rPr>
              <a:t>N</a:t>
            </a:r>
            <a:r>
              <a:rPr lang="en-US" altLang="zh-TW" sz="2400" dirty="0">
                <a:ea typeface="新細明體" charset="-120"/>
              </a:rPr>
              <a:t>ormal distribution assumption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Examine </a:t>
            </a:r>
            <a:r>
              <a:rPr lang="en-US" altLang="zh-TW" sz="2400" u="sng" dirty="0">
                <a:ea typeface="新細明體" charset="-120"/>
              </a:rPr>
              <a:t>E</a:t>
            </a:r>
            <a:r>
              <a:rPr lang="en-US" altLang="zh-TW" sz="2400" dirty="0">
                <a:ea typeface="新細明體" charset="-120"/>
              </a:rPr>
              <a:t>qual variance for all levels of X</a:t>
            </a:r>
          </a:p>
          <a:p>
            <a:r>
              <a:rPr lang="en-US" altLang="zh-TW" sz="2400" dirty="0">
                <a:ea typeface="新細明體" charset="-120"/>
              </a:rPr>
              <a:t>Graphical Analysis of Residuals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Can plot residuals vs. X</a:t>
            </a:r>
          </a:p>
        </p:txBody>
      </p:sp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3643306" y="1357298"/>
          <a:ext cx="17732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3" imgW="647419" imgH="253890" progId="Equation.3">
                  <p:embed/>
                </p:oleObj>
              </mc:Choice>
              <mc:Fallback>
                <p:oleObj name="Equation" r:id="rId3" imgW="647419" imgH="25389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1357298"/>
                        <a:ext cx="1773238" cy="69215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Residual Analysis for Linearity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676400" y="5791200"/>
            <a:ext cx="1843088" cy="454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ea typeface="新細明體" charset="-120"/>
              </a:rPr>
              <a:t>Not Linear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6248400" y="5791200"/>
            <a:ext cx="1262063" cy="454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ea typeface="新細明體" charset="-120"/>
              </a:rPr>
              <a:t>Linear</a:t>
            </a:r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752475" y="4576763"/>
            <a:ext cx="0" cy="1138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752475" y="5029200"/>
            <a:ext cx="3514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4" name="Arc 10"/>
          <p:cNvSpPr>
            <a:spLocks/>
          </p:cNvSpPr>
          <p:nvPr/>
        </p:nvSpPr>
        <p:spPr bwMode="auto">
          <a:xfrm rot="12394748">
            <a:off x="1117600" y="4222750"/>
            <a:ext cx="3024188" cy="1798638"/>
          </a:xfrm>
          <a:custGeom>
            <a:avLst/>
            <a:gdLst>
              <a:gd name="G0" fmla="+- 3578 0 0"/>
              <a:gd name="G1" fmla="+- 0 0 0"/>
              <a:gd name="G2" fmla="+- 21600 0 0"/>
              <a:gd name="T0" fmla="*/ 25178 w 25178"/>
              <a:gd name="T1" fmla="*/ 19 h 21600"/>
              <a:gd name="T2" fmla="*/ 0 w 25178"/>
              <a:gd name="T3" fmla="*/ 21302 h 21600"/>
              <a:gd name="T4" fmla="*/ 3578 w 2517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78" h="21600" fill="none" extrusionOk="0">
                <a:moveTo>
                  <a:pt x="25177" y="18"/>
                </a:moveTo>
                <a:cubicBezTo>
                  <a:pt x="25167" y="11940"/>
                  <a:pt x="15499" y="21599"/>
                  <a:pt x="3578" y="21600"/>
                </a:cubicBezTo>
                <a:cubicBezTo>
                  <a:pt x="2379" y="21600"/>
                  <a:pt x="1182" y="21500"/>
                  <a:pt x="0" y="21301"/>
                </a:cubicBezTo>
              </a:path>
              <a:path w="25178" h="21600" stroke="0" extrusionOk="0">
                <a:moveTo>
                  <a:pt x="25177" y="18"/>
                </a:moveTo>
                <a:cubicBezTo>
                  <a:pt x="25167" y="11940"/>
                  <a:pt x="15499" y="21599"/>
                  <a:pt x="3578" y="21600"/>
                </a:cubicBezTo>
                <a:cubicBezTo>
                  <a:pt x="2379" y="21600"/>
                  <a:pt x="1182" y="21500"/>
                  <a:pt x="0" y="21301"/>
                </a:cubicBezTo>
                <a:lnTo>
                  <a:pt x="3578" y="0"/>
                </a:lnTo>
                <a:close/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5" name="Arc 11"/>
          <p:cNvSpPr>
            <a:spLocks/>
          </p:cNvSpPr>
          <p:nvPr/>
        </p:nvSpPr>
        <p:spPr bwMode="auto">
          <a:xfrm rot="12394774">
            <a:off x="1295400" y="5059363"/>
            <a:ext cx="2835275" cy="1798637"/>
          </a:xfrm>
          <a:custGeom>
            <a:avLst/>
            <a:gdLst>
              <a:gd name="G0" fmla="+- 2009 0 0"/>
              <a:gd name="G1" fmla="+- 0 0 0"/>
              <a:gd name="G2" fmla="+- 21600 0 0"/>
              <a:gd name="T0" fmla="*/ 23609 w 23609"/>
              <a:gd name="T1" fmla="*/ 19 h 21600"/>
              <a:gd name="T2" fmla="*/ 0 w 23609"/>
              <a:gd name="T3" fmla="*/ 21506 h 21600"/>
              <a:gd name="T4" fmla="*/ 2009 w 23609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609" h="21600" fill="none" extrusionOk="0">
                <a:moveTo>
                  <a:pt x="23608" y="18"/>
                </a:moveTo>
                <a:cubicBezTo>
                  <a:pt x="23598" y="11940"/>
                  <a:pt x="13930" y="21599"/>
                  <a:pt x="2009" y="21600"/>
                </a:cubicBezTo>
                <a:cubicBezTo>
                  <a:pt x="1338" y="21600"/>
                  <a:pt x="667" y="21568"/>
                  <a:pt x="-1" y="21506"/>
                </a:cubicBezTo>
              </a:path>
              <a:path w="23609" h="21600" stroke="0" extrusionOk="0">
                <a:moveTo>
                  <a:pt x="23608" y="18"/>
                </a:moveTo>
                <a:cubicBezTo>
                  <a:pt x="23598" y="11940"/>
                  <a:pt x="13930" y="21599"/>
                  <a:pt x="2009" y="21600"/>
                </a:cubicBezTo>
                <a:cubicBezTo>
                  <a:pt x="1338" y="21600"/>
                  <a:pt x="667" y="21568"/>
                  <a:pt x="-1" y="21506"/>
                </a:cubicBezTo>
                <a:lnTo>
                  <a:pt x="2009" y="0"/>
                </a:lnTo>
                <a:close/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6" name="Oval 12"/>
          <p:cNvSpPr>
            <a:spLocks noChangeArrowheads="1"/>
          </p:cNvSpPr>
          <p:nvPr/>
        </p:nvSpPr>
        <p:spPr bwMode="auto">
          <a:xfrm>
            <a:off x="981075" y="5334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7" name="Oval 13"/>
          <p:cNvSpPr>
            <a:spLocks noChangeArrowheads="1"/>
          </p:cNvSpPr>
          <p:nvPr/>
        </p:nvSpPr>
        <p:spPr bwMode="auto">
          <a:xfrm>
            <a:off x="1285875" y="5334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8" name="Oval 14"/>
          <p:cNvSpPr>
            <a:spLocks noChangeArrowheads="1"/>
          </p:cNvSpPr>
          <p:nvPr/>
        </p:nvSpPr>
        <p:spPr bwMode="auto">
          <a:xfrm>
            <a:off x="2733675" y="4648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9" name="Oval 15"/>
          <p:cNvSpPr>
            <a:spLocks noChangeArrowheads="1"/>
          </p:cNvSpPr>
          <p:nvPr/>
        </p:nvSpPr>
        <p:spPr bwMode="auto">
          <a:xfrm>
            <a:off x="2962275" y="4495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0" name="Oval 16"/>
          <p:cNvSpPr>
            <a:spLocks noChangeArrowheads="1"/>
          </p:cNvSpPr>
          <p:nvPr/>
        </p:nvSpPr>
        <p:spPr bwMode="auto">
          <a:xfrm>
            <a:off x="3267075" y="4953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1" name="Oval 17"/>
          <p:cNvSpPr>
            <a:spLocks noChangeArrowheads="1"/>
          </p:cNvSpPr>
          <p:nvPr/>
        </p:nvSpPr>
        <p:spPr bwMode="auto">
          <a:xfrm>
            <a:off x="1666875" y="5181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2" name="Oval 18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3" name="Oval 19"/>
          <p:cNvSpPr>
            <a:spLocks noChangeArrowheads="1"/>
          </p:cNvSpPr>
          <p:nvPr/>
        </p:nvSpPr>
        <p:spPr bwMode="auto">
          <a:xfrm>
            <a:off x="3581400" y="5181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4" name="Oval 20"/>
          <p:cNvSpPr>
            <a:spLocks noChangeArrowheads="1"/>
          </p:cNvSpPr>
          <p:nvPr/>
        </p:nvSpPr>
        <p:spPr bwMode="auto">
          <a:xfrm>
            <a:off x="3581400" y="4876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5" name="Oval 21"/>
          <p:cNvSpPr>
            <a:spLocks noChangeArrowheads="1"/>
          </p:cNvSpPr>
          <p:nvPr/>
        </p:nvSpPr>
        <p:spPr bwMode="auto">
          <a:xfrm>
            <a:off x="3886200" y="5029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6" name="Oval 22"/>
          <p:cNvSpPr>
            <a:spLocks noChangeArrowheads="1"/>
          </p:cNvSpPr>
          <p:nvPr/>
        </p:nvSpPr>
        <p:spPr bwMode="auto">
          <a:xfrm>
            <a:off x="2962275" y="4876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7" name="Oval 23"/>
          <p:cNvSpPr>
            <a:spLocks noChangeArrowheads="1"/>
          </p:cNvSpPr>
          <p:nvPr/>
        </p:nvSpPr>
        <p:spPr bwMode="auto">
          <a:xfrm>
            <a:off x="2276475" y="4876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8" name="Oval 24"/>
          <p:cNvSpPr>
            <a:spLocks noChangeArrowheads="1"/>
          </p:cNvSpPr>
          <p:nvPr/>
        </p:nvSpPr>
        <p:spPr bwMode="auto">
          <a:xfrm>
            <a:off x="2505075" y="4572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9" name="Oval 25"/>
          <p:cNvSpPr>
            <a:spLocks noChangeArrowheads="1"/>
          </p:cNvSpPr>
          <p:nvPr/>
        </p:nvSpPr>
        <p:spPr bwMode="auto">
          <a:xfrm>
            <a:off x="2124075" y="4572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10" name="Oval 26"/>
          <p:cNvSpPr>
            <a:spLocks noChangeArrowheads="1"/>
          </p:cNvSpPr>
          <p:nvPr/>
        </p:nvSpPr>
        <p:spPr bwMode="auto">
          <a:xfrm>
            <a:off x="1209675" y="5029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11" name="Oval 27"/>
          <p:cNvSpPr>
            <a:spLocks noChangeArrowheads="1"/>
          </p:cNvSpPr>
          <p:nvPr/>
        </p:nvSpPr>
        <p:spPr bwMode="auto">
          <a:xfrm>
            <a:off x="1438275" y="4876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12" name="Oval 28"/>
          <p:cNvSpPr>
            <a:spLocks noChangeArrowheads="1"/>
          </p:cNvSpPr>
          <p:nvPr/>
        </p:nvSpPr>
        <p:spPr bwMode="auto">
          <a:xfrm>
            <a:off x="1743075" y="4953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13" name="Oval 29"/>
          <p:cNvSpPr>
            <a:spLocks noChangeArrowheads="1"/>
          </p:cNvSpPr>
          <p:nvPr/>
        </p:nvSpPr>
        <p:spPr bwMode="auto">
          <a:xfrm>
            <a:off x="2581275" y="4876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14" name="Oval 30"/>
          <p:cNvSpPr>
            <a:spLocks noChangeArrowheads="1"/>
          </p:cNvSpPr>
          <p:nvPr/>
        </p:nvSpPr>
        <p:spPr bwMode="auto">
          <a:xfrm>
            <a:off x="1819275" y="4648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15" name="Oval 31"/>
          <p:cNvSpPr>
            <a:spLocks noChangeArrowheads="1"/>
          </p:cNvSpPr>
          <p:nvPr/>
        </p:nvSpPr>
        <p:spPr bwMode="auto">
          <a:xfrm>
            <a:off x="4038600" y="5334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16" name="Oval 32"/>
          <p:cNvSpPr>
            <a:spLocks noChangeArrowheads="1"/>
          </p:cNvSpPr>
          <p:nvPr/>
        </p:nvSpPr>
        <p:spPr bwMode="auto">
          <a:xfrm>
            <a:off x="2047875" y="5029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17" name="Rectangle 33"/>
          <p:cNvSpPr>
            <a:spLocks noChangeArrowheads="1"/>
          </p:cNvSpPr>
          <p:nvPr/>
        </p:nvSpPr>
        <p:spPr bwMode="auto">
          <a:xfrm>
            <a:off x="4267200" y="4800600"/>
            <a:ext cx="381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7618" name="Rectangle 34"/>
          <p:cNvSpPr>
            <a:spLocks noChangeArrowheads="1"/>
          </p:cNvSpPr>
          <p:nvPr/>
        </p:nvSpPr>
        <p:spPr bwMode="auto">
          <a:xfrm rot="16200000">
            <a:off x="-150813" y="487521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residuals</a:t>
            </a:r>
          </a:p>
        </p:txBody>
      </p:sp>
      <p:sp>
        <p:nvSpPr>
          <p:cNvPr id="67619" name="Line 35"/>
          <p:cNvSpPr>
            <a:spLocks noChangeShapeType="1"/>
          </p:cNvSpPr>
          <p:nvPr/>
        </p:nvSpPr>
        <p:spPr bwMode="auto">
          <a:xfrm>
            <a:off x="5172075" y="5033963"/>
            <a:ext cx="350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20" name="Line 36"/>
          <p:cNvSpPr>
            <a:spLocks noChangeShapeType="1"/>
          </p:cNvSpPr>
          <p:nvPr/>
        </p:nvSpPr>
        <p:spPr bwMode="auto">
          <a:xfrm>
            <a:off x="5172075" y="44196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21" name="Rectangle 37"/>
          <p:cNvSpPr>
            <a:spLocks noChangeArrowheads="1"/>
          </p:cNvSpPr>
          <p:nvPr/>
        </p:nvSpPr>
        <p:spPr bwMode="auto">
          <a:xfrm>
            <a:off x="8610600" y="4800600"/>
            <a:ext cx="4000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7622" name="Line 38"/>
          <p:cNvSpPr>
            <a:spLocks noChangeShapeType="1"/>
          </p:cNvSpPr>
          <p:nvPr/>
        </p:nvSpPr>
        <p:spPr bwMode="auto">
          <a:xfrm>
            <a:off x="5214938" y="4576763"/>
            <a:ext cx="3195637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23" name="Line 39"/>
          <p:cNvSpPr>
            <a:spLocks noChangeShapeType="1"/>
          </p:cNvSpPr>
          <p:nvPr/>
        </p:nvSpPr>
        <p:spPr bwMode="auto">
          <a:xfrm>
            <a:off x="5291138" y="5491163"/>
            <a:ext cx="3119437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24" name="Oval 40"/>
          <p:cNvSpPr>
            <a:spLocks noChangeArrowheads="1"/>
          </p:cNvSpPr>
          <p:nvPr/>
        </p:nvSpPr>
        <p:spPr bwMode="auto">
          <a:xfrm>
            <a:off x="5857875" y="48053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25" name="Oval 41"/>
          <p:cNvSpPr>
            <a:spLocks noChangeArrowheads="1"/>
          </p:cNvSpPr>
          <p:nvPr/>
        </p:nvSpPr>
        <p:spPr bwMode="auto">
          <a:xfrm>
            <a:off x="5553075" y="46529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26" name="Oval 42"/>
          <p:cNvSpPr>
            <a:spLocks noChangeArrowheads="1"/>
          </p:cNvSpPr>
          <p:nvPr/>
        </p:nvSpPr>
        <p:spPr bwMode="auto">
          <a:xfrm>
            <a:off x="5172075" y="51863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27" name="Oval 43"/>
          <p:cNvSpPr>
            <a:spLocks noChangeArrowheads="1"/>
          </p:cNvSpPr>
          <p:nvPr/>
        </p:nvSpPr>
        <p:spPr bwMode="auto">
          <a:xfrm>
            <a:off x="5324475" y="49577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28" name="Oval 44"/>
          <p:cNvSpPr>
            <a:spLocks noChangeArrowheads="1"/>
          </p:cNvSpPr>
          <p:nvPr/>
        </p:nvSpPr>
        <p:spPr bwMode="auto">
          <a:xfrm>
            <a:off x="5248275" y="46529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29" name="Oval 45"/>
          <p:cNvSpPr>
            <a:spLocks noChangeArrowheads="1"/>
          </p:cNvSpPr>
          <p:nvPr/>
        </p:nvSpPr>
        <p:spPr bwMode="auto">
          <a:xfrm>
            <a:off x="6238875" y="49577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30" name="Oval 46"/>
          <p:cNvSpPr>
            <a:spLocks noChangeArrowheads="1"/>
          </p:cNvSpPr>
          <p:nvPr/>
        </p:nvSpPr>
        <p:spPr bwMode="auto">
          <a:xfrm>
            <a:off x="6238875" y="45767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31" name="Oval 47"/>
          <p:cNvSpPr>
            <a:spLocks noChangeArrowheads="1"/>
          </p:cNvSpPr>
          <p:nvPr/>
        </p:nvSpPr>
        <p:spPr bwMode="auto">
          <a:xfrm>
            <a:off x="5553075" y="51863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32" name="Oval 48"/>
          <p:cNvSpPr>
            <a:spLocks noChangeArrowheads="1"/>
          </p:cNvSpPr>
          <p:nvPr/>
        </p:nvSpPr>
        <p:spPr bwMode="auto">
          <a:xfrm>
            <a:off x="7000875" y="45767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33" name="Oval 49"/>
          <p:cNvSpPr>
            <a:spLocks noChangeArrowheads="1"/>
          </p:cNvSpPr>
          <p:nvPr/>
        </p:nvSpPr>
        <p:spPr bwMode="auto">
          <a:xfrm>
            <a:off x="6543675" y="47291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34" name="Oval 50"/>
          <p:cNvSpPr>
            <a:spLocks noChangeArrowheads="1"/>
          </p:cNvSpPr>
          <p:nvPr/>
        </p:nvSpPr>
        <p:spPr bwMode="auto">
          <a:xfrm>
            <a:off x="6391275" y="52625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35" name="Oval 51"/>
          <p:cNvSpPr>
            <a:spLocks noChangeArrowheads="1"/>
          </p:cNvSpPr>
          <p:nvPr/>
        </p:nvSpPr>
        <p:spPr bwMode="auto">
          <a:xfrm>
            <a:off x="5934075" y="51863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36" name="Oval 52"/>
          <p:cNvSpPr>
            <a:spLocks noChangeArrowheads="1"/>
          </p:cNvSpPr>
          <p:nvPr/>
        </p:nvSpPr>
        <p:spPr bwMode="auto">
          <a:xfrm>
            <a:off x="7686675" y="48053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37" name="Oval 53"/>
          <p:cNvSpPr>
            <a:spLocks noChangeArrowheads="1"/>
          </p:cNvSpPr>
          <p:nvPr/>
        </p:nvSpPr>
        <p:spPr bwMode="auto">
          <a:xfrm>
            <a:off x="7000875" y="51863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38" name="Oval 54"/>
          <p:cNvSpPr>
            <a:spLocks noChangeArrowheads="1"/>
          </p:cNvSpPr>
          <p:nvPr/>
        </p:nvSpPr>
        <p:spPr bwMode="auto">
          <a:xfrm>
            <a:off x="6696075" y="50339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39" name="Oval 55"/>
          <p:cNvSpPr>
            <a:spLocks noChangeArrowheads="1"/>
          </p:cNvSpPr>
          <p:nvPr/>
        </p:nvSpPr>
        <p:spPr bwMode="auto">
          <a:xfrm>
            <a:off x="7686675" y="51101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40" name="Oval 56"/>
          <p:cNvSpPr>
            <a:spLocks noChangeArrowheads="1"/>
          </p:cNvSpPr>
          <p:nvPr/>
        </p:nvSpPr>
        <p:spPr bwMode="auto">
          <a:xfrm>
            <a:off x="7153275" y="49577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41" name="Oval 57"/>
          <p:cNvSpPr>
            <a:spLocks noChangeArrowheads="1"/>
          </p:cNvSpPr>
          <p:nvPr/>
        </p:nvSpPr>
        <p:spPr bwMode="auto">
          <a:xfrm>
            <a:off x="7305675" y="52625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42" name="Oval 58"/>
          <p:cNvSpPr>
            <a:spLocks noChangeArrowheads="1"/>
          </p:cNvSpPr>
          <p:nvPr/>
        </p:nvSpPr>
        <p:spPr bwMode="auto">
          <a:xfrm>
            <a:off x="7381875" y="47291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43" name="Oval 59"/>
          <p:cNvSpPr>
            <a:spLocks noChangeArrowheads="1"/>
          </p:cNvSpPr>
          <p:nvPr/>
        </p:nvSpPr>
        <p:spPr bwMode="auto">
          <a:xfrm>
            <a:off x="8067675" y="52625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44" name="Oval 60"/>
          <p:cNvSpPr>
            <a:spLocks noChangeArrowheads="1"/>
          </p:cNvSpPr>
          <p:nvPr/>
        </p:nvSpPr>
        <p:spPr bwMode="auto">
          <a:xfrm>
            <a:off x="7915275" y="46529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45" name="Oval 61"/>
          <p:cNvSpPr>
            <a:spLocks noChangeArrowheads="1"/>
          </p:cNvSpPr>
          <p:nvPr/>
        </p:nvSpPr>
        <p:spPr bwMode="auto">
          <a:xfrm>
            <a:off x="8296275" y="48815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46" name="Oval 62"/>
          <p:cNvSpPr>
            <a:spLocks noChangeArrowheads="1"/>
          </p:cNvSpPr>
          <p:nvPr/>
        </p:nvSpPr>
        <p:spPr bwMode="auto">
          <a:xfrm>
            <a:off x="7915275" y="49577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47" name="Line 63"/>
          <p:cNvSpPr>
            <a:spLocks noChangeShapeType="1"/>
          </p:cNvSpPr>
          <p:nvPr/>
        </p:nvSpPr>
        <p:spPr bwMode="auto">
          <a:xfrm>
            <a:off x="752475" y="23669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48" name="Line 64"/>
          <p:cNvSpPr>
            <a:spLocks noChangeShapeType="1"/>
          </p:cNvSpPr>
          <p:nvPr/>
        </p:nvSpPr>
        <p:spPr bwMode="auto">
          <a:xfrm>
            <a:off x="752475" y="38862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49" name="Line 65"/>
          <p:cNvSpPr>
            <a:spLocks noChangeShapeType="1"/>
          </p:cNvSpPr>
          <p:nvPr/>
        </p:nvSpPr>
        <p:spPr bwMode="auto">
          <a:xfrm flipV="1">
            <a:off x="752475" y="2286000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50" name="Oval 66"/>
          <p:cNvSpPr>
            <a:spLocks noChangeArrowheads="1"/>
          </p:cNvSpPr>
          <p:nvPr/>
        </p:nvSpPr>
        <p:spPr bwMode="auto">
          <a:xfrm rot="-7282380">
            <a:off x="1133475" y="3581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51" name="Oval 67"/>
          <p:cNvSpPr>
            <a:spLocks noChangeArrowheads="1"/>
          </p:cNvSpPr>
          <p:nvPr/>
        </p:nvSpPr>
        <p:spPr bwMode="auto">
          <a:xfrm rot="-7282380">
            <a:off x="1514475" y="3429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52" name="Oval 68"/>
          <p:cNvSpPr>
            <a:spLocks noChangeArrowheads="1"/>
          </p:cNvSpPr>
          <p:nvPr/>
        </p:nvSpPr>
        <p:spPr bwMode="auto">
          <a:xfrm rot="-7282380">
            <a:off x="2886075" y="2286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53" name="Oval 69"/>
          <p:cNvSpPr>
            <a:spLocks noChangeArrowheads="1"/>
          </p:cNvSpPr>
          <p:nvPr/>
        </p:nvSpPr>
        <p:spPr bwMode="auto">
          <a:xfrm rot="-7282380">
            <a:off x="3114675" y="2514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54" name="Oval 70"/>
          <p:cNvSpPr>
            <a:spLocks noChangeArrowheads="1"/>
          </p:cNvSpPr>
          <p:nvPr/>
        </p:nvSpPr>
        <p:spPr bwMode="auto">
          <a:xfrm rot="-7282380">
            <a:off x="3581400" y="2133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55" name="Oval 71"/>
          <p:cNvSpPr>
            <a:spLocks noChangeArrowheads="1"/>
          </p:cNvSpPr>
          <p:nvPr/>
        </p:nvSpPr>
        <p:spPr bwMode="auto">
          <a:xfrm rot="-7282380">
            <a:off x="1819275" y="3200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56" name="Oval 72"/>
          <p:cNvSpPr>
            <a:spLocks noChangeArrowheads="1"/>
          </p:cNvSpPr>
          <p:nvPr/>
        </p:nvSpPr>
        <p:spPr bwMode="auto">
          <a:xfrm rot="-7282380">
            <a:off x="3419475" y="2438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57" name="Oval 73"/>
          <p:cNvSpPr>
            <a:spLocks noChangeArrowheads="1"/>
          </p:cNvSpPr>
          <p:nvPr/>
        </p:nvSpPr>
        <p:spPr bwMode="auto">
          <a:xfrm rot="-7282380">
            <a:off x="3810000" y="2514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58" name="Oval 74"/>
          <p:cNvSpPr>
            <a:spLocks noChangeArrowheads="1"/>
          </p:cNvSpPr>
          <p:nvPr/>
        </p:nvSpPr>
        <p:spPr bwMode="auto">
          <a:xfrm rot="-7282380">
            <a:off x="3810000" y="2209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59" name="Oval 75"/>
          <p:cNvSpPr>
            <a:spLocks noChangeArrowheads="1"/>
          </p:cNvSpPr>
          <p:nvPr/>
        </p:nvSpPr>
        <p:spPr bwMode="auto">
          <a:xfrm rot="-7282380">
            <a:off x="4114800" y="2286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60" name="Oval 76"/>
          <p:cNvSpPr>
            <a:spLocks noChangeArrowheads="1"/>
          </p:cNvSpPr>
          <p:nvPr/>
        </p:nvSpPr>
        <p:spPr bwMode="auto">
          <a:xfrm rot="-7282380">
            <a:off x="3276600" y="2057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61" name="Oval 77"/>
          <p:cNvSpPr>
            <a:spLocks noChangeArrowheads="1"/>
          </p:cNvSpPr>
          <p:nvPr/>
        </p:nvSpPr>
        <p:spPr bwMode="auto">
          <a:xfrm rot="-7282380">
            <a:off x="2428875" y="2667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62" name="Oval 78"/>
          <p:cNvSpPr>
            <a:spLocks noChangeArrowheads="1"/>
          </p:cNvSpPr>
          <p:nvPr/>
        </p:nvSpPr>
        <p:spPr bwMode="auto">
          <a:xfrm rot="-7282380">
            <a:off x="2581275" y="2286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63" name="Oval 79"/>
          <p:cNvSpPr>
            <a:spLocks noChangeArrowheads="1"/>
          </p:cNvSpPr>
          <p:nvPr/>
        </p:nvSpPr>
        <p:spPr bwMode="auto">
          <a:xfrm rot="-7282380">
            <a:off x="2286000" y="2362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64" name="Oval 80"/>
          <p:cNvSpPr>
            <a:spLocks noChangeArrowheads="1"/>
          </p:cNvSpPr>
          <p:nvPr/>
        </p:nvSpPr>
        <p:spPr bwMode="auto">
          <a:xfrm rot="-7282380">
            <a:off x="1362075" y="3200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65" name="Oval 81"/>
          <p:cNvSpPr>
            <a:spLocks noChangeArrowheads="1"/>
          </p:cNvSpPr>
          <p:nvPr/>
        </p:nvSpPr>
        <p:spPr bwMode="auto">
          <a:xfrm rot="-7282380">
            <a:off x="1590675" y="2971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66" name="Oval 82"/>
          <p:cNvSpPr>
            <a:spLocks noChangeArrowheads="1"/>
          </p:cNvSpPr>
          <p:nvPr/>
        </p:nvSpPr>
        <p:spPr bwMode="auto">
          <a:xfrm rot="-7282380">
            <a:off x="1895475" y="2971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67" name="Oval 83"/>
          <p:cNvSpPr>
            <a:spLocks noChangeArrowheads="1"/>
          </p:cNvSpPr>
          <p:nvPr/>
        </p:nvSpPr>
        <p:spPr bwMode="auto">
          <a:xfrm rot="-7282380">
            <a:off x="2733675" y="2590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68" name="Oval 84"/>
          <p:cNvSpPr>
            <a:spLocks noChangeArrowheads="1"/>
          </p:cNvSpPr>
          <p:nvPr/>
        </p:nvSpPr>
        <p:spPr bwMode="auto">
          <a:xfrm rot="-7282380">
            <a:off x="1971675" y="2514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69" name="Oval 85"/>
          <p:cNvSpPr>
            <a:spLocks noChangeArrowheads="1"/>
          </p:cNvSpPr>
          <p:nvPr/>
        </p:nvSpPr>
        <p:spPr bwMode="auto">
          <a:xfrm rot="-7282380">
            <a:off x="4191000" y="2590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70" name="Oval 86"/>
          <p:cNvSpPr>
            <a:spLocks noChangeArrowheads="1"/>
          </p:cNvSpPr>
          <p:nvPr/>
        </p:nvSpPr>
        <p:spPr bwMode="auto">
          <a:xfrm rot="-7282380">
            <a:off x="2200275" y="2895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71" name="Text Box 87"/>
          <p:cNvSpPr txBox="1">
            <a:spLocks noChangeArrowheads="1"/>
          </p:cNvSpPr>
          <p:nvPr/>
        </p:nvSpPr>
        <p:spPr bwMode="auto">
          <a:xfrm>
            <a:off x="533400" y="19050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ea typeface="新細明體" charset="-120"/>
              </a:rPr>
              <a:t>Y</a:t>
            </a:r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4038600" y="36576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7673" name="Line 89"/>
          <p:cNvSpPr>
            <a:spLocks noChangeShapeType="1"/>
          </p:cNvSpPr>
          <p:nvPr/>
        </p:nvSpPr>
        <p:spPr bwMode="auto">
          <a:xfrm flipH="1">
            <a:off x="5105400" y="2325688"/>
            <a:ext cx="6350" cy="1560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74" name="Line 90"/>
          <p:cNvSpPr>
            <a:spLocks noChangeShapeType="1"/>
          </p:cNvSpPr>
          <p:nvPr/>
        </p:nvSpPr>
        <p:spPr bwMode="auto">
          <a:xfrm flipV="1">
            <a:off x="5111750" y="2244725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75" name="Oval 91"/>
          <p:cNvSpPr>
            <a:spLocks noChangeArrowheads="1"/>
          </p:cNvSpPr>
          <p:nvPr/>
        </p:nvSpPr>
        <p:spPr bwMode="auto">
          <a:xfrm rot="-7282380">
            <a:off x="5172075" y="3505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76" name="Oval 92"/>
          <p:cNvSpPr>
            <a:spLocks noChangeArrowheads="1"/>
          </p:cNvSpPr>
          <p:nvPr/>
        </p:nvSpPr>
        <p:spPr bwMode="auto">
          <a:xfrm rot="-7282380">
            <a:off x="5400675" y="3200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77" name="Oval 93"/>
          <p:cNvSpPr>
            <a:spLocks noChangeArrowheads="1"/>
          </p:cNvSpPr>
          <p:nvPr/>
        </p:nvSpPr>
        <p:spPr bwMode="auto">
          <a:xfrm rot="-7282380">
            <a:off x="7077075" y="2133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78" name="Oval 94"/>
          <p:cNvSpPr>
            <a:spLocks noChangeArrowheads="1"/>
          </p:cNvSpPr>
          <p:nvPr/>
        </p:nvSpPr>
        <p:spPr bwMode="auto">
          <a:xfrm rot="-7282380">
            <a:off x="7229475" y="2514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79" name="Oval 95"/>
          <p:cNvSpPr>
            <a:spLocks noChangeArrowheads="1"/>
          </p:cNvSpPr>
          <p:nvPr/>
        </p:nvSpPr>
        <p:spPr bwMode="auto">
          <a:xfrm rot="-7282380">
            <a:off x="7839075" y="2209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80" name="Oval 96"/>
          <p:cNvSpPr>
            <a:spLocks noChangeArrowheads="1"/>
          </p:cNvSpPr>
          <p:nvPr/>
        </p:nvSpPr>
        <p:spPr bwMode="auto">
          <a:xfrm rot="-7282380">
            <a:off x="5629275" y="3352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81" name="Oval 97"/>
          <p:cNvSpPr>
            <a:spLocks noChangeArrowheads="1"/>
          </p:cNvSpPr>
          <p:nvPr/>
        </p:nvSpPr>
        <p:spPr bwMode="auto">
          <a:xfrm rot="-7282380">
            <a:off x="7381875" y="2819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82" name="Oval 98"/>
          <p:cNvSpPr>
            <a:spLocks noChangeArrowheads="1"/>
          </p:cNvSpPr>
          <p:nvPr/>
        </p:nvSpPr>
        <p:spPr bwMode="auto">
          <a:xfrm rot="-7282380">
            <a:off x="7839075" y="2514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83" name="Oval 99"/>
          <p:cNvSpPr>
            <a:spLocks noChangeArrowheads="1"/>
          </p:cNvSpPr>
          <p:nvPr/>
        </p:nvSpPr>
        <p:spPr bwMode="auto">
          <a:xfrm rot="-7282380">
            <a:off x="7991475" y="19399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84" name="Oval 100"/>
          <p:cNvSpPr>
            <a:spLocks noChangeArrowheads="1"/>
          </p:cNvSpPr>
          <p:nvPr/>
        </p:nvSpPr>
        <p:spPr bwMode="auto">
          <a:xfrm rot="-7282380">
            <a:off x="7534275" y="2209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85" name="Oval 101"/>
          <p:cNvSpPr>
            <a:spLocks noChangeArrowheads="1"/>
          </p:cNvSpPr>
          <p:nvPr/>
        </p:nvSpPr>
        <p:spPr bwMode="auto">
          <a:xfrm rot="-7282380">
            <a:off x="6467475" y="3124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86" name="Oval 102"/>
          <p:cNvSpPr>
            <a:spLocks noChangeArrowheads="1"/>
          </p:cNvSpPr>
          <p:nvPr/>
        </p:nvSpPr>
        <p:spPr bwMode="auto">
          <a:xfrm rot="-7282380">
            <a:off x="6543675" y="2514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87" name="Oval 103"/>
          <p:cNvSpPr>
            <a:spLocks noChangeArrowheads="1"/>
          </p:cNvSpPr>
          <p:nvPr/>
        </p:nvSpPr>
        <p:spPr bwMode="auto">
          <a:xfrm rot="-7282380">
            <a:off x="6162675" y="2362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88" name="Oval 104"/>
          <p:cNvSpPr>
            <a:spLocks noChangeArrowheads="1"/>
          </p:cNvSpPr>
          <p:nvPr/>
        </p:nvSpPr>
        <p:spPr bwMode="auto">
          <a:xfrm rot="-7282380">
            <a:off x="5248275" y="2895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89" name="Oval 105"/>
          <p:cNvSpPr>
            <a:spLocks noChangeArrowheads="1"/>
          </p:cNvSpPr>
          <p:nvPr/>
        </p:nvSpPr>
        <p:spPr bwMode="auto">
          <a:xfrm rot="-7282380">
            <a:off x="5553075" y="2743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90" name="Oval 106"/>
          <p:cNvSpPr>
            <a:spLocks noChangeArrowheads="1"/>
          </p:cNvSpPr>
          <p:nvPr/>
        </p:nvSpPr>
        <p:spPr bwMode="auto">
          <a:xfrm rot="-7282380">
            <a:off x="5857875" y="29305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zh-TW" altLang="zh-TW" sz="2400"/>
          </a:p>
        </p:txBody>
      </p:sp>
      <p:sp>
        <p:nvSpPr>
          <p:cNvPr id="67691" name="Oval 107"/>
          <p:cNvSpPr>
            <a:spLocks noChangeArrowheads="1"/>
          </p:cNvSpPr>
          <p:nvPr/>
        </p:nvSpPr>
        <p:spPr bwMode="auto">
          <a:xfrm rot="-7282380">
            <a:off x="6772275" y="2819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92" name="Oval 108"/>
          <p:cNvSpPr>
            <a:spLocks noChangeArrowheads="1"/>
          </p:cNvSpPr>
          <p:nvPr/>
        </p:nvSpPr>
        <p:spPr bwMode="auto">
          <a:xfrm rot="-7282380">
            <a:off x="6238875" y="2895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93" name="Oval 109"/>
          <p:cNvSpPr>
            <a:spLocks noChangeArrowheads="1"/>
          </p:cNvSpPr>
          <p:nvPr/>
        </p:nvSpPr>
        <p:spPr bwMode="auto">
          <a:xfrm rot="-7282380">
            <a:off x="8220075" y="2667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94" name="Oval 110"/>
          <p:cNvSpPr>
            <a:spLocks noChangeArrowheads="1"/>
          </p:cNvSpPr>
          <p:nvPr/>
        </p:nvSpPr>
        <p:spPr bwMode="auto">
          <a:xfrm rot="-7282380">
            <a:off x="6010275" y="3200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95" name="Oval 111"/>
          <p:cNvSpPr>
            <a:spLocks noChangeArrowheads="1"/>
          </p:cNvSpPr>
          <p:nvPr/>
        </p:nvSpPr>
        <p:spPr bwMode="auto">
          <a:xfrm rot="-7282380">
            <a:off x="8372475" y="2133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96" name="Text Box 112"/>
          <p:cNvSpPr txBox="1">
            <a:spLocks noChangeArrowheads="1"/>
          </p:cNvSpPr>
          <p:nvPr/>
        </p:nvSpPr>
        <p:spPr bwMode="auto">
          <a:xfrm>
            <a:off x="4876800" y="19050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ea typeface="新細明體" charset="-120"/>
              </a:rPr>
              <a:t>Y</a:t>
            </a:r>
          </a:p>
        </p:txBody>
      </p:sp>
      <p:sp>
        <p:nvSpPr>
          <p:cNvPr id="67697" name="Rectangle 113"/>
          <p:cNvSpPr>
            <a:spLocks noChangeArrowheads="1"/>
          </p:cNvSpPr>
          <p:nvPr/>
        </p:nvSpPr>
        <p:spPr bwMode="auto">
          <a:xfrm>
            <a:off x="8382000" y="3657600"/>
            <a:ext cx="3905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95875" y="38862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99" name="Oval 115"/>
          <p:cNvSpPr>
            <a:spLocks noChangeArrowheads="1"/>
          </p:cNvSpPr>
          <p:nvPr/>
        </p:nvSpPr>
        <p:spPr bwMode="auto">
          <a:xfrm rot="-7282380">
            <a:off x="7077075" y="2819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700" name="Rectangle 116"/>
          <p:cNvSpPr>
            <a:spLocks noChangeArrowheads="1"/>
          </p:cNvSpPr>
          <p:nvPr/>
        </p:nvSpPr>
        <p:spPr bwMode="auto">
          <a:xfrm rot="16200000">
            <a:off x="4268787" y="487521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residuals</a:t>
            </a:r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4648200" y="1676400"/>
            <a:ext cx="0" cy="45720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Residual Analysis for Independence</a:t>
            </a: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1219200" y="2133600"/>
            <a:ext cx="2667000" cy="454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latin typeface="Times New Roman" pitchFamily="18" charset="0"/>
                <a:ea typeface="新細明體" charset="-120"/>
              </a:rPr>
              <a:t>Not Independent</a:t>
            </a: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5638800" y="2133600"/>
            <a:ext cx="2133600" cy="454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Times New Roman" pitchFamily="18" charset="0"/>
                <a:ea typeface="新細明體" charset="-120"/>
              </a:rPr>
              <a:t>Independent</a:t>
            </a:r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1066800" y="2946400"/>
            <a:ext cx="0" cy="139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1066800" y="3575050"/>
            <a:ext cx="307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4173538" y="3355975"/>
            <a:ext cx="492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 flipV="1">
            <a:off x="1349375" y="2895600"/>
            <a:ext cx="2559050" cy="755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 flipV="1">
            <a:off x="1501775" y="3352800"/>
            <a:ext cx="2482850" cy="755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22" name="Oval 14"/>
          <p:cNvSpPr>
            <a:spLocks noChangeArrowheads="1"/>
          </p:cNvSpPr>
          <p:nvPr/>
        </p:nvSpPr>
        <p:spPr bwMode="auto">
          <a:xfrm>
            <a:off x="1600200" y="35401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23" name="Oval 15"/>
          <p:cNvSpPr>
            <a:spLocks noChangeArrowheads="1"/>
          </p:cNvSpPr>
          <p:nvPr/>
        </p:nvSpPr>
        <p:spPr bwMode="auto">
          <a:xfrm>
            <a:off x="1524000" y="37687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24" name="Oval 16"/>
          <p:cNvSpPr>
            <a:spLocks noChangeArrowheads="1"/>
          </p:cNvSpPr>
          <p:nvPr/>
        </p:nvSpPr>
        <p:spPr bwMode="auto">
          <a:xfrm>
            <a:off x="1905000" y="34639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25" name="Oval 17"/>
          <p:cNvSpPr>
            <a:spLocks noChangeArrowheads="1"/>
          </p:cNvSpPr>
          <p:nvPr/>
        </p:nvSpPr>
        <p:spPr bwMode="auto">
          <a:xfrm>
            <a:off x="1828800" y="3692525"/>
            <a:ext cx="228600" cy="228600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26" name="Oval 18"/>
          <p:cNvSpPr>
            <a:spLocks noChangeArrowheads="1"/>
          </p:cNvSpPr>
          <p:nvPr/>
        </p:nvSpPr>
        <p:spPr bwMode="auto">
          <a:xfrm>
            <a:off x="2209800" y="34639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27" name="Oval 19"/>
          <p:cNvSpPr>
            <a:spLocks noChangeArrowheads="1"/>
          </p:cNvSpPr>
          <p:nvPr/>
        </p:nvSpPr>
        <p:spPr bwMode="auto">
          <a:xfrm>
            <a:off x="1219200" y="3616325"/>
            <a:ext cx="228600" cy="228600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28" name="Oval 20"/>
          <p:cNvSpPr>
            <a:spLocks noChangeArrowheads="1"/>
          </p:cNvSpPr>
          <p:nvPr/>
        </p:nvSpPr>
        <p:spPr bwMode="auto">
          <a:xfrm>
            <a:off x="2971800" y="32353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29" name="Oval 21"/>
          <p:cNvSpPr>
            <a:spLocks noChangeArrowheads="1"/>
          </p:cNvSpPr>
          <p:nvPr/>
        </p:nvSpPr>
        <p:spPr bwMode="auto">
          <a:xfrm>
            <a:off x="2743200" y="33877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0" name="Oval 22"/>
          <p:cNvSpPr>
            <a:spLocks noChangeArrowheads="1"/>
          </p:cNvSpPr>
          <p:nvPr/>
        </p:nvSpPr>
        <p:spPr bwMode="auto">
          <a:xfrm>
            <a:off x="2514600" y="33115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1" name="Oval 23"/>
          <p:cNvSpPr>
            <a:spLocks noChangeArrowheads="1"/>
          </p:cNvSpPr>
          <p:nvPr/>
        </p:nvSpPr>
        <p:spPr bwMode="auto">
          <a:xfrm>
            <a:off x="3657600" y="31591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2" name="Oval 24"/>
          <p:cNvSpPr>
            <a:spLocks noChangeArrowheads="1"/>
          </p:cNvSpPr>
          <p:nvPr/>
        </p:nvSpPr>
        <p:spPr bwMode="auto">
          <a:xfrm>
            <a:off x="3352800" y="30829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3" name="Oval 25"/>
          <p:cNvSpPr>
            <a:spLocks noChangeArrowheads="1"/>
          </p:cNvSpPr>
          <p:nvPr/>
        </p:nvSpPr>
        <p:spPr bwMode="auto">
          <a:xfrm>
            <a:off x="3200400" y="33115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4" name="Oval 26"/>
          <p:cNvSpPr>
            <a:spLocks noChangeArrowheads="1"/>
          </p:cNvSpPr>
          <p:nvPr/>
        </p:nvSpPr>
        <p:spPr bwMode="auto">
          <a:xfrm>
            <a:off x="3886200" y="30067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5" name="Oval 27"/>
          <p:cNvSpPr>
            <a:spLocks noChangeArrowheads="1"/>
          </p:cNvSpPr>
          <p:nvPr/>
        </p:nvSpPr>
        <p:spPr bwMode="auto">
          <a:xfrm>
            <a:off x="5943600" y="3810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6" name="Line 28"/>
          <p:cNvSpPr>
            <a:spLocks noChangeShapeType="1"/>
          </p:cNvSpPr>
          <p:nvPr/>
        </p:nvSpPr>
        <p:spPr bwMode="auto">
          <a:xfrm>
            <a:off x="5257800" y="3562350"/>
            <a:ext cx="0" cy="139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7" name="Line 29"/>
          <p:cNvSpPr>
            <a:spLocks noChangeShapeType="1"/>
          </p:cNvSpPr>
          <p:nvPr/>
        </p:nvSpPr>
        <p:spPr bwMode="auto">
          <a:xfrm>
            <a:off x="5257800" y="4191000"/>
            <a:ext cx="307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8" name="Rectangle 30"/>
          <p:cNvSpPr>
            <a:spLocks noChangeArrowheads="1"/>
          </p:cNvSpPr>
          <p:nvPr/>
        </p:nvSpPr>
        <p:spPr bwMode="auto">
          <a:xfrm>
            <a:off x="8288338" y="3962400"/>
            <a:ext cx="492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8639" name="Line 31"/>
          <p:cNvSpPr>
            <a:spLocks noChangeShapeType="1"/>
          </p:cNvSpPr>
          <p:nvPr/>
        </p:nvSpPr>
        <p:spPr bwMode="auto">
          <a:xfrm>
            <a:off x="5391150" y="3733800"/>
            <a:ext cx="27876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40" name="Line 32"/>
          <p:cNvSpPr>
            <a:spLocks noChangeShapeType="1"/>
          </p:cNvSpPr>
          <p:nvPr/>
        </p:nvSpPr>
        <p:spPr bwMode="auto">
          <a:xfrm>
            <a:off x="5391150" y="4572000"/>
            <a:ext cx="27876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41" name="Oval 33"/>
          <p:cNvSpPr>
            <a:spLocks noChangeArrowheads="1"/>
          </p:cNvSpPr>
          <p:nvPr/>
        </p:nvSpPr>
        <p:spPr bwMode="auto">
          <a:xfrm>
            <a:off x="5943600" y="4267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42" name="Oval 34"/>
          <p:cNvSpPr>
            <a:spLocks noChangeArrowheads="1"/>
          </p:cNvSpPr>
          <p:nvPr/>
        </p:nvSpPr>
        <p:spPr bwMode="auto">
          <a:xfrm>
            <a:off x="5715000" y="4114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43" name="Oval 35"/>
          <p:cNvSpPr>
            <a:spLocks noChangeArrowheads="1"/>
          </p:cNvSpPr>
          <p:nvPr/>
        </p:nvSpPr>
        <p:spPr bwMode="auto">
          <a:xfrm>
            <a:off x="5410200" y="4267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44" name="Oval 36"/>
          <p:cNvSpPr>
            <a:spLocks noChangeArrowheads="1"/>
          </p:cNvSpPr>
          <p:nvPr/>
        </p:nvSpPr>
        <p:spPr bwMode="auto">
          <a:xfrm>
            <a:off x="5257800" y="3962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45" name="Oval 37"/>
          <p:cNvSpPr>
            <a:spLocks noChangeArrowheads="1"/>
          </p:cNvSpPr>
          <p:nvPr/>
        </p:nvSpPr>
        <p:spPr bwMode="auto">
          <a:xfrm>
            <a:off x="5562600" y="3810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46" name="Oval 38"/>
          <p:cNvSpPr>
            <a:spLocks noChangeArrowheads="1"/>
          </p:cNvSpPr>
          <p:nvPr/>
        </p:nvSpPr>
        <p:spPr bwMode="auto">
          <a:xfrm>
            <a:off x="6934200" y="3810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47" name="Oval 39"/>
          <p:cNvSpPr>
            <a:spLocks noChangeArrowheads="1"/>
          </p:cNvSpPr>
          <p:nvPr/>
        </p:nvSpPr>
        <p:spPr bwMode="auto">
          <a:xfrm>
            <a:off x="6781800" y="4267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48" name="Oval 40"/>
          <p:cNvSpPr>
            <a:spLocks noChangeArrowheads="1"/>
          </p:cNvSpPr>
          <p:nvPr/>
        </p:nvSpPr>
        <p:spPr bwMode="auto">
          <a:xfrm>
            <a:off x="6629400" y="4114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49" name="Oval 41"/>
          <p:cNvSpPr>
            <a:spLocks noChangeArrowheads="1"/>
          </p:cNvSpPr>
          <p:nvPr/>
        </p:nvSpPr>
        <p:spPr bwMode="auto">
          <a:xfrm>
            <a:off x="6400800" y="4343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50" name="Oval 42"/>
          <p:cNvSpPr>
            <a:spLocks noChangeArrowheads="1"/>
          </p:cNvSpPr>
          <p:nvPr/>
        </p:nvSpPr>
        <p:spPr bwMode="auto">
          <a:xfrm>
            <a:off x="6477000" y="3810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51" name="Oval 43"/>
          <p:cNvSpPr>
            <a:spLocks noChangeArrowheads="1"/>
          </p:cNvSpPr>
          <p:nvPr/>
        </p:nvSpPr>
        <p:spPr bwMode="auto">
          <a:xfrm>
            <a:off x="6172200" y="3962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52" name="Oval 44"/>
          <p:cNvSpPr>
            <a:spLocks noChangeArrowheads="1"/>
          </p:cNvSpPr>
          <p:nvPr/>
        </p:nvSpPr>
        <p:spPr bwMode="auto">
          <a:xfrm>
            <a:off x="7543800" y="4267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53" name="Oval 45"/>
          <p:cNvSpPr>
            <a:spLocks noChangeArrowheads="1"/>
          </p:cNvSpPr>
          <p:nvPr/>
        </p:nvSpPr>
        <p:spPr bwMode="auto">
          <a:xfrm>
            <a:off x="7239000" y="4038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54" name="Oval 46"/>
          <p:cNvSpPr>
            <a:spLocks noChangeArrowheads="1"/>
          </p:cNvSpPr>
          <p:nvPr/>
        </p:nvSpPr>
        <p:spPr bwMode="auto">
          <a:xfrm>
            <a:off x="7010400" y="4114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55" name="Oval 47"/>
          <p:cNvSpPr>
            <a:spLocks noChangeArrowheads="1"/>
          </p:cNvSpPr>
          <p:nvPr/>
        </p:nvSpPr>
        <p:spPr bwMode="auto">
          <a:xfrm>
            <a:off x="7848600" y="4114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56" name="Oval 48"/>
          <p:cNvSpPr>
            <a:spLocks noChangeArrowheads="1"/>
          </p:cNvSpPr>
          <p:nvPr/>
        </p:nvSpPr>
        <p:spPr bwMode="auto">
          <a:xfrm>
            <a:off x="8001000" y="3733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57" name="Oval 49"/>
          <p:cNvSpPr>
            <a:spLocks noChangeArrowheads="1"/>
          </p:cNvSpPr>
          <p:nvPr/>
        </p:nvSpPr>
        <p:spPr bwMode="auto">
          <a:xfrm>
            <a:off x="7543800" y="3886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58" name="Oval 50"/>
          <p:cNvSpPr>
            <a:spLocks noChangeArrowheads="1"/>
          </p:cNvSpPr>
          <p:nvPr/>
        </p:nvSpPr>
        <p:spPr bwMode="auto">
          <a:xfrm>
            <a:off x="8077200" y="4267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59" name="Rectangle 51"/>
          <p:cNvSpPr>
            <a:spLocks noChangeArrowheads="1"/>
          </p:cNvSpPr>
          <p:nvPr/>
        </p:nvSpPr>
        <p:spPr bwMode="auto">
          <a:xfrm rot="16200000">
            <a:off x="77787" y="342106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residuals</a:t>
            </a:r>
          </a:p>
        </p:txBody>
      </p:sp>
      <p:sp>
        <p:nvSpPr>
          <p:cNvPr id="68660" name="Rectangle 52"/>
          <p:cNvSpPr>
            <a:spLocks noChangeArrowheads="1"/>
          </p:cNvSpPr>
          <p:nvPr/>
        </p:nvSpPr>
        <p:spPr bwMode="auto">
          <a:xfrm rot="16200000">
            <a:off x="4344987" y="403701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residuals</a:t>
            </a:r>
          </a:p>
        </p:txBody>
      </p:sp>
      <p:sp>
        <p:nvSpPr>
          <p:cNvPr id="68661" name="Line 53"/>
          <p:cNvSpPr>
            <a:spLocks noChangeShapeType="1"/>
          </p:cNvSpPr>
          <p:nvPr/>
        </p:nvSpPr>
        <p:spPr bwMode="auto">
          <a:xfrm>
            <a:off x="1066800" y="4857750"/>
            <a:ext cx="0" cy="139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62" name="Line 54"/>
          <p:cNvSpPr>
            <a:spLocks noChangeShapeType="1"/>
          </p:cNvSpPr>
          <p:nvPr/>
        </p:nvSpPr>
        <p:spPr bwMode="auto">
          <a:xfrm>
            <a:off x="1066800" y="5486400"/>
            <a:ext cx="307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63" name="Rectangle 55"/>
          <p:cNvSpPr>
            <a:spLocks noChangeArrowheads="1"/>
          </p:cNvSpPr>
          <p:nvPr/>
        </p:nvSpPr>
        <p:spPr bwMode="auto">
          <a:xfrm>
            <a:off x="4173538" y="5257800"/>
            <a:ext cx="492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8664" name="Oval 56"/>
          <p:cNvSpPr>
            <a:spLocks noChangeArrowheads="1"/>
          </p:cNvSpPr>
          <p:nvPr/>
        </p:nvSpPr>
        <p:spPr bwMode="auto">
          <a:xfrm>
            <a:off x="1752600" y="5181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65" name="Oval 57"/>
          <p:cNvSpPr>
            <a:spLocks noChangeArrowheads="1"/>
          </p:cNvSpPr>
          <p:nvPr/>
        </p:nvSpPr>
        <p:spPr bwMode="auto">
          <a:xfrm>
            <a:off x="1447800" y="5257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66" name="Oval 58"/>
          <p:cNvSpPr>
            <a:spLocks noChangeArrowheads="1"/>
          </p:cNvSpPr>
          <p:nvPr/>
        </p:nvSpPr>
        <p:spPr bwMode="auto">
          <a:xfrm>
            <a:off x="1905000" y="537527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67" name="Oval 59"/>
          <p:cNvSpPr>
            <a:spLocks noChangeArrowheads="1"/>
          </p:cNvSpPr>
          <p:nvPr/>
        </p:nvSpPr>
        <p:spPr bwMode="auto">
          <a:xfrm>
            <a:off x="2133600" y="5638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68" name="Oval 60"/>
          <p:cNvSpPr>
            <a:spLocks noChangeArrowheads="1"/>
          </p:cNvSpPr>
          <p:nvPr/>
        </p:nvSpPr>
        <p:spPr bwMode="auto">
          <a:xfrm>
            <a:off x="2362200" y="5791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69" name="Oval 61"/>
          <p:cNvSpPr>
            <a:spLocks noChangeArrowheads="1"/>
          </p:cNvSpPr>
          <p:nvPr/>
        </p:nvSpPr>
        <p:spPr bwMode="auto">
          <a:xfrm>
            <a:off x="1219200" y="552767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70" name="Oval 62"/>
          <p:cNvSpPr>
            <a:spLocks noChangeArrowheads="1"/>
          </p:cNvSpPr>
          <p:nvPr/>
        </p:nvSpPr>
        <p:spPr bwMode="auto">
          <a:xfrm>
            <a:off x="2971800" y="514667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71" name="Oval 63"/>
          <p:cNvSpPr>
            <a:spLocks noChangeArrowheads="1"/>
          </p:cNvSpPr>
          <p:nvPr/>
        </p:nvSpPr>
        <p:spPr bwMode="auto">
          <a:xfrm>
            <a:off x="2743200" y="529907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72" name="Oval 64"/>
          <p:cNvSpPr>
            <a:spLocks noChangeArrowheads="1"/>
          </p:cNvSpPr>
          <p:nvPr/>
        </p:nvSpPr>
        <p:spPr bwMode="auto">
          <a:xfrm>
            <a:off x="2590800" y="5638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73" name="Oval 65"/>
          <p:cNvSpPr>
            <a:spLocks noChangeArrowheads="1"/>
          </p:cNvSpPr>
          <p:nvPr/>
        </p:nvSpPr>
        <p:spPr bwMode="auto">
          <a:xfrm>
            <a:off x="3581400" y="5638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74" name="Oval 66"/>
          <p:cNvSpPr>
            <a:spLocks noChangeArrowheads="1"/>
          </p:cNvSpPr>
          <p:nvPr/>
        </p:nvSpPr>
        <p:spPr bwMode="auto">
          <a:xfrm>
            <a:off x="3352800" y="5486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75" name="Oval 67"/>
          <p:cNvSpPr>
            <a:spLocks noChangeArrowheads="1"/>
          </p:cNvSpPr>
          <p:nvPr/>
        </p:nvSpPr>
        <p:spPr bwMode="auto">
          <a:xfrm>
            <a:off x="3200400" y="522287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76" name="Oval 68"/>
          <p:cNvSpPr>
            <a:spLocks noChangeArrowheads="1"/>
          </p:cNvSpPr>
          <p:nvPr/>
        </p:nvSpPr>
        <p:spPr bwMode="auto">
          <a:xfrm>
            <a:off x="3886200" y="5562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77" name="Rectangle 69"/>
          <p:cNvSpPr>
            <a:spLocks noChangeArrowheads="1"/>
          </p:cNvSpPr>
          <p:nvPr/>
        </p:nvSpPr>
        <p:spPr bwMode="auto">
          <a:xfrm rot="16200000">
            <a:off x="77787" y="533241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residuals</a:t>
            </a:r>
          </a:p>
        </p:txBody>
      </p:sp>
      <p:sp>
        <p:nvSpPr>
          <p:cNvPr id="68678" name="Freeform 70"/>
          <p:cNvSpPr>
            <a:spLocks/>
          </p:cNvSpPr>
          <p:nvPr/>
        </p:nvSpPr>
        <p:spPr bwMode="auto">
          <a:xfrm>
            <a:off x="1116013" y="5003800"/>
            <a:ext cx="3303587" cy="657225"/>
          </a:xfrm>
          <a:custGeom>
            <a:avLst/>
            <a:gdLst/>
            <a:ahLst/>
            <a:cxnLst>
              <a:cxn ang="0">
                <a:pos x="11" y="388"/>
              </a:cxn>
              <a:cxn ang="0">
                <a:pos x="65" y="352"/>
              </a:cxn>
              <a:cxn ang="0">
                <a:pos x="401" y="16"/>
              </a:cxn>
              <a:cxn ang="0">
                <a:pos x="833" y="400"/>
              </a:cxn>
              <a:cxn ang="0">
                <a:pos x="1217" y="16"/>
              </a:cxn>
              <a:cxn ang="0">
                <a:pos x="1697" y="304"/>
              </a:cxn>
              <a:cxn ang="0">
                <a:pos x="2081" y="160"/>
              </a:cxn>
            </a:cxnLst>
            <a:rect l="0" t="0" r="r" b="b"/>
            <a:pathLst>
              <a:path w="2081" h="414">
                <a:moveTo>
                  <a:pt x="11" y="388"/>
                </a:moveTo>
                <a:cubicBezTo>
                  <a:pt x="20" y="381"/>
                  <a:pt x="0" y="414"/>
                  <a:pt x="65" y="352"/>
                </a:cubicBezTo>
                <a:cubicBezTo>
                  <a:pt x="130" y="290"/>
                  <a:pt x="273" y="8"/>
                  <a:pt x="401" y="16"/>
                </a:cubicBezTo>
                <a:cubicBezTo>
                  <a:pt x="529" y="24"/>
                  <a:pt x="697" y="400"/>
                  <a:pt x="833" y="400"/>
                </a:cubicBezTo>
                <a:cubicBezTo>
                  <a:pt x="969" y="400"/>
                  <a:pt x="1073" y="32"/>
                  <a:pt x="1217" y="16"/>
                </a:cubicBezTo>
                <a:cubicBezTo>
                  <a:pt x="1361" y="0"/>
                  <a:pt x="1553" y="280"/>
                  <a:pt x="1697" y="304"/>
                </a:cubicBezTo>
                <a:cubicBezTo>
                  <a:pt x="1841" y="328"/>
                  <a:pt x="2017" y="184"/>
                  <a:pt x="2081" y="16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68679" name="Freeform 71"/>
          <p:cNvSpPr>
            <a:spLocks/>
          </p:cNvSpPr>
          <p:nvPr/>
        </p:nvSpPr>
        <p:spPr bwMode="auto">
          <a:xfrm>
            <a:off x="1192213" y="5551488"/>
            <a:ext cx="3398837" cy="668337"/>
          </a:xfrm>
          <a:custGeom>
            <a:avLst/>
            <a:gdLst/>
            <a:ahLst/>
            <a:cxnLst>
              <a:cxn ang="0">
                <a:pos x="11" y="397"/>
              </a:cxn>
              <a:cxn ang="0">
                <a:pos x="65" y="359"/>
              </a:cxn>
              <a:cxn ang="0">
                <a:pos x="401" y="23"/>
              </a:cxn>
              <a:cxn ang="0">
                <a:pos x="833" y="407"/>
              </a:cxn>
              <a:cxn ang="0">
                <a:pos x="1217" y="23"/>
              </a:cxn>
              <a:cxn ang="0">
                <a:pos x="1703" y="271"/>
              </a:cxn>
              <a:cxn ang="0">
                <a:pos x="2141" y="79"/>
              </a:cxn>
            </a:cxnLst>
            <a:rect l="0" t="0" r="r" b="b"/>
            <a:pathLst>
              <a:path w="2141" h="421">
                <a:moveTo>
                  <a:pt x="11" y="397"/>
                </a:moveTo>
                <a:cubicBezTo>
                  <a:pt x="20" y="392"/>
                  <a:pt x="0" y="421"/>
                  <a:pt x="65" y="359"/>
                </a:cubicBezTo>
                <a:cubicBezTo>
                  <a:pt x="130" y="297"/>
                  <a:pt x="273" y="15"/>
                  <a:pt x="401" y="23"/>
                </a:cubicBezTo>
                <a:cubicBezTo>
                  <a:pt x="529" y="31"/>
                  <a:pt x="697" y="407"/>
                  <a:pt x="833" y="407"/>
                </a:cubicBezTo>
                <a:cubicBezTo>
                  <a:pt x="969" y="407"/>
                  <a:pt x="1072" y="46"/>
                  <a:pt x="1217" y="23"/>
                </a:cubicBezTo>
                <a:cubicBezTo>
                  <a:pt x="1362" y="0"/>
                  <a:pt x="1549" y="262"/>
                  <a:pt x="1703" y="271"/>
                </a:cubicBezTo>
                <a:cubicBezTo>
                  <a:pt x="1857" y="280"/>
                  <a:pt x="2050" y="119"/>
                  <a:pt x="2141" y="79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68680" name="Line 72"/>
          <p:cNvSpPr>
            <a:spLocks noChangeShapeType="1"/>
          </p:cNvSpPr>
          <p:nvPr/>
        </p:nvSpPr>
        <p:spPr bwMode="auto">
          <a:xfrm>
            <a:off x="4724400" y="1676400"/>
            <a:ext cx="0" cy="45720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Checking for Normality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981200"/>
            <a:ext cx="7010400" cy="35814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r>
              <a:rPr lang="en-US" altLang="zh-TW" dirty="0">
                <a:ea typeface="新細明體" charset="-120"/>
              </a:rPr>
              <a:t>Examine the Stem-and-Leaf Display of the Residuals</a:t>
            </a:r>
          </a:p>
          <a:p>
            <a:r>
              <a:rPr lang="en-US" altLang="zh-TW" dirty="0">
                <a:ea typeface="新細明體" charset="-120"/>
              </a:rPr>
              <a:t>Examine the Box-and-Whisker Plot of the Residuals</a:t>
            </a:r>
          </a:p>
          <a:p>
            <a:r>
              <a:rPr lang="en-US" altLang="zh-TW" dirty="0">
                <a:ea typeface="新細明體" charset="-120"/>
              </a:rPr>
              <a:t>Examine the Histogram of the Residuals</a:t>
            </a:r>
          </a:p>
          <a:p>
            <a:r>
              <a:rPr lang="en-US" altLang="zh-TW" dirty="0">
                <a:ea typeface="新細明體" charset="-120"/>
              </a:rPr>
              <a:t>Construct a Normal Probability Plot of the Residuals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Residual Analysis for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Equal Variance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143000" y="5867400"/>
            <a:ext cx="3357563" cy="454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Unequal variance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5791200" y="5867400"/>
            <a:ext cx="2974975" cy="454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Equal variance</a:t>
            </a:r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909638" y="4424363"/>
            <a:ext cx="0" cy="1366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 flipV="1">
            <a:off x="914400" y="5029200"/>
            <a:ext cx="327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 flipV="1">
            <a:off x="1219200" y="4114800"/>
            <a:ext cx="2738438" cy="75723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>
            <a:off x="1219200" y="5257800"/>
            <a:ext cx="2662238" cy="45243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44" name="Oval 12"/>
          <p:cNvSpPr>
            <a:spLocks noChangeArrowheads="1"/>
          </p:cNvSpPr>
          <p:nvPr/>
        </p:nvSpPr>
        <p:spPr bwMode="auto">
          <a:xfrm>
            <a:off x="1290638" y="49149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45" name="Oval 13"/>
          <p:cNvSpPr>
            <a:spLocks noChangeArrowheads="1"/>
          </p:cNvSpPr>
          <p:nvPr/>
        </p:nvSpPr>
        <p:spPr bwMode="auto">
          <a:xfrm>
            <a:off x="2509838" y="46101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46" name="Oval 14"/>
          <p:cNvSpPr>
            <a:spLocks noChangeArrowheads="1"/>
          </p:cNvSpPr>
          <p:nvPr/>
        </p:nvSpPr>
        <p:spPr bwMode="auto">
          <a:xfrm>
            <a:off x="1519238" y="50673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47" name="Oval 15"/>
          <p:cNvSpPr>
            <a:spLocks noChangeArrowheads="1"/>
          </p:cNvSpPr>
          <p:nvPr/>
        </p:nvSpPr>
        <p:spPr bwMode="auto">
          <a:xfrm>
            <a:off x="1671638" y="47625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48" name="Oval 16"/>
          <p:cNvSpPr>
            <a:spLocks noChangeArrowheads="1"/>
          </p:cNvSpPr>
          <p:nvPr/>
        </p:nvSpPr>
        <p:spPr bwMode="auto">
          <a:xfrm>
            <a:off x="2052638" y="47625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49" name="Oval 17"/>
          <p:cNvSpPr>
            <a:spLocks noChangeArrowheads="1"/>
          </p:cNvSpPr>
          <p:nvPr/>
        </p:nvSpPr>
        <p:spPr bwMode="auto">
          <a:xfrm>
            <a:off x="2128838" y="51435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50" name="Oval 18"/>
          <p:cNvSpPr>
            <a:spLocks noChangeArrowheads="1"/>
          </p:cNvSpPr>
          <p:nvPr/>
        </p:nvSpPr>
        <p:spPr bwMode="auto">
          <a:xfrm>
            <a:off x="2433638" y="49149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51" name="Oval 19"/>
          <p:cNvSpPr>
            <a:spLocks noChangeArrowheads="1"/>
          </p:cNvSpPr>
          <p:nvPr/>
        </p:nvSpPr>
        <p:spPr bwMode="auto">
          <a:xfrm>
            <a:off x="1824038" y="50673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52" name="Oval 20"/>
          <p:cNvSpPr>
            <a:spLocks noChangeArrowheads="1"/>
          </p:cNvSpPr>
          <p:nvPr/>
        </p:nvSpPr>
        <p:spPr bwMode="auto">
          <a:xfrm>
            <a:off x="3729038" y="51435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53" name="Oval 21"/>
          <p:cNvSpPr>
            <a:spLocks noChangeArrowheads="1"/>
          </p:cNvSpPr>
          <p:nvPr/>
        </p:nvSpPr>
        <p:spPr bwMode="auto">
          <a:xfrm>
            <a:off x="3043238" y="53721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54" name="Oval 22"/>
          <p:cNvSpPr>
            <a:spLocks noChangeArrowheads="1"/>
          </p:cNvSpPr>
          <p:nvPr/>
        </p:nvSpPr>
        <p:spPr bwMode="auto">
          <a:xfrm>
            <a:off x="3195638" y="47625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55" name="Oval 23"/>
          <p:cNvSpPr>
            <a:spLocks noChangeArrowheads="1"/>
          </p:cNvSpPr>
          <p:nvPr/>
        </p:nvSpPr>
        <p:spPr bwMode="auto">
          <a:xfrm>
            <a:off x="2967038" y="44577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56" name="Oval 24"/>
          <p:cNvSpPr>
            <a:spLocks noChangeArrowheads="1"/>
          </p:cNvSpPr>
          <p:nvPr/>
        </p:nvSpPr>
        <p:spPr bwMode="auto">
          <a:xfrm>
            <a:off x="2814638" y="48387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57" name="Oval 25"/>
          <p:cNvSpPr>
            <a:spLocks noChangeArrowheads="1"/>
          </p:cNvSpPr>
          <p:nvPr/>
        </p:nvSpPr>
        <p:spPr bwMode="auto">
          <a:xfrm>
            <a:off x="2738438" y="50673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58" name="Oval 26"/>
          <p:cNvSpPr>
            <a:spLocks noChangeArrowheads="1"/>
          </p:cNvSpPr>
          <p:nvPr/>
        </p:nvSpPr>
        <p:spPr bwMode="auto">
          <a:xfrm>
            <a:off x="2509838" y="52197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59" name="Oval 27"/>
          <p:cNvSpPr>
            <a:spLocks noChangeArrowheads="1"/>
          </p:cNvSpPr>
          <p:nvPr/>
        </p:nvSpPr>
        <p:spPr bwMode="auto">
          <a:xfrm>
            <a:off x="3429000" y="4572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60" name="Oval 28"/>
          <p:cNvSpPr>
            <a:spLocks noChangeArrowheads="1"/>
          </p:cNvSpPr>
          <p:nvPr/>
        </p:nvSpPr>
        <p:spPr bwMode="auto">
          <a:xfrm>
            <a:off x="3652838" y="48387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61" name="Oval 29"/>
          <p:cNvSpPr>
            <a:spLocks noChangeArrowheads="1"/>
          </p:cNvSpPr>
          <p:nvPr/>
        </p:nvSpPr>
        <p:spPr bwMode="auto">
          <a:xfrm>
            <a:off x="3581400" y="4267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62" name="Oval 30"/>
          <p:cNvSpPr>
            <a:spLocks noChangeArrowheads="1"/>
          </p:cNvSpPr>
          <p:nvPr/>
        </p:nvSpPr>
        <p:spPr bwMode="auto">
          <a:xfrm>
            <a:off x="3576638" y="54483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63" name="Oval 31"/>
          <p:cNvSpPr>
            <a:spLocks noChangeArrowheads="1"/>
          </p:cNvSpPr>
          <p:nvPr/>
        </p:nvSpPr>
        <p:spPr bwMode="auto">
          <a:xfrm>
            <a:off x="3271838" y="51435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64" name="Rectangle 32"/>
          <p:cNvSpPr>
            <a:spLocks noChangeArrowheads="1"/>
          </p:cNvSpPr>
          <p:nvPr/>
        </p:nvSpPr>
        <p:spPr bwMode="auto">
          <a:xfrm>
            <a:off x="4114800" y="48006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9665" name="Line 33"/>
          <p:cNvSpPr>
            <a:spLocks noChangeShapeType="1"/>
          </p:cNvSpPr>
          <p:nvPr/>
        </p:nvSpPr>
        <p:spPr bwMode="auto">
          <a:xfrm>
            <a:off x="5253038" y="5029200"/>
            <a:ext cx="32718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5253038" y="4391025"/>
            <a:ext cx="0" cy="1366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67" name="Rectangle 35"/>
          <p:cNvSpPr>
            <a:spLocks noChangeArrowheads="1"/>
          </p:cNvSpPr>
          <p:nvPr/>
        </p:nvSpPr>
        <p:spPr bwMode="auto">
          <a:xfrm>
            <a:off x="8458200" y="48006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9668" name="Line 36"/>
          <p:cNvSpPr>
            <a:spLocks noChangeShapeType="1"/>
          </p:cNvSpPr>
          <p:nvPr/>
        </p:nvSpPr>
        <p:spPr bwMode="auto">
          <a:xfrm>
            <a:off x="5524500" y="4572000"/>
            <a:ext cx="2967038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69" name="Line 37"/>
          <p:cNvSpPr>
            <a:spLocks noChangeShapeType="1"/>
          </p:cNvSpPr>
          <p:nvPr/>
        </p:nvSpPr>
        <p:spPr bwMode="auto">
          <a:xfrm>
            <a:off x="5524500" y="5410200"/>
            <a:ext cx="2967038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70" name="Oval 38"/>
          <p:cNvSpPr>
            <a:spLocks noChangeArrowheads="1"/>
          </p:cNvSpPr>
          <p:nvPr/>
        </p:nvSpPr>
        <p:spPr bwMode="auto">
          <a:xfrm>
            <a:off x="5481638" y="4648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71" name="Oval 39"/>
          <p:cNvSpPr>
            <a:spLocks noChangeArrowheads="1"/>
          </p:cNvSpPr>
          <p:nvPr/>
        </p:nvSpPr>
        <p:spPr bwMode="auto">
          <a:xfrm>
            <a:off x="6091238" y="5029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72" name="Oval 40"/>
          <p:cNvSpPr>
            <a:spLocks noChangeArrowheads="1"/>
          </p:cNvSpPr>
          <p:nvPr/>
        </p:nvSpPr>
        <p:spPr bwMode="auto">
          <a:xfrm>
            <a:off x="5710238" y="4953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73" name="Oval 41"/>
          <p:cNvSpPr>
            <a:spLocks noChangeArrowheads="1"/>
          </p:cNvSpPr>
          <p:nvPr/>
        </p:nvSpPr>
        <p:spPr bwMode="auto">
          <a:xfrm>
            <a:off x="5862638" y="4648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74" name="Oval 42"/>
          <p:cNvSpPr>
            <a:spLocks noChangeArrowheads="1"/>
          </p:cNvSpPr>
          <p:nvPr/>
        </p:nvSpPr>
        <p:spPr bwMode="auto">
          <a:xfrm>
            <a:off x="5329238" y="4876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75" name="Oval 43"/>
          <p:cNvSpPr>
            <a:spLocks noChangeArrowheads="1"/>
          </p:cNvSpPr>
          <p:nvPr/>
        </p:nvSpPr>
        <p:spPr bwMode="auto">
          <a:xfrm>
            <a:off x="5481638" y="5105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76" name="Oval 44"/>
          <p:cNvSpPr>
            <a:spLocks noChangeArrowheads="1"/>
          </p:cNvSpPr>
          <p:nvPr/>
        </p:nvSpPr>
        <p:spPr bwMode="auto">
          <a:xfrm>
            <a:off x="7310438" y="4572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77" name="Oval 45"/>
          <p:cNvSpPr>
            <a:spLocks noChangeArrowheads="1"/>
          </p:cNvSpPr>
          <p:nvPr/>
        </p:nvSpPr>
        <p:spPr bwMode="auto">
          <a:xfrm>
            <a:off x="6319838" y="4800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78" name="Oval 46"/>
          <p:cNvSpPr>
            <a:spLocks noChangeArrowheads="1"/>
          </p:cNvSpPr>
          <p:nvPr/>
        </p:nvSpPr>
        <p:spPr bwMode="auto">
          <a:xfrm>
            <a:off x="6472238" y="4572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79" name="Oval 47"/>
          <p:cNvSpPr>
            <a:spLocks noChangeArrowheads="1"/>
          </p:cNvSpPr>
          <p:nvPr/>
        </p:nvSpPr>
        <p:spPr bwMode="auto">
          <a:xfrm>
            <a:off x="6700838" y="4800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80" name="Oval 48"/>
          <p:cNvSpPr>
            <a:spLocks noChangeArrowheads="1"/>
          </p:cNvSpPr>
          <p:nvPr/>
        </p:nvSpPr>
        <p:spPr bwMode="auto">
          <a:xfrm>
            <a:off x="6929438" y="5105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81" name="Oval 49"/>
          <p:cNvSpPr>
            <a:spLocks noChangeArrowheads="1"/>
          </p:cNvSpPr>
          <p:nvPr/>
        </p:nvSpPr>
        <p:spPr bwMode="auto">
          <a:xfrm>
            <a:off x="6624638" y="5029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82" name="Oval 50"/>
          <p:cNvSpPr>
            <a:spLocks noChangeArrowheads="1"/>
          </p:cNvSpPr>
          <p:nvPr/>
        </p:nvSpPr>
        <p:spPr bwMode="auto">
          <a:xfrm>
            <a:off x="7767638" y="4648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83" name="Oval 51"/>
          <p:cNvSpPr>
            <a:spLocks noChangeArrowheads="1"/>
          </p:cNvSpPr>
          <p:nvPr/>
        </p:nvSpPr>
        <p:spPr bwMode="auto">
          <a:xfrm>
            <a:off x="7005638" y="4800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84" name="Oval 52"/>
          <p:cNvSpPr>
            <a:spLocks noChangeArrowheads="1"/>
          </p:cNvSpPr>
          <p:nvPr/>
        </p:nvSpPr>
        <p:spPr bwMode="auto">
          <a:xfrm>
            <a:off x="7234238" y="5105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85" name="Oval 53"/>
          <p:cNvSpPr>
            <a:spLocks noChangeArrowheads="1"/>
          </p:cNvSpPr>
          <p:nvPr/>
        </p:nvSpPr>
        <p:spPr bwMode="auto">
          <a:xfrm>
            <a:off x="7767638" y="5105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86" name="Oval 54"/>
          <p:cNvSpPr>
            <a:spLocks noChangeArrowheads="1"/>
          </p:cNvSpPr>
          <p:nvPr/>
        </p:nvSpPr>
        <p:spPr bwMode="auto">
          <a:xfrm>
            <a:off x="7539038" y="4876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87" name="Oval 55"/>
          <p:cNvSpPr>
            <a:spLocks noChangeArrowheads="1"/>
          </p:cNvSpPr>
          <p:nvPr/>
        </p:nvSpPr>
        <p:spPr bwMode="auto">
          <a:xfrm>
            <a:off x="8224838" y="4648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88" name="Oval 56"/>
          <p:cNvSpPr>
            <a:spLocks noChangeArrowheads="1"/>
          </p:cNvSpPr>
          <p:nvPr/>
        </p:nvSpPr>
        <p:spPr bwMode="auto">
          <a:xfrm>
            <a:off x="7996238" y="4953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89" name="Oval 57"/>
          <p:cNvSpPr>
            <a:spLocks noChangeArrowheads="1"/>
          </p:cNvSpPr>
          <p:nvPr/>
        </p:nvSpPr>
        <p:spPr bwMode="auto">
          <a:xfrm>
            <a:off x="8377238" y="5105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90" name="Line 58"/>
          <p:cNvSpPr>
            <a:spLocks noChangeShapeType="1"/>
          </p:cNvSpPr>
          <p:nvPr/>
        </p:nvSpPr>
        <p:spPr bwMode="auto">
          <a:xfrm>
            <a:off x="909638" y="25193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91" name="Line 59"/>
          <p:cNvSpPr>
            <a:spLocks noChangeShapeType="1"/>
          </p:cNvSpPr>
          <p:nvPr/>
        </p:nvSpPr>
        <p:spPr bwMode="auto">
          <a:xfrm>
            <a:off x="909638" y="40386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92" name="Line 60"/>
          <p:cNvSpPr>
            <a:spLocks noChangeShapeType="1"/>
          </p:cNvSpPr>
          <p:nvPr/>
        </p:nvSpPr>
        <p:spPr bwMode="auto">
          <a:xfrm flipV="1">
            <a:off x="909638" y="2438400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93" name="Oval 61"/>
          <p:cNvSpPr>
            <a:spLocks noChangeArrowheads="1"/>
          </p:cNvSpPr>
          <p:nvPr/>
        </p:nvSpPr>
        <p:spPr bwMode="auto">
          <a:xfrm rot="-7282380">
            <a:off x="1214438" y="3352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94" name="Oval 62"/>
          <p:cNvSpPr>
            <a:spLocks noChangeArrowheads="1"/>
          </p:cNvSpPr>
          <p:nvPr/>
        </p:nvSpPr>
        <p:spPr bwMode="auto">
          <a:xfrm rot="-7282380">
            <a:off x="1595438" y="2971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95" name="Oval 63"/>
          <p:cNvSpPr>
            <a:spLocks noChangeArrowheads="1"/>
          </p:cNvSpPr>
          <p:nvPr/>
        </p:nvSpPr>
        <p:spPr bwMode="auto">
          <a:xfrm rot="-7282380">
            <a:off x="2814638" y="1981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96" name="Oval 64"/>
          <p:cNvSpPr>
            <a:spLocks noChangeArrowheads="1"/>
          </p:cNvSpPr>
          <p:nvPr/>
        </p:nvSpPr>
        <p:spPr bwMode="auto">
          <a:xfrm rot="-7282380">
            <a:off x="3119438" y="3124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97" name="Oval 65"/>
          <p:cNvSpPr>
            <a:spLocks noChangeArrowheads="1"/>
          </p:cNvSpPr>
          <p:nvPr/>
        </p:nvSpPr>
        <p:spPr bwMode="auto">
          <a:xfrm rot="-7282380">
            <a:off x="3424238" y="2057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98" name="Oval 66"/>
          <p:cNvSpPr>
            <a:spLocks noChangeArrowheads="1"/>
          </p:cNvSpPr>
          <p:nvPr/>
        </p:nvSpPr>
        <p:spPr bwMode="auto">
          <a:xfrm rot="-7282380">
            <a:off x="1976438" y="2895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99" name="Oval 67"/>
          <p:cNvSpPr>
            <a:spLocks noChangeArrowheads="1"/>
          </p:cNvSpPr>
          <p:nvPr/>
        </p:nvSpPr>
        <p:spPr bwMode="auto">
          <a:xfrm rot="-7282380">
            <a:off x="3348038" y="2819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00" name="Oval 68"/>
          <p:cNvSpPr>
            <a:spLocks noChangeArrowheads="1"/>
          </p:cNvSpPr>
          <p:nvPr/>
        </p:nvSpPr>
        <p:spPr bwMode="auto">
          <a:xfrm rot="-7282380">
            <a:off x="3652838" y="3276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01" name="Oval 69"/>
          <p:cNvSpPr>
            <a:spLocks noChangeArrowheads="1"/>
          </p:cNvSpPr>
          <p:nvPr/>
        </p:nvSpPr>
        <p:spPr bwMode="auto">
          <a:xfrm rot="-7282380">
            <a:off x="3500438" y="1676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02" name="Oval 70"/>
          <p:cNvSpPr>
            <a:spLocks noChangeArrowheads="1"/>
          </p:cNvSpPr>
          <p:nvPr/>
        </p:nvSpPr>
        <p:spPr bwMode="auto">
          <a:xfrm rot="-7282380">
            <a:off x="3652838" y="2286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03" name="Oval 71"/>
          <p:cNvSpPr>
            <a:spLocks noChangeArrowheads="1"/>
          </p:cNvSpPr>
          <p:nvPr/>
        </p:nvSpPr>
        <p:spPr bwMode="auto">
          <a:xfrm rot="-7282380">
            <a:off x="3195638" y="2362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04" name="Oval 72"/>
          <p:cNvSpPr>
            <a:spLocks noChangeArrowheads="1"/>
          </p:cNvSpPr>
          <p:nvPr/>
        </p:nvSpPr>
        <p:spPr bwMode="auto">
          <a:xfrm rot="-7282380">
            <a:off x="2509838" y="3276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05" name="Oval 73"/>
          <p:cNvSpPr>
            <a:spLocks noChangeArrowheads="1"/>
          </p:cNvSpPr>
          <p:nvPr/>
        </p:nvSpPr>
        <p:spPr bwMode="auto">
          <a:xfrm rot="-7282380">
            <a:off x="2814638" y="2667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06" name="Oval 74"/>
          <p:cNvSpPr>
            <a:spLocks noChangeArrowheads="1"/>
          </p:cNvSpPr>
          <p:nvPr/>
        </p:nvSpPr>
        <p:spPr bwMode="auto">
          <a:xfrm rot="-7282380">
            <a:off x="2433638" y="2438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07" name="Oval 75"/>
          <p:cNvSpPr>
            <a:spLocks noChangeArrowheads="1"/>
          </p:cNvSpPr>
          <p:nvPr/>
        </p:nvSpPr>
        <p:spPr bwMode="auto">
          <a:xfrm rot="-7282380">
            <a:off x="1443038" y="3352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08" name="Oval 76"/>
          <p:cNvSpPr>
            <a:spLocks noChangeArrowheads="1"/>
          </p:cNvSpPr>
          <p:nvPr/>
        </p:nvSpPr>
        <p:spPr bwMode="auto">
          <a:xfrm rot="-7282380">
            <a:off x="1747838" y="3200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09" name="Oval 77"/>
          <p:cNvSpPr>
            <a:spLocks noChangeArrowheads="1"/>
          </p:cNvSpPr>
          <p:nvPr/>
        </p:nvSpPr>
        <p:spPr bwMode="auto">
          <a:xfrm rot="-7282380">
            <a:off x="2128838" y="3276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10" name="Oval 78"/>
          <p:cNvSpPr>
            <a:spLocks noChangeArrowheads="1"/>
          </p:cNvSpPr>
          <p:nvPr/>
        </p:nvSpPr>
        <p:spPr bwMode="auto">
          <a:xfrm rot="-7282380">
            <a:off x="2738438" y="2971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11" name="Oval 79"/>
          <p:cNvSpPr>
            <a:spLocks noChangeArrowheads="1"/>
          </p:cNvSpPr>
          <p:nvPr/>
        </p:nvSpPr>
        <p:spPr bwMode="auto">
          <a:xfrm rot="-7282380">
            <a:off x="3805238" y="2743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12" name="Oval 80"/>
          <p:cNvSpPr>
            <a:spLocks noChangeArrowheads="1"/>
          </p:cNvSpPr>
          <p:nvPr/>
        </p:nvSpPr>
        <p:spPr bwMode="auto">
          <a:xfrm rot="-7282380">
            <a:off x="2357438" y="2971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13" name="Text Box 81"/>
          <p:cNvSpPr txBox="1">
            <a:spLocks noChangeArrowheads="1"/>
          </p:cNvSpPr>
          <p:nvPr/>
        </p:nvSpPr>
        <p:spPr bwMode="auto">
          <a:xfrm>
            <a:off x="685800" y="20574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ea typeface="新細明體" charset="-120"/>
              </a:rPr>
              <a:t>Y</a:t>
            </a:r>
          </a:p>
        </p:txBody>
      </p:sp>
      <p:sp>
        <p:nvSpPr>
          <p:cNvPr id="69714" name="Line 82"/>
          <p:cNvSpPr>
            <a:spLocks noChangeShapeType="1"/>
          </p:cNvSpPr>
          <p:nvPr/>
        </p:nvSpPr>
        <p:spPr bwMode="auto">
          <a:xfrm flipV="1">
            <a:off x="1214438" y="1752600"/>
            <a:ext cx="1905000" cy="15240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15" name="Line 83"/>
          <p:cNvSpPr>
            <a:spLocks noChangeShapeType="1"/>
          </p:cNvSpPr>
          <p:nvPr/>
        </p:nvSpPr>
        <p:spPr bwMode="auto">
          <a:xfrm flipV="1">
            <a:off x="1214438" y="3657600"/>
            <a:ext cx="2743200" cy="476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16" name="Rectangle 84"/>
          <p:cNvSpPr>
            <a:spLocks noChangeArrowheads="1"/>
          </p:cNvSpPr>
          <p:nvPr/>
        </p:nvSpPr>
        <p:spPr bwMode="auto">
          <a:xfrm>
            <a:off x="4191000" y="38100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9717" name="Rectangle 85"/>
          <p:cNvSpPr>
            <a:spLocks noChangeArrowheads="1"/>
          </p:cNvSpPr>
          <p:nvPr/>
        </p:nvSpPr>
        <p:spPr bwMode="auto">
          <a:xfrm>
            <a:off x="8534400" y="37338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9718" name="Line 86"/>
          <p:cNvSpPr>
            <a:spLocks noChangeShapeType="1"/>
          </p:cNvSpPr>
          <p:nvPr/>
        </p:nvSpPr>
        <p:spPr bwMode="auto">
          <a:xfrm flipH="1">
            <a:off x="5181600" y="2325688"/>
            <a:ext cx="11113" cy="1636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19" name="Line 87"/>
          <p:cNvSpPr>
            <a:spLocks noChangeShapeType="1"/>
          </p:cNvSpPr>
          <p:nvPr/>
        </p:nvSpPr>
        <p:spPr bwMode="auto">
          <a:xfrm flipV="1">
            <a:off x="5181600" y="39624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20" name="Line 88"/>
          <p:cNvSpPr>
            <a:spLocks noChangeShapeType="1"/>
          </p:cNvSpPr>
          <p:nvPr/>
        </p:nvSpPr>
        <p:spPr bwMode="auto">
          <a:xfrm flipV="1">
            <a:off x="5192713" y="2320925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21" name="Oval 89"/>
          <p:cNvSpPr>
            <a:spLocks noChangeArrowheads="1"/>
          </p:cNvSpPr>
          <p:nvPr/>
        </p:nvSpPr>
        <p:spPr bwMode="auto">
          <a:xfrm rot="-7282380">
            <a:off x="5329238" y="32353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22" name="Oval 90"/>
          <p:cNvSpPr>
            <a:spLocks noChangeArrowheads="1"/>
          </p:cNvSpPr>
          <p:nvPr/>
        </p:nvSpPr>
        <p:spPr bwMode="auto">
          <a:xfrm rot="-7282380">
            <a:off x="5481638" y="2895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23" name="Oval 91"/>
          <p:cNvSpPr>
            <a:spLocks noChangeArrowheads="1"/>
          </p:cNvSpPr>
          <p:nvPr/>
        </p:nvSpPr>
        <p:spPr bwMode="auto">
          <a:xfrm rot="-7282380">
            <a:off x="7086600" y="2667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24" name="Oval 92"/>
          <p:cNvSpPr>
            <a:spLocks noChangeArrowheads="1"/>
          </p:cNvSpPr>
          <p:nvPr/>
        </p:nvSpPr>
        <p:spPr bwMode="auto">
          <a:xfrm rot="-7282380">
            <a:off x="7767638" y="2209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25" name="Oval 93"/>
          <p:cNvSpPr>
            <a:spLocks noChangeArrowheads="1"/>
          </p:cNvSpPr>
          <p:nvPr/>
        </p:nvSpPr>
        <p:spPr bwMode="auto">
          <a:xfrm rot="-7282380">
            <a:off x="5862638" y="2819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26" name="Oval 94"/>
          <p:cNvSpPr>
            <a:spLocks noChangeArrowheads="1"/>
          </p:cNvSpPr>
          <p:nvPr/>
        </p:nvSpPr>
        <p:spPr bwMode="auto">
          <a:xfrm rot="-7282380">
            <a:off x="7539038" y="2590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27" name="Oval 95"/>
          <p:cNvSpPr>
            <a:spLocks noChangeArrowheads="1"/>
          </p:cNvSpPr>
          <p:nvPr/>
        </p:nvSpPr>
        <p:spPr bwMode="auto">
          <a:xfrm rot="-7282380">
            <a:off x="7767638" y="2819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zh-TW" altLang="zh-TW" sz="2400"/>
          </a:p>
        </p:txBody>
      </p:sp>
      <p:sp>
        <p:nvSpPr>
          <p:cNvPr id="69728" name="Oval 96"/>
          <p:cNvSpPr>
            <a:spLocks noChangeArrowheads="1"/>
          </p:cNvSpPr>
          <p:nvPr/>
        </p:nvSpPr>
        <p:spPr bwMode="auto">
          <a:xfrm rot="-7282380">
            <a:off x="7935913" y="2438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29" name="Oval 97"/>
          <p:cNvSpPr>
            <a:spLocks noChangeArrowheads="1"/>
          </p:cNvSpPr>
          <p:nvPr/>
        </p:nvSpPr>
        <p:spPr bwMode="auto">
          <a:xfrm rot="-7282380">
            <a:off x="7310438" y="2209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30" name="Oval 98"/>
          <p:cNvSpPr>
            <a:spLocks noChangeArrowheads="1"/>
          </p:cNvSpPr>
          <p:nvPr/>
        </p:nvSpPr>
        <p:spPr bwMode="auto">
          <a:xfrm rot="-7282380">
            <a:off x="6624638" y="2971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31" name="Oval 99"/>
          <p:cNvSpPr>
            <a:spLocks noChangeArrowheads="1"/>
          </p:cNvSpPr>
          <p:nvPr/>
        </p:nvSpPr>
        <p:spPr bwMode="auto">
          <a:xfrm rot="-7282380">
            <a:off x="6700838" y="2667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32" name="Oval 100"/>
          <p:cNvSpPr>
            <a:spLocks noChangeArrowheads="1"/>
          </p:cNvSpPr>
          <p:nvPr/>
        </p:nvSpPr>
        <p:spPr bwMode="auto">
          <a:xfrm rot="-7282380">
            <a:off x="6396038" y="2590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33" name="Oval 101"/>
          <p:cNvSpPr>
            <a:spLocks noChangeArrowheads="1"/>
          </p:cNvSpPr>
          <p:nvPr/>
        </p:nvSpPr>
        <p:spPr bwMode="auto">
          <a:xfrm rot="-7282380">
            <a:off x="5557838" y="3352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34" name="Oval 102"/>
          <p:cNvSpPr>
            <a:spLocks noChangeArrowheads="1"/>
          </p:cNvSpPr>
          <p:nvPr/>
        </p:nvSpPr>
        <p:spPr bwMode="auto">
          <a:xfrm rot="-7282380">
            <a:off x="5710238" y="30829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35" name="Oval 103"/>
          <p:cNvSpPr>
            <a:spLocks noChangeArrowheads="1"/>
          </p:cNvSpPr>
          <p:nvPr/>
        </p:nvSpPr>
        <p:spPr bwMode="auto">
          <a:xfrm rot="-7282380">
            <a:off x="6091238" y="3200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36" name="Oval 104"/>
          <p:cNvSpPr>
            <a:spLocks noChangeArrowheads="1"/>
          </p:cNvSpPr>
          <p:nvPr/>
        </p:nvSpPr>
        <p:spPr bwMode="auto">
          <a:xfrm rot="-7282380">
            <a:off x="6929438" y="2971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37" name="Oval 105"/>
          <p:cNvSpPr>
            <a:spLocks noChangeArrowheads="1"/>
          </p:cNvSpPr>
          <p:nvPr/>
        </p:nvSpPr>
        <p:spPr bwMode="auto">
          <a:xfrm rot="-7282380">
            <a:off x="8224838" y="26257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38" name="Oval 106"/>
          <p:cNvSpPr>
            <a:spLocks noChangeArrowheads="1"/>
          </p:cNvSpPr>
          <p:nvPr/>
        </p:nvSpPr>
        <p:spPr bwMode="auto">
          <a:xfrm rot="-7282380">
            <a:off x="6243638" y="2895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39" name="Text Box 107"/>
          <p:cNvSpPr txBox="1">
            <a:spLocks noChangeArrowheads="1"/>
          </p:cNvSpPr>
          <p:nvPr/>
        </p:nvSpPr>
        <p:spPr bwMode="auto">
          <a:xfrm>
            <a:off x="4968875" y="193992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 dirty="0">
                <a:ea typeface="新細明體" charset="-120"/>
              </a:rPr>
              <a:t>Y</a:t>
            </a:r>
          </a:p>
        </p:txBody>
      </p:sp>
      <p:sp>
        <p:nvSpPr>
          <p:cNvPr id="69740" name="Oval 108"/>
          <p:cNvSpPr>
            <a:spLocks noChangeArrowheads="1"/>
          </p:cNvSpPr>
          <p:nvPr/>
        </p:nvSpPr>
        <p:spPr bwMode="auto">
          <a:xfrm rot="-7282380">
            <a:off x="8072438" y="1981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41" name="Line 109"/>
          <p:cNvSpPr>
            <a:spLocks noChangeShapeType="1"/>
          </p:cNvSpPr>
          <p:nvPr/>
        </p:nvSpPr>
        <p:spPr bwMode="auto">
          <a:xfrm flipV="1">
            <a:off x="5481638" y="1905000"/>
            <a:ext cx="2667000" cy="9144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42" name="Line 110"/>
          <p:cNvSpPr>
            <a:spLocks noChangeShapeType="1"/>
          </p:cNvSpPr>
          <p:nvPr/>
        </p:nvSpPr>
        <p:spPr bwMode="auto">
          <a:xfrm flipV="1">
            <a:off x="5634038" y="2971800"/>
            <a:ext cx="2667000" cy="838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43" name="Rectangle 111"/>
          <p:cNvSpPr>
            <a:spLocks noChangeArrowheads="1"/>
          </p:cNvSpPr>
          <p:nvPr/>
        </p:nvSpPr>
        <p:spPr bwMode="auto">
          <a:xfrm rot="16200000">
            <a:off x="-74613" y="487521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residuals</a:t>
            </a:r>
          </a:p>
        </p:txBody>
      </p:sp>
      <p:sp>
        <p:nvSpPr>
          <p:cNvPr id="69744" name="Rectangle 112"/>
          <p:cNvSpPr>
            <a:spLocks noChangeArrowheads="1"/>
          </p:cNvSpPr>
          <p:nvPr/>
        </p:nvSpPr>
        <p:spPr bwMode="auto">
          <a:xfrm rot="16200000">
            <a:off x="4344987" y="487521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residuals</a:t>
            </a:r>
          </a:p>
        </p:txBody>
      </p:sp>
      <p:sp>
        <p:nvSpPr>
          <p:cNvPr id="69745" name="Line 113"/>
          <p:cNvSpPr>
            <a:spLocks noChangeShapeType="1"/>
          </p:cNvSpPr>
          <p:nvPr/>
        </p:nvSpPr>
        <p:spPr bwMode="auto">
          <a:xfrm>
            <a:off x="4648200" y="1676400"/>
            <a:ext cx="0" cy="45720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Linear Regression Example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Excel Residual Output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3581400" y="1752600"/>
          <a:ext cx="5334000" cy="384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Chart" r:id="rId3" imgW="4638502" imgH="3400517" progId="Excel.Sheet.8">
                  <p:embed/>
                </p:oleObj>
              </mc:Choice>
              <mc:Fallback>
                <p:oleObj name="Chart" r:id="rId3" imgW="4638502" imgH="3400517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752600"/>
                        <a:ext cx="5334000" cy="38401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1" name="Group 51"/>
          <p:cNvGraphicFramePr>
            <a:graphicFrameLocks noGrp="1"/>
          </p:cNvGraphicFramePr>
          <p:nvPr/>
        </p:nvGraphicFramePr>
        <p:xfrm>
          <a:off x="228600" y="1981200"/>
          <a:ext cx="3048000" cy="4069080"/>
        </p:xfrm>
        <a:graphic>
          <a:graphicData uri="http://schemas.openxmlformats.org/drawingml/2006/table">
            <a:tbl>
              <a:tblPr/>
              <a:tblGrid>
                <a:gridCol w="533400"/>
                <a:gridCol w="1295400"/>
                <a:gridCol w="1219200"/>
              </a:tblGrid>
              <a:tr h="161925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RESIDUAL OUTPUT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TW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Predicted House Price 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Residuals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251.92316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-6.923162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273.87671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38.12329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284.85348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-5.853484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4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304.06284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3.937162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5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218.99284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-19.99284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6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268.38832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-49.38832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7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356.20251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48.79749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8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367.17929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-43.17929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254.6674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64.33264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10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284.85348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-29.85348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1730" name="Text Box 50"/>
          <p:cNvSpPr txBox="1">
            <a:spLocks noChangeArrowheads="1"/>
          </p:cNvSpPr>
          <p:nvPr/>
        </p:nvSpPr>
        <p:spPr bwMode="auto">
          <a:xfrm>
            <a:off x="3733800" y="5715000"/>
            <a:ext cx="5181600" cy="6096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新細明體" charset="-120"/>
              </a:rPr>
              <a:t>Does not appear to violate 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新細明體" charset="-120"/>
              </a:rPr>
              <a:t>any regression assumptions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Linear Regression Example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Excel Output</a:t>
            </a:r>
          </a:p>
        </p:txBody>
      </p:sp>
      <p:graphicFrame>
        <p:nvGraphicFramePr>
          <p:cNvPr id="44162" name="Group 130"/>
          <p:cNvGraphicFramePr>
            <a:graphicFrameLocks noGrp="1"/>
          </p:cNvGraphicFramePr>
          <p:nvPr/>
        </p:nvGraphicFramePr>
        <p:xfrm>
          <a:off x="762000" y="1905000"/>
          <a:ext cx="8001000" cy="4318000"/>
        </p:xfrm>
        <a:graphic>
          <a:graphicData uri="http://schemas.openxmlformats.org/drawingml/2006/table">
            <a:tbl>
              <a:tblPr/>
              <a:tblGrid>
                <a:gridCol w="1555750"/>
                <a:gridCol w="1036638"/>
                <a:gridCol w="1408112"/>
                <a:gridCol w="1049338"/>
                <a:gridCol w="769937"/>
                <a:gridCol w="1217613"/>
                <a:gridCol w="963612"/>
              </a:tblGrid>
              <a:tr h="25558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Regression Statistics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Multiple 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0.76211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 Square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0.58082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Adjusted R Square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0.52842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41.33032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Observations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ANOVA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df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MS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Significance 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Regression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18934.9348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18934.9348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11.0848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Residual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13665.5652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1708.1957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Total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32600.5000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Coefficients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 Stat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P-value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Lower 95%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Upper 95%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Intercept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98.24833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58.03348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1.69296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0.12892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-35.57720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232.07386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Square Feet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0.10977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0.03297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3.32938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0.03374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0.18580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154" name="Oval 122"/>
          <p:cNvSpPr>
            <a:spLocks noChangeArrowheads="1"/>
          </p:cNvSpPr>
          <p:nvPr/>
        </p:nvSpPr>
        <p:spPr bwMode="auto">
          <a:xfrm>
            <a:off x="457200" y="5181600"/>
            <a:ext cx="3124200" cy="1371600"/>
          </a:xfrm>
          <a:prstGeom prst="ellips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155" name="Line 123"/>
          <p:cNvSpPr>
            <a:spLocks noChangeShapeType="1"/>
          </p:cNvSpPr>
          <p:nvPr/>
        </p:nvSpPr>
        <p:spPr bwMode="auto">
          <a:xfrm flipV="1">
            <a:off x="2438400" y="2667000"/>
            <a:ext cx="1752600" cy="25146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44156" name="Text Box 124"/>
          <p:cNvSpPr txBox="1">
            <a:spLocks noChangeArrowheads="1"/>
          </p:cNvSpPr>
          <p:nvPr/>
        </p:nvSpPr>
        <p:spPr bwMode="auto">
          <a:xfrm>
            <a:off x="3352800" y="18288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新細明體" charset="-120"/>
              </a:rPr>
              <a:t>The regression equation is:</a:t>
            </a:r>
          </a:p>
        </p:txBody>
      </p:sp>
      <p:graphicFrame>
        <p:nvGraphicFramePr>
          <p:cNvPr id="44160" name="Object 128"/>
          <p:cNvGraphicFramePr>
            <a:graphicFrameLocks noGrp="1" noChangeAspect="1"/>
          </p:cNvGraphicFramePr>
          <p:nvPr>
            <p:ph idx="1"/>
          </p:nvPr>
        </p:nvGraphicFramePr>
        <p:xfrm>
          <a:off x="3429000" y="2286000"/>
          <a:ext cx="54864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3200400" imgH="203200" progId="Equation.3">
                  <p:embed/>
                </p:oleObj>
              </mc:Choice>
              <mc:Fallback>
                <p:oleObj name="Equation" r:id="rId3" imgW="3200400" imgH="203200" progId="Equation.3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86000"/>
                        <a:ext cx="5486400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Measuring Autocorrelation: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The Durbin-Watson Statistic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2133600"/>
            <a:ext cx="7010400" cy="28194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pPr>
              <a:spcBef>
                <a:spcPct val="60000"/>
              </a:spcBef>
            </a:pPr>
            <a:r>
              <a:rPr lang="en-US" altLang="zh-TW" dirty="0">
                <a:ea typeface="新細明體" charset="-120"/>
              </a:rPr>
              <a:t>Used when data are </a:t>
            </a:r>
            <a:r>
              <a:rPr lang="en-US" altLang="zh-TW" dirty="0">
                <a:solidFill>
                  <a:schemeClr val="tx1"/>
                </a:solidFill>
                <a:ea typeface="新細明體" charset="-120"/>
              </a:rPr>
              <a:t>collected over time</a:t>
            </a:r>
            <a:r>
              <a:rPr lang="en-US" altLang="zh-TW" dirty="0">
                <a:ea typeface="新細明體" charset="-120"/>
              </a:rPr>
              <a:t> to detect if autocorrelation is present</a:t>
            </a:r>
          </a:p>
          <a:p>
            <a:pPr>
              <a:spcBef>
                <a:spcPct val="60000"/>
              </a:spcBef>
            </a:pPr>
            <a:r>
              <a:rPr lang="en-US" altLang="zh-TW" dirty="0">
                <a:ea typeface="新細明體" charset="-120"/>
              </a:rPr>
              <a:t>Autocorrelation exists if residuals in one time period are related to residuals in another period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Autocorrelation</a:t>
            </a:r>
          </a:p>
        </p:txBody>
      </p:sp>
      <p:sp>
        <p:nvSpPr>
          <p:cNvPr id="73732" name="Freeform 4"/>
          <p:cNvSpPr>
            <a:spLocks/>
          </p:cNvSpPr>
          <p:nvPr/>
        </p:nvSpPr>
        <p:spPr bwMode="auto">
          <a:xfrm>
            <a:off x="4800600" y="3352800"/>
            <a:ext cx="2166938" cy="1122363"/>
          </a:xfrm>
          <a:custGeom>
            <a:avLst/>
            <a:gdLst/>
            <a:ahLst/>
            <a:cxnLst>
              <a:cxn ang="0">
                <a:pos x="0" y="486"/>
              </a:cxn>
              <a:cxn ang="0">
                <a:pos x="318" y="64"/>
              </a:cxn>
              <a:cxn ang="0">
                <a:pos x="626" y="852"/>
              </a:cxn>
              <a:cxn ang="0">
                <a:pos x="952" y="424"/>
              </a:cxn>
              <a:cxn ang="0">
                <a:pos x="1264" y="0"/>
              </a:cxn>
              <a:cxn ang="0">
                <a:pos x="1566" y="592"/>
              </a:cxn>
            </a:cxnLst>
            <a:rect l="0" t="0" r="r" b="b"/>
            <a:pathLst>
              <a:path w="1566" h="852">
                <a:moveTo>
                  <a:pt x="0" y="486"/>
                </a:moveTo>
                <a:lnTo>
                  <a:pt x="318" y="64"/>
                </a:lnTo>
                <a:lnTo>
                  <a:pt x="626" y="852"/>
                </a:lnTo>
                <a:lnTo>
                  <a:pt x="952" y="424"/>
                </a:lnTo>
                <a:lnTo>
                  <a:pt x="1264" y="0"/>
                </a:lnTo>
                <a:lnTo>
                  <a:pt x="1566" y="592"/>
                </a:ln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077200" cy="990600"/>
          </a:xfrm>
          <a:noFill/>
          <a:ln/>
        </p:spPr>
        <p:txBody>
          <a:bodyPr lIns="85342" tIns="42672" rIns="85342" bIns="42672">
            <a:normAutofit lnSpcReduction="10000"/>
          </a:bodyPr>
          <a:lstStyle/>
          <a:p>
            <a:r>
              <a:rPr lang="en-US" altLang="zh-TW">
                <a:ea typeface="新細明體" charset="-120"/>
              </a:rPr>
              <a:t>Autocorrelation is correlation of the errors (residuals) over time</a:t>
            </a:r>
          </a:p>
          <a:p>
            <a:endParaRPr lang="en-US" altLang="zh-TW">
              <a:ea typeface="新細明體" charset="-120"/>
            </a:endParaRP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914400" y="5181600"/>
            <a:ext cx="807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342" tIns="42672" rIns="85342" bIns="42672"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altLang="zh-TW" sz="280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Violates the regression assumption that residuals are statistically independent</a:t>
            </a:r>
          </a:p>
        </p:txBody>
      </p:sp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3429000" y="2362200"/>
          <a:ext cx="4483100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Chart" r:id="rId3" imgW="4000454" imgH="2714717" progId="Excel.Sheet.8">
                  <p:embed/>
                </p:oleObj>
              </mc:Choice>
              <mc:Fallback>
                <p:oleObj name="Chart" r:id="rId3" imgW="4000454" imgH="2714717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362200"/>
                        <a:ext cx="4483100" cy="303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381000" y="3429000"/>
            <a:ext cx="304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342" tIns="42672" rIns="85342" bIns="42672"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altLang="zh-TW" sz="200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Here, residuals suggest a cyclic pattern, not random</a:t>
            </a:r>
            <a:endParaRPr lang="en-US" altLang="zh-TW" sz="2800">
              <a:solidFill>
                <a:schemeClr val="tx2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73737" name="Oval 9"/>
          <p:cNvSpPr>
            <a:spLocks noChangeArrowheads="1"/>
          </p:cNvSpPr>
          <p:nvPr/>
        </p:nvSpPr>
        <p:spPr bwMode="auto">
          <a:xfrm>
            <a:off x="4800600" y="37338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738" name="Oval 10"/>
          <p:cNvSpPr>
            <a:spLocks noChangeArrowheads="1"/>
          </p:cNvSpPr>
          <p:nvPr/>
        </p:nvSpPr>
        <p:spPr bwMode="auto">
          <a:xfrm>
            <a:off x="5029200" y="36576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739" name="Oval 11"/>
          <p:cNvSpPr>
            <a:spLocks noChangeArrowheads="1"/>
          </p:cNvSpPr>
          <p:nvPr/>
        </p:nvSpPr>
        <p:spPr bwMode="auto">
          <a:xfrm>
            <a:off x="5334000" y="3886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740" name="Oval 12"/>
          <p:cNvSpPr>
            <a:spLocks noChangeArrowheads="1"/>
          </p:cNvSpPr>
          <p:nvPr/>
        </p:nvSpPr>
        <p:spPr bwMode="auto">
          <a:xfrm>
            <a:off x="5257800" y="3505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741" name="Oval 13"/>
          <p:cNvSpPr>
            <a:spLocks noChangeArrowheads="1"/>
          </p:cNvSpPr>
          <p:nvPr/>
        </p:nvSpPr>
        <p:spPr bwMode="auto">
          <a:xfrm>
            <a:off x="5410200" y="36576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742" name="Oval 14"/>
          <p:cNvSpPr>
            <a:spLocks noChangeArrowheads="1"/>
          </p:cNvSpPr>
          <p:nvPr/>
        </p:nvSpPr>
        <p:spPr bwMode="auto">
          <a:xfrm>
            <a:off x="5486400" y="41148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743" name="Oval 15"/>
          <p:cNvSpPr>
            <a:spLocks noChangeArrowheads="1"/>
          </p:cNvSpPr>
          <p:nvPr/>
        </p:nvSpPr>
        <p:spPr bwMode="auto">
          <a:xfrm>
            <a:off x="5638800" y="43434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744" name="Oval 16"/>
          <p:cNvSpPr>
            <a:spLocks noChangeArrowheads="1"/>
          </p:cNvSpPr>
          <p:nvPr/>
        </p:nvSpPr>
        <p:spPr bwMode="auto">
          <a:xfrm>
            <a:off x="5791200" y="40386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745" name="Oval 17"/>
          <p:cNvSpPr>
            <a:spLocks noChangeArrowheads="1"/>
          </p:cNvSpPr>
          <p:nvPr/>
        </p:nvSpPr>
        <p:spPr bwMode="auto">
          <a:xfrm>
            <a:off x="6172200" y="37338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746" name="Oval 18"/>
          <p:cNvSpPr>
            <a:spLocks noChangeArrowheads="1"/>
          </p:cNvSpPr>
          <p:nvPr/>
        </p:nvSpPr>
        <p:spPr bwMode="auto">
          <a:xfrm>
            <a:off x="6248400" y="3505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747" name="Oval 19"/>
          <p:cNvSpPr>
            <a:spLocks noChangeArrowheads="1"/>
          </p:cNvSpPr>
          <p:nvPr/>
        </p:nvSpPr>
        <p:spPr bwMode="auto">
          <a:xfrm>
            <a:off x="6629400" y="32766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748" name="Oval 20"/>
          <p:cNvSpPr>
            <a:spLocks noChangeArrowheads="1"/>
          </p:cNvSpPr>
          <p:nvPr/>
        </p:nvSpPr>
        <p:spPr bwMode="auto">
          <a:xfrm>
            <a:off x="6705600" y="3505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749" name="Oval 21"/>
          <p:cNvSpPr>
            <a:spLocks noChangeArrowheads="1"/>
          </p:cNvSpPr>
          <p:nvPr/>
        </p:nvSpPr>
        <p:spPr bwMode="auto">
          <a:xfrm>
            <a:off x="6858000" y="36576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750" name="Oval 22"/>
          <p:cNvSpPr>
            <a:spLocks noChangeArrowheads="1"/>
          </p:cNvSpPr>
          <p:nvPr/>
        </p:nvSpPr>
        <p:spPr bwMode="auto">
          <a:xfrm>
            <a:off x="6705600" y="38100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751" name="Oval 23"/>
          <p:cNvSpPr>
            <a:spLocks noChangeArrowheads="1"/>
          </p:cNvSpPr>
          <p:nvPr/>
        </p:nvSpPr>
        <p:spPr bwMode="auto">
          <a:xfrm>
            <a:off x="6934200" y="39624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Strategies for Avoiding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the Pitfalls of Regression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body" idx="1"/>
          </p:nvPr>
        </p:nvSpPr>
        <p:spPr>
          <a:solidFill>
            <a:schemeClr val="accent1">
              <a:lumMod val="20000"/>
              <a:lumOff val="80000"/>
            </a:schemeClr>
          </a:solidFill>
          <a:ln/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Start with a scatter plot of X on Y to observe possible relationship</a:t>
            </a:r>
          </a:p>
          <a:p>
            <a:r>
              <a:rPr lang="en-US" altLang="zh-TW" dirty="0">
                <a:ea typeface="新細明體" charset="-120"/>
              </a:rPr>
              <a:t>Perform residual analysis to check the assumptions</a:t>
            </a:r>
          </a:p>
          <a:p>
            <a:pPr lvl="1"/>
            <a:r>
              <a:rPr lang="en-US" altLang="zh-TW" dirty="0">
                <a:ea typeface="新細明體" charset="-120"/>
              </a:rPr>
              <a:t>Plot the residuals vs. X to check for violations of assumptions such as equal variance</a:t>
            </a:r>
          </a:p>
          <a:p>
            <a:pPr lvl="1"/>
            <a:r>
              <a:rPr lang="en-US" altLang="zh-TW" dirty="0">
                <a:ea typeface="新細明體" charset="-120"/>
              </a:rPr>
              <a:t>Use a histogram, stem-and-leaf display, box-and-whisker plot, or normal probability plot of the residuals to uncover possible non-normality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Strategies for Avoiding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the Pitfalls of Regression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body" idx="1"/>
          </p:nvPr>
        </p:nvSpPr>
        <p:spPr>
          <a:solidFill>
            <a:schemeClr val="accent1">
              <a:lumMod val="20000"/>
              <a:lumOff val="80000"/>
            </a:schemeClr>
          </a:solidFill>
          <a:ln/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If there is violation of any assumption, use alternative methods or models</a:t>
            </a:r>
          </a:p>
          <a:p>
            <a:r>
              <a:rPr lang="en-US" altLang="zh-TW">
                <a:ea typeface="新細明體" charset="-120"/>
              </a:rPr>
              <a:t>If there is no evidence of assumption violation, then test for the significance of the regression coefficients and construct confidence intervals and prediction intervals</a:t>
            </a:r>
          </a:p>
          <a:p>
            <a:r>
              <a:rPr lang="en-US" altLang="zh-TW" dirty="0">
                <a:ea typeface="新細明體" charset="-120"/>
              </a:rPr>
              <a:t>Avoid making predictions or forecasts outside the relevant range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Linear Regression Example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Graphical Representation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2438400" y="2514600"/>
          <a:ext cx="48768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Chart" r:id="rId3" imgW="5562600" imgH="3781552" progId="Excel.Sheet.8">
                  <p:embed/>
                </p:oleObj>
              </mc:Choice>
              <mc:Fallback>
                <p:oleObj name="Chart" r:id="rId3" imgW="5562600" imgH="3781552" progId="Excel.Shee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14600"/>
                        <a:ext cx="4876800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CC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057400" y="5715000"/>
            <a:ext cx="6019800" cy="685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868488"/>
            <a:ext cx="8077200" cy="722312"/>
          </a:xfrm>
          <a:noFill/>
          <a:ln/>
        </p:spPr>
        <p:txBody>
          <a:bodyPr lIns="85342" tIns="42672" rIns="85342" bIns="42672">
            <a:normAutofit fontScale="85000" lnSpcReduction="10000"/>
          </a:bodyPr>
          <a:lstStyle/>
          <a:p>
            <a:r>
              <a:rPr lang="en-US" altLang="zh-TW">
                <a:ea typeface="新細明體" charset="-120"/>
              </a:rPr>
              <a:t>House price model:  scatter plot and regression line</a:t>
            </a:r>
          </a:p>
        </p:txBody>
      </p:sp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2209800" y="5943600"/>
          <a:ext cx="57356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5" imgW="3200400" imgH="203200" progId="Equation.3">
                  <p:embed/>
                </p:oleObj>
              </mc:Choice>
              <mc:Fallback>
                <p:oleObj name="Equation" r:id="rId5" imgW="3200400" imgH="203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943600"/>
                        <a:ext cx="573563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5D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Line 8"/>
          <p:cNvSpPr>
            <a:spLocks noChangeShapeType="1"/>
          </p:cNvSpPr>
          <p:nvPr/>
        </p:nvSpPr>
        <p:spPr bwMode="auto">
          <a:xfrm flipH="1">
            <a:off x="3048000" y="388620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7239000" y="3124200"/>
            <a:ext cx="1371600" cy="717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altLang="zh-TW" sz="2000" dirty="0">
                <a:latin typeface="Times New Roman" pitchFamily="18" charset="0"/>
                <a:ea typeface="新細明體" charset="-120"/>
              </a:rPr>
              <a:t>Slope </a:t>
            </a:r>
          </a:p>
          <a:p>
            <a:r>
              <a:rPr lang="en-US" altLang="zh-TW" sz="2000" dirty="0">
                <a:latin typeface="Times New Roman" pitchFamily="18" charset="0"/>
                <a:ea typeface="新細明體" charset="-120"/>
              </a:rPr>
              <a:t>= 0.10977</a:t>
            </a:r>
            <a:endParaRPr lang="en-US" altLang="zh-TW" sz="2000" baseline="-250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1295400" y="4724400"/>
            <a:ext cx="1219200" cy="687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Intercept 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= 98.248  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 flipH="1">
            <a:off x="6248400" y="243840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6629400" y="3048000"/>
            <a:ext cx="609600" cy="457200"/>
          </a:xfrm>
          <a:custGeom>
            <a:avLst/>
            <a:gdLst/>
            <a:ahLst/>
            <a:cxnLst>
              <a:cxn ang="0">
                <a:pos x="384" y="288"/>
              </a:cxn>
              <a:cxn ang="0">
                <a:pos x="96" y="240"/>
              </a:cxn>
              <a:cxn ang="0">
                <a:pos x="0" y="0"/>
              </a:cxn>
            </a:cxnLst>
            <a:rect l="0" t="0" r="r" b="b"/>
            <a:pathLst>
              <a:path w="384" h="288">
                <a:moveTo>
                  <a:pt x="384" y="288"/>
                </a:moveTo>
                <a:cubicBezTo>
                  <a:pt x="272" y="288"/>
                  <a:pt x="160" y="288"/>
                  <a:pt x="96" y="240"/>
                </a:cubicBezTo>
                <a:cubicBezTo>
                  <a:pt x="32" y="192"/>
                  <a:pt x="16" y="96"/>
                  <a:pt x="0" y="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triangle" w="lg" len="med"/>
          </a:ln>
          <a:effectLst/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2514600" y="4572000"/>
            <a:ext cx="762000" cy="635000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384" y="336"/>
              </a:cxn>
              <a:cxn ang="0">
                <a:pos x="480" y="0"/>
              </a:cxn>
            </a:cxnLst>
            <a:rect l="0" t="0" r="r" b="b"/>
            <a:pathLst>
              <a:path w="480" h="400">
                <a:moveTo>
                  <a:pt x="0" y="384"/>
                </a:moveTo>
                <a:cubicBezTo>
                  <a:pt x="152" y="392"/>
                  <a:pt x="304" y="400"/>
                  <a:pt x="384" y="336"/>
                </a:cubicBezTo>
                <a:cubicBezTo>
                  <a:pt x="464" y="272"/>
                  <a:pt x="464" y="56"/>
                  <a:pt x="480" y="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Linear Regression Example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Interpretation of b</a:t>
            </a:r>
            <a:r>
              <a:rPr lang="en-US" altLang="zh-TW" baseline="-25000">
                <a:ea typeface="新細明體" charset="-120"/>
              </a:rPr>
              <a:t>0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2895600"/>
            <a:ext cx="7891490" cy="3139321"/>
          </a:xfrm>
          <a:solidFill>
            <a:schemeClr val="accent1">
              <a:lumMod val="20000"/>
              <a:lumOff val="80000"/>
            </a:schemeClr>
          </a:solidFill>
          <a:ln/>
        </p:spPr>
        <p:txBody>
          <a:bodyPr wrap="square" lIns="85342" tIns="42672" rIns="85342" bIns="42672">
            <a:spAutoFit/>
          </a:bodyPr>
          <a:lstStyle/>
          <a:p>
            <a:r>
              <a:rPr lang="en-US" altLang="zh-TW" dirty="0">
                <a:ea typeface="新細明體" charset="-120"/>
              </a:rPr>
              <a:t>b</a:t>
            </a:r>
            <a:r>
              <a:rPr lang="en-US" altLang="zh-TW" baseline="-25000" dirty="0">
                <a:ea typeface="新細明體" charset="-120"/>
              </a:rPr>
              <a:t>0</a:t>
            </a:r>
            <a:r>
              <a:rPr lang="en-US" altLang="zh-TW" dirty="0">
                <a:ea typeface="新細明體" charset="-120"/>
              </a:rPr>
              <a:t> is the estimated mean value of Y when the value of X is zero (if X = 0 is in the range of observed X values)</a:t>
            </a:r>
          </a:p>
          <a:p>
            <a:r>
              <a:rPr lang="en-US" altLang="zh-TW" dirty="0">
                <a:ea typeface="新細明體" charset="-120"/>
              </a:rPr>
              <a:t>Because the square footage of the house cannot be 0, the Y intercept has no practical application.</a:t>
            </a: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533400" y="2057400"/>
          <a:ext cx="80010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3200400" imgH="203200" progId="Equation.3">
                  <p:embed/>
                </p:oleObj>
              </mc:Choice>
              <mc:Fallback>
                <p:oleObj name="Equation" r:id="rId3" imgW="3200400" imgH="203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57400"/>
                        <a:ext cx="80010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Linear Regression Example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Interpretation of b</a:t>
            </a:r>
            <a:r>
              <a:rPr lang="en-US" altLang="zh-TW" baseline="-25000">
                <a:ea typeface="新細明體" charset="-120"/>
              </a:rPr>
              <a:t>1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3048000"/>
            <a:ext cx="8105804" cy="2326791"/>
          </a:xfrm>
          <a:noFill/>
          <a:ln/>
        </p:spPr>
        <p:txBody>
          <a:bodyPr wrap="square" lIns="85342" tIns="42672" rIns="85342" bIns="42672">
            <a:spAutoFit/>
          </a:bodyPr>
          <a:lstStyle/>
          <a:p>
            <a:r>
              <a:rPr lang="en-US" altLang="zh-TW" sz="2800" dirty="0">
                <a:ea typeface="新細明體" charset="-120"/>
              </a:rPr>
              <a:t>b</a:t>
            </a:r>
            <a:r>
              <a:rPr lang="en-US" altLang="zh-TW" sz="2800" baseline="-25000" dirty="0">
                <a:ea typeface="新細明體" charset="-120"/>
              </a:rPr>
              <a:t>1</a:t>
            </a:r>
            <a:r>
              <a:rPr lang="en-US" altLang="zh-TW" sz="2800" dirty="0">
                <a:ea typeface="新細明體" charset="-120"/>
              </a:rPr>
              <a:t> measures the mean change in the average value of Y as a result of a one-unit change in X</a:t>
            </a:r>
          </a:p>
          <a:p>
            <a:r>
              <a:rPr lang="en-US" altLang="zh-TW" sz="2800" dirty="0">
                <a:ea typeface="新細明體" charset="-120"/>
              </a:rPr>
              <a:t>Here, b</a:t>
            </a:r>
            <a:r>
              <a:rPr lang="en-US" altLang="zh-TW" sz="2800" baseline="-25000" dirty="0">
                <a:ea typeface="新細明體" charset="-120"/>
              </a:rPr>
              <a:t>1</a:t>
            </a:r>
            <a:r>
              <a:rPr lang="en-US" altLang="zh-TW" sz="2800" dirty="0">
                <a:ea typeface="新細明體" charset="-120"/>
              </a:rPr>
              <a:t> = .10977 tells us that the mean value of a house increases by .10977($1000) = $109.77, on average, for each additional one square foot of size</a:t>
            </a: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609600" y="2133600"/>
          <a:ext cx="80010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3200400" imgH="203200" progId="Equation.3">
                  <p:embed/>
                </p:oleObj>
              </mc:Choice>
              <mc:Fallback>
                <p:oleObj name="Equation" r:id="rId3" imgW="3200400" imgH="203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33600"/>
                        <a:ext cx="80010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Linear Regression Example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Making Predictions</a:t>
            </a:r>
            <a:endParaRPr lang="en-US" altLang="zh-TW" baseline="-25000">
              <a:ea typeface="新細明體" charset="-120"/>
            </a:endParaRP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1676400" y="2743200"/>
          <a:ext cx="579120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2438400" imgH="876300" progId="Equation.3">
                  <p:embed/>
                </p:oleObj>
              </mc:Choice>
              <mc:Fallback>
                <p:oleObj name="Equation" r:id="rId3" imgW="2438400" imgH="876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43200"/>
                        <a:ext cx="5791200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762000" y="1981200"/>
            <a:ext cx="7620000" cy="515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latin typeface="Times New Roman" pitchFamily="18" charset="0"/>
                <a:ea typeface="新細明體" charset="-120"/>
              </a:rPr>
              <a:t>Predict the price for a house with 2000 square feet: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685800" y="5105400"/>
            <a:ext cx="7924800" cy="942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latin typeface="Times New Roman" pitchFamily="18" charset="0"/>
                <a:ea typeface="新細明體" charset="-120"/>
              </a:rPr>
              <a:t>The predicted price for a house with 2000 square feet is 317.85($1,000s) = $317,850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1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46CB2249-E3A6-4E49-8064-37FE0B8745D5}" type="slidenum">
              <a:rPr lang="en-US" altLang="zh-TW"/>
              <a:pPr/>
              <a:t>9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charset="-120"/>
              </a:rPr>
              <a:t>Linear Regression Example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Making Predictions</a:t>
            </a: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152400" y="3543300"/>
          <a:ext cx="48768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Chart" r:id="rId3" imgW="5562600" imgH="3781552" progId="Excel.Sheet.8">
                  <p:embed/>
                </p:oleObj>
              </mc:Choice>
              <mc:Fallback>
                <p:oleObj name="Chart" r:id="rId3" imgW="5562600" imgH="3781552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543300"/>
                        <a:ext cx="4876800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CC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077200" cy="1027113"/>
          </a:xfrm>
          <a:noFill/>
          <a:ln/>
        </p:spPr>
        <p:txBody>
          <a:bodyPr lIns="85342" tIns="42672" rIns="85342" bIns="42672">
            <a:normAutofit lnSpcReduction="10000"/>
          </a:bodyPr>
          <a:lstStyle/>
          <a:p>
            <a:r>
              <a:rPr lang="en-US" altLang="zh-TW">
                <a:ea typeface="新細明體" charset="-120"/>
              </a:rPr>
              <a:t>When using a regression model for prediction, only predict within the relevant range of data</a:t>
            </a:r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 flipH="1">
            <a:off x="762000" y="491490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 flipH="1">
            <a:off x="3962400" y="346710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2286000" y="358140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4114800" y="358140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52234" name="AutoShape 10"/>
          <p:cNvSpPr>
            <a:spLocks/>
          </p:cNvSpPr>
          <p:nvPr/>
        </p:nvSpPr>
        <p:spPr bwMode="auto">
          <a:xfrm rot="5400000">
            <a:off x="3048000" y="2743200"/>
            <a:ext cx="304800" cy="16764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2057400" y="2743200"/>
            <a:ext cx="2286000" cy="701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Relevant range for interpolation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5334000" y="4343400"/>
            <a:ext cx="2286000" cy="1311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Do not try to extrapolate beyond the range of observed X’s</a:t>
            </a:r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 flipH="1" flipV="1">
            <a:off x="4724400" y="3886200"/>
            <a:ext cx="609600" cy="1143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 flipH="1">
            <a:off x="1600200" y="5029200"/>
            <a:ext cx="37338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00000"/>
        </a:solidFill>
        <a:ln w="12700">
          <a:noFill/>
          <a:round/>
          <a:headEnd/>
          <a:tailEnd/>
        </a:ln>
        <a:effectLst/>
      </a:spPr>
      <a:bodyPr wrap="none" anchor="ctr"/>
      <a:lstStyle>
        <a:defPPr>
          <a:defRPr/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1930</Words>
  <Application>Microsoft Office PowerPoint</Application>
  <PresentationFormat>On-screen Show (4:3)</PresentationFormat>
  <Paragraphs>629</Paragraphs>
  <Slides>43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Office 佈景主題</vt:lpstr>
      <vt:lpstr>Chart</vt:lpstr>
      <vt:lpstr>Equation</vt:lpstr>
      <vt:lpstr>Linear Regression Example Data</vt:lpstr>
      <vt:lpstr>Linear Regression Example Scatterplot</vt:lpstr>
      <vt:lpstr>Linear Regression Example Using Excel</vt:lpstr>
      <vt:lpstr>Linear Regression Example Excel Output</vt:lpstr>
      <vt:lpstr>Linear Regression Example Graphical Representation</vt:lpstr>
      <vt:lpstr>Linear Regression Example Interpretation of b0</vt:lpstr>
      <vt:lpstr>Linear Regression Example Interpretation of b1</vt:lpstr>
      <vt:lpstr>Linear Regression Example Making Predictions</vt:lpstr>
      <vt:lpstr>Linear Regression Example Making Predictions</vt:lpstr>
      <vt:lpstr>Measures of Variation</vt:lpstr>
      <vt:lpstr>Coefficient of Determination, r2</vt:lpstr>
      <vt:lpstr>Linear Regression Example Coefficient of Determination, r2</vt:lpstr>
      <vt:lpstr>Standard Error of Estimate</vt:lpstr>
      <vt:lpstr>Linear Regression Example Standard Error of Estimate</vt:lpstr>
      <vt:lpstr>Comparing Standard Errors</vt:lpstr>
      <vt:lpstr>Inferences About the Slope:  t Test</vt:lpstr>
      <vt:lpstr>Inferences About the Slope:  t Test Example</vt:lpstr>
      <vt:lpstr>Inferences About the Slope:  t Test Example</vt:lpstr>
      <vt:lpstr>Inferences About the Slope:  t Test Example</vt:lpstr>
      <vt:lpstr>Inferences About the Slope:  t Test Example</vt:lpstr>
      <vt:lpstr>F-Test for Significance</vt:lpstr>
      <vt:lpstr>F-Test for Significance Excel Output</vt:lpstr>
      <vt:lpstr>F-Test for Significance</vt:lpstr>
      <vt:lpstr>Confidence Interval Estimate  for the Slope</vt:lpstr>
      <vt:lpstr>Confidence Interval Estimate  for the Slope</vt:lpstr>
      <vt:lpstr>Estimating Mean Values and Predicting Individual Values</vt:lpstr>
      <vt:lpstr>Confidence Interval for  the Average Y, Given X</vt:lpstr>
      <vt:lpstr>Prediction Interval for  an Individual Y, Given X</vt:lpstr>
      <vt:lpstr>Estimation of Mean Values: Example</vt:lpstr>
      <vt:lpstr>Estimation of Individual Values: Example</vt:lpstr>
      <vt:lpstr>t Test for a Correlation Coefficient</vt:lpstr>
      <vt:lpstr>t Test for a Correlation Coefficient</vt:lpstr>
      <vt:lpstr>t Test for a Correlation Coefficient</vt:lpstr>
      <vt:lpstr>Residual Analysis</vt:lpstr>
      <vt:lpstr>Residual Analysis for Linearity</vt:lpstr>
      <vt:lpstr>Residual Analysis for Independence</vt:lpstr>
      <vt:lpstr>Checking for Normality</vt:lpstr>
      <vt:lpstr>Residual Analysis for  Equal Variance</vt:lpstr>
      <vt:lpstr>Linear Regression Example Excel Residual Output</vt:lpstr>
      <vt:lpstr>Measuring Autocorrelation: The Durbin-Watson Statistic</vt:lpstr>
      <vt:lpstr>Autocorrelation</vt:lpstr>
      <vt:lpstr>Strategies for Avoiding  the Pitfalls of Regression</vt:lpstr>
      <vt:lpstr>Strategies for Avoiding  the Pitfalls of Regression</vt:lpstr>
    </vt:vector>
  </TitlesOfParts>
  <Company>nccu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Example Data</dc:title>
  <dc:creator>Hsienming Lien</dc:creator>
  <cp:lastModifiedBy>Maitreyi, Mandal (M.)</cp:lastModifiedBy>
  <cp:revision>7</cp:revision>
  <dcterms:created xsi:type="dcterms:W3CDTF">2010-05-05T02:59:10Z</dcterms:created>
  <dcterms:modified xsi:type="dcterms:W3CDTF">2017-11-15T04:46:24Z</dcterms:modified>
</cp:coreProperties>
</file>