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0E66-A642-4E91-AAEC-EF180B1CA753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0891C-CFAF-4BC7-B57F-FAEA3878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3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5A8D-D746-48A2-AC27-91B37CCD1A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B8F-D31F-4C3F-B559-AF49246CB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8846-2345-463C-8E27-F336264B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A434-115A-4AA8-996F-06217EA5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FF7E-A64B-4268-8266-785ADD24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F636-CA02-41D4-BC5D-979DC36A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6039-750D-4F4F-BF61-59EA9ACC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74AC0-6915-48F6-B853-2F9411DB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07B8-E21F-4557-AB6B-4777A06E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5043-73AC-4177-B5D6-21C68FA1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F5F9-8BD8-48B1-94CC-67ABFA2F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7A702-BC4B-41EF-904A-4DF65745D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7755-271E-4640-9744-EC897FDF6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BDF9-1FA8-4945-A01D-45BCDDDA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DBE6-D48C-4E8F-90E1-142A92A9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313C-9029-42CF-95C0-6076657F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5A6C-48B5-466A-96F8-97493B2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E21-4912-4ACE-A9ED-81FC8D24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B12B-95FE-499B-A166-70931BD0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A124-A9AB-4B20-A040-94222F34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63D7-1808-4A12-A44A-FD1CF216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0F-61DB-4F19-B88E-9280F3EB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FD7F-E8ED-45BF-A69D-81F18688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ABAC-90FA-4F8F-A374-CAAA4274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2113-A145-4D53-AF69-0D1D116E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21FF-E556-4BFF-9781-8C257A4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CA12-E5BB-4540-8E18-CD73DEA1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C44D-3672-483C-A458-B4884A9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89EC7-A1DF-4E2C-B564-C1FF87C2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5970-CB81-46BB-AE5A-D76BF197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4C94-617F-451D-BB95-3E20FC40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7324-B0F5-43AB-9C80-B8610102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5507-4EF9-4852-A484-52257C82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2682F-BD6A-4D76-B411-BF24CF02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96F60-ECC4-4DB1-B040-C415EE24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7F5FC-0AA1-438E-A97D-EC7D32F7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D0F76-A547-47E0-9DD7-82633A76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2E03A-86B4-4373-ADFF-3A72E993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71AA9-53F5-40CE-B6DF-C57FFCDB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47388-BB5C-4A03-A6A3-D7272BF6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326-D10F-476C-8F78-B0617288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E7973-2725-4853-A321-7128ECE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DBCD-F090-4747-AAD7-DB139154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70B3-0578-46E9-A154-98C62F9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3A1EE-0026-47E6-B737-95F3693E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5FAF7-9DEC-427C-BF35-9F65CD6F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AB34-D87A-4277-B104-010786B8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4776-6F9C-43A3-A8E8-DFF4CED7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BF3F-1648-4A50-95F0-C7912AA3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C7F0-51BE-4B10-9C11-D0003BA8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9E81-9313-487A-A701-EA3F6330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CF2A-8C6E-4656-A363-C8AFE843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9F77-A6D5-4083-8204-E53DF725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9FBF-5E75-44C5-BA89-1C870653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11D3-6489-4550-9847-8521F465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A933E-6E96-4642-8B02-C8508933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6A7E-EF0C-41E9-B77F-5D85A25B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C718-1134-475E-B610-E7C9AD18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1D70-23A8-40C1-A20B-E8CDEE44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D69DC-E836-40F1-A68C-B9D71EDE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CCE3-85F0-4987-BB5D-E377D39B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9037-161E-4587-A77D-7F8ED06C1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E97D-73DE-4B9A-A95E-0A6BF5E84A5A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7A5D-67C3-426A-B4C6-33BC98A1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0D2C-93BE-475D-98D9-4DF65234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0089-B4CB-4EAA-8C36-A3683DC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71700" y="1742236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290105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7239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2897" y="333989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5772834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Friedman “Elements of Statistical Learning” 2001</a:t>
            </a:r>
          </a:p>
        </p:txBody>
      </p:sp>
    </p:spTree>
    <p:extLst>
      <p:ext uri="{BB962C8B-B14F-4D97-AF65-F5344CB8AC3E}">
        <p14:creationId xmlns:p14="http://schemas.microsoft.com/office/powerpoint/2010/main" val="240598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848127"/>
            <a:ext cx="617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 Without Increasing Bias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Averaging reduces variance: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models to reduce model variance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66043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10000" y="2286001"/>
                <a:ext cx="3886200" cy="720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𝑉𝑎𝑟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1"/>
                <a:ext cx="3886200" cy="720775"/>
              </a:xfrm>
              <a:prstGeom prst="rect">
                <a:avLst/>
              </a:prstGeom>
              <a:blipFill>
                <a:blip r:embed="rId4"/>
                <a:stretch>
                  <a:fillRect l="-3135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8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524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Bagging: Bootstrap Aggregation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•Leo Breiman (1994)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•Take repeated bootstrap samples from training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examples, create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by drawing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at random with replacement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–Create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–Train distinct classifier on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–Classify new instance by majority vote / average. </a:t>
            </a:r>
          </a:p>
        </p:txBody>
      </p:sp>
    </p:spTree>
    <p:extLst>
      <p:ext uri="{BB962C8B-B14F-4D97-AF65-F5344CB8AC3E}">
        <p14:creationId xmlns:p14="http://schemas.microsoft.com/office/powerpoint/2010/main" val="400084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381000"/>
            <a:ext cx="6629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Will Bagging Improve Accuracy?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•Depends on the stability of the base-level classifiers.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 learner is unstable if a small change to the training set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a large change in the output hypothesis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–If small changes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large changes  in then there will be an improvement in performance.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 helps unstable procedures, but could hurt the performance of stable procedures.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•Neural nets and decision trees are unstable.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naïve Bayes classifiers are stable. </a:t>
            </a:r>
          </a:p>
        </p:txBody>
      </p:sp>
    </p:spTree>
    <p:extLst>
      <p:ext uri="{BB962C8B-B14F-4D97-AF65-F5344CB8AC3E}">
        <p14:creationId xmlns:p14="http://schemas.microsoft.com/office/powerpoint/2010/main" val="138368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7400" y="762001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we can Reduce Bias and Decrease Variance?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 reduces variance by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 has little effect on bias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•Can we average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bias?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•Yes:   By Using Boosting </a:t>
            </a:r>
          </a:p>
        </p:txBody>
      </p:sp>
    </p:spTree>
    <p:extLst>
      <p:ext uri="{BB962C8B-B14F-4D97-AF65-F5344CB8AC3E}">
        <p14:creationId xmlns:p14="http://schemas.microsoft.com/office/powerpoint/2010/main" val="299449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685800"/>
            <a:ext cx="655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•Freund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Schapire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–theory for “weak learners” in late 80’s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•Weak Learner: performance on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is slightly better than chance prediction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•intended to answer a theoretical question, not as a practical way to improve learning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•tested in mid 90’s using not-so-weak learners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•works anyway! </a:t>
            </a:r>
          </a:p>
        </p:txBody>
      </p:sp>
    </p:spTree>
    <p:extLst>
      <p:ext uri="{BB962C8B-B14F-4D97-AF65-F5344CB8AC3E}">
        <p14:creationId xmlns:p14="http://schemas.microsoft.com/office/powerpoint/2010/main" val="16439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33400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•Weight all training samples equally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•Train model on training 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•Compute error of model on training 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•Increase weights on training cases model gets wrong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•Train new model on re-weighted training 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•Re-compute errors on weighted training 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•Increase weights again on cases model gets wrong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•Repeat until tired (100+ iterations)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•Final model: weighted prediction of each model </a:t>
            </a:r>
          </a:p>
        </p:txBody>
      </p:sp>
    </p:spTree>
    <p:extLst>
      <p:ext uri="{BB962C8B-B14F-4D97-AF65-F5344CB8AC3E}">
        <p14:creationId xmlns:p14="http://schemas.microsoft.com/office/powerpoint/2010/main" val="403593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95500" y="735955"/>
            <a:ext cx="800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Boosting vs. Bagging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 doesn’t work so well with stable models. Boosting might still help.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•Boosting might hurt performance on noisy datasets. Bagging doesn’t have this problem.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•On average, boosting helps more than bagging, but it is also more common for boosting to hurt performance.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•Bagging is easier to parallelize. </a:t>
            </a:r>
          </a:p>
        </p:txBody>
      </p:sp>
    </p:spTree>
    <p:extLst>
      <p:ext uri="{BB962C8B-B14F-4D97-AF65-F5344CB8AC3E}">
        <p14:creationId xmlns:p14="http://schemas.microsoft.com/office/powerpoint/2010/main" val="23508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60960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Model Ensemble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447800"/>
            <a:ext cx="8077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Learning only one model, learn several and combine them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54" y="225373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by a high amount mainly due to Bias-Variance Trade-off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1" y="3276600"/>
            <a:ext cx="78001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Decision Tree Ensembles: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2120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26673" y="30480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Decision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6673" y="9144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decision tree suffers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 Variance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Accuracy is lower in a single decision tree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8909" y="239172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rise of decision tree ensembles of using multiple learners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gets improved by bias-variance tradeoff</a:t>
            </a:r>
          </a:p>
        </p:txBody>
      </p:sp>
    </p:spTree>
    <p:extLst>
      <p:ext uri="{BB962C8B-B14F-4D97-AF65-F5344CB8AC3E}">
        <p14:creationId xmlns:p14="http://schemas.microsoft.com/office/powerpoint/2010/main" val="28766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382" y="6160716"/>
            <a:ext cx="813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 Discussion on Bias-Variance Tradeoff in Machine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8127" y="175645"/>
            <a:ext cx="813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ensemble classifier works?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1" y="1371600"/>
            <a:ext cx="71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1740932"/>
            <a:ext cx="2438400" cy="621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01937" y="1762899"/>
            <a:ext cx="976746" cy="87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0" y="1740932"/>
            <a:ext cx="762000" cy="92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96000" y="1740932"/>
            <a:ext cx="23622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236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7709" y="26389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8681" y="261951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3400" y="25605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91400" y="28562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7110" y="3407382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Predictions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78382" y="2362200"/>
            <a:ext cx="12954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73783" y="2849296"/>
            <a:ext cx="128155" cy="21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73782" y="2849296"/>
            <a:ext cx="1884218" cy="21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73784" y="2823590"/>
            <a:ext cx="3359727" cy="212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1400" y="495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Combiner/Aggregator (Majority Voting Decision)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37859" y="5322332"/>
            <a:ext cx="0" cy="316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55820" y="5652655"/>
            <a:ext cx="40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Class Prediction</a:t>
            </a:r>
          </a:p>
        </p:txBody>
      </p:sp>
    </p:spTree>
    <p:extLst>
      <p:ext uri="{BB962C8B-B14F-4D97-AF65-F5344CB8AC3E}">
        <p14:creationId xmlns:p14="http://schemas.microsoft.com/office/powerpoint/2010/main" val="1386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4303" y="83176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Tradeoff in Machine 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1422471"/>
            <a:ext cx="7543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observed that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–models with too few parameters can perform poorly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–models with too many parameters can perform poorly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•Need to optimize the complexity of the model to achieve the best performance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•One way to get insight into this tradeoff is the decomposition of generalization error into bias and variance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–a model which is too simple, or too inflexible, will have a large bias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–a model which has too much flexibility will have high variance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303" y="24351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20014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80201"/>
            <a:ext cx="7239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–measures the accuracy or quality of the algorithm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–high bias means a poor match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–measures the precision or specificity of the match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–a high variance means a weak match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•We would like to minimize each of these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•Unfortunately, we can’t do this independently, there is a trade-off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7400" y="3319522"/>
                <a:ext cx="8077200" cy="2099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Bias-Variance Analysis in Regression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function is y = f(x) + e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–where e is normally distributed with zero mean and standard deviation s.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•Given a set of training examples, {(xi, yi)},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fit an hypothesis h(x) = w * x + b to the data to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squared error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F0"/>
                        </a:solidFill>
                        <a:latin typeface="Cambria Math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19522"/>
                <a:ext cx="8077200" cy="2099806"/>
              </a:xfrm>
              <a:prstGeom prst="rect">
                <a:avLst/>
              </a:prstGeom>
              <a:blipFill>
                <a:blip r:embed="rId4"/>
                <a:stretch>
                  <a:fillRect l="-679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7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1100042"/>
                <a:ext cx="8153400" cy="163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given a new data point x* (with observed value y* = f(x*) + e, we would like to understand the expected prediction error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))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00042"/>
                <a:ext cx="8153400" cy="1637243"/>
              </a:xfrm>
              <a:prstGeom prst="rect">
                <a:avLst/>
              </a:prstGeom>
              <a:blipFill>
                <a:blip r:embed="rId4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667000" y="2060176"/>
            <a:ext cx="6477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Decompose this into “bias”, “variance”, and “noise”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7000" y="3396395"/>
                <a:ext cx="6934200" cy="949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𝒙𝒑𝒆𝒄𝒕𝒆𝒅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𝑷𝒓𝒆𝒅𝒊𝒄𝒕𝒊𝒐𝒏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𝑬𝒓𝒓𝒐𝒓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𝑽𝒂𝒓𝒊𝒂𝒏𝒄𝒆</m:t>
                    </m:r>
                    <m:r>
                      <a:rPr lang="en-US" b="1" i="1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𝑩𝒊𝒂𝒔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𝑵𝒐𝒊𝒔𝒆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 </a:t>
                </a:r>
                <a:endParaRPr lang="en-US" dirty="0"/>
              </a:p>
              <a:p>
                <a:r>
                  <a:rPr lang="en-US" b="1" dirty="0"/>
                  <a:t> 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96395"/>
                <a:ext cx="6934200" cy="949940"/>
              </a:xfrm>
              <a:prstGeom prst="rect">
                <a:avLst/>
              </a:prstGeom>
              <a:blipFill>
                <a:blip r:embed="rId5"/>
                <a:stretch>
                  <a:fillRect l="-792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52897" y="333989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165118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13411" y="914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Bias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8394" y="1283732"/>
            <a:ext cx="809798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bias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–linear regression applied to linear data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–2nd degree polynomial applied to quadratic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•High bias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–constant function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–linear regression applied to non-linear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394" y="3864076"/>
            <a:ext cx="6096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Variance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•Low variance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–constant function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–model independent of training data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•High variance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–high degree polynomial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2897" y="213306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396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7400" y="1086505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Accuracy is determined by the combination of Bias &amp; Variance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it is observed that: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–low bias =&gt; high variance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–low variance =&gt; high bias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–bias vs. variance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304801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Ensembles: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23349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1032</Words>
  <Application>Microsoft Office PowerPoint</Application>
  <PresentationFormat>Widescreen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ADMINIBM</cp:lastModifiedBy>
  <cp:revision>2</cp:revision>
  <dcterms:created xsi:type="dcterms:W3CDTF">2017-08-24T09:44:48Z</dcterms:created>
  <dcterms:modified xsi:type="dcterms:W3CDTF">2017-08-26T05:01:20Z</dcterms:modified>
</cp:coreProperties>
</file>