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80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9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9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1595-C39E-48A1-9C12-C19D98EE497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D34E2B-0B65-44EF-8344-C7D50314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dveros/flight-delay-eda-exploratory-data-analysis/noteboo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dheeshagamage/UoM_MapReduce-vs-Spark/blob/main/UoM_MapReduce-vs-Spark/Spar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dheeshagamage/UoM_MapReduce-vs-Spark/blob/main/UoM_MapReduce-vs-Spark/MapRedu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ACF0-CFB5-EA4E-D89A-32002074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MapReduce Vs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FFAD5-1A1E-2A7F-6275-8A2C09BF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850" y="4777379"/>
            <a:ext cx="8132762" cy="1126283"/>
          </a:xfrm>
        </p:spPr>
        <p:txBody>
          <a:bodyPr/>
          <a:lstStyle/>
          <a:p>
            <a:r>
              <a:rPr lang="en-US" dirty="0"/>
              <a:t>Comprehensive Comparison With Steps Included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43451-2CC3-263E-4189-5A29E24270E4}"/>
              </a:ext>
            </a:extLst>
          </p:cNvPr>
          <p:cNvSpPr txBox="1"/>
          <p:nvPr/>
        </p:nvSpPr>
        <p:spPr>
          <a:xfrm>
            <a:off x="7429501" y="590366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A.K. Gamage</a:t>
            </a:r>
          </a:p>
          <a:p>
            <a:r>
              <a:rPr lang="en-US" dirty="0"/>
              <a:t>Index:  239316C</a:t>
            </a:r>
          </a:p>
        </p:txBody>
      </p:sp>
    </p:spTree>
    <p:extLst>
      <p:ext uri="{BB962C8B-B14F-4D97-AF65-F5344CB8AC3E}">
        <p14:creationId xmlns:p14="http://schemas.microsoft.com/office/powerpoint/2010/main" val="315120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8DDC-44E2-99A2-2C2D-5010C49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Graph of Each Query Runtime(For Five Iterations)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1A9939-1726-47C5-7F6F-9CA92B0AF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6" y="2087880"/>
            <a:ext cx="4401503" cy="445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3F520FB-48C1-461A-6E83-FF4B47BD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64" y="2087879"/>
            <a:ext cx="4401503" cy="44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3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6189-0349-BC9D-72C6-5027A2DF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Graph of Each Query Runtime(For Five Iterations)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942908-CC28-0CD6-944B-C71A8B95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2069148"/>
            <a:ext cx="4558665" cy="46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EF9D08F-4BDF-88B5-ABEC-AB2A5036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1" y="2128816"/>
            <a:ext cx="4558665" cy="45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9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EC0C-66B5-E860-7A29-39A6141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Graph of Each Query Runtime(For Five Iterations)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8A926C-40BE-F834-5744-4F8F4B37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04" y="2044923"/>
            <a:ext cx="4714876" cy="47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2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BBAD-7028-421B-A3E3-B732B5EC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Graph For Average Query Runtime For Each Query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C6BA0A-822A-62A6-B07D-FD185347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800225"/>
            <a:ext cx="57721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6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F87D-B5C4-A2C1-9D1A-0514BCAE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Spark And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EBCA-DA3A-4E89-622E-F07C8BEA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705100"/>
            <a:ext cx="8915400" cy="396240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MapReduce needs developers to write custom codes </a:t>
            </a:r>
            <a:r>
              <a:rPr lang="en-US" sz="1600" dirty="0">
                <a:solidFill>
                  <a:srgbClr val="374151"/>
                </a:solidFill>
              </a:rPr>
              <a:t>using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programming language to perform data processing.</a:t>
            </a:r>
          </a:p>
          <a:p>
            <a:r>
              <a:rPr lang="en-US" sz="1600" dirty="0">
                <a:solidFill>
                  <a:srgbClr val="374151"/>
                </a:solidFill>
              </a:rPr>
              <a:t>I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t requires a solid understanding of programming and data structures.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MapReduce needs developers to manually manage and optimize data partitions</a:t>
            </a:r>
            <a:r>
              <a:rPr lang="en-US" sz="1600" dirty="0">
                <a:solidFill>
                  <a:srgbClr val="374151"/>
                </a:solidFill>
              </a:rPr>
              <a:t>.</a:t>
            </a:r>
          </a:p>
          <a:p>
            <a:r>
              <a:rPr lang="en-US" sz="1600" dirty="0"/>
              <a:t>On The Other hand, A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pache Spark gives a higher-level programming interface. So easier for development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Spark supports multiple programming languages</a:t>
            </a:r>
            <a:endParaRPr lang="en-US" sz="1600" dirty="0">
              <a:solidFill>
                <a:srgbClr val="374151"/>
              </a:solidFill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provides a set of pre-built data processing operations, such as filtering, aggregation..</a:t>
            </a:r>
            <a:r>
              <a:rPr lang="en-US" sz="1600" b="0" i="0" dirty="0" err="1">
                <a:solidFill>
                  <a:srgbClr val="374151"/>
                </a:solidFill>
                <a:effectLst/>
              </a:rPr>
              <a:t>etc</a:t>
            </a:r>
            <a:endParaRPr lang="en-US" sz="1600" b="0" i="0" dirty="0">
              <a:solidFill>
                <a:srgbClr val="374151"/>
              </a:solidFill>
              <a:effectLst/>
            </a:endParaRPr>
          </a:p>
          <a:p>
            <a:r>
              <a:rPr lang="en-US" sz="1600" dirty="0">
                <a:solidFill>
                  <a:srgbClr val="374151"/>
                </a:solidFill>
              </a:rPr>
              <a:t>Unlike MapReduce,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Spark automatically manages data partitions.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0956D-CA9B-7250-585C-59DC4EAB1BF3}"/>
              </a:ext>
            </a:extLst>
          </p:cNvPr>
          <p:cNvSpPr txBox="1">
            <a:spLocks/>
          </p:cNvSpPr>
          <p:nvPr/>
        </p:nvSpPr>
        <p:spPr>
          <a:xfrm>
            <a:off x="2589212" y="1905000"/>
            <a:ext cx="2887663" cy="880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159846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9C53-2C3C-1EB3-41B2-276CEBAD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Spark And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CFD4-FD30-FB29-618B-C896E61B3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62225"/>
            <a:ext cx="8915400" cy="3348997"/>
          </a:xfrm>
        </p:spPr>
        <p:txBody>
          <a:bodyPr/>
          <a:lstStyle/>
          <a:p>
            <a:r>
              <a:rPr lang="en-US" sz="1600" dirty="0"/>
              <a:t>From The experiment we can see that Apache Spark is much faster than MapReduce in processing.</a:t>
            </a:r>
          </a:p>
          <a:p>
            <a:r>
              <a:rPr lang="en-US" sz="1600" dirty="0"/>
              <a:t>This is Mainly Due to its use of in memory Processing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Spark also uses a DAG (Directed Acyclic Graph) execution engine, which optimizes the order of operations and reduces the amount of data shuffling needed between nodes.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6017B-A09A-74EE-DA04-692144B0B640}"/>
              </a:ext>
            </a:extLst>
          </p:cNvPr>
          <p:cNvSpPr txBox="1">
            <a:spLocks/>
          </p:cNvSpPr>
          <p:nvPr/>
        </p:nvSpPr>
        <p:spPr>
          <a:xfrm>
            <a:off x="2589212" y="1905000"/>
            <a:ext cx="2887663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Fast Process</a:t>
            </a:r>
          </a:p>
        </p:txBody>
      </p:sp>
    </p:spTree>
    <p:extLst>
      <p:ext uri="{BB962C8B-B14F-4D97-AF65-F5344CB8AC3E}">
        <p14:creationId xmlns:p14="http://schemas.microsoft.com/office/powerpoint/2010/main" val="420989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582C-379A-CDA5-9F3E-A87E1C15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A737-069A-05AA-87CD-9D7D8DAF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120522"/>
          </a:xfrm>
        </p:spPr>
        <p:txBody>
          <a:bodyPr/>
          <a:lstStyle/>
          <a:p>
            <a:r>
              <a:rPr lang="en-US" dirty="0"/>
              <a:t>From the results obtained and the discussions had, we can conclude that,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even though both MapReduce and Apache Spark are used for distributed big data processing, Spark is much easy to use due to its high-level programming interface and faster processing times thanks to in memory processing and DAG Engine</a:t>
            </a:r>
            <a:endParaRPr lang="en-US" dirty="0"/>
          </a:p>
        </p:txBody>
      </p:sp>
      <p:pic>
        <p:nvPicPr>
          <p:cNvPr id="9218" name="Picture 2" descr="conclusion label. conclusionround band sign. conclusion stamp Stock Vector  Image &amp; Art - Alamy">
            <a:extLst>
              <a:ext uri="{FF2B5EF4-FFF2-40B4-BE49-F238E27FC236}">
                <a16:creationId xmlns:a16="http://schemas.microsoft.com/office/drawing/2014/main" id="{370905A6-7705-2986-DE91-89CA0AE29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0" y="3847690"/>
            <a:ext cx="3444240" cy="25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9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0032-A85B-1A18-FEFA-ADDBE99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3A5F-E881-360D-8924-415C3856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2450"/>
          </a:xfrm>
        </p:spPr>
        <p:txBody>
          <a:bodyPr/>
          <a:lstStyle/>
          <a:p>
            <a:r>
              <a:rPr lang="en-US" dirty="0"/>
              <a:t>Name: Adheesha Gamage</a:t>
            </a:r>
          </a:p>
          <a:p>
            <a:r>
              <a:rPr lang="en-US" dirty="0"/>
              <a:t>Hometown: </a:t>
            </a:r>
            <a:r>
              <a:rPr lang="en-US" dirty="0" err="1"/>
              <a:t>Ambalangoda</a:t>
            </a:r>
            <a:endParaRPr lang="en-US" dirty="0"/>
          </a:p>
          <a:p>
            <a:r>
              <a:rPr lang="en-US" dirty="0"/>
              <a:t>Occupation: Systems and Solutions Engineer</a:t>
            </a:r>
          </a:p>
          <a:p>
            <a:r>
              <a:rPr lang="en-US" dirty="0"/>
              <a:t>Employer: Axiata Digital Labs Pvt. Ltd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2002-2015 : Dharmasoka College, </a:t>
            </a:r>
            <a:r>
              <a:rPr lang="en-US" dirty="0" err="1"/>
              <a:t>Ambalangoda</a:t>
            </a:r>
            <a:endParaRPr lang="en-US" dirty="0"/>
          </a:p>
          <a:p>
            <a:pPr lvl="1"/>
            <a:r>
              <a:rPr lang="en-US" dirty="0"/>
              <a:t>2016-2021: University of Moratuwa, Department of Electronic And 				   			Telecommunication Engineering  - </a:t>
            </a:r>
            <a:r>
              <a:rPr lang="en-US" i="0" dirty="0">
                <a:solidFill>
                  <a:srgbClr val="202124"/>
                </a:solidFill>
                <a:effectLst/>
              </a:rPr>
              <a:t>BSc (Hons) </a:t>
            </a:r>
            <a:r>
              <a:rPr lang="en-US" dirty="0"/>
              <a:t>In Engineering</a:t>
            </a:r>
          </a:p>
          <a:p>
            <a:pPr lvl="1"/>
            <a:r>
              <a:rPr lang="en-US" dirty="0"/>
              <a:t>Present : Pursuing </a:t>
            </a:r>
            <a:r>
              <a:rPr lang="en-US" dirty="0" err="1"/>
              <a:t>Msc</a:t>
            </a:r>
            <a:r>
              <a:rPr lang="en-US" dirty="0"/>
              <a:t>. in CS at CSE, University of Moratuwa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49737F-E742-A6F1-1289-8A4EB157FB23}"/>
              </a:ext>
            </a:extLst>
          </p:cNvPr>
          <p:cNvSpPr txBox="1">
            <a:spLocks/>
          </p:cNvSpPr>
          <p:nvPr/>
        </p:nvSpPr>
        <p:spPr>
          <a:xfrm>
            <a:off x="2589212" y="5543551"/>
            <a:ext cx="8915400" cy="95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Contact: 0719090733</a:t>
            </a:r>
          </a:p>
          <a:p>
            <a:r>
              <a:rPr lang="en-US" dirty="0"/>
              <a:t>Email: gamageak.23@uom.lk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99B0A-A48F-98DD-E8D0-75069C55D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" r="3885" b="2582"/>
          <a:stretch/>
        </p:blipFill>
        <p:spPr>
          <a:xfrm>
            <a:off x="8657415" y="1323975"/>
            <a:ext cx="246778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4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563C-94B7-76ED-71A2-FE08A9D1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375"/>
          </a:xfrm>
        </p:spPr>
        <p:txBody>
          <a:bodyPr/>
          <a:lstStyle/>
          <a:p>
            <a:r>
              <a:rPr lang="en-US" dirty="0"/>
              <a:t>Introduction To Spark and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8303E-0C64-A2E4-FD97-EC57F2D0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9775"/>
            <a:ext cx="8915400" cy="390144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Apache Spark is an open-source distributed computing framework designed for processing large-scale data sets in a distributed and parallel manner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Spark supports multiple programming languages including Scala, Java, Python, and R</a:t>
            </a:r>
            <a:endParaRPr lang="en-US" sz="1600" dirty="0">
              <a:solidFill>
                <a:srgbClr val="374151"/>
              </a:solidFill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provides a unified processing engine for batch processing, real-time streaming, graph processing, and machine learning workloads</a:t>
            </a:r>
          </a:p>
          <a:p>
            <a:r>
              <a:rPr lang="en-US" sz="1600" dirty="0">
                <a:solidFill>
                  <a:srgbClr val="374151"/>
                </a:solidFill>
              </a:rPr>
              <a:t>Used for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variety of data processing use cases, including ETL (extract, transform, load), data warehousing, analytics, and machine learning.</a:t>
            </a:r>
            <a:endParaRPr lang="en-US" sz="1600" dirty="0">
              <a:solidFill>
                <a:srgbClr val="374151"/>
              </a:solidFill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Spark also includes a variety of built-in libraries, such as Spark SQL, Spark Streaming, and </a:t>
            </a:r>
            <a:r>
              <a:rPr lang="en-US" sz="1600" b="0" i="0" dirty="0" err="1">
                <a:solidFill>
                  <a:srgbClr val="374151"/>
                </a:solidFill>
                <a:effectLst/>
              </a:rPr>
              <a:t>Mllib</a:t>
            </a:r>
            <a:endParaRPr lang="en-US" sz="1600" b="0" i="0" dirty="0">
              <a:solidFill>
                <a:srgbClr val="374151"/>
              </a:solidFill>
              <a:effectLst/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Apache Spark is available as a managed service on Amazon EMR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661E35-1FEB-09CC-B557-2EE14110FE6A}"/>
              </a:ext>
            </a:extLst>
          </p:cNvPr>
          <p:cNvSpPr txBox="1">
            <a:spLocks/>
          </p:cNvSpPr>
          <p:nvPr/>
        </p:nvSpPr>
        <p:spPr>
          <a:xfrm>
            <a:off x="2608262" y="1338485"/>
            <a:ext cx="1516063" cy="880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Spark</a:t>
            </a:r>
          </a:p>
        </p:txBody>
      </p:sp>
      <p:pic>
        <p:nvPicPr>
          <p:cNvPr id="1028" name="Picture 4" descr="Apache Spark – CloudNesil">
            <a:extLst>
              <a:ext uri="{FF2B5EF4-FFF2-40B4-BE49-F238E27FC236}">
                <a16:creationId xmlns:a16="http://schemas.microsoft.com/office/drawing/2014/main" id="{0E363B50-4004-810A-27EF-71D537AC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987138"/>
            <a:ext cx="4781550" cy="23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5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8E4-3EE6-EBDF-4BDB-C77B2698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 and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960F-A816-DC03-77B9-7406F23B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MapReduce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is a programming model and processing framework for distributed computing on large data sets</a:t>
            </a:r>
          </a:p>
          <a:p>
            <a:r>
              <a:rPr lang="en-US" sz="1600" dirty="0">
                <a:solidFill>
                  <a:srgbClr val="374151"/>
                </a:solidFill>
              </a:rPr>
              <a:t>MapReduce was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popularized by Apache Hadoop, an open-source implementation of the MapReduce framework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In the MapReduce programming model, data processing tasks are broken down into two stages: a Map stage and a Reduce stage</a:t>
            </a:r>
            <a:endParaRPr lang="en-US" sz="1600" dirty="0">
              <a:solidFill>
                <a:srgbClr val="374151"/>
              </a:solidFill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The Map stage processes input data and produces intermediate key-value pairs, while the Reduce stage aggregates the intermediate results based on the key and produces final output.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MapReduce provides fault-tolerance, scalability, and efficient processing of data by parallelizing computation across multiple nodes.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</a:rPr>
              <a:t>Amazon Web Services (AWS) offers a managed service for MapReduce called Amazon Elastic MapReduce (EMR)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B3E1D5-3A49-0AEB-3A41-C4816B108BAC}"/>
              </a:ext>
            </a:extLst>
          </p:cNvPr>
          <p:cNvSpPr txBox="1">
            <a:spLocks/>
          </p:cNvSpPr>
          <p:nvPr/>
        </p:nvSpPr>
        <p:spPr>
          <a:xfrm>
            <a:off x="2608262" y="1338485"/>
            <a:ext cx="2744788" cy="880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MapReduce</a:t>
            </a:r>
          </a:p>
        </p:txBody>
      </p:sp>
      <p:pic>
        <p:nvPicPr>
          <p:cNvPr id="2050" name="Picture 2" descr="Understanding Hadoop MapReduce. MapReduce is a clustered data… | by  ELMASLOUHY Mouaad | Medium">
            <a:extLst>
              <a:ext uri="{FF2B5EF4-FFF2-40B4-BE49-F238E27FC236}">
                <a16:creationId xmlns:a16="http://schemas.microsoft.com/office/drawing/2014/main" id="{6239BDC1-049E-701F-BD61-9B34EA10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5714999"/>
            <a:ext cx="40576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1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48FE-0B59-DA31-6E7A-D807CDA0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1411-83C8-2D74-2ADB-0A7C8FA9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Hadoop Distributed File System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(</a:t>
            </a:r>
            <a:r>
              <a:rPr lang="en-US" dirty="0"/>
              <a:t>HDFS) to Store the Given Dataset</a:t>
            </a:r>
          </a:p>
          <a:p>
            <a:r>
              <a:rPr lang="en-US" dirty="0"/>
              <a:t>Use MapReduce along with Hive for processing and analyzing the dataset</a:t>
            </a:r>
          </a:p>
          <a:p>
            <a:r>
              <a:rPr lang="en-US" dirty="0"/>
              <a:t>Use Spark to analyze dataset Using Spark-SQL</a:t>
            </a:r>
          </a:p>
          <a:p>
            <a:r>
              <a:rPr lang="en-US" dirty="0"/>
              <a:t>Compare the differences of between MapReduce and Spark with regards to ease of use and fast process</a:t>
            </a:r>
          </a:p>
        </p:txBody>
      </p:sp>
      <p:pic>
        <p:nvPicPr>
          <p:cNvPr id="3078" name="Picture 6" descr="The objectives of a translation - Translation Agency | QuickSilver Translate">
            <a:extLst>
              <a:ext uri="{FF2B5EF4-FFF2-40B4-BE49-F238E27FC236}">
                <a16:creationId xmlns:a16="http://schemas.microsoft.com/office/drawing/2014/main" id="{DBEC9DD8-F133-4E6A-B569-5EDBA0FD8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60" y="3817411"/>
            <a:ext cx="4101465" cy="273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05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42A3-58A9-BA53-47A1-F1DEBD81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2874-AE0E-23DE-1FB2-73B75D16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4500"/>
          </a:xfrm>
        </p:spPr>
        <p:txBody>
          <a:bodyPr/>
          <a:lstStyle/>
          <a:p>
            <a:r>
              <a:rPr lang="en-US" dirty="0"/>
              <a:t>Uses An Air Line delay Dataset for the Experiment</a:t>
            </a:r>
          </a:p>
          <a:p>
            <a:r>
              <a:rPr lang="en-US" dirty="0"/>
              <a:t>Data Description: </a:t>
            </a:r>
            <a:r>
              <a:rPr lang="en-US" b="0" i="0" u="sng" dirty="0">
                <a:solidFill>
                  <a:srgbClr val="1000A5"/>
                </a:solidFill>
                <a:effectLst/>
                <a:latin typeface="Poppins" panose="00000500000000000000" pitchFamily="2" charset="0"/>
                <a:hlinkClick r:id="rId2"/>
              </a:rPr>
              <a:t>https://www.kaggle.com/code/adveros/flight-delay-eda-exploratory-data-analysis/notebook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7EDB5F-A893-F25E-95E8-B5D52AEBB75C}"/>
              </a:ext>
            </a:extLst>
          </p:cNvPr>
          <p:cNvSpPr txBox="1">
            <a:spLocks/>
          </p:cNvSpPr>
          <p:nvPr/>
        </p:nvSpPr>
        <p:spPr>
          <a:xfrm>
            <a:off x="2608262" y="1338485"/>
            <a:ext cx="1516063" cy="880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Dataset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847EE2-9179-E0D6-635E-9EFAF7E2C2E9}"/>
              </a:ext>
            </a:extLst>
          </p:cNvPr>
          <p:cNvSpPr txBox="1">
            <a:spLocks/>
          </p:cNvSpPr>
          <p:nvPr/>
        </p:nvSpPr>
        <p:spPr>
          <a:xfrm>
            <a:off x="2589212" y="3510186"/>
            <a:ext cx="5440363" cy="880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Create AWS EMR Cluster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60DA-6390-41C7-38B8-C547E16B0885}"/>
              </a:ext>
            </a:extLst>
          </p:cNvPr>
          <p:cNvSpPr txBox="1">
            <a:spLocks/>
          </p:cNvSpPr>
          <p:nvPr/>
        </p:nvSpPr>
        <p:spPr>
          <a:xfrm>
            <a:off x="2674937" y="4234085"/>
            <a:ext cx="8915400" cy="50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Cluster need to have Hive and Spark Enabled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473C97-81EC-4E1D-E27C-A0BE31AFFE5B}"/>
              </a:ext>
            </a:extLst>
          </p:cNvPr>
          <p:cNvSpPr txBox="1">
            <a:spLocks/>
          </p:cNvSpPr>
          <p:nvPr/>
        </p:nvSpPr>
        <p:spPr>
          <a:xfrm>
            <a:off x="2608262" y="4948461"/>
            <a:ext cx="5440363" cy="880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Create S3 Bucket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8504E-0D3E-F39D-3B3B-06F6817F94C5}"/>
              </a:ext>
            </a:extLst>
          </p:cNvPr>
          <p:cNvSpPr txBox="1">
            <a:spLocks/>
          </p:cNvSpPr>
          <p:nvPr/>
        </p:nvSpPr>
        <p:spPr>
          <a:xfrm>
            <a:off x="2674937" y="5667820"/>
            <a:ext cx="8915400" cy="88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S3 Bucket Need to be created</a:t>
            </a:r>
          </a:p>
          <a:p>
            <a:r>
              <a:rPr lang="en-US" dirty="0"/>
              <a:t>Dataset Will Be loaded to this S3 Bucket For reference</a:t>
            </a:r>
          </a:p>
        </p:txBody>
      </p:sp>
    </p:spTree>
    <p:extLst>
      <p:ext uri="{BB962C8B-B14F-4D97-AF65-F5344CB8AC3E}">
        <p14:creationId xmlns:p14="http://schemas.microsoft.com/office/powerpoint/2010/main" val="23332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376-30D7-2995-6404-6A8E3DD1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Queries With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D7F4-F297-D425-D5D2-EF7738B8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5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Queries were run with Spark to be compared with Map Reduce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were run in by using </a:t>
            </a:r>
            <a:r>
              <a:rPr lang="en-US" dirty="0" err="1"/>
              <a:t>ssh</a:t>
            </a:r>
            <a:r>
              <a:rPr lang="en-US" dirty="0"/>
              <a:t> connection to master node of EMR cluster</a:t>
            </a:r>
          </a:p>
          <a:p>
            <a:r>
              <a:rPr lang="en-US" dirty="0"/>
              <a:t>Spark-submit &lt;</a:t>
            </a:r>
            <a:r>
              <a:rPr lang="en-US" dirty="0" err="1"/>
              <a:t>codeFIle</a:t>
            </a:r>
            <a:r>
              <a:rPr lang="en-US" dirty="0"/>
              <a:t>&gt; was used to execute each query</a:t>
            </a:r>
          </a:p>
          <a:p>
            <a:r>
              <a:rPr lang="en-US" dirty="0"/>
              <a:t>Please refer Below Git Repo for the codes and  Results</a:t>
            </a:r>
          </a:p>
          <a:p>
            <a:r>
              <a:rPr lang="en-US" dirty="0">
                <a:hlinkClick r:id="rId2"/>
              </a:rPr>
              <a:t>https://github.com/adheeshagamage/UoM_MapReduce-vs-Spark/blob/main/UoM_MapReduce-vs-Spark/Spark/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B32C3-96FC-D7E0-6105-F1AE6B38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2833687"/>
            <a:ext cx="5453063" cy="18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8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AEC-01E0-3E1F-6314-AA663063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Queries With Hive and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EB49-ADB2-7821-4BBB-11FBE3F4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The Following Queries were run with MapReduce using Hive HQL Scripts </a:t>
            </a:r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Queries were run in by using </a:t>
            </a:r>
            <a:r>
              <a:rPr lang="en-US" sz="2300" dirty="0" err="1"/>
              <a:t>ssh</a:t>
            </a:r>
            <a:r>
              <a:rPr lang="en-US" sz="2300" dirty="0"/>
              <a:t> connection to master node of EMR cluster</a:t>
            </a:r>
          </a:p>
          <a:p>
            <a:r>
              <a:rPr lang="en-US" sz="2300" dirty="0"/>
              <a:t>Hive -f &lt;</a:t>
            </a:r>
            <a:r>
              <a:rPr lang="en-US" sz="2300" dirty="0" err="1"/>
              <a:t>codeFIle</a:t>
            </a:r>
            <a:r>
              <a:rPr lang="en-US" sz="2300" dirty="0"/>
              <a:t>&gt; was used to execute each query</a:t>
            </a:r>
          </a:p>
          <a:p>
            <a:r>
              <a:rPr lang="en-US" sz="2300" dirty="0"/>
              <a:t>Please refer Below Git Repo for the codes and  Results</a:t>
            </a:r>
          </a:p>
          <a:p>
            <a:r>
              <a:rPr lang="en-US" sz="2300" dirty="0">
                <a:hlinkClick r:id="rId2"/>
              </a:rPr>
              <a:t>https://github.com/adheeshagamage/UoM_MapReduce-vs-Spark/blob/main/UoM_MapReduce-vs-Spark/MapReduce/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5BF7A-13A2-F50F-D20C-A67062D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2524373"/>
            <a:ext cx="5453063" cy="18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7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41B2-D728-1077-B4FC-F7B2F0F7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AA9FB-88AF-7547-85A1-F8D186D9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15" y="1412875"/>
            <a:ext cx="4636770" cy="50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1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</TotalTime>
  <Words>857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Poppins</vt:lpstr>
      <vt:lpstr>Wingdings 3</vt:lpstr>
      <vt:lpstr>Wisp</vt:lpstr>
      <vt:lpstr>MapReduce Vs Spark</vt:lpstr>
      <vt:lpstr>About Me</vt:lpstr>
      <vt:lpstr>Introduction To Spark and MapReduce</vt:lpstr>
      <vt:lpstr>Introduction To Spark and MapReduce</vt:lpstr>
      <vt:lpstr>Objective</vt:lpstr>
      <vt:lpstr>Prerequisites</vt:lpstr>
      <vt:lpstr>Processing Queries With Spark</vt:lpstr>
      <vt:lpstr>Processing Queries With Hive and MapReduce</vt:lpstr>
      <vt:lpstr>Experiment Results</vt:lpstr>
      <vt:lpstr>Comparison Graph of Each Query Runtime(For Five Iterations)</vt:lpstr>
      <vt:lpstr>Comparison Graph of Each Query Runtime(For Five Iterations)</vt:lpstr>
      <vt:lpstr>Comparison Graph of Each Query Runtime(For Five Iterations)</vt:lpstr>
      <vt:lpstr>Comparison Graph For Average Query Runtime For Each Query</vt:lpstr>
      <vt:lpstr>Comparison Between Spark And Map Reduce</vt:lpstr>
      <vt:lpstr>Comparison Between Spark And Map Reduce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Spark</dc:title>
  <dc:creator>Adheesha Gamage</dc:creator>
  <cp:lastModifiedBy>Adheesha Gamage</cp:lastModifiedBy>
  <cp:revision>2</cp:revision>
  <dcterms:created xsi:type="dcterms:W3CDTF">2023-03-05T08:39:05Z</dcterms:created>
  <dcterms:modified xsi:type="dcterms:W3CDTF">2023-03-05T17:35:10Z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967747-ada6-4a2c-bc30-3aab72b5230a_Enabled">
    <vt:lpwstr>true</vt:lpwstr>
  </property>
  <property fmtid="{D5CDD505-2E9C-101B-9397-08002B2CF9AE}" pid="3" name="MSIP_Label_fb967747-ada6-4a2c-bc30-3aab72b5230a_SetDate">
    <vt:lpwstr>2023-03-05T08:39:05Z</vt:lpwstr>
  </property>
  <property fmtid="{D5CDD505-2E9C-101B-9397-08002B2CF9AE}" pid="4" name="MSIP_Label_fb967747-ada6-4a2c-bc30-3aab72b5230a_Method">
    <vt:lpwstr>Standard</vt:lpwstr>
  </property>
  <property fmtid="{D5CDD505-2E9C-101B-9397-08002B2CF9AE}" pid="5" name="MSIP_Label_fb967747-ada6-4a2c-bc30-3aab72b5230a_Name">
    <vt:lpwstr>Internal</vt:lpwstr>
  </property>
  <property fmtid="{D5CDD505-2E9C-101B-9397-08002B2CF9AE}" pid="6" name="MSIP_Label_fb967747-ada6-4a2c-bc30-3aab72b5230a_SiteId">
    <vt:lpwstr>8fa597a5-c356-4562-8d88-cbf99fc8dd45</vt:lpwstr>
  </property>
  <property fmtid="{D5CDD505-2E9C-101B-9397-08002B2CF9AE}" pid="7" name="MSIP_Label_fb967747-ada6-4a2c-bc30-3aab72b5230a_ActionId">
    <vt:lpwstr>d969180a-bf28-47b1-b655-f96401f39395</vt:lpwstr>
  </property>
  <property fmtid="{D5CDD505-2E9C-101B-9397-08002B2CF9AE}" pid="8" name="MSIP_Label_fb967747-ada6-4a2c-bc30-3aab72b5230a_ContentBits">
    <vt:lpwstr>0</vt:lpwstr>
  </property>
</Properties>
</file>