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81" r:id="rId2"/>
    <p:sldId id="257" r:id="rId3"/>
    <p:sldId id="258" r:id="rId4"/>
    <p:sldId id="259" r:id="rId5"/>
    <p:sldId id="260" r:id="rId6"/>
    <p:sldId id="27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80" r:id="rId24"/>
    <p:sldId id="277" r:id="rId25"/>
    <p:sldId id="278" r:id="rId26"/>
  </p:sldIdLst>
  <p:sldSz cx="9144000" cy="5143500" type="screen16x9"/>
  <p:notesSz cx="6858000" cy="9144000"/>
  <p:embeddedFontLst>
    <p:embeddedFont>
      <p:font typeface="Cambria Math" panose="02040503050406030204" pitchFamily="18" charset="0"/>
      <p:regular r:id="rId28"/>
    </p:embeddedFont>
    <p:embeddedFont>
      <p:font typeface="Lato" panose="020B0604020202020204" charset="0"/>
      <p:regular r:id="rId29"/>
      <p:bold r:id="rId30"/>
      <p:italic r:id="rId31"/>
      <p:boldItalic r:id="rId32"/>
    </p:embeddedFont>
    <p:embeddedFont>
      <p:font typeface="Raleway"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893"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77358184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773581843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4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7358184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7358184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77358184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77358184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77358184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77358184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77358184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77358184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7358184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77358184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77358184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77358184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773581843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77358184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77358184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77358184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773581843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77358184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773581843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77358184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773581843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773581843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773581843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773581843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773581843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773581843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773581843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773581843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7735818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7735818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77358184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77358184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773581843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773581843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77358184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77358184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7358184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7358184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cs229.stanford.edu/proj2017/final-reports/5241109.pdf"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727950" y="506450"/>
            <a:ext cx="7688100" cy="1664700"/>
          </a:xfrm>
          <a:prstGeom prst="rect">
            <a:avLst/>
          </a:prstGeom>
          <a:solidFill>
            <a:srgbClr val="EFEFEF"/>
          </a:solidFill>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100">
                <a:solidFill>
                  <a:srgbClr val="000000"/>
                </a:solidFill>
                <a:latin typeface="Arial"/>
                <a:ea typeface="Arial"/>
                <a:cs typeface="Arial"/>
                <a:sym typeface="Arial"/>
              </a:rPr>
              <a:t>Pacman with Reinforcement Learning</a:t>
            </a:r>
            <a:endParaRPr sz="6300"/>
          </a:p>
        </p:txBody>
      </p:sp>
      <p:sp>
        <p:nvSpPr>
          <p:cNvPr id="260" name="Google Shape;260;p3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Presentation Subtitle</a:t>
            </a:r>
            <a:endParaRPr sz="2400"/>
          </a:p>
        </p:txBody>
      </p:sp>
      <p:pic>
        <p:nvPicPr>
          <p:cNvPr id="261" name="Google Shape;261;p35"/>
          <p:cNvPicPr preferRelativeResize="0"/>
          <p:nvPr/>
        </p:nvPicPr>
        <p:blipFill>
          <a:blip r:embed="rId3">
            <a:alphaModFix/>
          </a:blip>
          <a:stretch>
            <a:fillRect/>
          </a:stretch>
        </p:blipFill>
        <p:spPr>
          <a:xfrm>
            <a:off x="0" y="2571755"/>
            <a:ext cx="9143999" cy="2260025"/>
          </a:xfrm>
          <a:prstGeom prst="rect">
            <a:avLst/>
          </a:prstGeom>
          <a:noFill/>
          <a:ln>
            <a:noFill/>
          </a:ln>
        </p:spPr>
      </p:pic>
      <p:sp>
        <p:nvSpPr>
          <p:cNvPr id="2" name="TextBox 1">
            <a:extLst>
              <a:ext uri="{FF2B5EF4-FFF2-40B4-BE49-F238E27FC236}">
                <a16:creationId xmlns:a16="http://schemas.microsoft.com/office/drawing/2014/main" id="{26E9FACD-8407-4A6D-BC38-543843C9BE31}"/>
              </a:ext>
            </a:extLst>
          </p:cNvPr>
          <p:cNvSpPr txBox="1"/>
          <p:nvPr/>
        </p:nvSpPr>
        <p:spPr>
          <a:xfrm>
            <a:off x="6179344" y="4053635"/>
            <a:ext cx="3401388" cy="523220"/>
          </a:xfrm>
          <a:prstGeom prst="rect">
            <a:avLst/>
          </a:prstGeom>
          <a:noFill/>
        </p:spPr>
        <p:txBody>
          <a:bodyPr wrap="square" rtlCol="0">
            <a:spAutoFit/>
          </a:bodyPr>
          <a:lstStyle/>
          <a:p>
            <a:r>
              <a:rPr lang="en-IN" dirty="0">
                <a:solidFill>
                  <a:schemeClr val="bg1"/>
                </a:solidFill>
              </a:rPr>
              <a:t>Adheesh Chatterjee (116236935)</a:t>
            </a:r>
          </a:p>
          <a:p>
            <a:r>
              <a:rPr lang="en-IN" dirty="0" err="1">
                <a:solidFill>
                  <a:schemeClr val="bg1"/>
                </a:solidFill>
              </a:rPr>
              <a:t>Nithish</a:t>
            </a:r>
            <a:r>
              <a:rPr lang="en-IN" dirty="0">
                <a:solidFill>
                  <a:schemeClr val="bg1"/>
                </a:solidFill>
              </a:rPr>
              <a:t> Kumar S (116316958)</a:t>
            </a:r>
          </a:p>
        </p:txBody>
      </p:sp>
    </p:spTree>
    <p:extLst>
      <p:ext uri="{BB962C8B-B14F-4D97-AF65-F5344CB8AC3E}">
        <p14:creationId xmlns:p14="http://schemas.microsoft.com/office/powerpoint/2010/main" val="90156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2719387" y="3003507"/>
            <a:ext cx="3705225" cy="733425"/>
          </a:xfrm>
          <a:prstGeom prst="rect">
            <a:avLst/>
          </a:prstGeom>
          <a:noFill/>
          <a:ln>
            <a:noFill/>
          </a:ln>
        </p:spPr>
      </p:pic>
      <p:pic>
        <p:nvPicPr>
          <p:cNvPr id="150" name="Google Shape;150;p21"/>
          <p:cNvPicPr preferRelativeResize="0"/>
          <p:nvPr/>
        </p:nvPicPr>
        <p:blipFill>
          <a:blip r:embed="rId4">
            <a:alphaModFix/>
          </a:blip>
          <a:stretch>
            <a:fillRect/>
          </a:stretch>
        </p:blipFill>
        <p:spPr>
          <a:xfrm>
            <a:off x="2951458" y="1970753"/>
            <a:ext cx="2076450" cy="790575"/>
          </a:xfrm>
          <a:prstGeom prst="rect">
            <a:avLst/>
          </a:prstGeom>
          <a:noFill/>
          <a:ln>
            <a:noFill/>
          </a:ln>
        </p:spPr>
      </p:pic>
      <p:sp>
        <p:nvSpPr>
          <p:cNvPr id="153" name="Google Shape;153;p21"/>
          <p:cNvSpPr txBox="1">
            <a:spLocks noGrp="1"/>
          </p:cNvSpPr>
          <p:nvPr>
            <p:ph type="body" idx="1"/>
          </p:nvPr>
        </p:nvSpPr>
        <p:spPr>
          <a:xfrm>
            <a:off x="614426" y="1453867"/>
            <a:ext cx="7279200" cy="27062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Approximate Q Learning assumes the existence of a feature function f(s,a) over the state and action pairs which will yield a series of vectors f_1 (s,a),f_2 (s,a)…f_n (s,a). In approximate q learning, the Q function is defined as – </a:t>
            </a:r>
          </a:p>
          <a:p>
            <a:pPr marL="0" lvl="0" indent="0" algn="l" rtl="0">
              <a:spcBef>
                <a:spcPts val="0"/>
              </a:spcBef>
              <a:spcAft>
                <a:spcPts val="0"/>
              </a:spcAft>
              <a:buNone/>
            </a:pPr>
            <a:endParaRPr dirty="0"/>
          </a:p>
          <a:p>
            <a:pPr marL="0" lvl="0" indent="0" algn="l" rtl="0">
              <a:spcBef>
                <a:spcPts val="1600"/>
              </a:spcBef>
              <a:spcAft>
                <a:spcPts val="0"/>
              </a:spcAft>
              <a:buNone/>
            </a:pPr>
            <a:r>
              <a:rPr lang="en" dirty="0"/>
              <a:t>The weights get updated according the equation – </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The idea here is that the Q value is represented as weighted linear sum of the feature values for the state. After taking an action from a state we go to new state and get a reward. Based on the features, the reward and the next state we update the weights</a:t>
            </a:r>
            <a:endParaRPr dirty="0"/>
          </a:p>
          <a:p>
            <a:pPr marL="0" lvl="0" indent="0" algn="l" rtl="0">
              <a:spcBef>
                <a:spcPts val="1600"/>
              </a:spcBef>
              <a:spcAft>
                <a:spcPts val="1600"/>
              </a:spcAft>
              <a:buNone/>
            </a:pPr>
            <a:endParaRPr dirty="0"/>
          </a:p>
        </p:txBody>
      </p:sp>
      <p:sp>
        <p:nvSpPr>
          <p:cNvPr id="151" name="Google Shape;151;p21"/>
          <p:cNvSpPr txBox="1">
            <a:spLocks noGrp="1"/>
          </p:cNvSpPr>
          <p:nvPr>
            <p:ph type="title"/>
          </p:nvPr>
        </p:nvSpPr>
        <p:spPr>
          <a:xfrm>
            <a:off x="730000" y="620900"/>
            <a:ext cx="51282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Approximation</a:t>
            </a:r>
            <a:endParaRPr dirty="0"/>
          </a:p>
        </p:txBody>
      </p:sp>
      <p:sp>
        <p:nvSpPr>
          <p:cNvPr id="2" name="Slide Number Placeholder 1">
            <a:extLst>
              <a:ext uri="{FF2B5EF4-FFF2-40B4-BE49-F238E27FC236}">
                <a16:creationId xmlns:a16="http://schemas.microsoft.com/office/drawing/2014/main" id="{1C85BCFE-3E5A-4C1B-B222-D861D18B1B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721225" y="604275"/>
            <a:ext cx="3300900" cy="6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Picking</a:t>
            </a:r>
            <a:endParaRPr dirty="0"/>
          </a:p>
        </p:txBody>
      </p:sp>
      <p:sp>
        <p:nvSpPr>
          <p:cNvPr id="159" name="Google Shape;159;p22"/>
          <p:cNvSpPr txBox="1">
            <a:spLocks noGrp="1"/>
          </p:cNvSpPr>
          <p:nvPr>
            <p:ph type="body" idx="1"/>
          </p:nvPr>
        </p:nvSpPr>
        <p:spPr>
          <a:xfrm>
            <a:off x="721225" y="1385888"/>
            <a:ext cx="7214700" cy="29933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hand pick certain features that we thought would be essential in training the Pacman. We considered - </a:t>
            </a:r>
            <a:endParaRPr dirty="0"/>
          </a:p>
          <a:p>
            <a:pPr marL="457200" lvl="0" indent="-311150" algn="l" rtl="0">
              <a:spcBef>
                <a:spcPts val="1600"/>
              </a:spcBef>
              <a:spcAft>
                <a:spcPts val="0"/>
              </a:spcAft>
              <a:buSzPts val="1300"/>
              <a:buChar char="●"/>
            </a:pPr>
            <a:r>
              <a:rPr lang="en" dirty="0"/>
              <a:t>Distance to closest food</a:t>
            </a:r>
            <a:endParaRPr dirty="0"/>
          </a:p>
          <a:p>
            <a:pPr marL="457200" lvl="0" indent="-311150" algn="l" rtl="0">
              <a:spcBef>
                <a:spcPts val="0"/>
              </a:spcBef>
              <a:spcAft>
                <a:spcPts val="0"/>
              </a:spcAft>
              <a:buSzPts val="1300"/>
              <a:buChar char="●"/>
            </a:pPr>
            <a:r>
              <a:rPr lang="en" dirty="0"/>
              <a:t>Number of ghosts 1 step away</a:t>
            </a:r>
            <a:endParaRPr dirty="0"/>
          </a:p>
          <a:p>
            <a:pPr marL="457200" lvl="0" indent="-311150" algn="l" rtl="0">
              <a:spcBef>
                <a:spcPts val="0"/>
              </a:spcBef>
              <a:spcAft>
                <a:spcPts val="0"/>
              </a:spcAft>
              <a:buSzPts val="1300"/>
              <a:buChar char="●"/>
            </a:pPr>
            <a:r>
              <a:rPr lang="en" dirty="0"/>
              <a:t>Distance to closest capsule</a:t>
            </a:r>
            <a:endParaRPr dirty="0"/>
          </a:p>
          <a:p>
            <a:pPr marL="457200" lvl="0" indent="-311150" algn="l" rtl="0">
              <a:spcBef>
                <a:spcPts val="0"/>
              </a:spcBef>
              <a:spcAft>
                <a:spcPts val="0"/>
              </a:spcAft>
              <a:buSzPts val="1300"/>
              <a:buChar char="●"/>
            </a:pPr>
            <a:r>
              <a:rPr lang="en" dirty="0"/>
              <a:t>Activation of capsule when ghost is nearby</a:t>
            </a:r>
          </a:p>
          <a:p>
            <a:pPr marL="457200" lvl="0" indent="-311150" algn="l" rtl="0">
              <a:spcBef>
                <a:spcPts val="0"/>
              </a:spcBef>
              <a:spcAft>
                <a:spcPts val="0"/>
              </a:spcAft>
              <a:buSzPts val="1300"/>
              <a:buChar char="●"/>
            </a:pPr>
            <a:r>
              <a:rPr lang="en" dirty="0"/>
              <a:t>Scared Ghost nearby</a:t>
            </a:r>
            <a:endParaRPr dirty="0"/>
          </a:p>
          <a:p>
            <a:pPr marL="0" lvl="0" indent="0" algn="l" rtl="0">
              <a:spcBef>
                <a:spcPts val="1600"/>
              </a:spcBef>
              <a:spcAft>
                <a:spcPts val="1600"/>
              </a:spcAft>
              <a:buNone/>
            </a:pPr>
            <a:r>
              <a:rPr lang="en" dirty="0"/>
              <a:t>Then by using appropriate weights for all these features, the approximate Q Learning is implemented.</a:t>
            </a:r>
          </a:p>
          <a:p>
            <a:pPr marL="0" lvl="0" indent="0" algn="l" rtl="0">
              <a:spcBef>
                <a:spcPts val="1600"/>
              </a:spcBef>
              <a:spcAft>
                <a:spcPts val="1600"/>
              </a:spcAft>
              <a:buNone/>
            </a:pPr>
            <a:endParaRPr lang="en" dirty="0"/>
          </a:p>
        </p:txBody>
      </p:sp>
      <p:sp>
        <p:nvSpPr>
          <p:cNvPr id="2" name="Slide Number Placeholder 1">
            <a:extLst>
              <a:ext uri="{FF2B5EF4-FFF2-40B4-BE49-F238E27FC236}">
                <a16:creationId xmlns:a16="http://schemas.microsoft.com/office/drawing/2014/main" id="{54D8D06D-1507-4332-BDBA-A1344D6894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3"/>
          <p:cNvPicPr preferRelativeResize="0"/>
          <p:nvPr/>
        </p:nvPicPr>
        <p:blipFill>
          <a:blip r:embed="rId3">
            <a:alphaModFix/>
          </a:blip>
          <a:stretch>
            <a:fillRect/>
          </a:stretch>
        </p:blipFill>
        <p:spPr>
          <a:xfrm>
            <a:off x="5177613" y="2803700"/>
            <a:ext cx="3034150" cy="2275613"/>
          </a:xfrm>
          <a:prstGeom prst="rect">
            <a:avLst/>
          </a:prstGeom>
          <a:noFill/>
          <a:ln>
            <a:noFill/>
          </a:ln>
        </p:spPr>
      </p:pic>
      <p:sp>
        <p:nvSpPr>
          <p:cNvPr id="165" name="Google Shape;165;p23"/>
          <p:cNvSpPr txBox="1">
            <a:spLocks noGrp="1"/>
          </p:cNvSpPr>
          <p:nvPr>
            <p:ph type="title"/>
          </p:nvPr>
        </p:nvSpPr>
        <p:spPr>
          <a:xfrm>
            <a:off x="508500" y="54737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167" name="Google Shape;167;p23"/>
          <p:cNvPicPr preferRelativeResize="0"/>
          <p:nvPr/>
        </p:nvPicPr>
        <p:blipFill>
          <a:blip r:embed="rId4">
            <a:alphaModFix/>
          </a:blip>
          <a:stretch>
            <a:fillRect/>
          </a:stretch>
        </p:blipFill>
        <p:spPr>
          <a:xfrm>
            <a:off x="2537063" y="734300"/>
            <a:ext cx="1590675" cy="1847850"/>
          </a:xfrm>
          <a:prstGeom prst="rect">
            <a:avLst/>
          </a:prstGeom>
          <a:noFill/>
          <a:ln>
            <a:noFill/>
          </a:ln>
        </p:spPr>
      </p:pic>
      <p:pic>
        <p:nvPicPr>
          <p:cNvPr id="168" name="Google Shape;168;p23"/>
          <p:cNvPicPr preferRelativeResize="0"/>
          <p:nvPr/>
        </p:nvPicPr>
        <p:blipFill>
          <a:blip r:embed="rId5">
            <a:alphaModFix/>
          </a:blip>
          <a:stretch>
            <a:fillRect/>
          </a:stretch>
        </p:blipFill>
        <p:spPr>
          <a:xfrm>
            <a:off x="5132825" y="688450"/>
            <a:ext cx="3034150" cy="2275619"/>
          </a:xfrm>
          <a:prstGeom prst="rect">
            <a:avLst/>
          </a:prstGeom>
          <a:noFill/>
          <a:ln>
            <a:noFill/>
          </a:ln>
        </p:spPr>
      </p:pic>
      <p:pic>
        <p:nvPicPr>
          <p:cNvPr id="169" name="Google Shape;169;p23"/>
          <p:cNvPicPr preferRelativeResize="0"/>
          <p:nvPr/>
        </p:nvPicPr>
        <p:blipFill>
          <a:blip r:embed="rId6">
            <a:alphaModFix/>
          </a:blip>
          <a:stretch>
            <a:fillRect/>
          </a:stretch>
        </p:blipFill>
        <p:spPr>
          <a:xfrm>
            <a:off x="508500" y="2671113"/>
            <a:ext cx="3034150" cy="2275625"/>
          </a:xfrm>
          <a:prstGeom prst="rect">
            <a:avLst/>
          </a:prstGeom>
          <a:noFill/>
          <a:ln>
            <a:noFill/>
          </a:ln>
        </p:spPr>
      </p:pic>
      <p:sp>
        <p:nvSpPr>
          <p:cNvPr id="2" name="Slide Number Placeholder 1">
            <a:extLst>
              <a:ext uri="{FF2B5EF4-FFF2-40B4-BE49-F238E27FC236}">
                <a16:creationId xmlns:a16="http://schemas.microsoft.com/office/drawing/2014/main" id="{285EAC5D-0C5B-46DA-A1B7-122BDDA8AB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mc:AlternateContent xmlns:mc="http://schemas.openxmlformats.org/markup-compatibility/2006">
        <mc:Choice xmlns:a14="http://schemas.microsoft.com/office/drawing/2010/main" Requires="a14">
          <p:sp>
            <p:nvSpPr>
              <p:cNvPr id="11" name="Google Shape;121;p18">
                <a:extLst>
                  <a:ext uri="{FF2B5EF4-FFF2-40B4-BE49-F238E27FC236}">
                    <a16:creationId xmlns:a16="http://schemas.microsoft.com/office/drawing/2014/main" id="{D79CD266-E3F9-4AA5-8DCA-89C8E6E4D58C}"/>
                  </a:ext>
                </a:extLst>
              </p:cNvPr>
              <p:cNvSpPr txBox="1">
                <a:spLocks/>
              </p:cNvSpPr>
              <p:nvPr/>
            </p:nvSpPr>
            <p:spPr>
              <a:xfrm>
                <a:off x="792956" y="1559376"/>
                <a:ext cx="1673032"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Small Grid</a:t>
                </a:r>
              </a:p>
              <a:p>
                <a:pPr marL="0" indent="0">
                  <a:spcAft>
                    <a:spcPts val="1600"/>
                  </a:spcAft>
                  <a:buFont typeface="Lato"/>
                  <a:buNone/>
                </a:pPr>
                <a14:m>
                  <m:oMath xmlns:m="http://schemas.openxmlformats.org/officeDocument/2006/math">
                    <m:sSup>
                      <m:sSupPr>
                        <m:ctrlPr>
                          <a:rPr lang="ar-AE" i="1" smtClean="0">
                            <a:latin typeface="Cambria Math" panose="02040503050406030204" pitchFamily="18" charset="0"/>
                          </a:rPr>
                        </m:ctrlPr>
                      </m:sSupPr>
                      <m:e>
                        <m:r>
                          <a:rPr lang="ar-AE" i="1" smtClean="0">
                            <a:latin typeface="Cambria Math" panose="02040503050406030204" pitchFamily="18" charset="0"/>
                          </a:rPr>
                          <m:t>2</m:t>
                        </m:r>
                      </m:e>
                      <m:sup>
                        <m:r>
                          <a:rPr lang="ar-AE" i="1" smtClean="0">
                            <a:latin typeface="Cambria Math" panose="02040503050406030204" pitchFamily="18" charset="0"/>
                          </a:rPr>
                          <m:t>9</m:t>
                        </m:r>
                      </m:sup>
                    </m:sSup>
                  </m:oMath>
                </a14:m>
                <a:r>
                  <a:rPr lang="ar-AE" dirty="0"/>
                  <a:t> </a:t>
                </a:r>
                <a:r>
                  <a:rPr lang="en-IN" dirty="0"/>
                  <a:t>states</a:t>
                </a:r>
              </a:p>
              <a:p>
                <a:pPr marL="0" indent="0">
                  <a:spcAft>
                    <a:spcPts val="1600"/>
                  </a:spcAft>
                  <a:buFont typeface="Lato"/>
                  <a:buNone/>
                </a:pPr>
                <a:r>
                  <a:rPr lang="en-IN" dirty="0"/>
                  <a:t>5 actions</a:t>
                </a:r>
              </a:p>
            </p:txBody>
          </p:sp>
        </mc:Choice>
        <mc:Fallback>
          <p:sp>
            <p:nvSpPr>
              <p:cNvPr id="11" name="Google Shape;121;p18">
                <a:extLst>
                  <a:ext uri="{FF2B5EF4-FFF2-40B4-BE49-F238E27FC236}">
                    <a16:creationId xmlns:a16="http://schemas.microsoft.com/office/drawing/2014/main" id="{D79CD266-E3F9-4AA5-8DCA-89C8E6E4D58C}"/>
                  </a:ext>
                </a:extLst>
              </p:cNvPr>
              <p:cNvSpPr txBox="1">
                <a:spLocks noRot="1" noChangeAspect="1" noMove="1" noResize="1" noEditPoints="1" noAdjustHandles="1" noChangeArrowheads="1" noChangeShapeType="1" noTextEdit="1"/>
              </p:cNvSpPr>
              <p:nvPr/>
            </p:nvSpPr>
            <p:spPr>
              <a:xfrm>
                <a:off x="792956" y="1559376"/>
                <a:ext cx="1673032" cy="1597500"/>
              </a:xfrm>
              <a:prstGeom prst="rect">
                <a:avLst/>
              </a:prstGeom>
              <a:blipFill>
                <a:blip r:embed="rId7"/>
                <a:stretch>
                  <a:fillRect l="-364"/>
                </a:stretch>
              </a:blipFill>
              <a:ln>
                <a:noFill/>
              </a:ln>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598875" y="612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176" name="Google Shape;176;p24"/>
          <p:cNvPicPr preferRelativeResize="0"/>
          <p:nvPr/>
        </p:nvPicPr>
        <p:blipFill>
          <a:blip r:embed="rId3">
            <a:alphaModFix/>
          </a:blip>
          <a:stretch>
            <a:fillRect/>
          </a:stretch>
        </p:blipFill>
        <p:spPr>
          <a:xfrm>
            <a:off x="2363650" y="925325"/>
            <a:ext cx="1638300" cy="1809750"/>
          </a:xfrm>
          <a:prstGeom prst="rect">
            <a:avLst/>
          </a:prstGeom>
          <a:noFill/>
          <a:ln>
            <a:noFill/>
          </a:ln>
        </p:spPr>
      </p:pic>
      <p:pic>
        <p:nvPicPr>
          <p:cNvPr id="177" name="Google Shape;177;p24"/>
          <p:cNvPicPr preferRelativeResize="0"/>
          <p:nvPr/>
        </p:nvPicPr>
        <p:blipFill>
          <a:blip r:embed="rId4">
            <a:alphaModFix/>
          </a:blip>
          <a:stretch>
            <a:fillRect/>
          </a:stretch>
        </p:blipFill>
        <p:spPr>
          <a:xfrm>
            <a:off x="904500" y="2735080"/>
            <a:ext cx="2995275" cy="2246450"/>
          </a:xfrm>
          <a:prstGeom prst="rect">
            <a:avLst/>
          </a:prstGeom>
          <a:noFill/>
          <a:ln>
            <a:noFill/>
          </a:ln>
        </p:spPr>
      </p:pic>
      <p:pic>
        <p:nvPicPr>
          <p:cNvPr id="178" name="Google Shape;178;p24"/>
          <p:cNvPicPr preferRelativeResize="0"/>
          <p:nvPr/>
        </p:nvPicPr>
        <p:blipFill>
          <a:blip r:embed="rId5">
            <a:alphaModFix/>
          </a:blip>
          <a:stretch>
            <a:fillRect/>
          </a:stretch>
        </p:blipFill>
        <p:spPr>
          <a:xfrm>
            <a:off x="5140750" y="2735081"/>
            <a:ext cx="3055800" cy="2291844"/>
          </a:xfrm>
          <a:prstGeom prst="rect">
            <a:avLst/>
          </a:prstGeom>
          <a:noFill/>
          <a:ln>
            <a:noFill/>
          </a:ln>
        </p:spPr>
      </p:pic>
      <p:pic>
        <p:nvPicPr>
          <p:cNvPr id="179" name="Google Shape;179;p24"/>
          <p:cNvPicPr preferRelativeResize="0"/>
          <p:nvPr/>
        </p:nvPicPr>
        <p:blipFill>
          <a:blip r:embed="rId6">
            <a:alphaModFix/>
          </a:blip>
          <a:stretch>
            <a:fillRect/>
          </a:stretch>
        </p:blipFill>
        <p:spPr>
          <a:xfrm>
            <a:off x="5295550" y="671525"/>
            <a:ext cx="2901000" cy="2175750"/>
          </a:xfrm>
          <a:prstGeom prst="rect">
            <a:avLst/>
          </a:prstGeom>
          <a:noFill/>
          <a:ln>
            <a:noFill/>
          </a:ln>
        </p:spPr>
      </p:pic>
      <p:sp>
        <p:nvSpPr>
          <p:cNvPr id="2" name="Slide Number Placeholder 1">
            <a:extLst>
              <a:ext uri="{FF2B5EF4-FFF2-40B4-BE49-F238E27FC236}">
                <a16:creationId xmlns:a16="http://schemas.microsoft.com/office/drawing/2014/main" id="{EB7C6C6F-A2FB-4104-A560-696270B623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mc:AlternateContent xmlns:mc="http://schemas.openxmlformats.org/markup-compatibility/2006">
        <mc:Choice xmlns:a14="http://schemas.microsoft.com/office/drawing/2010/main" Requires="a14">
          <p:sp>
            <p:nvSpPr>
              <p:cNvPr id="11" name="Google Shape;131;p19">
                <a:extLst>
                  <a:ext uri="{FF2B5EF4-FFF2-40B4-BE49-F238E27FC236}">
                    <a16:creationId xmlns:a16="http://schemas.microsoft.com/office/drawing/2014/main" id="{A73E5F75-E81A-4A67-9675-F02E46481E20}"/>
                  </a:ext>
                </a:extLst>
              </p:cNvPr>
              <p:cNvSpPr txBox="1">
                <a:spLocks/>
              </p:cNvSpPr>
              <p:nvPr/>
            </p:nvSpPr>
            <p:spPr>
              <a:xfrm>
                <a:off x="713200" y="1457394"/>
                <a:ext cx="3300900"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Medium  Grid </a:t>
                </a:r>
              </a:p>
              <a:p>
                <a:pPr marL="0" indent="0">
                  <a:spcAft>
                    <a:spcPts val="1600"/>
                  </a:spcAft>
                  <a:buFont typeface="Lato"/>
                  <a:buNone/>
                </a:pPr>
                <a14:m>
                  <m:oMath xmlns:m="http://schemas.openxmlformats.org/officeDocument/2006/math">
                    <m:sSup>
                      <m:sSupPr>
                        <m:ctrlPr>
                          <a:rPr lang="ar-AE" i="1">
                            <a:latin typeface="Cambria Math" panose="02040503050406030204" pitchFamily="18" charset="0"/>
                          </a:rPr>
                        </m:ctrlPr>
                      </m:sSupPr>
                      <m:e>
                        <m:r>
                          <a:rPr lang="ar-AE" i="1">
                            <a:latin typeface="Cambria Math" panose="02040503050406030204" pitchFamily="18" charset="0"/>
                          </a:rPr>
                          <m:t>2</m:t>
                        </m:r>
                      </m:e>
                      <m:sup>
                        <m:r>
                          <a:rPr lang="ar-AE" i="1" smtClean="0">
                            <a:latin typeface="Cambria Math" panose="02040503050406030204" pitchFamily="18" charset="0"/>
                          </a:rPr>
                          <m:t>16</m:t>
                        </m:r>
                      </m:sup>
                    </m:sSup>
                  </m:oMath>
                </a14:m>
                <a:r>
                  <a:rPr lang="ar-AE" dirty="0"/>
                  <a:t> </a:t>
                </a:r>
                <a:r>
                  <a:rPr lang="en-IN" dirty="0"/>
                  <a:t>states</a:t>
                </a:r>
              </a:p>
              <a:p>
                <a:pPr marL="0" indent="0">
                  <a:spcAft>
                    <a:spcPts val="1600"/>
                  </a:spcAft>
                  <a:buFont typeface="Lato"/>
                  <a:buNone/>
                </a:pPr>
                <a:r>
                  <a:rPr lang="en-IN" dirty="0"/>
                  <a:t>5 actions</a:t>
                </a:r>
              </a:p>
              <a:p>
                <a:pPr marL="0" indent="0">
                  <a:spcAft>
                    <a:spcPts val="1600"/>
                  </a:spcAft>
                  <a:buFont typeface="Lato"/>
                  <a:buNone/>
                </a:pPr>
                <a:endParaRPr lang="en-IN" dirty="0"/>
              </a:p>
            </p:txBody>
          </p:sp>
        </mc:Choice>
        <mc:Fallback>
          <p:sp>
            <p:nvSpPr>
              <p:cNvPr id="11" name="Google Shape;131;p19">
                <a:extLst>
                  <a:ext uri="{FF2B5EF4-FFF2-40B4-BE49-F238E27FC236}">
                    <a16:creationId xmlns:a16="http://schemas.microsoft.com/office/drawing/2014/main" id="{A73E5F75-E81A-4A67-9675-F02E46481E20}"/>
                  </a:ext>
                </a:extLst>
              </p:cNvPr>
              <p:cNvSpPr txBox="1">
                <a:spLocks noRot="1" noChangeAspect="1" noMove="1" noResize="1" noEditPoints="1" noAdjustHandles="1" noChangeArrowheads="1" noChangeShapeType="1" noTextEdit="1"/>
              </p:cNvSpPr>
              <p:nvPr/>
            </p:nvSpPr>
            <p:spPr>
              <a:xfrm>
                <a:off x="713200" y="1457394"/>
                <a:ext cx="3300900" cy="1597500"/>
              </a:xfrm>
              <a:prstGeom prst="rect">
                <a:avLst/>
              </a:prstGeom>
              <a:blipFill>
                <a:blip r:embed="rId7"/>
                <a:stretch>
                  <a:fillRect l="-370"/>
                </a:stretch>
              </a:blipFill>
              <a:ln>
                <a:noFill/>
              </a:ln>
            </p:spPr>
            <p:txBody>
              <a:bodyPr/>
              <a:lstStyle/>
              <a:p>
                <a:r>
                  <a:rPr lang="en-IN">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598875" y="619794"/>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186" name="Google Shape;186;p25"/>
          <p:cNvPicPr preferRelativeResize="0"/>
          <p:nvPr/>
        </p:nvPicPr>
        <p:blipFill>
          <a:blip r:embed="rId3">
            <a:alphaModFix/>
          </a:blip>
          <a:stretch>
            <a:fillRect/>
          </a:stretch>
        </p:blipFill>
        <p:spPr>
          <a:xfrm>
            <a:off x="2023475" y="999119"/>
            <a:ext cx="3150050" cy="1946850"/>
          </a:xfrm>
          <a:prstGeom prst="rect">
            <a:avLst/>
          </a:prstGeom>
          <a:noFill/>
          <a:ln>
            <a:noFill/>
          </a:ln>
        </p:spPr>
      </p:pic>
      <p:pic>
        <p:nvPicPr>
          <p:cNvPr id="187" name="Google Shape;187;p25"/>
          <p:cNvPicPr preferRelativeResize="0"/>
          <p:nvPr/>
        </p:nvPicPr>
        <p:blipFill>
          <a:blip r:embed="rId4">
            <a:alphaModFix/>
          </a:blip>
          <a:stretch>
            <a:fillRect/>
          </a:stretch>
        </p:blipFill>
        <p:spPr>
          <a:xfrm>
            <a:off x="5885200" y="779231"/>
            <a:ext cx="2582725" cy="1937039"/>
          </a:xfrm>
          <a:prstGeom prst="rect">
            <a:avLst/>
          </a:prstGeom>
          <a:noFill/>
          <a:ln>
            <a:noFill/>
          </a:ln>
        </p:spPr>
      </p:pic>
      <p:pic>
        <p:nvPicPr>
          <p:cNvPr id="188" name="Google Shape;188;p25"/>
          <p:cNvPicPr preferRelativeResize="0"/>
          <p:nvPr/>
        </p:nvPicPr>
        <p:blipFill>
          <a:blip r:embed="rId5">
            <a:alphaModFix/>
          </a:blip>
          <a:stretch>
            <a:fillRect/>
          </a:stretch>
        </p:blipFill>
        <p:spPr>
          <a:xfrm>
            <a:off x="1007575" y="3088700"/>
            <a:ext cx="2582725" cy="1937044"/>
          </a:xfrm>
          <a:prstGeom prst="rect">
            <a:avLst/>
          </a:prstGeom>
          <a:noFill/>
          <a:ln>
            <a:noFill/>
          </a:ln>
        </p:spPr>
      </p:pic>
      <p:pic>
        <p:nvPicPr>
          <p:cNvPr id="189" name="Google Shape;189;p25"/>
          <p:cNvPicPr preferRelativeResize="0"/>
          <p:nvPr/>
        </p:nvPicPr>
        <p:blipFill>
          <a:blip r:embed="rId6">
            <a:alphaModFix/>
          </a:blip>
          <a:stretch>
            <a:fillRect/>
          </a:stretch>
        </p:blipFill>
        <p:spPr>
          <a:xfrm>
            <a:off x="5661246" y="2883819"/>
            <a:ext cx="2806675" cy="2105024"/>
          </a:xfrm>
          <a:prstGeom prst="rect">
            <a:avLst/>
          </a:prstGeom>
          <a:noFill/>
          <a:ln>
            <a:noFill/>
          </a:ln>
        </p:spPr>
      </p:pic>
      <p:sp>
        <p:nvSpPr>
          <p:cNvPr id="2" name="Slide Number Placeholder 1">
            <a:extLst>
              <a:ext uri="{FF2B5EF4-FFF2-40B4-BE49-F238E27FC236}">
                <a16:creationId xmlns:a16="http://schemas.microsoft.com/office/drawing/2014/main" id="{6F674C6A-838C-4E49-BA92-2F70C0C4EEB0}"/>
              </a:ext>
            </a:extLst>
          </p:cNvPr>
          <p:cNvSpPr>
            <a:spLocks noGrp="1"/>
          </p:cNvSpPr>
          <p:nvPr>
            <p:ph type="sldNum" idx="12"/>
          </p:nvPr>
        </p:nvSpPr>
        <p:spPr>
          <a:xfrm>
            <a:off x="8536302" y="4756995"/>
            <a:ext cx="548700" cy="393600"/>
          </a:xfrm>
        </p:spPr>
        <p:txBody>
          <a:bodyPr/>
          <a:lstStyle/>
          <a:p>
            <a:pPr marL="0" lvl="0" indent="0" algn="r" rtl="0">
              <a:spcBef>
                <a:spcPts val="0"/>
              </a:spcBef>
              <a:spcAft>
                <a:spcPts val="0"/>
              </a:spcAft>
              <a:buNone/>
            </a:pPr>
            <a:fld id="{00000000-1234-1234-1234-123412341234}" type="slidenum">
              <a:rPr lang="en" smtClean="0"/>
              <a:t>14</a:t>
            </a:fld>
            <a:endParaRPr lang="en"/>
          </a:p>
        </p:txBody>
      </p:sp>
      <mc:AlternateContent xmlns:mc="http://schemas.openxmlformats.org/markup-compatibility/2006">
        <mc:Choice xmlns:a14="http://schemas.microsoft.com/office/drawing/2010/main" Requires="a14">
          <p:sp>
            <p:nvSpPr>
              <p:cNvPr id="11" name="Google Shape;141;p20">
                <a:extLst>
                  <a:ext uri="{FF2B5EF4-FFF2-40B4-BE49-F238E27FC236}">
                    <a16:creationId xmlns:a16="http://schemas.microsoft.com/office/drawing/2014/main" id="{1AEEA10B-23C9-491C-86B0-44E0E2D93634}"/>
                  </a:ext>
                </a:extLst>
              </p:cNvPr>
              <p:cNvSpPr txBox="1">
                <a:spLocks/>
              </p:cNvSpPr>
              <p:nvPr/>
            </p:nvSpPr>
            <p:spPr>
              <a:xfrm>
                <a:off x="701050" y="1780144"/>
                <a:ext cx="3300900"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Classic  Grid </a:t>
                </a:r>
              </a:p>
              <a:p>
                <a:pPr marL="0" indent="0">
                  <a:spcAft>
                    <a:spcPts val="1600"/>
                  </a:spcAft>
                  <a:buFont typeface="Lato"/>
                  <a:buNone/>
                </a:pPr>
                <a14:m>
                  <m:oMath xmlns:m="http://schemas.openxmlformats.org/officeDocument/2006/math">
                    <m:sSup>
                      <m:sSupPr>
                        <m:ctrlPr>
                          <a:rPr lang="ar-AE" i="1" smtClean="0">
                            <a:latin typeface="Cambria Math" panose="02040503050406030204" pitchFamily="18" charset="0"/>
                          </a:rPr>
                        </m:ctrlPr>
                      </m:sSupPr>
                      <m:e>
                        <m:r>
                          <a:rPr lang="ar-AE" i="1" smtClean="0">
                            <a:latin typeface="Cambria Math" panose="02040503050406030204" pitchFamily="18" charset="0"/>
                          </a:rPr>
                          <m:t>2</m:t>
                        </m:r>
                      </m:e>
                      <m:sup>
                        <m:r>
                          <a:rPr lang="ar-AE" i="1" smtClean="0">
                            <a:latin typeface="Cambria Math" panose="02040503050406030204" pitchFamily="18" charset="0"/>
                          </a:rPr>
                          <m:t>144</m:t>
                        </m:r>
                      </m:sup>
                    </m:sSup>
                  </m:oMath>
                </a14:m>
                <a:r>
                  <a:rPr lang="ar-AE" dirty="0"/>
                  <a:t> </a:t>
                </a:r>
                <a:r>
                  <a:rPr lang="en-IN" dirty="0"/>
                  <a:t>states</a:t>
                </a:r>
              </a:p>
              <a:p>
                <a:pPr marL="0" indent="0">
                  <a:spcAft>
                    <a:spcPts val="1600"/>
                  </a:spcAft>
                  <a:buFont typeface="Lato"/>
                  <a:buNone/>
                </a:pPr>
                <a:r>
                  <a:rPr lang="en-IN" dirty="0"/>
                  <a:t>5 actions</a:t>
                </a:r>
              </a:p>
            </p:txBody>
          </p:sp>
        </mc:Choice>
        <mc:Fallback>
          <p:sp>
            <p:nvSpPr>
              <p:cNvPr id="11" name="Google Shape;141;p20">
                <a:extLst>
                  <a:ext uri="{FF2B5EF4-FFF2-40B4-BE49-F238E27FC236}">
                    <a16:creationId xmlns:a16="http://schemas.microsoft.com/office/drawing/2014/main" id="{1AEEA10B-23C9-491C-86B0-44E0E2D93634}"/>
                  </a:ext>
                </a:extLst>
              </p:cNvPr>
              <p:cNvSpPr txBox="1">
                <a:spLocks noRot="1" noChangeAspect="1" noMove="1" noResize="1" noEditPoints="1" noAdjustHandles="1" noChangeArrowheads="1" noChangeShapeType="1" noTextEdit="1"/>
              </p:cNvSpPr>
              <p:nvPr/>
            </p:nvSpPr>
            <p:spPr>
              <a:xfrm>
                <a:off x="701050" y="1780144"/>
                <a:ext cx="3300900" cy="1597500"/>
              </a:xfrm>
              <a:prstGeom prst="rect">
                <a:avLst/>
              </a:prstGeom>
              <a:blipFill>
                <a:blip r:embed="rId7"/>
                <a:stretch>
                  <a:fillRect l="-185"/>
                </a:stretch>
              </a:blipFill>
              <a:ln>
                <a:noFill/>
              </a:ln>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730000" y="58517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Q learning</a:t>
            </a:r>
            <a:endParaRPr/>
          </a:p>
        </p:txBody>
      </p:sp>
      <p:sp>
        <p:nvSpPr>
          <p:cNvPr id="195" name="Google Shape;195;p26"/>
          <p:cNvSpPr txBox="1">
            <a:spLocks noGrp="1"/>
          </p:cNvSpPr>
          <p:nvPr>
            <p:ph type="body" idx="1"/>
          </p:nvPr>
        </p:nvSpPr>
        <p:spPr>
          <a:xfrm>
            <a:off x="730000" y="1416575"/>
            <a:ext cx="7838400" cy="2689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a:solidFill>
                  <a:srgbClr val="000000"/>
                </a:solidFill>
                <a:latin typeface="Arial"/>
                <a:ea typeface="Arial"/>
                <a:cs typeface="Arial"/>
                <a:sym typeface="Arial"/>
              </a:rPr>
              <a:t>Finally, the Deep Q learning approach was implemented. Deep Q Learning uses Q Learning along with Convolutional Neural Networks to approximate the Q Value. </a:t>
            </a:r>
            <a:endParaRPr sz="1200">
              <a:solidFill>
                <a:srgbClr val="000000"/>
              </a:solidFill>
              <a:latin typeface="Arial"/>
              <a:ea typeface="Arial"/>
              <a:cs typeface="Arial"/>
              <a:sym typeface="Arial"/>
            </a:endParaRPr>
          </a:p>
          <a:p>
            <a:pPr marL="0" lvl="0" indent="0" algn="just" rtl="0">
              <a:spcBef>
                <a:spcPts val="0"/>
              </a:spcBef>
              <a:spcAft>
                <a:spcPts val="0"/>
              </a:spcAft>
              <a:buNone/>
            </a:pPr>
            <a:endParaRPr sz="1200">
              <a:solidFill>
                <a:srgbClr val="000000"/>
              </a:solidFill>
              <a:latin typeface="Arial"/>
              <a:ea typeface="Arial"/>
              <a:cs typeface="Arial"/>
              <a:sym typeface="Arial"/>
            </a:endParaRPr>
          </a:p>
          <a:p>
            <a:pPr marL="0" lvl="0" indent="0" algn="just" rtl="0">
              <a:spcBef>
                <a:spcPts val="0"/>
              </a:spcBef>
              <a:spcAft>
                <a:spcPts val="0"/>
              </a:spcAft>
              <a:buNone/>
            </a:pPr>
            <a:r>
              <a:rPr lang="en" sz="1200">
                <a:solidFill>
                  <a:srgbClr val="000000"/>
                </a:solidFill>
                <a:latin typeface="Arial"/>
                <a:ea typeface="Arial"/>
                <a:cs typeface="Arial"/>
                <a:sym typeface="Arial"/>
              </a:rPr>
              <a:t>The Deep Q Learning thus consists of 2 parts - </a:t>
            </a:r>
            <a:endParaRPr sz="1200">
              <a:solidFill>
                <a:srgbClr val="000000"/>
              </a:solidFill>
              <a:latin typeface="Arial"/>
              <a:ea typeface="Arial"/>
              <a:cs typeface="Arial"/>
              <a:sym typeface="Arial"/>
            </a:endParaRPr>
          </a:p>
          <a:p>
            <a:pPr marL="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AutoNum type="arabicParenR"/>
            </a:pPr>
            <a:r>
              <a:rPr lang="en" sz="1200">
                <a:solidFill>
                  <a:srgbClr val="000000"/>
                </a:solidFill>
                <a:latin typeface="Arial"/>
                <a:ea typeface="Arial"/>
                <a:cs typeface="Arial"/>
                <a:sym typeface="Arial"/>
              </a:rPr>
              <a:t>Setting up the Convolutional Neural Network to take our input and return a trained network</a:t>
            </a: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AutoNum type="arabicParenR"/>
            </a:pPr>
            <a:r>
              <a:rPr lang="en" sz="1200">
                <a:solidFill>
                  <a:srgbClr val="000000"/>
                </a:solidFill>
                <a:latin typeface="Arial"/>
                <a:ea typeface="Arial"/>
                <a:cs typeface="Arial"/>
                <a:sym typeface="Arial"/>
              </a:rPr>
              <a:t>Setting up our environment to input each state into the CNN and generate the Q value based on the 5 possible actions </a:t>
            </a:r>
            <a:endParaRPr/>
          </a:p>
        </p:txBody>
      </p:sp>
      <p:pic>
        <p:nvPicPr>
          <p:cNvPr id="196" name="Google Shape;196;p26"/>
          <p:cNvPicPr preferRelativeResize="0"/>
          <p:nvPr/>
        </p:nvPicPr>
        <p:blipFill>
          <a:blip r:embed="rId3">
            <a:alphaModFix/>
          </a:blip>
          <a:stretch>
            <a:fillRect/>
          </a:stretch>
        </p:blipFill>
        <p:spPr>
          <a:xfrm>
            <a:off x="5369975" y="3021050"/>
            <a:ext cx="3150050" cy="1946850"/>
          </a:xfrm>
          <a:prstGeom prst="rect">
            <a:avLst/>
          </a:prstGeom>
          <a:noFill/>
          <a:ln>
            <a:noFill/>
          </a:ln>
        </p:spPr>
      </p:pic>
      <p:sp>
        <p:nvSpPr>
          <p:cNvPr id="2" name="Slide Number Placeholder 1">
            <a:extLst>
              <a:ext uri="{FF2B5EF4-FFF2-40B4-BE49-F238E27FC236}">
                <a16:creationId xmlns:a16="http://schemas.microsoft.com/office/drawing/2014/main" id="{3E5A522C-4FBE-4295-890C-6388F095AB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721225" y="511407"/>
            <a:ext cx="6252300" cy="6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Setting up the CNN</a:t>
            </a:r>
            <a:endParaRPr dirty="0"/>
          </a:p>
        </p:txBody>
      </p:sp>
      <p:sp>
        <p:nvSpPr>
          <p:cNvPr id="202" name="Google Shape;202;p27"/>
          <p:cNvSpPr txBox="1">
            <a:spLocks noGrp="1"/>
          </p:cNvSpPr>
          <p:nvPr>
            <p:ph type="body" idx="1"/>
          </p:nvPr>
        </p:nvSpPr>
        <p:spPr>
          <a:xfrm>
            <a:off x="721225" y="1392700"/>
            <a:ext cx="7284000" cy="2986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Tensorflow was used to set up the CNN. We use the CNN algorithm that was originally developed to play Atari games but we make modification to the layers , optimizer and the activation function.</a:t>
            </a:r>
            <a:endParaRPr dirty="0"/>
          </a:p>
          <a:p>
            <a:pPr marL="0" lvl="0" indent="0" algn="l" rtl="0">
              <a:spcBef>
                <a:spcPts val="1600"/>
              </a:spcBef>
              <a:spcAft>
                <a:spcPts val="1600"/>
              </a:spcAft>
              <a:buNone/>
            </a:pPr>
            <a:r>
              <a:rPr lang="en" dirty="0"/>
              <a:t>The CNN is composed of 2 convolutional layers, one dense layer and one output layer. We use the ReLu activation function the Convolutional layers and for the final layer we use a linear activation function. The inputs to the CNN are as a series of logical matrices defining the position of our features in the environment. </a:t>
            </a:r>
            <a:r>
              <a:rPr lang="en-IN" dirty="0"/>
              <a:t>The output is the Q value based on the 5 possible actions.</a:t>
            </a:r>
            <a:endParaRPr dirty="0"/>
          </a:p>
        </p:txBody>
      </p:sp>
      <p:pic>
        <p:nvPicPr>
          <p:cNvPr id="203" name="Google Shape;203;p27"/>
          <p:cNvPicPr preferRelativeResize="0"/>
          <p:nvPr/>
        </p:nvPicPr>
        <p:blipFill>
          <a:blip r:embed="rId3">
            <a:alphaModFix/>
          </a:blip>
          <a:stretch>
            <a:fillRect/>
          </a:stretch>
        </p:blipFill>
        <p:spPr>
          <a:xfrm>
            <a:off x="3700163" y="3283001"/>
            <a:ext cx="4238625" cy="704850"/>
          </a:xfrm>
          <a:prstGeom prst="rect">
            <a:avLst/>
          </a:prstGeom>
          <a:noFill/>
          <a:ln>
            <a:noFill/>
          </a:ln>
        </p:spPr>
      </p:pic>
      <p:sp>
        <p:nvSpPr>
          <p:cNvPr id="2" name="Slide Number Placeholder 1">
            <a:extLst>
              <a:ext uri="{FF2B5EF4-FFF2-40B4-BE49-F238E27FC236}">
                <a16:creationId xmlns:a16="http://schemas.microsoft.com/office/drawing/2014/main" id="{C9B61B52-F353-4F44-9BC8-301591FD76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8"/>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0" name="Google Shape;210;p28"/>
          <p:cNvPicPr preferRelativeResize="0"/>
          <p:nvPr/>
        </p:nvPicPr>
        <p:blipFill>
          <a:blip r:embed="rId3">
            <a:alphaModFix/>
          </a:blip>
          <a:stretch>
            <a:fillRect/>
          </a:stretch>
        </p:blipFill>
        <p:spPr>
          <a:xfrm>
            <a:off x="-23700" y="527968"/>
            <a:ext cx="9167700" cy="4651250"/>
          </a:xfrm>
          <a:prstGeom prst="rect">
            <a:avLst/>
          </a:prstGeom>
          <a:noFill/>
          <a:ln>
            <a:noFill/>
          </a:ln>
        </p:spPr>
      </p:pic>
      <p:sp>
        <p:nvSpPr>
          <p:cNvPr id="2" name="Slide Number Placeholder 1">
            <a:extLst>
              <a:ext uri="{FF2B5EF4-FFF2-40B4-BE49-F238E27FC236}">
                <a16:creationId xmlns:a16="http://schemas.microsoft.com/office/drawing/2014/main" id="{F2116F71-95DE-4AB0-B828-AC5CA1F07A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721225" y="629800"/>
            <a:ext cx="6485100" cy="47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Q Network - Endgame problem</a:t>
            </a:r>
            <a:endParaRPr/>
          </a:p>
        </p:txBody>
      </p:sp>
      <p:sp>
        <p:nvSpPr>
          <p:cNvPr id="216" name="Google Shape;216;p29"/>
          <p:cNvSpPr txBox="1">
            <a:spLocks noGrp="1"/>
          </p:cNvSpPr>
          <p:nvPr>
            <p:ph type="body" idx="1"/>
          </p:nvPr>
        </p:nvSpPr>
        <p:spPr>
          <a:xfrm>
            <a:off x="803900" y="1679550"/>
            <a:ext cx="5808000" cy="15975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dirty="0"/>
              <a:t>When the Pacman has just few food particles to collect at the other end of the grid, it either chooses to become static or it keeps revolving </a:t>
            </a:r>
            <a:r>
              <a:rPr lang="en-IN" dirty="0"/>
              <a:t>around </a:t>
            </a:r>
            <a:r>
              <a:rPr lang="en" dirty="0"/>
              <a:t>the same spots due to the ghosts. </a:t>
            </a:r>
            <a:endParaRPr dirty="0"/>
          </a:p>
          <a:p>
            <a:pPr marL="457200" lvl="0" indent="-311150" algn="l" rtl="0">
              <a:spcBef>
                <a:spcPts val="0"/>
              </a:spcBef>
              <a:spcAft>
                <a:spcPts val="0"/>
              </a:spcAft>
              <a:buSzPts val="1300"/>
              <a:buChar char="-"/>
            </a:pPr>
            <a:r>
              <a:rPr lang="en" dirty="0"/>
              <a:t>The reason is the negative reward to reach the last food particle could seem larger then the reward it gets by collecting the food particles</a:t>
            </a:r>
            <a:endParaRPr dirty="0"/>
          </a:p>
          <a:p>
            <a:pPr marL="457200" lvl="0" indent="-311150" algn="l" rtl="0">
              <a:spcBef>
                <a:spcPts val="0"/>
              </a:spcBef>
              <a:spcAft>
                <a:spcPts val="0"/>
              </a:spcAft>
              <a:buSzPts val="1300"/>
              <a:buChar char="-"/>
            </a:pPr>
            <a:r>
              <a:rPr lang="en" dirty="0"/>
              <a:t>So rewards will have to be adjusted accordingly during the last phases of game.</a:t>
            </a:r>
            <a:endParaRPr dirty="0"/>
          </a:p>
        </p:txBody>
      </p:sp>
      <p:sp>
        <p:nvSpPr>
          <p:cNvPr id="2" name="Slide Number Placeholder 1">
            <a:extLst>
              <a:ext uri="{FF2B5EF4-FFF2-40B4-BE49-F238E27FC236}">
                <a16:creationId xmlns:a16="http://schemas.microsoft.com/office/drawing/2014/main" id="{719FBCDA-5050-43A0-910B-D9A8149668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508500" y="54737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pic>
        <p:nvPicPr>
          <p:cNvPr id="223" name="Google Shape;223;p30"/>
          <p:cNvPicPr preferRelativeResize="0"/>
          <p:nvPr/>
        </p:nvPicPr>
        <p:blipFill>
          <a:blip r:embed="rId3">
            <a:alphaModFix/>
          </a:blip>
          <a:stretch>
            <a:fillRect/>
          </a:stretch>
        </p:blipFill>
        <p:spPr>
          <a:xfrm>
            <a:off x="2537063" y="734300"/>
            <a:ext cx="1590675" cy="1847850"/>
          </a:xfrm>
          <a:prstGeom prst="rect">
            <a:avLst/>
          </a:prstGeom>
          <a:noFill/>
          <a:ln>
            <a:noFill/>
          </a:ln>
        </p:spPr>
      </p:pic>
      <p:pic>
        <p:nvPicPr>
          <p:cNvPr id="224" name="Google Shape;224;p30"/>
          <p:cNvPicPr preferRelativeResize="0"/>
          <p:nvPr/>
        </p:nvPicPr>
        <p:blipFill>
          <a:blip r:embed="rId4">
            <a:alphaModFix/>
          </a:blip>
          <a:stretch>
            <a:fillRect/>
          </a:stretch>
        </p:blipFill>
        <p:spPr>
          <a:xfrm>
            <a:off x="5105300" y="488974"/>
            <a:ext cx="2885525" cy="2164150"/>
          </a:xfrm>
          <a:prstGeom prst="rect">
            <a:avLst/>
          </a:prstGeom>
          <a:noFill/>
          <a:ln>
            <a:noFill/>
          </a:ln>
        </p:spPr>
      </p:pic>
      <p:pic>
        <p:nvPicPr>
          <p:cNvPr id="225" name="Google Shape;225;p30"/>
          <p:cNvPicPr preferRelativeResize="0"/>
          <p:nvPr/>
        </p:nvPicPr>
        <p:blipFill>
          <a:blip r:embed="rId5">
            <a:alphaModFix/>
          </a:blip>
          <a:stretch>
            <a:fillRect/>
          </a:stretch>
        </p:blipFill>
        <p:spPr>
          <a:xfrm>
            <a:off x="812525" y="2941475"/>
            <a:ext cx="2804925" cy="2103700"/>
          </a:xfrm>
          <a:prstGeom prst="rect">
            <a:avLst/>
          </a:prstGeom>
          <a:noFill/>
          <a:ln>
            <a:noFill/>
          </a:ln>
        </p:spPr>
      </p:pic>
      <p:pic>
        <p:nvPicPr>
          <p:cNvPr id="226" name="Google Shape;226;p30"/>
          <p:cNvPicPr preferRelativeResize="0"/>
          <p:nvPr/>
        </p:nvPicPr>
        <p:blipFill>
          <a:blip r:embed="rId6">
            <a:alphaModFix/>
          </a:blip>
          <a:stretch>
            <a:fillRect/>
          </a:stretch>
        </p:blipFill>
        <p:spPr>
          <a:xfrm>
            <a:off x="4883450" y="2582155"/>
            <a:ext cx="3300899" cy="2475670"/>
          </a:xfrm>
          <a:prstGeom prst="rect">
            <a:avLst/>
          </a:prstGeom>
          <a:noFill/>
          <a:ln>
            <a:noFill/>
          </a:ln>
        </p:spPr>
      </p:pic>
      <p:sp>
        <p:nvSpPr>
          <p:cNvPr id="2" name="Slide Number Placeholder 1">
            <a:extLst>
              <a:ext uri="{FF2B5EF4-FFF2-40B4-BE49-F238E27FC236}">
                <a16:creationId xmlns:a16="http://schemas.microsoft.com/office/drawing/2014/main" id="{1F59640F-5488-41B4-AA35-7CE28D16A5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mc:AlternateContent xmlns:mc="http://schemas.openxmlformats.org/markup-compatibility/2006">
        <mc:Choice xmlns:a14="http://schemas.microsoft.com/office/drawing/2010/main" Requires="a14">
          <p:sp>
            <p:nvSpPr>
              <p:cNvPr id="11" name="Google Shape;121;p18">
                <a:extLst>
                  <a:ext uri="{FF2B5EF4-FFF2-40B4-BE49-F238E27FC236}">
                    <a16:creationId xmlns:a16="http://schemas.microsoft.com/office/drawing/2014/main" id="{91F5FAFC-EFDB-4113-B23E-38B977F3E62E}"/>
                  </a:ext>
                </a:extLst>
              </p:cNvPr>
              <p:cNvSpPr txBox="1">
                <a:spLocks/>
              </p:cNvSpPr>
              <p:nvPr/>
            </p:nvSpPr>
            <p:spPr>
              <a:xfrm>
                <a:off x="792956" y="1530800"/>
                <a:ext cx="1673032"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Small Grid</a:t>
                </a:r>
              </a:p>
              <a:p>
                <a:pPr marL="0" indent="0">
                  <a:spcAft>
                    <a:spcPts val="1600"/>
                  </a:spcAft>
                  <a:buFont typeface="Lato"/>
                  <a:buNone/>
                </a:pPr>
                <a14:m>
                  <m:oMath xmlns:m="http://schemas.openxmlformats.org/officeDocument/2006/math">
                    <m:sSup>
                      <m:sSupPr>
                        <m:ctrlPr>
                          <a:rPr lang="ar-AE" i="1" smtClean="0">
                            <a:latin typeface="Cambria Math" panose="02040503050406030204" pitchFamily="18" charset="0"/>
                          </a:rPr>
                        </m:ctrlPr>
                      </m:sSupPr>
                      <m:e>
                        <m:r>
                          <a:rPr lang="ar-AE" i="1" smtClean="0">
                            <a:latin typeface="Cambria Math" panose="02040503050406030204" pitchFamily="18" charset="0"/>
                          </a:rPr>
                          <m:t>2</m:t>
                        </m:r>
                      </m:e>
                      <m:sup>
                        <m:r>
                          <a:rPr lang="ar-AE" i="1" smtClean="0">
                            <a:latin typeface="Cambria Math" panose="02040503050406030204" pitchFamily="18" charset="0"/>
                          </a:rPr>
                          <m:t>9</m:t>
                        </m:r>
                      </m:sup>
                    </m:sSup>
                  </m:oMath>
                </a14:m>
                <a:r>
                  <a:rPr lang="ar-AE" dirty="0"/>
                  <a:t> </a:t>
                </a:r>
                <a:r>
                  <a:rPr lang="en-IN" dirty="0"/>
                  <a:t>states</a:t>
                </a:r>
              </a:p>
              <a:p>
                <a:pPr marL="0" indent="0">
                  <a:spcAft>
                    <a:spcPts val="1600"/>
                  </a:spcAft>
                  <a:buFont typeface="Lato"/>
                  <a:buNone/>
                </a:pPr>
                <a:r>
                  <a:rPr lang="en-IN" dirty="0"/>
                  <a:t>5 actions</a:t>
                </a:r>
              </a:p>
            </p:txBody>
          </p:sp>
        </mc:Choice>
        <mc:Fallback>
          <p:sp>
            <p:nvSpPr>
              <p:cNvPr id="11" name="Google Shape;121;p18">
                <a:extLst>
                  <a:ext uri="{FF2B5EF4-FFF2-40B4-BE49-F238E27FC236}">
                    <a16:creationId xmlns:a16="http://schemas.microsoft.com/office/drawing/2014/main" id="{91F5FAFC-EFDB-4113-B23E-38B977F3E62E}"/>
                  </a:ext>
                </a:extLst>
              </p:cNvPr>
              <p:cNvSpPr txBox="1">
                <a:spLocks noRot="1" noChangeAspect="1" noMove="1" noResize="1" noEditPoints="1" noAdjustHandles="1" noChangeArrowheads="1" noChangeShapeType="1" noTextEdit="1"/>
              </p:cNvSpPr>
              <p:nvPr/>
            </p:nvSpPr>
            <p:spPr>
              <a:xfrm>
                <a:off x="792956" y="1530800"/>
                <a:ext cx="1673032" cy="1597500"/>
              </a:xfrm>
              <a:prstGeom prst="rect">
                <a:avLst/>
              </a:prstGeom>
              <a:blipFill>
                <a:blip r:embed="rId7"/>
                <a:stretch>
                  <a:fillRect l="-364"/>
                </a:stretch>
              </a:blipFill>
              <a:ln>
                <a:noFill/>
              </a:ln>
            </p:spPr>
            <p:txBody>
              <a:bodyPr/>
              <a:lstStyle/>
              <a:p>
                <a:r>
                  <a:rPr lang="en-IN">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4475" y="594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4" name="Google Shape;94;p14"/>
          <p:cNvSpPr txBox="1">
            <a:spLocks noGrp="1"/>
          </p:cNvSpPr>
          <p:nvPr>
            <p:ph type="body" idx="1"/>
          </p:nvPr>
        </p:nvSpPr>
        <p:spPr>
          <a:xfrm>
            <a:off x="729450" y="1342550"/>
            <a:ext cx="4620900" cy="3448800"/>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Pacman is a game that takes place on a single screen. The player controls the Pacman character and can move him around the maze. </a:t>
            </a:r>
            <a:endParaRPr sz="120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200">
                <a:solidFill>
                  <a:srgbClr val="000000"/>
                </a:solidFill>
                <a:latin typeface="Arial"/>
                <a:ea typeface="Arial"/>
                <a:cs typeface="Arial"/>
                <a:sym typeface="Arial"/>
              </a:rPr>
              <a:t>The main goal of the game is to collect all of the pellets in the maze. Once the player has collected all of the pellets, the level is complete, and the game advances to the next level.</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200">
                <a:solidFill>
                  <a:srgbClr val="000000"/>
                </a:solidFill>
                <a:latin typeface="Arial"/>
                <a:ea typeface="Arial"/>
                <a:cs typeface="Arial"/>
                <a:sym typeface="Arial"/>
              </a:rPr>
              <a:t>There are 4 ghosts that will make it difficult for the player to collect all of the pellets. They will chase the player in various ways and if the player comes into contact with any of the ghosts, the player will die. </a:t>
            </a:r>
            <a:endParaRPr sz="120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 sz="1200">
                <a:solidFill>
                  <a:srgbClr val="000000"/>
                </a:solidFill>
                <a:latin typeface="Arial"/>
                <a:ea typeface="Arial"/>
                <a:cs typeface="Arial"/>
                <a:sym typeface="Arial"/>
              </a:rPr>
              <a:t>When the player loses all of his lives, the game is over.</a:t>
            </a:r>
            <a:r>
              <a:rPr lang="en" sz="11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There are 4 power pellets and if the player eats any of these power pellets, then the player can eat the ghosts. When the ghosts get eaten they will respawn.</a:t>
            </a:r>
            <a:endParaRPr sz="12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95" name="Google Shape;95;p14"/>
          <p:cNvPicPr preferRelativeResize="0"/>
          <p:nvPr/>
        </p:nvPicPr>
        <p:blipFill>
          <a:blip r:embed="rId3">
            <a:alphaModFix/>
          </a:blip>
          <a:stretch>
            <a:fillRect/>
          </a:stretch>
        </p:blipFill>
        <p:spPr>
          <a:xfrm>
            <a:off x="5640175" y="1286075"/>
            <a:ext cx="2695575" cy="3505200"/>
          </a:xfrm>
          <a:prstGeom prst="rect">
            <a:avLst/>
          </a:prstGeom>
          <a:noFill/>
          <a:ln>
            <a:noFill/>
          </a:ln>
        </p:spPr>
      </p:pic>
      <p:sp>
        <p:nvSpPr>
          <p:cNvPr id="2" name="Slide Number Placeholder 1">
            <a:extLst>
              <a:ext uri="{FF2B5EF4-FFF2-40B4-BE49-F238E27FC236}">
                <a16:creationId xmlns:a16="http://schemas.microsoft.com/office/drawing/2014/main" id="{FFF7AE4C-BB72-4FC6-AA61-2D3A12AC0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598875" y="612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233" name="Google Shape;233;p31"/>
          <p:cNvPicPr preferRelativeResize="0"/>
          <p:nvPr/>
        </p:nvPicPr>
        <p:blipFill>
          <a:blip r:embed="rId3">
            <a:alphaModFix/>
          </a:blip>
          <a:stretch>
            <a:fillRect/>
          </a:stretch>
        </p:blipFill>
        <p:spPr>
          <a:xfrm>
            <a:off x="2363650" y="925325"/>
            <a:ext cx="1638300" cy="1809750"/>
          </a:xfrm>
          <a:prstGeom prst="rect">
            <a:avLst/>
          </a:prstGeom>
          <a:noFill/>
          <a:ln>
            <a:noFill/>
          </a:ln>
        </p:spPr>
      </p:pic>
      <p:pic>
        <p:nvPicPr>
          <p:cNvPr id="234" name="Google Shape;234;p31"/>
          <p:cNvPicPr preferRelativeResize="0"/>
          <p:nvPr/>
        </p:nvPicPr>
        <p:blipFill>
          <a:blip r:embed="rId4">
            <a:alphaModFix/>
          </a:blip>
          <a:stretch>
            <a:fillRect/>
          </a:stretch>
        </p:blipFill>
        <p:spPr>
          <a:xfrm>
            <a:off x="1026949" y="2818125"/>
            <a:ext cx="2872826" cy="2154600"/>
          </a:xfrm>
          <a:prstGeom prst="rect">
            <a:avLst/>
          </a:prstGeom>
          <a:noFill/>
          <a:ln>
            <a:noFill/>
          </a:ln>
        </p:spPr>
      </p:pic>
      <p:pic>
        <p:nvPicPr>
          <p:cNvPr id="235" name="Google Shape;235;p31"/>
          <p:cNvPicPr preferRelativeResize="0"/>
          <p:nvPr/>
        </p:nvPicPr>
        <p:blipFill>
          <a:blip r:embed="rId5">
            <a:alphaModFix/>
          </a:blip>
          <a:stretch>
            <a:fillRect/>
          </a:stretch>
        </p:blipFill>
        <p:spPr>
          <a:xfrm>
            <a:off x="5502475" y="2846831"/>
            <a:ext cx="2872826" cy="2154619"/>
          </a:xfrm>
          <a:prstGeom prst="rect">
            <a:avLst/>
          </a:prstGeom>
          <a:noFill/>
          <a:ln>
            <a:noFill/>
          </a:ln>
        </p:spPr>
      </p:pic>
      <p:sp>
        <p:nvSpPr>
          <p:cNvPr id="2" name="TextBox 1">
            <a:extLst>
              <a:ext uri="{FF2B5EF4-FFF2-40B4-BE49-F238E27FC236}">
                <a16:creationId xmlns:a16="http://schemas.microsoft.com/office/drawing/2014/main" id="{F38A0575-ABA4-4504-B2AF-886D4051205D}"/>
              </a:ext>
            </a:extLst>
          </p:cNvPr>
          <p:cNvSpPr txBox="1"/>
          <p:nvPr/>
        </p:nvSpPr>
        <p:spPr>
          <a:xfrm>
            <a:off x="6464870" y="2846831"/>
            <a:ext cx="474018" cy="246221"/>
          </a:xfrm>
          <a:prstGeom prst="rect">
            <a:avLst/>
          </a:prstGeom>
          <a:solidFill>
            <a:schemeClr val="bg1"/>
          </a:solidFill>
        </p:spPr>
        <p:txBody>
          <a:bodyPr wrap="square" rtlCol="0">
            <a:spAutoFit/>
          </a:bodyPr>
          <a:lstStyle/>
          <a:p>
            <a:r>
              <a:rPr lang="en-IN" sz="1000" dirty="0"/>
              <a:t>4000</a:t>
            </a:r>
          </a:p>
        </p:txBody>
      </p:sp>
      <p:sp>
        <p:nvSpPr>
          <p:cNvPr id="3" name="Slide Number Placeholder 2">
            <a:extLst>
              <a:ext uri="{FF2B5EF4-FFF2-40B4-BE49-F238E27FC236}">
                <a16:creationId xmlns:a16="http://schemas.microsoft.com/office/drawing/2014/main" id="{456F1F85-FC31-420D-9E62-D4C22A8C25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mc:AlternateContent xmlns:mc="http://schemas.openxmlformats.org/markup-compatibility/2006">
        <mc:Choice xmlns:a14="http://schemas.microsoft.com/office/drawing/2010/main" Requires="a14">
          <p:sp>
            <p:nvSpPr>
              <p:cNvPr id="11" name="Google Shape;131;p19">
                <a:extLst>
                  <a:ext uri="{FF2B5EF4-FFF2-40B4-BE49-F238E27FC236}">
                    <a16:creationId xmlns:a16="http://schemas.microsoft.com/office/drawing/2014/main" id="{3F737DD8-ABB9-423B-A169-6EFC379BC6D1}"/>
                  </a:ext>
                </a:extLst>
              </p:cNvPr>
              <p:cNvSpPr txBox="1">
                <a:spLocks/>
              </p:cNvSpPr>
              <p:nvPr/>
            </p:nvSpPr>
            <p:spPr>
              <a:xfrm>
                <a:off x="713200" y="1450250"/>
                <a:ext cx="3300900"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Medium  Grid </a:t>
                </a:r>
              </a:p>
              <a:p>
                <a:pPr marL="0" indent="0">
                  <a:spcAft>
                    <a:spcPts val="1600"/>
                  </a:spcAft>
                  <a:buFont typeface="Lato"/>
                  <a:buNone/>
                </a:pPr>
                <a14:m>
                  <m:oMath xmlns:m="http://schemas.openxmlformats.org/officeDocument/2006/math">
                    <m:sSup>
                      <m:sSupPr>
                        <m:ctrlPr>
                          <a:rPr lang="ar-AE" i="1">
                            <a:latin typeface="Cambria Math" panose="02040503050406030204" pitchFamily="18" charset="0"/>
                          </a:rPr>
                        </m:ctrlPr>
                      </m:sSupPr>
                      <m:e>
                        <m:r>
                          <a:rPr lang="ar-AE" i="1">
                            <a:latin typeface="Cambria Math" panose="02040503050406030204" pitchFamily="18" charset="0"/>
                          </a:rPr>
                          <m:t>2</m:t>
                        </m:r>
                      </m:e>
                      <m:sup>
                        <m:r>
                          <a:rPr lang="ar-AE" i="1" smtClean="0">
                            <a:latin typeface="Cambria Math" panose="02040503050406030204" pitchFamily="18" charset="0"/>
                          </a:rPr>
                          <m:t>16</m:t>
                        </m:r>
                      </m:sup>
                    </m:sSup>
                  </m:oMath>
                </a14:m>
                <a:r>
                  <a:rPr lang="ar-AE" dirty="0"/>
                  <a:t> </a:t>
                </a:r>
                <a:r>
                  <a:rPr lang="en-IN" dirty="0"/>
                  <a:t>states</a:t>
                </a:r>
              </a:p>
              <a:p>
                <a:pPr marL="0" indent="0">
                  <a:spcAft>
                    <a:spcPts val="1600"/>
                  </a:spcAft>
                  <a:buFont typeface="Lato"/>
                  <a:buNone/>
                </a:pPr>
                <a:r>
                  <a:rPr lang="en-IN" dirty="0"/>
                  <a:t>5 actions</a:t>
                </a:r>
              </a:p>
              <a:p>
                <a:pPr marL="0" indent="0">
                  <a:spcAft>
                    <a:spcPts val="1600"/>
                  </a:spcAft>
                  <a:buFont typeface="Lato"/>
                  <a:buNone/>
                </a:pPr>
                <a:endParaRPr lang="en-IN" dirty="0"/>
              </a:p>
            </p:txBody>
          </p:sp>
        </mc:Choice>
        <mc:Fallback>
          <p:sp>
            <p:nvSpPr>
              <p:cNvPr id="11" name="Google Shape;131;p19">
                <a:extLst>
                  <a:ext uri="{FF2B5EF4-FFF2-40B4-BE49-F238E27FC236}">
                    <a16:creationId xmlns:a16="http://schemas.microsoft.com/office/drawing/2014/main" id="{3F737DD8-ABB9-423B-A169-6EFC379BC6D1}"/>
                  </a:ext>
                </a:extLst>
              </p:cNvPr>
              <p:cNvSpPr txBox="1">
                <a:spLocks noRot="1" noChangeAspect="1" noMove="1" noResize="1" noEditPoints="1" noAdjustHandles="1" noChangeArrowheads="1" noChangeShapeType="1" noTextEdit="1"/>
              </p:cNvSpPr>
              <p:nvPr/>
            </p:nvSpPr>
            <p:spPr>
              <a:xfrm>
                <a:off x="713200" y="1450250"/>
                <a:ext cx="3300900" cy="1597500"/>
              </a:xfrm>
              <a:prstGeom prst="rect">
                <a:avLst/>
              </a:prstGeom>
              <a:blipFill>
                <a:blip r:embed="rId6"/>
                <a:stretch>
                  <a:fillRect l="-370"/>
                </a:stretch>
              </a:blipFill>
              <a:ln>
                <a:noFill/>
              </a:ln>
            </p:spPr>
            <p:txBody>
              <a:bodyPr/>
              <a:lstStyle/>
              <a:p>
                <a:r>
                  <a:rPr lang="en-IN">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title"/>
          </p:nvPr>
        </p:nvSpPr>
        <p:spPr>
          <a:xfrm>
            <a:off x="598875" y="612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242" name="Google Shape;242;p32"/>
          <p:cNvPicPr preferRelativeResize="0"/>
          <p:nvPr/>
        </p:nvPicPr>
        <p:blipFill>
          <a:blip r:embed="rId3">
            <a:alphaModFix/>
          </a:blip>
          <a:stretch>
            <a:fillRect/>
          </a:stretch>
        </p:blipFill>
        <p:spPr>
          <a:xfrm>
            <a:off x="2023475" y="991975"/>
            <a:ext cx="3150050" cy="1946850"/>
          </a:xfrm>
          <a:prstGeom prst="rect">
            <a:avLst/>
          </a:prstGeom>
          <a:noFill/>
          <a:ln>
            <a:noFill/>
          </a:ln>
        </p:spPr>
      </p:pic>
      <p:pic>
        <p:nvPicPr>
          <p:cNvPr id="1026" name="Picture 2" descr="https://lh4.googleusercontent.com/oZTjUYhHq6yzNA7wD3zb6Ds6M_zc8PTUN6JY7It0hGkCe2afp9fruxl56yG_BDkLg7xNpJe2mfO0NP5HNV7u5Zh1B3QQq1ciGfaixnwZKHgj_PGKbB5bz8OnD7KNp2k6gqz7XeYkI2k">
            <a:extLst>
              <a:ext uri="{FF2B5EF4-FFF2-40B4-BE49-F238E27FC236}">
                <a16:creationId xmlns:a16="http://schemas.microsoft.com/office/drawing/2014/main" id="{9C5442A7-3E3D-4BFF-A141-3346653D2F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425" y="963664"/>
            <a:ext cx="2747963" cy="206097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2F074F6-CC1A-4CC2-A317-2CC7AF37E8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mc:AlternateContent xmlns:mc="http://schemas.openxmlformats.org/markup-compatibility/2006">
        <mc:Choice xmlns:a14="http://schemas.microsoft.com/office/drawing/2010/main" Requires="a14">
          <p:sp>
            <p:nvSpPr>
              <p:cNvPr id="9" name="Google Shape;141;p20">
                <a:extLst>
                  <a:ext uri="{FF2B5EF4-FFF2-40B4-BE49-F238E27FC236}">
                    <a16:creationId xmlns:a16="http://schemas.microsoft.com/office/drawing/2014/main" id="{C7E92BF3-DE3B-4615-AF8B-07C3A73ACD4D}"/>
                  </a:ext>
                </a:extLst>
              </p:cNvPr>
              <p:cNvSpPr txBox="1">
                <a:spLocks/>
              </p:cNvSpPr>
              <p:nvPr/>
            </p:nvSpPr>
            <p:spPr>
              <a:xfrm>
                <a:off x="701050" y="1780144"/>
                <a:ext cx="3300900" cy="159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600"/>
                  </a:spcAft>
                  <a:buFont typeface="Lato"/>
                  <a:buNone/>
                </a:pPr>
                <a:r>
                  <a:rPr lang="en-IN" dirty="0"/>
                  <a:t>Classic  Grid </a:t>
                </a:r>
              </a:p>
              <a:p>
                <a:pPr marL="0" indent="0">
                  <a:spcAft>
                    <a:spcPts val="1600"/>
                  </a:spcAft>
                  <a:buFont typeface="Lato"/>
                  <a:buNone/>
                </a:pPr>
                <a14:m>
                  <m:oMath xmlns:m="http://schemas.openxmlformats.org/officeDocument/2006/math">
                    <m:sSup>
                      <m:sSupPr>
                        <m:ctrlPr>
                          <a:rPr lang="ar-AE" i="1" smtClean="0">
                            <a:latin typeface="Cambria Math" panose="02040503050406030204" pitchFamily="18" charset="0"/>
                          </a:rPr>
                        </m:ctrlPr>
                      </m:sSupPr>
                      <m:e>
                        <m:r>
                          <a:rPr lang="ar-AE" i="1" smtClean="0">
                            <a:latin typeface="Cambria Math" panose="02040503050406030204" pitchFamily="18" charset="0"/>
                          </a:rPr>
                          <m:t>2</m:t>
                        </m:r>
                      </m:e>
                      <m:sup>
                        <m:r>
                          <a:rPr lang="ar-AE" i="1" smtClean="0">
                            <a:latin typeface="Cambria Math" panose="02040503050406030204" pitchFamily="18" charset="0"/>
                          </a:rPr>
                          <m:t>144</m:t>
                        </m:r>
                      </m:sup>
                    </m:sSup>
                  </m:oMath>
                </a14:m>
                <a:r>
                  <a:rPr lang="ar-AE" dirty="0"/>
                  <a:t> </a:t>
                </a:r>
                <a:r>
                  <a:rPr lang="en-IN" dirty="0"/>
                  <a:t>states</a:t>
                </a:r>
              </a:p>
              <a:p>
                <a:pPr marL="0" indent="0">
                  <a:spcAft>
                    <a:spcPts val="1600"/>
                  </a:spcAft>
                  <a:buFont typeface="Lato"/>
                  <a:buNone/>
                </a:pPr>
                <a:r>
                  <a:rPr lang="en-IN" dirty="0"/>
                  <a:t>5 actions</a:t>
                </a:r>
              </a:p>
            </p:txBody>
          </p:sp>
        </mc:Choice>
        <mc:Fallback>
          <p:sp>
            <p:nvSpPr>
              <p:cNvPr id="9" name="Google Shape;141;p20">
                <a:extLst>
                  <a:ext uri="{FF2B5EF4-FFF2-40B4-BE49-F238E27FC236}">
                    <a16:creationId xmlns:a16="http://schemas.microsoft.com/office/drawing/2014/main" id="{C7E92BF3-DE3B-4615-AF8B-07C3A73ACD4D}"/>
                  </a:ext>
                </a:extLst>
              </p:cNvPr>
              <p:cNvSpPr txBox="1">
                <a:spLocks noRot="1" noChangeAspect="1" noMove="1" noResize="1" noEditPoints="1" noAdjustHandles="1" noChangeArrowheads="1" noChangeShapeType="1" noTextEdit="1"/>
              </p:cNvSpPr>
              <p:nvPr/>
            </p:nvSpPr>
            <p:spPr>
              <a:xfrm>
                <a:off x="701050" y="1780144"/>
                <a:ext cx="3300900" cy="1597500"/>
              </a:xfrm>
              <a:prstGeom prst="rect">
                <a:avLst/>
              </a:prstGeom>
              <a:blipFill>
                <a:blip r:embed="rId5"/>
                <a:stretch>
                  <a:fillRect l="-185"/>
                </a:stretch>
              </a:blipFill>
              <a:ln>
                <a:noFill/>
              </a:ln>
            </p:spPr>
            <p:txBody>
              <a:bodyPr/>
              <a:lstStyle/>
              <a:p>
                <a:r>
                  <a:rPr lang="en-IN">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721225" y="53792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48" name="Google Shape;248;p33"/>
          <p:cNvSpPr txBox="1">
            <a:spLocks noGrp="1"/>
          </p:cNvSpPr>
          <p:nvPr>
            <p:ph type="body" idx="1"/>
          </p:nvPr>
        </p:nvSpPr>
        <p:spPr>
          <a:xfrm>
            <a:off x="647750" y="1376450"/>
            <a:ext cx="8064600" cy="3317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We can conclude that the Q learning Algorithm performs poorly for a medium grid and a classic Pacman grid, even though it works well for a small Grid</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The performance of the Approximate Q learning algorithm was significantly better than the simple Q learning algorithm. It was able to achieve a very high win rate after just 50 iterations on a medium grid and 100 iterations on a classic grid.</a:t>
            </a:r>
            <a:endParaRPr sz="1200" dirty="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Char char="●"/>
            </a:pPr>
            <a:r>
              <a:rPr lang="en" sz="1200" dirty="0">
                <a:solidFill>
                  <a:srgbClr val="000000"/>
                </a:solidFill>
                <a:latin typeface="Arial"/>
                <a:ea typeface="Arial"/>
                <a:cs typeface="Arial"/>
                <a:sym typeface="Arial"/>
              </a:rPr>
              <a:t>The performance of the Deep Q learning algorithm was lower than we expected however, we noticed that to train the algorithm we needed around 10000 iterations and it still wouldn’t always give us an optimal win. </a:t>
            </a:r>
            <a:endParaRPr sz="1200" dirty="0">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6052DC2C-7B44-416C-84CA-59A8F2DBA9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7A3D-1CF6-4AED-BF69-C21A8DA8C33F}"/>
              </a:ext>
            </a:extLst>
          </p:cNvPr>
          <p:cNvSpPr>
            <a:spLocks noGrp="1"/>
          </p:cNvSpPr>
          <p:nvPr>
            <p:ph type="title"/>
          </p:nvPr>
        </p:nvSpPr>
        <p:spPr>
          <a:xfrm>
            <a:off x="721225" y="661425"/>
            <a:ext cx="3300900" cy="517294"/>
          </a:xfrm>
        </p:spPr>
        <p:txBody>
          <a:bodyPr/>
          <a:lstStyle/>
          <a:p>
            <a:r>
              <a:rPr lang="en-IN" dirty="0"/>
              <a:t>Future Scope</a:t>
            </a:r>
          </a:p>
        </p:txBody>
      </p:sp>
      <p:sp>
        <p:nvSpPr>
          <p:cNvPr id="3" name="Text Placeholder 2">
            <a:extLst>
              <a:ext uri="{FF2B5EF4-FFF2-40B4-BE49-F238E27FC236}">
                <a16:creationId xmlns:a16="http://schemas.microsoft.com/office/drawing/2014/main" id="{7FF075AE-74C5-4A0F-8A42-4B902FA328F1}"/>
              </a:ext>
            </a:extLst>
          </p:cNvPr>
          <p:cNvSpPr>
            <a:spLocks noGrp="1"/>
          </p:cNvSpPr>
          <p:nvPr>
            <p:ph type="body" idx="1"/>
          </p:nvPr>
        </p:nvSpPr>
        <p:spPr>
          <a:xfrm>
            <a:off x="721224" y="1428750"/>
            <a:ext cx="6643981" cy="2950475"/>
          </a:xfrm>
        </p:spPr>
        <p:txBody>
          <a:bodyPr/>
          <a:lstStyle/>
          <a:p>
            <a:r>
              <a:rPr lang="en-IN" dirty="0"/>
              <a:t>We feel that this should be tested for an increased number of ghosts and the difficulty level can be increased with better ghost heuristics. </a:t>
            </a:r>
          </a:p>
          <a:p>
            <a:r>
              <a:rPr lang="en-IN" dirty="0"/>
              <a:t>Be able to chase scared ghosts</a:t>
            </a:r>
          </a:p>
          <a:p>
            <a:r>
              <a:rPr lang="en-IN" dirty="0"/>
              <a:t>For Exploration/Exploitation trade-off, instead of Epsilon-Greedy, another possible algorithm can be used.</a:t>
            </a:r>
          </a:p>
          <a:p>
            <a:r>
              <a:rPr lang="en-IN" dirty="0"/>
              <a:t>We feel the Pacman game can be trained better using either a Deep Recurrent Q Learning Network or a Double Q Learning Network to improve the Deep Q learning algorithm. We found some papers dealing with these concepts, and by just an overview we feel it could deal with the endgame concept better. </a:t>
            </a:r>
          </a:p>
          <a:p>
            <a:r>
              <a:rPr lang="en-IN" dirty="0"/>
              <a:t>Try learning from demonstration</a:t>
            </a:r>
          </a:p>
          <a:p>
            <a:endParaRPr lang="en-IN" dirty="0"/>
          </a:p>
          <a:p>
            <a:endParaRPr lang="en-IN" dirty="0"/>
          </a:p>
        </p:txBody>
      </p:sp>
      <p:sp>
        <p:nvSpPr>
          <p:cNvPr id="4" name="Slide Number Placeholder 3">
            <a:extLst>
              <a:ext uri="{FF2B5EF4-FFF2-40B4-BE49-F238E27FC236}">
                <a16:creationId xmlns:a16="http://schemas.microsoft.com/office/drawing/2014/main" id="{00B4AB4A-DFB7-4817-BFCC-5636E7167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73013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721225" y="547125"/>
            <a:ext cx="33009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54" name="Google Shape;254;p34"/>
          <p:cNvSpPr txBox="1">
            <a:spLocks noGrp="1"/>
          </p:cNvSpPr>
          <p:nvPr>
            <p:ph type="body" idx="1"/>
          </p:nvPr>
        </p:nvSpPr>
        <p:spPr>
          <a:xfrm>
            <a:off x="721225" y="1340950"/>
            <a:ext cx="6953100" cy="3038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dirty="0">
                <a:solidFill>
                  <a:srgbClr val="000000"/>
                </a:solidFill>
                <a:latin typeface="Arial"/>
                <a:ea typeface="Arial"/>
                <a:cs typeface="Arial"/>
                <a:sym typeface="Arial"/>
              </a:rPr>
              <a:t>[1] Berkeley Pacman Code http : //ai.berkeley.edu/projectoverview.html</a:t>
            </a:r>
            <a:endParaRPr sz="1200" dirty="0">
              <a:solidFill>
                <a:srgbClr val="000000"/>
              </a:solidFill>
              <a:latin typeface="Arial"/>
              <a:ea typeface="Arial"/>
              <a:cs typeface="Arial"/>
              <a:sym typeface="Arial"/>
            </a:endParaRPr>
          </a:p>
          <a:p>
            <a:pPr marL="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just" rtl="0">
              <a:spcBef>
                <a:spcPts val="0"/>
              </a:spcBef>
              <a:spcAft>
                <a:spcPts val="0"/>
              </a:spcAft>
              <a:buNone/>
            </a:pPr>
            <a:r>
              <a:rPr lang="en" sz="1200" dirty="0">
                <a:solidFill>
                  <a:srgbClr val="000000"/>
                </a:solidFill>
                <a:latin typeface="Arial"/>
                <a:ea typeface="Arial"/>
                <a:cs typeface="Arial"/>
                <a:sym typeface="Arial"/>
              </a:rPr>
              <a:t>[2] Volodymyr Mnih, Koray Kavukcuoglu, David Silver, Alex Graves, Ioannis Antonoglou, Daan Wierstra, and Martin Riedmiller. Playing atari with deep reinforcement learning. arXiv preprint arXiv:1312.5602, 2013</a:t>
            </a:r>
            <a:endParaRPr sz="1200" dirty="0">
              <a:solidFill>
                <a:srgbClr val="000000"/>
              </a:solidFill>
              <a:latin typeface="Arial"/>
              <a:ea typeface="Arial"/>
              <a:cs typeface="Arial"/>
              <a:sym typeface="Arial"/>
            </a:endParaRPr>
          </a:p>
          <a:p>
            <a:pPr marL="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just" rtl="0">
              <a:spcBef>
                <a:spcPts val="0"/>
              </a:spcBef>
              <a:spcAft>
                <a:spcPts val="0"/>
              </a:spcAft>
              <a:buNone/>
            </a:pPr>
            <a:r>
              <a:rPr lang="en" sz="1200" dirty="0">
                <a:solidFill>
                  <a:srgbClr val="000000"/>
                </a:solidFill>
                <a:latin typeface="Arial"/>
                <a:ea typeface="Arial"/>
                <a:cs typeface="Arial"/>
                <a:sym typeface="Arial"/>
              </a:rPr>
              <a:t>[3] Mnih et al. Human-level control through deep reinforcement learning. doi:10.1038/nature14236, 2015.</a:t>
            </a:r>
            <a:endParaRPr sz="1200" dirty="0">
              <a:solidFill>
                <a:srgbClr val="000000"/>
              </a:solidFill>
              <a:latin typeface="Arial"/>
              <a:ea typeface="Arial"/>
              <a:cs typeface="Arial"/>
              <a:sym typeface="Arial"/>
            </a:endParaRPr>
          </a:p>
          <a:p>
            <a:pPr marL="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just" rtl="0">
              <a:spcBef>
                <a:spcPts val="0"/>
              </a:spcBef>
              <a:spcAft>
                <a:spcPts val="0"/>
              </a:spcAft>
              <a:buNone/>
            </a:pPr>
            <a:r>
              <a:rPr lang="en" sz="1200" dirty="0">
                <a:solidFill>
                  <a:srgbClr val="000000"/>
                </a:solidFill>
                <a:latin typeface="Arial"/>
                <a:ea typeface="Arial"/>
                <a:cs typeface="Arial"/>
                <a:sym typeface="Arial"/>
              </a:rPr>
              <a:t>[4]  Reinforcement Learning in Pacman </a:t>
            </a:r>
            <a:r>
              <a:rPr lang="en" sz="1200" u="sng" dirty="0">
                <a:solidFill>
                  <a:schemeClr val="hlink"/>
                </a:solidFill>
                <a:latin typeface="Arial"/>
                <a:ea typeface="Arial"/>
                <a:cs typeface="Arial"/>
                <a:sym typeface="Arial"/>
                <a:hlinkClick r:id="rId3"/>
              </a:rPr>
              <a:t>http://cs229.stanford.edu/proj2017/final-reports/5241109.pdf</a:t>
            </a:r>
            <a:endParaRPr sz="1200" dirty="0">
              <a:solidFill>
                <a:srgbClr val="000000"/>
              </a:solidFill>
              <a:latin typeface="Arial"/>
              <a:ea typeface="Arial"/>
              <a:cs typeface="Arial"/>
              <a:sym typeface="Arial"/>
            </a:endParaRPr>
          </a:p>
          <a:p>
            <a:pPr marL="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l" rtl="0">
              <a:spcBef>
                <a:spcPts val="0"/>
              </a:spcBef>
              <a:spcAft>
                <a:spcPts val="1600"/>
              </a:spcAft>
              <a:buNone/>
            </a:pPr>
            <a:endParaRPr dirty="0"/>
          </a:p>
        </p:txBody>
      </p:sp>
      <p:sp>
        <p:nvSpPr>
          <p:cNvPr id="2" name="Slide Number Placeholder 1">
            <a:extLst>
              <a:ext uri="{FF2B5EF4-FFF2-40B4-BE49-F238E27FC236}">
                <a16:creationId xmlns:a16="http://schemas.microsoft.com/office/drawing/2014/main" id="{D64B544E-5CD3-4CD5-83BD-EF0690D593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ctrTitle"/>
          </p:nvPr>
        </p:nvSpPr>
        <p:spPr>
          <a:xfrm>
            <a:off x="727950" y="506450"/>
            <a:ext cx="7688100" cy="1664700"/>
          </a:xfrm>
          <a:prstGeom prst="rect">
            <a:avLst/>
          </a:prstGeom>
          <a:solidFill>
            <a:srgbClr val="EFEFEF"/>
          </a:solidFill>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100">
                <a:solidFill>
                  <a:srgbClr val="000000"/>
                </a:solidFill>
                <a:latin typeface="Arial"/>
                <a:ea typeface="Arial"/>
                <a:cs typeface="Arial"/>
                <a:sym typeface="Arial"/>
              </a:rPr>
              <a:t>Pacman with Reinforcement Learning</a:t>
            </a:r>
            <a:endParaRPr sz="6300"/>
          </a:p>
        </p:txBody>
      </p:sp>
      <p:sp>
        <p:nvSpPr>
          <p:cNvPr id="260" name="Google Shape;260;p3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Presentation Subtitle</a:t>
            </a:r>
            <a:endParaRPr sz="2400"/>
          </a:p>
        </p:txBody>
      </p:sp>
      <p:pic>
        <p:nvPicPr>
          <p:cNvPr id="261" name="Google Shape;261;p35"/>
          <p:cNvPicPr preferRelativeResize="0"/>
          <p:nvPr/>
        </p:nvPicPr>
        <p:blipFill>
          <a:blip r:embed="rId3">
            <a:alphaModFix/>
          </a:blip>
          <a:stretch>
            <a:fillRect/>
          </a:stretch>
        </p:blipFill>
        <p:spPr>
          <a:xfrm>
            <a:off x="0" y="2571755"/>
            <a:ext cx="9143999" cy="2260025"/>
          </a:xfrm>
          <a:prstGeom prst="rect">
            <a:avLst/>
          </a:prstGeom>
          <a:noFill/>
          <a:ln>
            <a:noFill/>
          </a:ln>
        </p:spPr>
      </p:pic>
      <p:sp>
        <p:nvSpPr>
          <p:cNvPr id="2" name="TextBox 1">
            <a:extLst>
              <a:ext uri="{FF2B5EF4-FFF2-40B4-BE49-F238E27FC236}">
                <a16:creationId xmlns:a16="http://schemas.microsoft.com/office/drawing/2014/main" id="{26E9FACD-8407-4A6D-BC38-543843C9BE31}"/>
              </a:ext>
            </a:extLst>
          </p:cNvPr>
          <p:cNvSpPr txBox="1"/>
          <p:nvPr/>
        </p:nvSpPr>
        <p:spPr>
          <a:xfrm>
            <a:off x="6779419" y="4053635"/>
            <a:ext cx="3401388" cy="523220"/>
          </a:xfrm>
          <a:prstGeom prst="rect">
            <a:avLst/>
          </a:prstGeom>
          <a:noFill/>
        </p:spPr>
        <p:txBody>
          <a:bodyPr wrap="square" rtlCol="0">
            <a:spAutoFit/>
          </a:bodyPr>
          <a:lstStyle/>
          <a:p>
            <a:r>
              <a:rPr lang="en-IN" dirty="0">
                <a:solidFill>
                  <a:schemeClr val="bg1"/>
                </a:solidFill>
              </a:rPr>
              <a:t>Adheesh Chatterjee</a:t>
            </a:r>
          </a:p>
          <a:p>
            <a:r>
              <a:rPr lang="en-IN" dirty="0">
                <a:solidFill>
                  <a:schemeClr val="bg1"/>
                </a:solidFill>
              </a:rPr>
              <a:t>Nitish Kumar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7800" y="649275"/>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101" name="Google Shape;101;p15"/>
          <p:cNvSpPr txBox="1">
            <a:spLocks noGrp="1"/>
          </p:cNvSpPr>
          <p:nvPr>
            <p:ph type="body" idx="1"/>
          </p:nvPr>
        </p:nvSpPr>
        <p:spPr>
          <a:xfrm>
            <a:off x="727800" y="1503806"/>
            <a:ext cx="7317600" cy="24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Arial"/>
                <a:ea typeface="Arial"/>
                <a:cs typeface="Arial"/>
                <a:sym typeface="Arial"/>
              </a:rPr>
              <a:t>The goal of this project is to illustrate how reinforcement learning is applied to the Pacman game to make it play itself. Various approaches have been used to train the game and the algorithms are explained. We have also tested the game on various grid sizes with changed parameters. The learning approaches used are - </a:t>
            </a:r>
            <a:endParaRPr sz="1200">
              <a:solidFill>
                <a:srgbClr val="000000"/>
              </a:solidFill>
              <a:latin typeface="Arial"/>
              <a:ea typeface="Arial"/>
              <a:cs typeface="Arial"/>
              <a:sym typeface="Arial"/>
            </a:endParaRPr>
          </a:p>
          <a:p>
            <a:pPr marL="457200" lvl="0" indent="-304800" algn="l" rtl="0">
              <a:spcBef>
                <a:spcPts val="1600"/>
              </a:spcBef>
              <a:spcAft>
                <a:spcPts val="0"/>
              </a:spcAft>
              <a:buClr>
                <a:srgbClr val="000000"/>
              </a:buClr>
              <a:buSzPts val="1200"/>
              <a:buFont typeface="Arial"/>
              <a:buAutoNum type="arabicParenR"/>
            </a:pPr>
            <a:r>
              <a:rPr lang="en" sz="1200">
                <a:solidFill>
                  <a:srgbClr val="000000"/>
                </a:solidFill>
                <a:latin typeface="Arial"/>
                <a:ea typeface="Arial"/>
                <a:cs typeface="Arial"/>
                <a:sym typeface="Arial"/>
              </a:rPr>
              <a:t>Q Learning</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AutoNum type="arabicParenR"/>
            </a:pPr>
            <a:r>
              <a:rPr lang="en" sz="1200">
                <a:solidFill>
                  <a:srgbClr val="000000"/>
                </a:solidFill>
                <a:latin typeface="Arial"/>
                <a:ea typeface="Arial"/>
                <a:cs typeface="Arial"/>
                <a:sym typeface="Arial"/>
              </a:rPr>
              <a:t>Approximate Q Learning</a:t>
            </a:r>
            <a:endParaRPr sz="1200">
              <a:solidFill>
                <a:srgbClr val="000000"/>
              </a:solidFill>
              <a:latin typeface="Arial"/>
              <a:ea typeface="Arial"/>
              <a:cs typeface="Arial"/>
              <a:sym typeface="Arial"/>
            </a:endParaRPr>
          </a:p>
          <a:p>
            <a:pPr marL="457200" lvl="0" indent="-304800" algn="l" rtl="0">
              <a:spcBef>
                <a:spcPts val="0"/>
              </a:spcBef>
              <a:spcAft>
                <a:spcPts val="0"/>
              </a:spcAft>
              <a:buClr>
                <a:srgbClr val="000000"/>
              </a:buClr>
              <a:buSzPts val="1200"/>
              <a:buFont typeface="Arial"/>
              <a:buAutoNum type="arabicParenR"/>
            </a:pPr>
            <a:r>
              <a:rPr lang="en" sz="1200">
                <a:solidFill>
                  <a:srgbClr val="000000"/>
                </a:solidFill>
                <a:latin typeface="Arial"/>
                <a:ea typeface="Arial"/>
                <a:cs typeface="Arial"/>
                <a:sym typeface="Arial"/>
              </a:rPr>
              <a:t>Deep Q Learning</a:t>
            </a:r>
            <a:endParaRPr sz="1200">
              <a:solidFill>
                <a:srgbClr val="000000"/>
              </a:solidFill>
              <a:latin typeface="Arial"/>
              <a:ea typeface="Arial"/>
              <a:cs typeface="Arial"/>
              <a:sym typeface="Arial"/>
            </a:endParaRPr>
          </a:p>
        </p:txBody>
      </p:sp>
      <p:pic>
        <p:nvPicPr>
          <p:cNvPr id="3" name="Picture 2" descr="A close up of a logo&#10;&#10;Description automatically generated">
            <a:extLst>
              <a:ext uri="{FF2B5EF4-FFF2-40B4-BE49-F238E27FC236}">
                <a16:creationId xmlns:a16="http://schemas.microsoft.com/office/drawing/2014/main" id="{567A497C-851A-422E-85D2-3254B85B0D3E}"/>
              </a:ext>
            </a:extLst>
          </p:cNvPr>
          <p:cNvPicPr>
            <a:picLocks noChangeAspect="1"/>
          </p:cNvPicPr>
          <p:nvPr/>
        </p:nvPicPr>
        <p:blipFill>
          <a:blip r:embed="rId3"/>
          <a:stretch>
            <a:fillRect/>
          </a:stretch>
        </p:blipFill>
        <p:spPr>
          <a:xfrm>
            <a:off x="4438648" y="2657400"/>
            <a:ext cx="2916893" cy="2121376"/>
          </a:xfrm>
          <a:prstGeom prst="rect">
            <a:avLst/>
          </a:prstGeom>
        </p:spPr>
      </p:pic>
      <p:sp>
        <p:nvSpPr>
          <p:cNvPr id="4" name="Slide Number Placeholder 3">
            <a:extLst>
              <a:ext uri="{FF2B5EF4-FFF2-40B4-BE49-F238E27FC236}">
                <a16:creationId xmlns:a16="http://schemas.microsoft.com/office/drawing/2014/main" id="{DC5ABFDA-45BC-41AE-89FD-989944F72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30000" y="60427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Environment</a:t>
            </a:r>
            <a:endParaRPr dirty="0"/>
          </a:p>
        </p:txBody>
      </p:sp>
      <p:sp>
        <p:nvSpPr>
          <p:cNvPr id="108" name="Google Shape;108;p16"/>
          <p:cNvSpPr txBox="1">
            <a:spLocks noGrp="1"/>
          </p:cNvSpPr>
          <p:nvPr>
            <p:ph type="body" idx="1"/>
          </p:nvPr>
        </p:nvSpPr>
        <p:spPr>
          <a:xfrm>
            <a:off x="729999" y="1295025"/>
            <a:ext cx="7978231" cy="33781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rPr>
              <a:t>Berkeley Pacman environment    (</a:t>
            </a:r>
            <a:r>
              <a:rPr lang="en-IN" sz="1200" dirty="0">
                <a:solidFill>
                  <a:srgbClr val="000000"/>
                </a:solidFill>
              </a:rPr>
              <a:t>Easy access of states, rewards.  Real time</a:t>
            </a:r>
            <a:r>
              <a:rPr lang="en" sz="1200" dirty="0">
                <a:solidFill>
                  <a:srgbClr val="000000"/>
                </a:solidFill>
              </a:rPr>
              <a:t>)</a:t>
            </a:r>
            <a:endParaRPr sz="1200" dirty="0">
              <a:solidFill>
                <a:srgbClr val="000000"/>
              </a:solidFill>
            </a:endParaRPr>
          </a:p>
          <a:p>
            <a:pPr marL="0" lvl="0" indent="0" algn="l" rtl="0">
              <a:spcBef>
                <a:spcPts val="1600"/>
              </a:spcBef>
              <a:spcAft>
                <a:spcPts val="0"/>
              </a:spcAft>
              <a:buNone/>
            </a:pPr>
            <a:r>
              <a:rPr lang="en" sz="1200" dirty="0">
                <a:solidFill>
                  <a:srgbClr val="000000"/>
                </a:solidFill>
              </a:rPr>
              <a:t>	Environment class</a:t>
            </a:r>
            <a:endParaRPr sz="1200" dirty="0">
              <a:solidFill>
                <a:srgbClr val="000000"/>
              </a:solidFill>
            </a:endParaRPr>
          </a:p>
          <a:p>
            <a:pPr marL="0" lvl="0" indent="0" algn="l" rtl="0">
              <a:spcBef>
                <a:spcPts val="1600"/>
              </a:spcBef>
              <a:spcAft>
                <a:spcPts val="0"/>
              </a:spcAft>
              <a:buNone/>
            </a:pPr>
            <a:r>
              <a:rPr lang="en" sz="1200" dirty="0">
                <a:solidFill>
                  <a:srgbClr val="000000"/>
                </a:solidFill>
              </a:rPr>
              <a:t>		Current state, doAction, possible Actions, reset</a:t>
            </a:r>
            <a:endParaRPr sz="1200" dirty="0">
              <a:solidFill>
                <a:srgbClr val="000000"/>
              </a:solidFill>
            </a:endParaRPr>
          </a:p>
          <a:p>
            <a:pPr marL="0" lvl="0" indent="0" algn="l" rtl="0">
              <a:spcBef>
                <a:spcPts val="1600"/>
              </a:spcBef>
              <a:spcAft>
                <a:spcPts val="0"/>
              </a:spcAft>
              <a:buNone/>
            </a:pPr>
            <a:r>
              <a:rPr lang="en" sz="1200" dirty="0">
                <a:solidFill>
                  <a:srgbClr val="000000"/>
                </a:solidFill>
              </a:rPr>
              <a:t>	Ghost behaviours</a:t>
            </a:r>
            <a:endParaRPr sz="1200" dirty="0">
              <a:solidFill>
                <a:srgbClr val="000000"/>
              </a:solidFill>
            </a:endParaRPr>
          </a:p>
          <a:p>
            <a:pPr marL="0" lvl="0" indent="0" algn="l" rtl="0">
              <a:spcBef>
                <a:spcPts val="1600"/>
              </a:spcBef>
              <a:spcAft>
                <a:spcPts val="0"/>
              </a:spcAft>
              <a:buNone/>
            </a:pPr>
            <a:r>
              <a:rPr lang="en" sz="1200" dirty="0">
                <a:solidFill>
                  <a:srgbClr val="000000"/>
                </a:solidFill>
              </a:rPr>
              <a:t>	Display graphics</a:t>
            </a:r>
            <a:endParaRPr sz="1200" dirty="0">
              <a:solidFill>
                <a:srgbClr val="000000"/>
              </a:solidFill>
            </a:endParaRPr>
          </a:p>
          <a:p>
            <a:pPr marL="0" lvl="0" indent="0" algn="l" rtl="0">
              <a:spcBef>
                <a:spcPts val="1600"/>
              </a:spcBef>
              <a:spcAft>
                <a:spcPts val="0"/>
              </a:spcAft>
              <a:buNone/>
            </a:pPr>
            <a:r>
              <a:rPr lang="en" sz="1200" dirty="0">
                <a:solidFill>
                  <a:srgbClr val="000000"/>
                </a:solidFill>
              </a:rPr>
              <a:t>Reward System</a:t>
            </a:r>
            <a:endParaRPr sz="1200" dirty="0">
              <a:solidFill>
                <a:srgbClr val="000000"/>
              </a:solidFill>
            </a:endParaRPr>
          </a:p>
          <a:p>
            <a:pPr marL="0" lvl="0" indent="0" algn="l" rtl="0">
              <a:spcBef>
                <a:spcPts val="1600"/>
              </a:spcBef>
              <a:spcAft>
                <a:spcPts val="0"/>
              </a:spcAft>
              <a:buNone/>
            </a:pPr>
            <a:r>
              <a:rPr lang="en" sz="1200" dirty="0">
                <a:solidFill>
                  <a:srgbClr val="000000"/>
                </a:solidFill>
              </a:rPr>
              <a:t>	+1	Food collection		-1          Each step without collecting food     </a:t>
            </a:r>
            <a:endParaRPr sz="1200" dirty="0">
              <a:solidFill>
                <a:srgbClr val="000000"/>
              </a:solidFill>
            </a:endParaRPr>
          </a:p>
          <a:p>
            <a:pPr marL="0" lvl="0" indent="0" algn="l" rtl="0">
              <a:spcBef>
                <a:spcPts val="1600"/>
              </a:spcBef>
              <a:spcAft>
                <a:spcPts val="1600"/>
              </a:spcAft>
              <a:buNone/>
            </a:pPr>
            <a:r>
              <a:rPr lang="en" sz="1200" dirty="0">
                <a:solidFill>
                  <a:srgbClr val="000000"/>
                </a:solidFill>
              </a:rPr>
              <a:t>	-500	 Die			+500   Last food</a:t>
            </a:r>
            <a:endParaRPr sz="1200" dirty="0">
              <a:solidFill>
                <a:srgbClr val="000000"/>
              </a:solidFill>
            </a:endParaRPr>
          </a:p>
        </p:txBody>
      </p:sp>
      <p:sp>
        <p:nvSpPr>
          <p:cNvPr id="2" name="Slide Number Placeholder 1">
            <a:extLst>
              <a:ext uri="{FF2B5EF4-FFF2-40B4-BE49-F238E27FC236}">
                <a16:creationId xmlns:a16="http://schemas.microsoft.com/office/drawing/2014/main" id="{265EF26F-DFE2-4B5D-908D-FB3615E426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67150" y="665425"/>
            <a:ext cx="50784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 Techniques</a:t>
            </a:r>
            <a:endParaRPr dirty="0"/>
          </a:p>
        </p:txBody>
      </p:sp>
      <p:sp>
        <p:nvSpPr>
          <p:cNvPr id="114" name="Google Shape;114;p17"/>
          <p:cNvSpPr txBox="1">
            <a:spLocks noGrp="1"/>
          </p:cNvSpPr>
          <p:nvPr>
            <p:ph type="body" idx="1"/>
          </p:nvPr>
        </p:nvSpPr>
        <p:spPr>
          <a:xfrm>
            <a:off x="767150" y="1493044"/>
            <a:ext cx="7908300" cy="319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 Learning</a:t>
            </a:r>
            <a:endParaRPr dirty="0"/>
          </a:p>
          <a:p>
            <a:pPr marL="0" lvl="0" indent="0" algn="just" rtl="0">
              <a:spcBef>
                <a:spcPts val="1600"/>
              </a:spcBef>
              <a:spcAft>
                <a:spcPts val="0"/>
              </a:spcAft>
              <a:buNone/>
            </a:pPr>
            <a:r>
              <a:rPr lang="en" sz="1200" dirty="0">
                <a:solidFill>
                  <a:srgbClr val="000000"/>
                </a:solidFill>
                <a:latin typeface="Arial"/>
                <a:ea typeface="Arial"/>
                <a:cs typeface="Arial"/>
                <a:sym typeface="Arial"/>
              </a:rPr>
              <a:t>Initially, we employed the use of Q Learning to train the model. Q Learning is a method of determining the value of state-action pairs. The Q Value, is represented by Q(S,a), where S is the State and a is the action. This value is generated from the reward received for taking action a.</a:t>
            </a:r>
            <a:endParaRPr sz="1200" dirty="0">
              <a:solidFill>
                <a:srgbClr val="000000"/>
              </a:solidFill>
              <a:latin typeface="Arial"/>
              <a:ea typeface="Arial"/>
              <a:cs typeface="Arial"/>
              <a:sym typeface="Arial"/>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r>
              <a:rPr lang="en-IN" dirty="0"/>
              <a:t>The learning rate we choose was 0.2 and the discount factor was 0.8.</a:t>
            </a:r>
          </a:p>
          <a:p>
            <a:pPr marL="0" lvl="0" indent="0" algn="l" rtl="0">
              <a:spcBef>
                <a:spcPts val="0"/>
              </a:spcBef>
              <a:spcAft>
                <a:spcPts val="1600"/>
              </a:spcAft>
              <a:buNone/>
            </a:pPr>
            <a:r>
              <a:rPr lang="en-IN" dirty="0"/>
              <a:t> </a:t>
            </a:r>
            <a:endParaRPr dirty="0"/>
          </a:p>
        </p:txBody>
      </p:sp>
      <p:pic>
        <p:nvPicPr>
          <p:cNvPr id="115" name="Google Shape;115;p17"/>
          <p:cNvPicPr preferRelativeResize="0"/>
          <p:nvPr/>
        </p:nvPicPr>
        <p:blipFill>
          <a:blip r:embed="rId3">
            <a:alphaModFix/>
          </a:blip>
          <a:stretch>
            <a:fillRect/>
          </a:stretch>
        </p:blipFill>
        <p:spPr>
          <a:xfrm>
            <a:off x="1298444" y="2990500"/>
            <a:ext cx="5734050" cy="904875"/>
          </a:xfrm>
          <a:prstGeom prst="rect">
            <a:avLst/>
          </a:prstGeom>
          <a:noFill/>
          <a:ln>
            <a:noFill/>
          </a:ln>
        </p:spPr>
      </p:pic>
      <p:sp>
        <p:nvSpPr>
          <p:cNvPr id="2" name="Slide Number Placeholder 1">
            <a:extLst>
              <a:ext uri="{FF2B5EF4-FFF2-40B4-BE49-F238E27FC236}">
                <a16:creationId xmlns:a16="http://schemas.microsoft.com/office/drawing/2014/main" id="{158B8093-C1BD-474D-A957-9A55E6AFD6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BB33-964A-4DBF-885A-14BF9EC1CC6A}"/>
              </a:ext>
            </a:extLst>
          </p:cNvPr>
          <p:cNvSpPr>
            <a:spLocks noGrp="1"/>
          </p:cNvSpPr>
          <p:nvPr>
            <p:ph type="title"/>
          </p:nvPr>
        </p:nvSpPr>
        <p:spPr>
          <a:xfrm>
            <a:off x="721225" y="711431"/>
            <a:ext cx="3300900" cy="524438"/>
          </a:xfrm>
        </p:spPr>
        <p:txBody>
          <a:bodyPr/>
          <a:lstStyle/>
          <a:p>
            <a:r>
              <a:rPr lang="en-IN" dirty="0"/>
              <a:t>Epsilon Greedy</a:t>
            </a:r>
          </a:p>
        </p:txBody>
      </p:sp>
      <p:sp>
        <p:nvSpPr>
          <p:cNvPr id="3" name="Text Placeholder 2">
            <a:extLst>
              <a:ext uri="{FF2B5EF4-FFF2-40B4-BE49-F238E27FC236}">
                <a16:creationId xmlns:a16="http://schemas.microsoft.com/office/drawing/2014/main" id="{9F370E4D-9668-43FC-B10B-4939F08D174E}"/>
              </a:ext>
            </a:extLst>
          </p:cNvPr>
          <p:cNvSpPr>
            <a:spLocks noGrp="1"/>
          </p:cNvSpPr>
          <p:nvPr>
            <p:ph type="body" idx="1"/>
          </p:nvPr>
        </p:nvSpPr>
        <p:spPr>
          <a:xfrm>
            <a:off x="721224" y="1478756"/>
            <a:ext cx="7222625" cy="2900469"/>
          </a:xfrm>
        </p:spPr>
        <p:txBody>
          <a:bodyPr/>
          <a:lstStyle/>
          <a:p>
            <a:r>
              <a:rPr lang="en-IN" dirty="0"/>
              <a:t>We use Epsilon Greedy strategy for exploration. Essentially,  it chooses random actions an epsilon fraction of the time and follows its current best Q-values otherwise.</a:t>
            </a:r>
          </a:p>
          <a:p>
            <a:endParaRPr lang="en-IN" dirty="0"/>
          </a:p>
          <a:p>
            <a:r>
              <a:rPr lang="en-IN" dirty="0"/>
              <a:t>We do this  to balance the exploitation-exploration trade-off.  Although, this could sometimes under explore the variant space before exploiting what it estimates to be the strongest variant.  A possible alternative to epsilon-greedy could be a future scope for this project.</a:t>
            </a:r>
          </a:p>
          <a:p>
            <a:endParaRPr lang="en-IN" dirty="0"/>
          </a:p>
          <a:p>
            <a:r>
              <a:rPr lang="en-IN" dirty="0"/>
              <a:t>We use an epsilon value of 0.1</a:t>
            </a:r>
          </a:p>
        </p:txBody>
      </p:sp>
      <p:sp>
        <p:nvSpPr>
          <p:cNvPr id="4" name="Slide Number Placeholder 3">
            <a:extLst>
              <a:ext uri="{FF2B5EF4-FFF2-40B4-BE49-F238E27FC236}">
                <a16:creationId xmlns:a16="http://schemas.microsoft.com/office/drawing/2014/main" id="{F3776079-A38D-41BC-8ADC-55ECD0E26E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8608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508500" y="547375"/>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mc:AlternateContent xmlns:mc="http://schemas.openxmlformats.org/markup-compatibility/2006" xmlns:a14="http://schemas.microsoft.com/office/drawing/2010/main">
        <mc:Choice Requires="a14">
          <p:sp>
            <p:nvSpPr>
              <p:cNvPr id="121" name="Google Shape;121;p18"/>
              <p:cNvSpPr txBox="1">
                <a:spLocks noGrp="1"/>
              </p:cNvSpPr>
              <p:nvPr>
                <p:ph type="body" idx="1"/>
              </p:nvPr>
            </p:nvSpPr>
            <p:spPr>
              <a:xfrm>
                <a:off x="792956" y="1530800"/>
                <a:ext cx="1673032"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Small Grid</a:t>
                </a:r>
              </a:p>
              <a:p>
                <a:pPr marL="0" lvl="0" indent="0" algn="l" rtl="0">
                  <a:spcBef>
                    <a:spcPts val="0"/>
                  </a:spcBef>
                  <a:spcAft>
                    <a:spcPts val="1600"/>
                  </a:spcAft>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9</m:t>
                        </m:r>
                      </m:sup>
                    </m:sSup>
                  </m:oMath>
                </a14:m>
                <a:r>
                  <a:rPr lang="en-IN" dirty="0"/>
                  <a:t> states</a:t>
                </a:r>
              </a:p>
              <a:p>
                <a:pPr marL="0" lvl="0" indent="0" algn="l" rtl="0">
                  <a:spcBef>
                    <a:spcPts val="0"/>
                  </a:spcBef>
                  <a:spcAft>
                    <a:spcPts val="1600"/>
                  </a:spcAft>
                  <a:buNone/>
                </a:pPr>
                <a:r>
                  <a:rPr lang="en-IN" dirty="0"/>
                  <a:t>5 actions</a:t>
                </a:r>
                <a:endParaRPr dirty="0"/>
              </a:p>
            </p:txBody>
          </p:sp>
        </mc:Choice>
        <mc:Fallback xmlns="">
          <p:sp>
            <p:nvSpPr>
              <p:cNvPr id="121" name="Google Shape;121;p18"/>
              <p:cNvSpPr txBox="1">
                <a:spLocks noGrp="1" noRot="1" noChangeAspect="1" noMove="1" noResize="1" noEditPoints="1" noAdjustHandles="1" noChangeArrowheads="1" noChangeShapeType="1" noTextEdit="1"/>
              </p:cNvSpPr>
              <p:nvPr>
                <p:ph type="body" idx="1"/>
              </p:nvPr>
            </p:nvSpPr>
            <p:spPr>
              <a:xfrm>
                <a:off x="792956" y="1530800"/>
                <a:ext cx="1673032" cy="1597500"/>
              </a:xfrm>
              <a:prstGeom prst="rect">
                <a:avLst/>
              </a:prstGeom>
              <a:blipFill>
                <a:blip r:embed="rId3"/>
                <a:stretch>
                  <a:fillRect l="-364"/>
                </a:stretch>
              </a:blipFill>
            </p:spPr>
            <p:txBody>
              <a:bodyPr/>
              <a:lstStyle/>
              <a:p>
                <a:r>
                  <a:rPr lang="en-IN">
                    <a:noFill/>
                  </a:rPr>
                  <a:t> </a:t>
                </a:r>
              </a:p>
            </p:txBody>
          </p:sp>
        </mc:Fallback>
      </mc:AlternateContent>
      <p:pic>
        <p:nvPicPr>
          <p:cNvPr id="122" name="Google Shape;122;p18"/>
          <p:cNvPicPr preferRelativeResize="0"/>
          <p:nvPr/>
        </p:nvPicPr>
        <p:blipFill>
          <a:blip r:embed="rId4">
            <a:alphaModFix/>
          </a:blip>
          <a:stretch>
            <a:fillRect/>
          </a:stretch>
        </p:blipFill>
        <p:spPr>
          <a:xfrm>
            <a:off x="4900175" y="547380"/>
            <a:ext cx="2962250" cy="2221675"/>
          </a:xfrm>
          <a:prstGeom prst="rect">
            <a:avLst/>
          </a:prstGeom>
          <a:noFill/>
          <a:ln>
            <a:noFill/>
          </a:ln>
        </p:spPr>
      </p:pic>
      <p:pic>
        <p:nvPicPr>
          <p:cNvPr id="123" name="Google Shape;123;p18"/>
          <p:cNvPicPr preferRelativeResize="0"/>
          <p:nvPr/>
        </p:nvPicPr>
        <p:blipFill rotWithShape="1">
          <a:blip r:embed="rId5">
            <a:alphaModFix/>
          </a:blip>
          <a:srcRect l="-4840" r="4840"/>
          <a:stretch/>
        </p:blipFill>
        <p:spPr>
          <a:xfrm>
            <a:off x="708025" y="2769080"/>
            <a:ext cx="3029650" cy="2272225"/>
          </a:xfrm>
          <a:prstGeom prst="rect">
            <a:avLst/>
          </a:prstGeom>
          <a:noFill/>
          <a:ln>
            <a:noFill/>
          </a:ln>
        </p:spPr>
      </p:pic>
      <p:pic>
        <p:nvPicPr>
          <p:cNvPr id="124" name="Google Shape;124;p18"/>
          <p:cNvPicPr preferRelativeResize="0"/>
          <p:nvPr/>
        </p:nvPicPr>
        <p:blipFill>
          <a:blip r:embed="rId6">
            <a:alphaModFix/>
          </a:blip>
          <a:stretch>
            <a:fillRect/>
          </a:stretch>
        </p:blipFill>
        <p:spPr>
          <a:xfrm>
            <a:off x="4971250" y="2732044"/>
            <a:ext cx="2962250" cy="2221687"/>
          </a:xfrm>
          <a:prstGeom prst="rect">
            <a:avLst/>
          </a:prstGeom>
          <a:noFill/>
          <a:ln>
            <a:noFill/>
          </a:ln>
        </p:spPr>
      </p:pic>
      <p:pic>
        <p:nvPicPr>
          <p:cNvPr id="125" name="Google Shape;125;p18"/>
          <p:cNvPicPr preferRelativeResize="0"/>
          <p:nvPr/>
        </p:nvPicPr>
        <p:blipFill>
          <a:blip r:embed="rId7">
            <a:alphaModFix/>
          </a:blip>
          <a:stretch>
            <a:fillRect/>
          </a:stretch>
        </p:blipFill>
        <p:spPr>
          <a:xfrm>
            <a:off x="2537063" y="734300"/>
            <a:ext cx="1590675" cy="1847850"/>
          </a:xfrm>
          <a:prstGeom prst="rect">
            <a:avLst/>
          </a:prstGeom>
          <a:noFill/>
          <a:ln>
            <a:noFill/>
          </a:ln>
        </p:spPr>
      </p:pic>
      <p:sp>
        <p:nvSpPr>
          <p:cNvPr id="2" name="Slide Number Placeholder 1">
            <a:extLst>
              <a:ext uri="{FF2B5EF4-FFF2-40B4-BE49-F238E27FC236}">
                <a16:creationId xmlns:a16="http://schemas.microsoft.com/office/drawing/2014/main" id="{58C327D8-BD8B-4081-A23C-FB4E15949B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598875" y="612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mc:AlternateContent xmlns:mc="http://schemas.openxmlformats.org/markup-compatibility/2006" xmlns:a14="http://schemas.microsoft.com/office/drawing/2010/main">
        <mc:Choice Requires="a14">
          <p:sp>
            <p:nvSpPr>
              <p:cNvPr id="131" name="Google Shape;131;p19"/>
              <p:cNvSpPr txBox="1">
                <a:spLocks noGrp="1"/>
              </p:cNvSpPr>
              <p:nvPr>
                <p:ph type="body" idx="1"/>
              </p:nvPr>
            </p:nvSpPr>
            <p:spPr>
              <a:xfrm>
                <a:off x="713200" y="1450250"/>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Medium  Grid </a:t>
                </a:r>
              </a:p>
              <a:p>
                <a:pPr marL="0" indent="0">
                  <a:spcAft>
                    <a:spcPts val="1600"/>
                  </a:spcAft>
                  <a:buNone/>
                </a:pPr>
                <a14:m>
                  <m:oMath xmlns:m="http://schemas.openxmlformats.org/officeDocument/2006/math">
                    <m:sSup>
                      <m:sSupPr>
                        <m:ctrlPr>
                          <a:rPr lang="ar-AE" i="1">
                            <a:latin typeface="Cambria Math" panose="02040503050406030204" pitchFamily="18" charset="0"/>
                          </a:rPr>
                        </m:ctrlPr>
                      </m:sSupPr>
                      <m:e>
                        <m:r>
                          <a:rPr lang="ar-AE" i="1">
                            <a:latin typeface="Cambria Math" panose="02040503050406030204" pitchFamily="18" charset="0"/>
                          </a:rPr>
                          <m:t>2</m:t>
                        </m:r>
                      </m:e>
                      <m:sup>
                        <m:r>
                          <a:rPr lang="en-IN" b="0" i="1" smtClean="0">
                            <a:latin typeface="Cambria Math" panose="02040503050406030204" pitchFamily="18" charset="0"/>
                          </a:rPr>
                          <m:t>16</m:t>
                        </m:r>
                      </m:sup>
                    </m:sSup>
                  </m:oMath>
                </a14:m>
                <a:r>
                  <a:rPr lang="ar-AE" dirty="0"/>
                  <a:t> </a:t>
                </a:r>
                <a:r>
                  <a:rPr lang="en-IN" dirty="0"/>
                  <a:t>states</a:t>
                </a:r>
              </a:p>
              <a:p>
                <a:pPr marL="0" indent="0">
                  <a:spcAft>
                    <a:spcPts val="1600"/>
                  </a:spcAft>
                  <a:buNone/>
                </a:pPr>
                <a:r>
                  <a:rPr lang="en-IN" dirty="0"/>
                  <a:t>5 actions</a:t>
                </a:r>
              </a:p>
              <a:p>
                <a:pPr marL="0" lvl="0" indent="0" algn="l" rtl="0">
                  <a:spcBef>
                    <a:spcPts val="0"/>
                  </a:spcBef>
                  <a:spcAft>
                    <a:spcPts val="1600"/>
                  </a:spcAft>
                  <a:buNone/>
                </a:pPr>
                <a:endParaRPr dirty="0"/>
              </a:p>
            </p:txBody>
          </p:sp>
        </mc:Choice>
        <mc:Fallback xmlns="">
          <p:sp>
            <p:nvSpPr>
              <p:cNvPr id="131" name="Google Shape;131;p19"/>
              <p:cNvSpPr txBox="1">
                <a:spLocks noGrp="1" noRot="1" noChangeAspect="1" noMove="1" noResize="1" noEditPoints="1" noAdjustHandles="1" noChangeArrowheads="1" noChangeShapeType="1" noTextEdit="1"/>
              </p:cNvSpPr>
              <p:nvPr>
                <p:ph type="body" idx="1"/>
              </p:nvPr>
            </p:nvSpPr>
            <p:spPr>
              <a:xfrm>
                <a:off x="713200" y="1450250"/>
                <a:ext cx="3300900" cy="1597500"/>
              </a:xfrm>
              <a:prstGeom prst="rect">
                <a:avLst/>
              </a:prstGeom>
              <a:blipFill>
                <a:blip r:embed="rId3"/>
                <a:stretch>
                  <a:fillRect l="-370"/>
                </a:stretch>
              </a:blipFill>
            </p:spPr>
            <p:txBody>
              <a:bodyPr/>
              <a:lstStyle/>
              <a:p>
                <a:r>
                  <a:rPr lang="en-IN">
                    <a:noFill/>
                  </a:rPr>
                  <a:t> </a:t>
                </a:r>
              </a:p>
            </p:txBody>
          </p:sp>
        </mc:Fallback>
      </mc:AlternateContent>
      <p:pic>
        <p:nvPicPr>
          <p:cNvPr id="132" name="Google Shape;132;p19"/>
          <p:cNvPicPr preferRelativeResize="0"/>
          <p:nvPr/>
        </p:nvPicPr>
        <p:blipFill>
          <a:blip r:embed="rId4">
            <a:alphaModFix/>
          </a:blip>
          <a:stretch>
            <a:fillRect/>
          </a:stretch>
        </p:blipFill>
        <p:spPr>
          <a:xfrm>
            <a:off x="5242250" y="531300"/>
            <a:ext cx="3121050" cy="2340800"/>
          </a:xfrm>
          <a:prstGeom prst="rect">
            <a:avLst/>
          </a:prstGeom>
          <a:noFill/>
          <a:ln>
            <a:noFill/>
          </a:ln>
        </p:spPr>
      </p:pic>
      <p:pic>
        <p:nvPicPr>
          <p:cNvPr id="133" name="Google Shape;133;p19"/>
          <p:cNvPicPr preferRelativeResize="0"/>
          <p:nvPr/>
        </p:nvPicPr>
        <p:blipFill>
          <a:blip r:embed="rId5">
            <a:alphaModFix/>
          </a:blip>
          <a:stretch>
            <a:fillRect/>
          </a:stretch>
        </p:blipFill>
        <p:spPr>
          <a:xfrm>
            <a:off x="664125" y="2825175"/>
            <a:ext cx="2894758" cy="2171075"/>
          </a:xfrm>
          <a:prstGeom prst="rect">
            <a:avLst/>
          </a:prstGeom>
          <a:noFill/>
          <a:ln>
            <a:noFill/>
          </a:ln>
        </p:spPr>
      </p:pic>
      <p:pic>
        <p:nvPicPr>
          <p:cNvPr id="134" name="Google Shape;134;p19"/>
          <p:cNvPicPr preferRelativeResize="0"/>
          <p:nvPr/>
        </p:nvPicPr>
        <p:blipFill>
          <a:blip r:embed="rId6">
            <a:alphaModFix/>
          </a:blip>
          <a:stretch>
            <a:fillRect/>
          </a:stretch>
        </p:blipFill>
        <p:spPr>
          <a:xfrm>
            <a:off x="5302450" y="2735075"/>
            <a:ext cx="3014925" cy="2261174"/>
          </a:xfrm>
          <a:prstGeom prst="rect">
            <a:avLst/>
          </a:prstGeom>
          <a:noFill/>
          <a:ln>
            <a:noFill/>
          </a:ln>
        </p:spPr>
      </p:pic>
      <p:pic>
        <p:nvPicPr>
          <p:cNvPr id="135" name="Google Shape;135;p19"/>
          <p:cNvPicPr preferRelativeResize="0"/>
          <p:nvPr/>
        </p:nvPicPr>
        <p:blipFill>
          <a:blip r:embed="rId7">
            <a:alphaModFix/>
          </a:blip>
          <a:stretch>
            <a:fillRect/>
          </a:stretch>
        </p:blipFill>
        <p:spPr>
          <a:xfrm>
            <a:off x="2363650" y="925325"/>
            <a:ext cx="1638300" cy="1809750"/>
          </a:xfrm>
          <a:prstGeom prst="rect">
            <a:avLst/>
          </a:prstGeom>
          <a:noFill/>
          <a:ln>
            <a:noFill/>
          </a:ln>
        </p:spPr>
      </p:pic>
      <p:sp>
        <p:nvSpPr>
          <p:cNvPr id="2" name="Slide Number Placeholder 1">
            <a:extLst>
              <a:ext uri="{FF2B5EF4-FFF2-40B4-BE49-F238E27FC236}">
                <a16:creationId xmlns:a16="http://schemas.microsoft.com/office/drawing/2014/main" id="{A20E1F90-1794-46E7-9FC4-3DDD2B132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598875" y="612650"/>
            <a:ext cx="3300900" cy="13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mc:AlternateContent xmlns:mc="http://schemas.openxmlformats.org/markup-compatibility/2006" xmlns:a14="http://schemas.microsoft.com/office/drawing/2010/main">
        <mc:Choice Requires="a14">
          <p:sp>
            <p:nvSpPr>
              <p:cNvPr id="141" name="Google Shape;141;p20"/>
              <p:cNvSpPr txBox="1">
                <a:spLocks noGrp="1"/>
              </p:cNvSpPr>
              <p:nvPr>
                <p:ph type="body" idx="1"/>
              </p:nvPr>
            </p:nvSpPr>
            <p:spPr>
              <a:xfrm>
                <a:off x="701050" y="1773000"/>
                <a:ext cx="3300900" cy="159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Classic  Grid </a:t>
                </a:r>
              </a:p>
              <a:p>
                <a:pPr marL="0" lvl="0" indent="0" algn="l" rtl="0">
                  <a:spcBef>
                    <a:spcPts val="0"/>
                  </a:spcBef>
                  <a:spcAft>
                    <a:spcPts val="1600"/>
                  </a:spcAft>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144</m:t>
                        </m:r>
                      </m:sup>
                    </m:sSup>
                  </m:oMath>
                </a14:m>
                <a:r>
                  <a:rPr lang="en-IN" dirty="0"/>
                  <a:t> states</a:t>
                </a:r>
              </a:p>
              <a:p>
                <a:pPr marL="0" lvl="0" indent="0" algn="l" rtl="0">
                  <a:spcBef>
                    <a:spcPts val="0"/>
                  </a:spcBef>
                  <a:spcAft>
                    <a:spcPts val="1600"/>
                  </a:spcAft>
                  <a:buNone/>
                </a:pPr>
                <a:r>
                  <a:rPr lang="en-IN" dirty="0"/>
                  <a:t>5 actions</a:t>
                </a:r>
                <a:endParaRPr dirty="0"/>
              </a:p>
            </p:txBody>
          </p:sp>
        </mc:Choice>
        <mc:Fallback xmlns="">
          <p:sp>
            <p:nvSpPr>
              <p:cNvPr id="141" name="Google Shape;141;p20"/>
              <p:cNvSpPr txBox="1">
                <a:spLocks noGrp="1" noRot="1" noChangeAspect="1" noMove="1" noResize="1" noEditPoints="1" noAdjustHandles="1" noChangeArrowheads="1" noChangeShapeType="1" noTextEdit="1"/>
              </p:cNvSpPr>
              <p:nvPr>
                <p:ph type="body" idx="1"/>
              </p:nvPr>
            </p:nvSpPr>
            <p:spPr>
              <a:xfrm>
                <a:off x="701050" y="1773000"/>
                <a:ext cx="3300900" cy="1597500"/>
              </a:xfrm>
              <a:prstGeom prst="rect">
                <a:avLst/>
              </a:prstGeom>
              <a:blipFill>
                <a:blip r:embed="rId3"/>
                <a:stretch>
                  <a:fillRect l="-185"/>
                </a:stretch>
              </a:blipFill>
            </p:spPr>
            <p:txBody>
              <a:bodyPr/>
              <a:lstStyle/>
              <a:p>
                <a:r>
                  <a:rPr lang="en-IN">
                    <a:noFill/>
                  </a:rPr>
                  <a:t> </a:t>
                </a:r>
              </a:p>
            </p:txBody>
          </p:sp>
        </mc:Fallback>
      </mc:AlternateContent>
      <p:pic>
        <p:nvPicPr>
          <p:cNvPr id="142" name="Google Shape;142;p20"/>
          <p:cNvPicPr preferRelativeResize="0"/>
          <p:nvPr/>
        </p:nvPicPr>
        <p:blipFill>
          <a:blip r:embed="rId4">
            <a:alphaModFix/>
          </a:blip>
          <a:stretch>
            <a:fillRect/>
          </a:stretch>
        </p:blipFill>
        <p:spPr>
          <a:xfrm>
            <a:off x="2023475" y="991975"/>
            <a:ext cx="3150050" cy="1946850"/>
          </a:xfrm>
          <a:prstGeom prst="rect">
            <a:avLst/>
          </a:prstGeom>
          <a:noFill/>
          <a:ln>
            <a:noFill/>
          </a:ln>
        </p:spPr>
      </p:pic>
      <p:pic>
        <p:nvPicPr>
          <p:cNvPr id="143" name="Google Shape;143;p20"/>
          <p:cNvPicPr preferRelativeResize="0"/>
          <p:nvPr/>
        </p:nvPicPr>
        <p:blipFill>
          <a:blip r:embed="rId5">
            <a:alphaModFix/>
          </a:blip>
          <a:stretch>
            <a:fillRect/>
          </a:stretch>
        </p:blipFill>
        <p:spPr>
          <a:xfrm>
            <a:off x="5277800" y="763550"/>
            <a:ext cx="3300900" cy="2252183"/>
          </a:xfrm>
          <a:prstGeom prst="rect">
            <a:avLst/>
          </a:prstGeom>
          <a:noFill/>
          <a:ln>
            <a:noFill/>
          </a:ln>
        </p:spPr>
      </p:pic>
      <p:pic>
        <p:nvPicPr>
          <p:cNvPr id="144" name="Google Shape;144;p20"/>
          <p:cNvPicPr preferRelativeResize="0"/>
          <p:nvPr/>
        </p:nvPicPr>
        <p:blipFill>
          <a:blip r:embed="rId6">
            <a:alphaModFix/>
          </a:blip>
          <a:stretch>
            <a:fillRect/>
          </a:stretch>
        </p:blipFill>
        <p:spPr>
          <a:xfrm>
            <a:off x="942750" y="3015725"/>
            <a:ext cx="2957024" cy="2017550"/>
          </a:xfrm>
          <a:prstGeom prst="rect">
            <a:avLst/>
          </a:prstGeom>
          <a:noFill/>
          <a:ln>
            <a:noFill/>
          </a:ln>
        </p:spPr>
      </p:pic>
      <p:pic>
        <p:nvPicPr>
          <p:cNvPr id="145" name="Google Shape;145;p20"/>
          <p:cNvPicPr preferRelativeResize="0"/>
          <p:nvPr/>
        </p:nvPicPr>
        <p:blipFill>
          <a:blip r:embed="rId7">
            <a:alphaModFix/>
          </a:blip>
          <a:stretch>
            <a:fillRect/>
          </a:stretch>
        </p:blipFill>
        <p:spPr>
          <a:xfrm>
            <a:off x="5532625" y="3050050"/>
            <a:ext cx="2791250" cy="2093450"/>
          </a:xfrm>
          <a:prstGeom prst="rect">
            <a:avLst/>
          </a:prstGeom>
          <a:noFill/>
          <a:ln>
            <a:noFill/>
          </a:ln>
        </p:spPr>
      </p:pic>
      <p:sp>
        <p:nvSpPr>
          <p:cNvPr id="2" name="Slide Number Placeholder 1">
            <a:extLst>
              <a:ext uri="{FF2B5EF4-FFF2-40B4-BE49-F238E27FC236}">
                <a16:creationId xmlns:a16="http://schemas.microsoft.com/office/drawing/2014/main" id="{E3F6047A-A1C9-4D93-99C2-E861CAF85B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9" name="Google Shape;143;p20">
            <a:extLst>
              <a:ext uri="{FF2B5EF4-FFF2-40B4-BE49-F238E27FC236}">
                <a16:creationId xmlns:a16="http://schemas.microsoft.com/office/drawing/2014/main" id="{359507D4-7FB0-430F-A02B-8584C8CCA1A3}"/>
              </a:ext>
            </a:extLst>
          </p:cNvPr>
          <p:cNvPicPr preferRelativeResize="0"/>
          <p:nvPr/>
        </p:nvPicPr>
        <p:blipFill>
          <a:blip r:embed="rId5">
            <a:alphaModFix/>
          </a:blip>
          <a:stretch>
            <a:fillRect/>
          </a:stretch>
        </p:blipFill>
        <p:spPr>
          <a:xfrm>
            <a:off x="5277800" y="792125"/>
            <a:ext cx="3300900" cy="2252183"/>
          </a:xfrm>
          <a:prstGeom prst="rect">
            <a:avLst/>
          </a:prstGeom>
          <a:noFill/>
          <a:ln>
            <a:noFill/>
          </a:ln>
        </p:spPr>
      </p:pic>
      <p:pic>
        <p:nvPicPr>
          <p:cNvPr id="10" name="Google Shape;144;p20">
            <a:extLst>
              <a:ext uri="{FF2B5EF4-FFF2-40B4-BE49-F238E27FC236}">
                <a16:creationId xmlns:a16="http://schemas.microsoft.com/office/drawing/2014/main" id="{DA650055-E7DC-473A-96E2-92B3EBA8FD09}"/>
              </a:ext>
            </a:extLst>
          </p:cNvPr>
          <p:cNvPicPr preferRelativeResize="0"/>
          <p:nvPr/>
        </p:nvPicPr>
        <p:blipFill>
          <a:blip r:embed="rId6">
            <a:alphaModFix/>
          </a:blip>
          <a:stretch>
            <a:fillRect/>
          </a:stretch>
        </p:blipFill>
        <p:spPr>
          <a:xfrm>
            <a:off x="942750" y="3044300"/>
            <a:ext cx="2957024" cy="2017550"/>
          </a:xfrm>
          <a:prstGeom prst="rect">
            <a:avLst/>
          </a:prstGeom>
          <a:noFill/>
          <a:ln>
            <a:noFill/>
          </a:ln>
        </p:spPr>
      </p:pic>
      <p:pic>
        <p:nvPicPr>
          <p:cNvPr id="11" name="Google Shape;145;p20">
            <a:extLst>
              <a:ext uri="{FF2B5EF4-FFF2-40B4-BE49-F238E27FC236}">
                <a16:creationId xmlns:a16="http://schemas.microsoft.com/office/drawing/2014/main" id="{792CC2F8-0362-4905-9597-49AECF58DFE0}"/>
              </a:ext>
            </a:extLst>
          </p:cNvPr>
          <p:cNvPicPr preferRelativeResize="0"/>
          <p:nvPr/>
        </p:nvPicPr>
        <p:blipFill>
          <a:blip r:embed="rId7">
            <a:alphaModFix/>
          </a:blip>
          <a:stretch>
            <a:fillRect/>
          </a:stretch>
        </p:blipFill>
        <p:spPr>
          <a:xfrm>
            <a:off x="5532625" y="3078625"/>
            <a:ext cx="2791250" cy="20934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1241</Words>
  <Application>Microsoft Office PowerPoint</Application>
  <PresentationFormat>On-screen Show (16:9)</PresentationFormat>
  <Paragraphs>149</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Raleway</vt:lpstr>
      <vt:lpstr>Arial</vt:lpstr>
      <vt:lpstr>Lato</vt:lpstr>
      <vt:lpstr>Cambria Math</vt:lpstr>
      <vt:lpstr>Streamline</vt:lpstr>
      <vt:lpstr>Pacman with Reinforcement Learning</vt:lpstr>
      <vt:lpstr>Introduction</vt:lpstr>
      <vt:lpstr>Overview</vt:lpstr>
      <vt:lpstr>Environment</vt:lpstr>
      <vt:lpstr>Machine Learning Techniques</vt:lpstr>
      <vt:lpstr>Epsilon Greedy</vt:lpstr>
      <vt:lpstr>Results</vt:lpstr>
      <vt:lpstr>Results</vt:lpstr>
      <vt:lpstr>Results</vt:lpstr>
      <vt:lpstr>Functional Approximation</vt:lpstr>
      <vt:lpstr>Feature Picking</vt:lpstr>
      <vt:lpstr>Results</vt:lpstr>
      <vt:lpstr>Results</vt:lpstr>
      <vt:lpstr>Results</vt:lpstr>
      <vt:lpstr>Deep Q learning</vt:lpstr>
      <vt:lpstr>Setting up the CNN</vt:lpstr>
      <vt:lpstr>PowerPoint Presentation</vt:lpstr>
      <vt:lpstr>Deep Q Network - Endgame problem</vt:lpstr>
      <vt:lpstr>Results</vt:lpstr>
      <vt:lpstr>Results</vt:lpstr>
      <vt:lpstr>Results</vt:lpstr>
      <vt:lpstr>Conclusion</vt:lpstr>
      <vt:lpstr>Future Scope</vt:lpstr>
      <vt:lpstr>References</vt:lpstr>
      <vt:lpstr>Pacman with 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Pacman with Reinforcement Learning</dc:title>
  <cp:lastModifiedBy>ADHEESH CHATTERJEE</cp:lastModifiedBy>
  <cp:revision>27</cp:revision>
  <dcterms:modified xsi:type="dcterms:W3CDTF">2019-05-14T04:44:01Z</dcterms:modified>
</cp:coreProperties>
</file>