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9"/>
  </p:notesMasterIdLst>
  <p:sldIdLst>
    <p:sldId id="256" r:id="rId2"/>
    <p:sldId id="257" r:id="rId3"/>
    <p:sldId id="268" r:id="rId4"/>
    <p:sldId id="274" r:id="rId5"/>
    <p:sldId id="258" r:id="rId6"/>
    <p:sldId id="275" r:id="rId7"/>
    <p:sldId id="259" r:id="rId8"/>
    <p:sldId id="270" r:id="rId9"/>
    <p:sldId id="262" r:id="rId10"/>
    <p:sldId id="276" r:id="rId11"/>
    <p:sldId id="267" r:id="rId12"/>
    <p:sldId id="271" r:id="rId13"/>
    <p:sldId id="272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0" r:id="rId22"/>
    <p:sldId id="277" r:id="rId23"/>
    <p:sldId id="280" r:id="rId24"/>
    <p:sldId id="278" r:id="rId25"/>
    <p:sldId id="279" r:id="rId26"/>
    <p:sldId id="281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76C6C-F71D-47CB-8E7C-D7BC5F6769C2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BDA8A-CF94-4A6D-B122-A9A06B12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2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BDA8A-CF94-4A6D-B122-A9A06B12A66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7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9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1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69679C-3F2B-4DC6-A0E9-D651AB510859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1A1D09-37A2-4A47-BA0E-276D2B686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0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958" y="1691787"/>
            <a:ext cx="11178862" cy="237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500" b="1" dirty="0"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ctr">
              <a:spcAft>
                <a:spcPts val="1050"/>
              </a:spcAft>
              <a:defRPr/>
            </a:pPr>
            <a:r>
              <a:rPr lang="en-US" altLang="en-US" sz="3000" b="1" u="sng" dirty="0"/>
              <a:t>Coexistence of LTE and Wi-Fi for Next Generation</a:t>
            </a:r>
          </a:p>
          <a:p>
            <a:pPr algn="ctr">
              <a:spcAft>
                <a:spcPts val="1050"/>
              </a:spcAft>
              <a:defRPr/>
            </a:pPr>
            <a:r>
              <a:rPr lang="en-US" altLang="en-US" sz="3000" b="1" u="sng" dirty="0"/>
              <a:t>Wireless Communication</a:t>
            </a:r>
          </a:p>
          <a:p>
            <a:pPr eaLnBrk="1" hangingPunct="1"/>
            <a:r>
              <a:rPr lang="en-US" altLang="en-US" sz="3100" b="1" dirty="0"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493" y="4761210"/>
            <a:ext cx="4881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Sree</a:t>
            </a:r>
            <a:r>
              <a:rPr lang="en-IN" dirty="0"/>
              <a:t> Hari M Nair  –  16BEC0157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Anuvind Ashok    –  16BEC0790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Adheik</a:t>
            </a:r>
            <a:r>
              <a:rPr lang="en-IN" dirty="0"/>
              <a:t> Dominic  –  16BEC0620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41774" y="4761210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GUIDE:</a:t>
            </a:r>
          </a:p>
          <a:p>
            <a:endParaRPr lang="en-IN" dirty="0"/>
          </a:p>
          <a:p>
            <a:r>
              <a:rPr lang="en-IN" dirty="0"/>
              <a:t>Kishore V Krishnan, Associate Professor, ECE</a:t>
            </a:r>
          </a:p>
        </p:txBody>
      </p:sp>
    </p:spTree>
    <p:extLst>
      <p:ext uri="{BB962C8B-B14F-4D97-AF65-F5344CB8AC3E}">
        <p14:creationId xmlns:p14="http://schemas.microsoft.com/office/powerpoint/2010/main" val="392401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0E00A6C9-6070-48C7-BCDE-7AADAAF5ABDA}"/>
              </a:ext>
            </a:extLst>
          </p:cNvPr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 dirty="0">
                <a:solidFill>
                  <a:srgbClr val="000000"/>
                </a:solidFill>
                <a:latin typeface="Rockwell Condensed"/>
                <a:ea typeface="Microsoft YaHei"/>
              </a:rPr>
              <a:t>categorization of nodes and </a:t>
            </a:r>
            <a:r>
              <a:rPr lang="en-US" sz="5400" b="0" strike="noStrike" cap="all" spc="-1" dirty="0">
                <a:solidFill>
                  <a:srgbClr val="000000"/>
                </a:solidFill>
                <a:latin typeface="Rockwell Condensed"/>
              </a:rPr>
              <a:t>grouping of nodes  </a:t>
            </a:r>
            <a:endParaRPr lang="en-US" sz="54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A980E8-8DE2-42B9-8B2E-D5D463CC16BA}"/>
              </a:ext>
            </a:extLst>
          </p:cNvPr>
          <p:cNvSpPr/>
          <p:nvPr/>
        </p:nvSpPr>
        <p:spPr>
          <a:xfrm>
            <a:off x="780840" y="1800000"/>
            <a:ext cx="10883160" cy="6184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ckwell"/>
              </a:rPr>
              <a:t>An initial PSR threshold is decided for node categorization into Safe zone and Non-Safe zone. 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ckwell"/>
              </a:rPr>
              <a:t>We assume initial PSR threshold to be 90%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ckwell"/>
              </a:rPr>
              <a:t>If a node has its PSR greater than </a:t>
            </a:r>
            <a:r>
              <a:rPr lang="en-IN" spc="-1" dirty="0">
                <a:solidFill>
                  <a:srgbClr val="000000"/>
                </a:solidFill>
                <a:latin typeface="Rockwell"/>
              </a:rPr>
              <a:t>the threshold</a:t>
            </a:r>
            <a:r>
              <a:rPr lang="en-IN" sz="1800" b="0" strike="noStrike" spc="-1" dirty="0">
                <a:solidFill>
                  <a:srgbClr val="000000"/>
                </a:solidFill>
                <a:latin typeface="Rockwell"/>
              </a:rPr>
              <a:t> then it is in the Safe zone.</a:t>
            </a:r>
            <a:r>
              <a:rPr lang="en-IN" spc="-1" dirty="0">
                <a:latin typeface="Arial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Rockwell"/>
              </a:rPr>
              <a:t>Else, it is in the Non-safe zone.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Rockwell"/>
              </a:rPr>
              <a:t>Each node in Safe zone is a potential relay. 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latin typeface="Rockwel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</a:rPr>
              <a:t>We group nodes in Non-Safe node to relays to maximize the PSR. </a:t>
            </a:r>
            <a:endParaRPr lang="en-IN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</a:rPr>
              <a:t>Grouping is done by using Hungarian Algorithm.</a:t>
            </a:r>
            <a:endParaRPr lang="en-IN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pc="-1" dirty="0">
                <a:solidFill>
                  <a:srgbClr val="000000"/>
                </a:solidFill>
              </a:rPr>
              <a:t>The Hungarian Algorithm assigns a non-safe zone node to a single relay to maximize the PSR of the network.</a:t>
            </a:r>
            <a:endParaRPr lang="en-IN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64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6078"/>
            <a:ext cx="10058400" cy="1609344"/>
          </a:xfrm>
        </p:spPr>
        <p:txBody>
          <a:bodyPr/>
          <a:lstStyle/>
          <a:p>
            <a:r>
              <a:rPr lang="en-IN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4856" y="1559257"/>
                <a:ext cx="9563100" cy="50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The grouping should be such that the number of transmissions should be minimum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Subject to constraints: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𝑃𝑆𝑅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𝑣𝑖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𝑃𝑆𝑅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IN" sz="2000"/>
                        <m:t>∀</m:t>
                      </m:r>
                      <m:r>
                        <m:rPr>
                          <m:nor/>
                        </m:rPr>
                        <a:rPr lang="en-IN" sz="2000" b="0" i="0" smtClean="0"/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000">
                          <a:ea typeface="Cambria Math" panose="02040503050406030204" pitchFamily="18" charset="0"/>
                        </a:rPr>
                        <m:t>ϵ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/>
                            <m:t>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𝑊𝑖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𝐹𝑖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IN" sz="2000"/>
                        <m:t>∀</m:t>
                      </m:r>
                      <m:r>
                        <m:rPr>
                          <m:nor/>
                        </m:rPr>
                        <a:rPr lang="en-IN" sz="2000" b="0" i="0" smtClean="0"/>
                        <m:t> </m:t>
                      </m:r>
                      <m:r>
                        <m:rPr>
                          <m:nor/>
                        </m:rPr>
                        <a:rPr lang="en-IN" sz="2000" b="0" i="0" smtClean="0"/>
                        <m:t>j</m:t>
                      </m:r>
                      <m:r>
                        <m:rPr>
                          <m:nor/>
                        </m:rPr>
                        <a:rPr lang="en-IN" sz="2000" b="0" i="0" smtClean="0"/>
                        <m:t>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{1,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  <a:p>
                <a:pPr algn="just"/>
                <a:endParaRPr lang="en-IN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𝑃𝑆𝑅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bSup>
                  </m:oMath>
                </a14:m>
                <a:r>
                  <a:rPr lang="en-IN" sz="2000" dirty="0"/>
                  <a:t> - PSR from the relay node to the AP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𝑃𝑆𝑅</m:t>
                        </m:r>
                      </m:e>
                      <m:sub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IN" sz="2000" dirty="0"/>
                  <a:t> - PSR from Wi-Fi Direct clients to relay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𝑃𝑆𝑅</m:t>
                        </m:r>
                      </m:e>
                      <m:sub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bSup>
                  </m:oMath>
                </a14:m>
                <a:r>
                  <a:rPr lang="en-IN" sz="2000" dirty="0"/>
                  <a:t>- PSR from non-safe zone node directly to AP</a:t>
                </a:r>
              </a:p>
              <a:p>
                <a:pPr algn="just"/>
                <a:endParaRPr lang="en-IN" sz="2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56" y="1559257"/>
                <a:ext cx="9563100" cy="5008872"/>
              </a:xfrm>
              <a:prstGeom prst="rect">
                <a:avLst/>
              </a:prstGeom>
              <a:blipFill>
                <a:blip r:embed="rId2"/>
                <a:stretch>
                  <a:fillRect l="-574" t="-731" r="-7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954BC-3DA5-4DC6-BE09-B1C766A9C52C}"/>
                  </a:ext>
                </a:extLst>
              </p:cNvPr>
              <p:cNvSpPr txBox="1"/>
              <p:nvPr/>
            </p:nvSpPr>
            <p:spPr>
              <a:xfrm>
                <a:off x="2960516" y="2387040"/>
                <a:ext cx="5716245" cy="78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𝑃𝑆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𝐴𝑃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𝑃𝑆𝑅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𝑃𝑆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𝐴𝑃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954BC-3DA5-4DC6-BE09-B1C766A9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516" y="2387040"/>
                <a:ext cx="5716245" cy="781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8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BF41-9F22-4493-A77D-EAB85015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HUNGARIAN ALGORITHM: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D71E-6DBC-451C-A861-DD878C9B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Hungarian method</a:t>
            </a:r>
            <a:r>
              <a:rPr lang="en-US" dirty="0"/>
              <a:t> is a optimization algorithm that solves the assignment problem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AIM</a:t>
            </a:r>
          </a:p>
          <a:p>
            <a:pPr lvl="1" algn="just"/>
            <a:r>
              <a:rPr lang="en-US" sz="2000" dirty="0"/>
              <a:t>Nodes connect to only 1 relay</a:t>
            </a:r>
          </a:p>
          <a:p>
            <a:pPr lvl="1" algn="just"/>
            <a:r>
              <a:rPr lang="en-US" sz="2000" dirty="0"/>
              <a:t>Distribute nodes uniformly to maximize the PSR </a:t>
            </a:r>
          </a:p>
          <a:p>
            <a:pPr marL="274320" lvl="1" indent="0" algn="just">
              <a:buNone/>
            </a:pPr>
            <a:endParaRPr lang="en-US" sz="2000" dirty="0"/>
          </a:p>
          <a:p>
            <a:pPr algn="just"/>
            <a:r>
              <a:rPr lang="en-US" dirty="0"/>
              <a:t>It finds the optimal matching to return the maximum PSR for the entire network.</a:t>
            </a:r>
          </a:p>
        </p:txBody>
      </p:sp>
    </p:spTree>
    <p:extLst>
      <p:ext uri="{BB962C8B-B14F-4D97-AF65-F5344CB8AC3E}">
        <p14:creationId xmlns:p14="http://schemas.microsoft.com/office/powerpoint/2010/main" val="29958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D757-20E2-4247-B46A-04063C60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Hungarian ALGORITHM working: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55F17-0466-424D-809D-4C5C49DAF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       …</m:t>
                        </m:r>
                      </m:sub>
                    </m:sSub>
                  </m:oMath>
                </a14:m>
                <a:r>
                  <a:rPr lang="en-I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dirty="0"/>
                  <a:t>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 algn="ctr">
                  <a:buNone/>
                </a:pPr>
                <a:r>
                  <a:rPr lang="en-IN" dirty="0"/>
                  <a:t>          W =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mr>
                    </m:m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  <m:d>
                          <m:dPr>
                            <m:begChr m:val="{"/>
                            <m:endChr m:val="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indent="-182520" algn="just">
                  <a:spcBef>
                    <a:spcPts val="1199"/>
                  </a:spcBef>
                  <a:buClr>
                    <a:srgbClr val="9E3611"/>
                  </a:buClr>
                  <a:buFont typeface="Wingdings" charset="2"/>
                  <a:buChar char=""/>
                </a:pPr>
                <a:r>
                  <a:rPr lang="en-US" spc="-1" dirty="0">
                    <a:solidFill>
                      <a:srgbClr val="000000"/>
                    </a:solidFill>
                    <a:ea typeface="Cambria Math"/>
                  </a:rPr>
                  <a:t>Assignment model is nothing but assigning the number of resources to equal number of activities based on a parameter</a:t>
                </a:r>
                <a:endParaRPr lang="en-US" spc="-1" dirty="0">
                  <a:solidFill>
                    <a:srgbClr val="000000"/>
                  </a:solidFill>
                </a:endParaRPr>
              </a:p>
              <a:p>
                <a:pPr indent="-182520" algn="just">
                  <a:spcBef>
                    <a:spcPts val="1199"/>
                  </a:spcBef>
                  <a:buClr>
                    <a:srgbClr val="9E3611"/>
                  </a:buClr>
                  <a:buFont typeface="Wingdings" charset="2"/>
                  <a:buChar char=""/>
                </a:pPr>
                <a:r>
                  <a:rPr lang="en-US" spc="-1" dirty="0">
                    <a:solidFill>
                      <a:srgbClr val="000000"/>
                    </a:solidFill>
                    <a:ea typeface="Cambria Math"/>
                  </a:rPr>
                  <a:t>For example, assigning number of electricians to fix an electric post based on the distance so that the cost would be minimum</a:t>
                </a:r>
              </a:p>
              <a:p>
                <a:pPr indent="-182520" algn="just">
                  <a:spcBef>
                    <a:spcPts val="1199"/>
                  </a:spcBef>
                  <a:buClr>
                    <a:srgbClr val="9E3611"/>
                  </a:buClr>
                  <a:buFont typeface="Wingdings" charset="2"/>
                  <a:buChar char=""/>
                </a:pPr>
                <a:r>
                  <a:rPr lang="en-US" spc="-1" dirty="0">
                    <a:solidFill>
                      <a:srgbClr val="000000"/>
                    </a:solidFill>
                  </a:rPr>
                  <a:t>In the above example, electricians are assigned so that we can minimize the cost.</a:t>
                </a:r>
              </a:p>
              <a:p>
                <a:pPr indent="-182520" algn="just">
                  <a:spcBef>
                    <a:spcPts val="1199"/>
                  </a:spcBef>
                  <a:buClr>
                    <a:srgbClr val="9E3611"/>
                  </a:buClr>
                  <a:buFont typeface="Wingdings" charset="2"/>
                  <a:buChar char=""/>
                </a:pPr>
                <a:r>
                  <a:rPr lang="en-US" spc="-1" dirty="0">
                    <a:solidFill>
                      <a:srgbClr val="000000"/>
                    </a:solidFill>
                  </a:rPr>
                  <a:t>We modify the algorithm so that we can maximize our parameter (</a:t>
                </a:r>
                <a:r>
                  <a:rPr lang="en-US" spc="-1" dirty="0" err="1">
                    <a:solidFill>
                      <a:srgbClr val="000000"/>
                    </a:solidFill>
                  </a:rPr>
                  <a:t>i.e</a:t>
                </a:r>
                <a:r>
                  <a:rPr lang="en-US" spc="-1" dirty="0">
                    <a:solidFill>
                      <a:srgbClr val="000000"/>
                    </a:solidFill>
                  </a:rPr>
                  <a:t> PSR)</a:t>
                </a:r>
              </a:p>
              <a:p>
                <a:pPr indent="-182520" algn="just">
                  <a:spcBef>
                    <a:spcPts val="1199"/>
                  </a:spcBef>
                  <a:buClr>
                    <a:srgbClr val="9E3611"/>
                  </a:buClr>
                  <a:buFont typeface="Wingdings" charset="2"/>
                  <a:buChar char=""/>
                </a:pPr>
                <a:r>
                  <a:rPr lang="en-US" spc="-1" dirty="0">
                    <a:solidFill>
                      <a:srgbClr val="000000"/>
                    </a:solidFill>
                    <a:ea typeface="Cambria Math"/>
                  </a:rPr>
                  <a:t>We define a matrix W= N X (M+1) containing the PSR values (</a:t>
                </a:r>
                <a:r>
                  <a:rPr lang="en-US" spc="-1" dirty="0" err="1">
                    <a:solidFill>
                      <a:srgbClr val="000000"/>
                    </a:solidFill>
                    <a:ea typeface="Cambria Math"/>
                  </a:rPr>
                  <a:t>w</a:t>
                </a:r>
                <a:r>
                  <a:rPr lang="en-US" spc="-1" baseline="-25000" dirty="0" err="1">
                    <a:solidFill>
                      <a:srgbClr val="000000"/>
                    </a:solidFill>
                    <a:ea typeface="Cambria Math"/>
                  </a:rPr>
                  <a:t>ij</a:t>
                </a:r>
                <a:r>
                  <a:rPr lang="en-US" spc="-1" baseline="30000" dirty="0">
                    <a:solidFill>
                      <a:srgbClr val="000000"/>
                    </a:solidFill>
                    <a:ea typeface="Cambria Math"/>
                  </a:rPr>
                  <a:t>*</a:t>
                </a:r>
                <a:r>
                  <a:rPr lang="en-US" spc="-1" dirty="0">
                    <a:solidFill>
                      <a:srgbClr val="000000"/>
                    </a:solidFill>
                    <a:ea typeface="Cambria Math"/>
                  </a:rPr>
                  <a:t>)</a:t>
                </a:r>
                <a:endParaRPr lang="en-US" spc="-1" dirty="0">
                  <a:solidFill>
                    <a:srgbClr val="000000"/>
                  </a:solidFill>
                </a:endParaRPr>
              </a:p>
              <a:p>
                <a:pPr indent="-182520" algn="just">
                  <a:spcBef>
                    <a:spcPts val="1199"/>
                  </a:spcBef>
                  <a:buClr>
                    <a:srgbClr val="9E3611"/>
                  </a:buClr>
                  <a:buFont typeface="Wingdings" charset="2"/>
                  <a:buChar char=""/>
                </a:pPr>
                <a:endParaRPr lang="en-US" spc="-1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55F17-0466-424D-809D-4C5C49DAF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06167E1-AB63-4567-AFC5-094AA2E3C01D}"/>
              </a:ext>
            </a:extLst>
          </p:cNvPr>
          <p:cNvSpPr txBox="1"/>
          <p:nvPr/>
        </p:nvSpPr>
        <p:spPr>
          <a:xfrm>
            <a:off x="1041780" y="68364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AD513403-1B82-4ABC-839C-FDAB941C8D04}"/>
              </a:ext>
            </a:extLst>
          </p:cNvPr>
          <p:cNvSpPr txBox="1"/>
          <p:nvPr/>
        </p:nvSpPr>
        <p:spPr>
          <a:xfrm>
            <a:off x="1041780" y="2292480"/>
            <a:ext cx="6859574" cy="352216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The given matrix has 3 rows and 3 columns.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That means 3 non-safe zone nodes and 3 relays.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The content of the matrix denote the connectivity between them.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Out goal is to group a safe-zone node with a relay based on the connectivity to yield maximum average PSR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DDB17362-F06E-4B2D-80B2-66790523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067" y="2873881"/>
            <a:ext cx="193104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E55E999F-F300-4BE5-921B-C6C3E0F14A28}"/>
              </a:ext>
            </a:extLst>
          </p:cNvPr>
          <p:cNvSpPr txBox="1"/>
          <p:nvPr/>
        </p:nvSpPr>
        <p:spPr>
          <a:xfrm>
            <a:off x="1041780" y="68364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8ADC9A23-944B-4F33-A7EA-6B4898A157D7}"/>
              </a:ext>
            </a:extLst>
          </p:cNvPr>
          <p:cNvSpPr txBox="1"/>
          <p:nvPr/>
        </p:nvSpPr>
        <p:spPr>
          <a:xfrm>
            <a:off x="649357" y="2124000"/>
            <a:ext cx="10500863" cy="216664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Step 1-Row Reduction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Subtract the row maximum from each row.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Here the row 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maximum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 are 3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0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,25 and 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3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5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The new matrix will look like this.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26585276-563E-4903-8D5F-93FE8DB8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48" y="4664207"/>
            <a:ext cx="1931040" cy="169164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7ED403C9-063E-4263-99FF-5DFC3842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512" y="4631636"/>
            <a:ext cx="1931040" cy="1691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A30FAD-A1D5-45B1-929F-5B7367533792}"/>
              </a:ext>
            </a:extLst>
          </p:cNvPr>
          <p:cNvCxnSpPr/>
          <p:nvPr/>
        </p:nvCxnSpPr>
        <p:spPr>
          <a:xfrm>
            <a:off x="5181600" y="547745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4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D6DA794C-5C7C-4AA8-958B-C76B8ABC0F54}"/>
              </a:ext>
            </a:extLst>
          </p:cNvPr>
          <p:cNvSpPr txBox="1"/>
          <p:nvPr/>
        </p:nvSpPr>
        <p:spPr>
          <a:xfrm>
            <a:off x="1041780" y="68364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47078FA2-47BD-41C2-BA67-6E65D98137ED}"/>
              </a:ext>
            </a:extLst>
          </p:cNvPr>
          <p:cNvSpPr txBox="1"/>
          <p:nvPr/>
        </p:nvSpPr>
        <p:spPr>
          <a:xfrm>
            <a:off x="679938" y="2124000"/>
            <a:ext cx="10470282" cy="20728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Step 2-Column Reduction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Subtract the column maximum from each column.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Here the 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column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 maximum are -5,0 and 0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The new matrix will look like this.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03EFFB8E-D310-43FE-B235-06EA3819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003" y="4629460"/>
            <a:ext cx="1931040" cy="16916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DFE26DA6-12C5-4DDE-8F3D-183C7475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00" y="4629460"/>
            <a:ext cx="1931040" cy="16916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287AD4-86D6-4260-85F2-926A7E81C697}"/>
              </a:ext>
            </a:extLst>
          </p:cNvPr>
          <p:cNvCxnSpPr/>
          <p:nvPr/>
        </p:nvCxnSpPr>
        <p:spPr>
          <a:xfrm>
            <a:off x="5181600" y="540711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5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5744C25D-EB27-4991-8535-DACCB436708A}"/>
              </a:ext>
            </a:extLst>
          </p:cNvPr>
          <p:cNvSpPr txBox="1"/>
          <p:nvPr/>
        </p:nvSpPr>
        <p:spPr>
          <a:xfrm>
            <a:off x="1041780" y="68364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75A81248-ACAB-47F0-A441-2A66C1C8ABCF}"/>
              </a:ext>
            </a:extLst>
          </p:cNvPr>
          <p:cNvSpPr txBox="1"/>
          <p:nvPr/>
        </p:nvSpPr>
        <p:spPr>
          <a:xfrm>
            <a:off x="586154" y="2124000"/>
            <a:ext cx="6916615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Step 3-Test for an optimal assignment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Draw straight lines on matrix to cover all 0s.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If number of lines is less than number of rows and columns then we need to go to step 4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Here the number of lines are less than number of rows and columns.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We must go to step 4. otherwise we can jump to step 5.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936169A8-039D-4E82-96F9-253E216B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27" y="2583180"/>
            <a:ext cx="1931040" cy="1691640"/>
          </a:xfrm>
          <a:prstGeom prst="rect">
            <a:avLst/>
          </a:prstGeom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394714C9-BD47-4830-AE46-5B3EEDD77B9F}"/>
              </a:ext>
            </a:extLst>
          </p:cNvPr>
          <p:cNvSpPr/>
          <p:nvPr/>
        </p:nvSpPr>
        <p:spPr>
          <a:xfrm>
            <a:off x="10424676" y="2124000"/>
            <a:ext cx="0" cy="230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32A52E8F-FA4E-449F-A024-38C657D3913F}"/>
              </a:ext>
            </a:extLst>
          </p:cNvPr>
          <p:cNvSpPr/>
          <p:nvPr/>
        </p:nvSpPr>
        <p:spPr>
          <a:xfrm>
            <a:off x="8426584" y="3329677"/>
            <a:ext cx="244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3231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30473DC-A71A-441D-965B-5BB53DC42378}"/>
              </a:ext>
            </a:extLst>
          </p:cNvPr>
          <p:cNvSpPr txBox="1"/>
          <p:nvPr/>
        </p:nvSpPr>
        <p:spPr>
          <a:xfrm>
            <a:off x="598980" y="47700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EDA7C7C9-85EE-412B-A17A-FCE56B29EE6F}"/>
              </a:ext>
            </a:extLst>
          </p:cNvPr>
          <p:cNvSpPr txBox="1"/>
          <p:nvPr/>
        </p:nvSpPr>
        <p:spPr>
          <a:xfrm>
            <a:off x="375138" y="1917360"/>
            <a:ext cx="10332282" cy="237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Step 4-Shift zeros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Find maximum of the uncovered values.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Here it is -5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Subtract that value from all uncovered values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 and add to values that are intersected by the lines.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AE0FE466-2A62-4052-BF91-94EEA9588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885385"/>
              </p:ext>
            </p:extLst>
          </p:nvPr>
        </p:nvGraphicFramePr>
        <p:xfrm>
          <a:off x="1043940" y="4689360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B3146891-9C47-47EA-B171-463CF2D92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660351"/>
              </p:ext>
            </p:extLst>
          </p:nvPr>
        </p:nvGraphicFramePr>
        <p:xfrm>
          <a:off x="5130480" y="4689360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-15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4A5AFE6B-1669-425B-A955-0916E722E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930670"/>
              </p:ext>
            </p:extLst>
          </p:nvPr>
        </p:nvGraphicFramePr>
        <p:xfrm>
          <a:off x="9602040" y="4689360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Line 10">
            <a:extLst>
              <a:ext uri="{FF2B5EF4-FFF2-40B4-BE49-F238E27FC236}">
                <a16:creationId xmlns:a16="http://schemas.microsoft.com/office/drawing/2014/main" id="{426232E8-EA5B-4FBC-934E-6DEC25B0A30C}"/>
              </a:ext>
            </a:extLst>
          </p:cNvPr>
          <p:cNvSpPr/>
          <p:nvPr/>
        </p:nvSpPr>
        <p:spPr>
          <a:xfrm>
            <a:off x="7660552" y="5475462"/>
            <a:ext cx="117551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84FC1E43-7333-40D3-BD97-D98B680FA5B8}"/>
              </a:ext>
            </a:extLst>
          </p:cNvPr>
          <p:cNvSpPr/>
          <p:nvPr/>
        </p:nvSpPr>
        <p:spPr>
          <a:xfrm flipV="1">
            <a:off x="2617108" y="4293000"/>
            <a:ext cx="0" cy="237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B7C385E4-50F6-4F01-A441-A43ABEFD16F1}"/>
              </a:ext>
            </a:extLst>
          </p:cNvPr>
          <p:cNvSpPr/>
          <p:nvPr/>
        </p:nvSpPr>
        <p:spPr>
          <a:xfrm>
            <a:off x="687693" y="5475462"/>
            <a:ext cx="2520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10A78426-7361-4560-9A83-5868059877AC}"/>
              </a:ext>
            </a:extLst>
          </p:cNvPr>
          <p:cNvSpPr/>
          <p:nvPr/>
        </p:nvSpPr>
        <p:spPr>
          <a:xfrm>
            <a:off x="6726277" y="4323462"/>
            <a:ext cx="0" cy="230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47ECB710-F291-4230-9BD0-64C5C979AEB6}"/>
              </a:ext>
            </a:extLst>
          </p:cNvPr>
          <p:cNvSpPr/>
          <p:nvPr/>
        </p:nvSpPr>
        <p:spPr>
          <a:xfrm>
            <a:off x="5030729" y="5446773"/>
            <a:ext cx="2130541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4EB84DC6-564D-40E8-86CA-A2D43A617BC9}"/>
              </a:ext>
            </a:extLst>
          </p:cNvPr>
          <p:cNvSpPr/>
          <p:nvPr/>
        </p:nvSpPr>
        <p:spPr>
          <a:xfrm>
            <a:off x="11227408" y="4005359"/>
            <a:ext cx="1" cy="2375641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9AF8EF7D-E1EB-4E39-8319-3EF111A7CAB9}"/>
              </a:ext>
            </a:extLst>
          </p:cNvPr>
          <p:cNvSpPr/>
          <p:nvPr/>
        </p:nvSpPr>
        <p:spPr>
          <a:xfrm flipH="1">
            <a:off x="9324553" y="5446773"/>
            <a:ext cx="2376000" cy="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1BAE2097-2BD4-4F27-A28F-C1BC9902E834}"/>
              </a:ext>
            </a:extLst>
          </p:cNvPr>
          <p:cNvSpPr/>
          <p:nvPr/>
        </p:nvSpPr>
        <p:spPr>
          <a:xfrm>
            <a:off x="3545752" y="5452801"/>
            <a:ext cx="117551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D1DE4-A2ED-44EE-B358-60EC71606578}"/>
              </a:ext>
            </a:extLst>
          </p:cNvPr>
          <p:cNvSpPr txBox="1"/>
          <p:nvPr/>
        </p:nvSpPr>
        <p:spPr>
          <a:xfrm>
            <a:off x="3442790" y="5094263"/>
            <a:ext cx="15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Subtracting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532E6-6822-4E87-99DF-B0F4CA565AF5}"/>
              </a:ext>
            </a:extLst>
          </p:cNvPr>
          <p:cNvSpPr txBox="1"/>
          <p:nvPr/>
        </p:nvSpPr>
        <p:spPr>
          <a:xfrm>
            <a:off x="7758087" y="5080985"/>
            <a:ext cx="13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Adding</a:t>
            </a:r>
          </a:p>
        </p:txBody>
      </p:sp>
    </p:spTree>
    <p:extLst>
      <p:ext uri="{BB962C8B-B14F-4D97-AF65-F5344CB8AC3E}">
        <p14:creationId xmlns:p14="http://schemas.microsoft.com/office/powerpoint/2010/main" val="351982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C85A173-72B9-4F4E-B09D-8337E6E6C40E}"/>
              </a:ext>
            </a:extLst>
          </p:cNvPr>
          <p:cNvSpPr txBox="1"/>
          <p:nvPr/>
        </p:nvSpPr>
        <p:spPr>
          <a:xfrm>
            <a:off x="1041780" y="35712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093E814A-0878-4873-8B41-0E49944411D1}"/>
              </a:ext>
            </a:extLst>
          </p:cNvPr>
          <p:cNvSpPr txBox="1"/>
          <p:nvPr/>
        </p:nvSpPr>
        <p:spPr>
          <a:xfrm>
            <a:off x="633046" y="1797480"/>
            <a:ext cx="10517174" cy="284485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Step 5-Making final assignment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After step 4 do step 3 again to get the adjacent matrix.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Now we have 3 lines. Equal to number of rows and columns.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Mark any zero with stars. Only one star for one row. </a:t>
            </a:r>
          </a:p>
          <a:p>
            <a:pPr marL="36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485BC2AB-7486-4B34-8D66-30BBC6A38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22069"/>
              </p:ext>
            </p:extLst>
          </p:nvPr>
        </p:nvGraphicFramePr>
        <p:xfrm>
          <a:off x="1041780" y="4391058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094AC4DD-F2EF-48EF-A86C-B656255A6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51421"/>
              </p:ext>
            </p:extLst>
          </p:nvPr>
        </p:nvGraphicFramePr>
        <p:xfrm>
          <a:off x="4926113" y="4394015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-15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50E6FE-7750-4B7F-86E4-438D3CB1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21335"/>
              </p:ext>
            </p:extLst>
          </p:nvPr>
        </p:nvGraphicFramePr>
        <p:xfrm>
          <a:off x="8810446" y="4391058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1239826963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39880737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1917726980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0*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59394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0*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-10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59216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0*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9365"/>
                  </a:ext>
                </a:extLst>
              </a:tr>
            </a:tbl>
          </a:graphicData>
        </a:graphic>
      </p:graphicFrame>
      <p:sp>
        <p:nvSpPr>
          <p:cNvPr id="15" name="Line 4">
            <a:extLst>
              <a:ext uri="{FF2B5EF4-FFF2-40B4-BE49-F238E27FC236}">
                <a16:creationId xmlns:a16="http://schemas.microsoft.com/office/drawing/2014/main" id="{CB4C67DD-C70F-46A4-9E09-550039DACD57}"/>
              </a:ext>
            </a:extLst>
          </p:cNvPr>
          <p:cNvSpPr/>
          <p:nvPr/>
        </p:nvSpPr>
        <p:spPr>
          <a:xfrm flipH="1" flipV="1">
            <a:off x="2679875" y="4226704"/>
            <a:ext cx="16563" cy="2023505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038E31F7-9D4E-47FE-BEC8-DE3B5FA0F014}"/>
              </a:ext>
            </a:extLst>
          </p:cNvPr>
          <p:cNvSpPr/>
          <p:nvPr/>
        </p:nvSpPr>
        <p:spPr>
          <a:xfrm flipH="1" flipV="1">
            <a:off x="6560213" y="4223547"/>
            <a:ext cx="20558" cy="2026662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B6A7D031-7C7B-4C41-84D3-187C3D0D7656}"/>
              </a:ext>
            </a:extLst>
          </p:cNvPr>
          <p:cNvSpPr/>
          <p:nvPr/>
        </p:nvSpPr>
        <p:spPr>
          <a:xfrm flipH="1" flipV="1">
            <a:off x="5244398" y="4268141"/>
            <a:ext cx="26293" cy="1982068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0428D4DF-F7BD-4858-8155-D617363479D4}"/>
              </a:ext>
            </a:extLst>
          </p:cNvPr>
          <p:cNvSpPr/>
          <p:nvPr/>
        </p:nvSpPr>
        <p:spPr>
          <a:xfrm>
            <a:off x="942029" y="5106423"/>
            <a:ext cx="2130541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2544C02F-E297-4B96-9F19-873976B8EAC2}"/>
              </a:ext>
            </a:extLst>
          </p:cNvPr>
          <p:cNvSpPr/>
          <p:nvPr/>
        </p:nvSpPr>
        <p:spPr>
          <a:xfrm>
            <a:off x="4826362" y="5104255"/>
            <a:ext cx="2130541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D1748C35-2088-4167-8CC2-FD9C53A9AB8C}"/>
              </a:ext>
            </a:extLst>
          </p:cNvPr>
          <p:cNvSpPr/>
          <p:nvPr/>
        </p:nvSpPr>
        <p:spPr>
          <a:xfrm>
            <a:off x="3412212" y="5285980"/>
            <a:ext cx="117551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C9D5C580-FD60-47B4-B183-1A3F9C0FDADD}"/>
              </a:ext>
            </a:extLst>
          </p:cNvPr>
          <p:cNvSpPr/>
          <p:nvPr/>
        </p:nvSpPr>
        <p:spPr>
          <a:xfrm>
            <a:off x="7340971" y="5259175"/>
            <a:ext cx="117551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665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426" y="512064"/>
            <a:ext cx="10058400" cy="1609344"/>
          </a:xfrm>
        </p:spPr>
        <p:txBody>
          <a:bodyPr>
            <a:normAutofit/>
          </a:bodyPr>
          <a:lstStyle/>
          <a:p>
            <a:pPr>
              <a:spcAft>
                <a:spcPts val="1050"/>
              </a:spcAft>
            </a:pPr>
            <a:r>
              <a:rPr lang="en-US" altLang="en-US" dirty="0"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cellular traffic demand has increased significantly in recent years.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Emerging technologies like Internet of Things (IOT) will add further stress to the communication infrastructure.</a:t>
            </a:r>
          </a:p>
          <a:p>
            <a:pPr algn="just"/>
            <a:r>
              <a:rPr lang="en-IN" dirty="0"/>
              <a:t>Spectrum used for these technologies are scarce.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Solution </a:t>
            </a:r>
          </a:p>
          <a:p>
            <a:pPr lvl="1" algn="just"/>
            <a:r>
              <a:rPr lang="en-IN" sz="2000" dirty="0"/>
              <a:t>Utilizing Unlicensed band reserved for scientific and medical (ISM bands) purposes at 5GHZ</a:t>
            </a:r>
            <a:endParaRPr lang="en-IN" sz="2000" b="1" dirty="0"/>
          </a:p>
          <a:p>
            <a:pPr lvl="1" algn="just"/>
            <a:r>
              <a:rPr lang="en-IN" sz="2000" dirty="0"/>
              <a:t>Coexisting of LTE Unlicensed (LTE-U) spectrum to share LTE and Wi-Fi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6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F82A22E-1DC6-49BC-A41A-24BD2D44F111}"/>
              </a:ext>
            </a:extLst>
          </p:cNvPr>
          <p:cNvSpPr txBox="1"/>
          <p:nvPr/>
        </p:nvSpPr>
        <p:spPr>
          <a:xfrm>
            <a:off x="1041780" y="68364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EXAMPLE: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75374F15-3A47-4C85-AB47-08683CFA7BE2}"/>
              </a:ext>
            </a:extLst>
          </p:cNvPr>
          <p:cNvSpPr txBox="1"/>
          <p:nvPr/>
        </p:nvSpPr>
        <p:spPr>
          <a:xfrm>
            <a:off x="867508" y="2124000"/>
            <a:ext cx="7033846" cy="24415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Looking at this matrix the following assignment can be made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Non-safe node 1 with relay 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3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Non-safe node 2 with relay </a:t>
            </a:r>
            <a:r>
              <a:rPr lang="en-US" sz="2000" spc="-1" dirty="0">
                <a:solidFill>
                  <a:srgbClr val="000000"/>
                </a:solidFill>
                <a:latin typeface="Rockwell"/>
                <a:ea typeface="Cambria Math"/>
              </a:rPr>
              <a:t>2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  <a:ea typeface="Cambria Math"/>
              </a:rPr>
              <a:t>Non-safe node 3 with relay 3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18FDE6-B15E-462F-9266-3B948C749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57967"/>
              </p:ext>
            </p:extLst>
          </p:nvPr>
        </p:nvGraphicFramePr>
        <p:xfrm>
          <a:off x="8535067" y="2873881"/>
          <a:ext cx="1931040" cy="1691640"/>
        </p:xfrm>
        <a:graphic>
          <a:graphicData uri="http://schemas.openxmlformats.org/drawingml/2006/table">
            <a:tbl>
              <a:tblPr/>
              <a:tblGrid>
                <a:gridCol w="643680">
                  <a:extLst>
                    <a:ext uri="{9D8B030D-6E8A-4147-A177-3AD203B41FA5}">
                      <a16:colId xmlns:a16="http://schemas.microsoft.com/office/drawing/2014/main" val="1239826963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398807370"/>
                    </a:ext>
                  </a:extLst>
                </a:gridCol>
                <a:gridCol w="643680">
                  <a:extLst>
                    <a:ext uri="{9D8B030D-6E8A-4147-A177-3AD203B41FA5}">
                      <a16:colId xmlns:a16="http://schemas.microsoft.com/office/drawing/2014/main" val="1917726980"/>
                    </a:ext>
                  </a:extLst>
                </a:gridCol>
              </a:tblGrid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-15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0*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59394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0*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-10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59216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-20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/>
                        </a:rPr>
                        <a:t>0*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1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3259"/>
            <a:ext cx="5711826" cy="4381500"/>
          </a:xfrm>
        </p:spPr>
      </p:pic>
      <p:sp>
        <p:nvSpPr>
          <p:cNvPr id="8" name="TextBox 7"/>
          <p:cNvSpPr txBox="1"/>
          <p:nvPr/>
        </p:nvSpPr>
        <p:spPr>
          <a:xfrm>
            <a:off x="1066800" y="2567207"/>
            <a:ext cx="491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nodes with high power and high SINR value has a higher Packer Success Rate (&gt;</a:t>
            </a:r>
            <a:r>
              <a:rPr lang="en-IN" dirty="0" err="1"/>
              <a:t>PSR</a:t>
            </a:r>
            <a:r>
              <a:rPr lang="en-IN" baseline="-25000" dirty="0" err="1"/>
              <a:t>Th</a:t>
            </a:r>
            <a:r>
              <a:rPr lang="en-IN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nodes with low power and SINR value does not have the required PSR to transmit.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shows that there is a degradation of </a:t>
            </a:r>
            <a:r>
              <a:rPr lang="en-IN" dirty="0" err="1"/>
              <a:t>WiFi</a:t>
            </a:r>
            <a:r>
              <a:rPr lang="en-IN" dirty="0"/>
              <a:t>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DC398-AF86-4020-96BB-6BAECBF57C68}"/>
              </a:ext>
            </a:extLst>
          </p:cNvPr>
          <p:cNvSpPr/>
          <p:nvPr/>
        </p:nvSpPr>
        <p:spPr>
          <a:xfrm>
            <a:off x="1066800" y="1355428"/>
            <a:ext cx="65414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cap="all" spc="-1" dirty="0">
                <a:solidFill>
                  <a:srgbClr val="000000"/>
                </a:solidFill>
                <a:latin typeface="Rockwell Condensed"/>
              </a:rPr>
              <a:t>Wi-Fi degradation on abs</a:t>
            </a:r>
            <a:endParaRPr lang="en-US" sz="3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6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808-6796-46BB-9D05-167916A4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3B66-9F2B-4F35-AD60-01360F8E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776429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Nodes are categorized into different zones under the threshold PSR value, </a:t>
            </a:r>
            <a:r>
              <a:rPr lang="en-IN" dirty="0" err="1"/>
              <a:t>PSR</a:t>
            </a:r>
            <a:r>
              <a:rPr lang="en-IN" baseline="-25000" dirty="0" err="1"/>
              <a:t>Th</a:t>
            </a:r>
            <a:r>
              <a:rPr lang="en-IN" dirty="0"/>
              <a:t> =90%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Triangles and squares represent the nodes in the safe zone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square represent the Group Owners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Stars and circles represent the nodes in the non-safe zone nodes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circle represents the Wi-Fi Direct Clients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293A5-3EB0-4DBD-A16D-E5FA96FCA07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r="51474"/>
          <a:stretch/>
        </p:blipFill>
        <p:spPr bwMode="auto">
          <a:xfrm>
            <a:off x="6846277" y="1676693"/>
            <a:ext cx="4890052" cy="4940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66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C45-EC76-4315-B5E9-57024BF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468"/>
            <a:ext cx="10058400" cy="1609344"/>
          </a:xfrm>
        </p:spPr>
        <p:txBody>
          <a:bodyPr/>
          <a:lstStyle/>
          <a:p>
            <a:r>
              <a:rPr lang="en-IN" dirty="0"/>
              <a:t>OPTIMIZED VS NON-OPTIMIZED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B889-CD63-463A-89D2-AF05874A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70991"/>
            <a:ext cx="4580675" cy="4701209"/>
          </a:xfrm>
        </p:spPr>
        <p:txBody>
          <a:bodyPr>
            <a:normAutofit/>
          </a:bodyPr>
          <a:lstStyle/>
          <a:p>
            <a:r>
              <a:rPr lang="en-IN" dirty="0"/>
              <a:t>Non-optimized system Average PSR is obtained at 100% PSR threshold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Average PSR at </a:t>
            </a:r>
            <a:r>
              <a:rPr lang="en-IN" dirty="0" err="1"/>
              <a:t>PSR</a:t>
            </a:r>
            <a:r>
              <a:rPr lang="en-IN" baseline="-25000" dirty="0" err="1"/>
              <a:t>Th</a:t>
            </a:r>
            <a:r>
              <a:rPr lang="en-IN" dirty="0"/>
              <a:t> = 100% is less than that for all other </a:t>
            </a:r>
            <a:r>
              <a:rPr lang="en-IN" dirty="0" err="1"/>
              <a:t>PSR</a:t>
            </a:r>
            <a:r>
              <a:rPr lang="en-IN" baseline="-25000" dirty="0" err="1"/>
              <a:t>Th</a:t>
            </a:r>
            <a:r>
              <a:rPr lang="en-IN" dirty="0"/>
              <a:t> values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Average PSR of optimized system is better than the non-optimized</a:t>
            </a:r>
          </a:p>
          <a:p>
            <a:endParaRPr lang="en-IN" dirty="0"/>
          </a:p>
          <a:p>
            <a:r>
              <a:rPr lang="en-IN" dirty="0"/>
              <a:t>Hence, proposed system is better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F5712-BA6C-4DA2-834B-E07504CDD1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r="6271"/>
          <a:stretch/>
        </p:blipFill>
        <p:spPr bwMode="auto">
          <a:xfrm>
            <a:off x="5650523" y="1378226"/>
            <a:ext cx="6255901" cy="2491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6D811-D1E0-4211-B7BF-6D9A543BC00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7766" b="45955"/>
          <a:stretch/>
        </p:blipFill>
        <p:spPr bwMode="auto">
          <a:xfrm>
            <a:off x="5650523" y="3869635"/>
            <a:ext cx="6255901" cy="2988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390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C45-EC76-4315-B5E9-57024BF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468"/>
            <a:ext cx="10058400" cy="1609344"/>
          </a:xfrm>
        </p:spPr>
        <p:txBody>
          <a:bodyPr/>
          <a:lstStyle/>
          <a:p>
            <a:r>
              <a:rPr lang="en-IN" dirty="0"/>
              <a:t>OPTIMAL PSR THRESHOLD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B889-CD63-463A-89D2-AF05874A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70991"/>
            <a:ext cx="4580675" cy="474096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Figure – Average PSR for different </a:t>
            </a:r>
            <a:r>
              <a:rPr lang="en-IN" dirty="0" err="1"/>
              <a:t>PSR</a:t>
            </a:r>
            <a:r>
              <a:rPr lang="en-IN" baseline="-25000" dirty="0" err="1"/>
              <a:t>Th</a:t>
            </a:r>
            <a:endParaRPr lang="en-IN" baseline="-25000" dirty="0"/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The graph helps us in selecting the optimal threshold PST value.</a:t>
            </a:r>
          </a:p>
          <a:p>
            <a:pPr marL="274320" lvl="1" indent="0">
              <a:buNone/>
            </a:pPr>
            <a:endParaRPr lang="en-IN" dirty="0"/>
          </a:p>
          <a:p>
            <a:pPr lvl="1"/>
            <a:r>
              <a:rPr lang="en-IN" dirty="0"/>
              <a:t>Optimum range – Maximum Average PSR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Maximum Average PSR is obtained within the range of 45-70%</a:t>
            </a:r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Figure -  Node distribution</a:t>
            </a:r>
          </a:p>
          <a:p>
            <a:endParaRPr lang="en-IN" dirty="0"/>
          </a:p>
          <a:p>
            <a:pPr lvl="1"/>
            <a:r>
              <a:rPr lang="en-IN" dirty="0"/>
              <a:t>Enough nodes as group owner and Wi-Fi direct client for 45-70% threshold</a:t>
            </a:r>
          </a:p>
          <a:p>
            <a:endParaRPr lang="en-IN" dirty="0"/>
          </a:p>
          <a:p>
            <a:pPr lvl="1"/>
            <a:r>
              <a:rPr lang="en-IN" dirty="0"/>
              <a:t>Almost no nodes in safe zone for 100% PSR – non-optimized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F5712-BA6C-4DA2-834B-E07504CDD1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r="6271"/>
          <a:stretch/>
        </p:blipFill>
        <p:spPr bwMode="auto">
          <a:xfrm>
            <a:off x="6080335" y="1206138"/>
            <a:ext cx="5939281" cy="32200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0123A-82C0-4812-A36D-D7C1749C8DA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7766" b="45955"/>
          <a:stretch/>
        </p:blipFill>
        <p:spPr bwMode="auto">
          <a:xfrm>
            <a:off x="5984007" y="4426226"/>
            <a:ext cx="5970605" cy="2431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26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AC-2522-40AE-B572-4C6A45B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388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/>
              <a:t>impact of number of nodes on average </a:t>
            </a:r>
            <a:r>
              <a:rPr lang="en-IN" sz="5000" dirty="0" err="1"/>
              <a:t>psr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33C6-C902-4166-BF4F-0F5DAF07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21352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System depends on the nodes that can perceive high PSR</a:t>
            </a:r>
          </a:p>
          <a:p>
            <a:endParaRPr lang="en-IN" dirty="0"/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Figure</a:t>
            </a:r>
          </a:p>
          <a:p>
            <a:pPr lvl="1"/>
            <a:r>
              <a:rPr lang="en-IN" dirty="0"/>
              <a:t>increase in Average PSR.</a:t>
            </a:r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 Figure</a:t>
            </a:r>
          </a:p>
          <a:p>
            <a:pPr lvl="1"/>
            <a:r>
              <a:rPr lang="en-IN" dirty="0"/>
              <a:t>Increase in number of nodes that can become relays</a:t>
            </a:r>
          </a:p>
          <a:p>
            <a:pPr lvl="1"/>
            <a:r>
              <a:rPr lang="en-IN" dirty="0"/>
              <a:t>Increase in number of nodes that can become Wi-Fi direct groups.</a:t>
            </a:r>
          </a:p>
          <a:p>
            <a:pPr lvl="1"/>
            <a:r>
              <a:rPr lang="en-IN" dirty="0"/>
              <a:t>More one-hop connections</a:t>
            </a:r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Better Average PSR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316E9-50A0-4D3A-987F-6D64F7A68C6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r="7268"/>
          <a:stretch/>
        </p:blipFill>
        <p:spPr bwMode="auto">
          <a:xfrm>
            <a:off x="5791200" y="1499108"/>
            <a:ext cx="6188765" cy="3181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A1F3D-E006-42C5-8603-2772BD87D2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6271" b="48396"/>
          <a:stretch/>
        </p:blipFill>
        <p:spPr bwMode="auto">
          <a:xfrm>
            <a:off x="5791200" y="4681093"/>
            <a:ext cx="6285865" cy="20377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1204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108E-5302-4466-9B10-49DF2966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65E9-A371-455A-B13B-4023F119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Proposed a system that allows Wi-Fi devices to survive uncoordinated LTE transmission.</a:t>
            </a:r>
          </a:p>
          <a:p>
            <a:r>
              <a:rPr lang="en-IN" dirty="0"/>
              <a:t>Wi-Fi can intelligently adapt to handle high Packet Error Rates and lack of channel opportunities through the use of ABS</a:t>
            </a:r>
          </a:p>
          <a:p>
            <a:r>
              <a:rPr lang="en-IN" dirty="0"/>
              <a:t>Showed that Wi-Fi signals are degraded due to interferences in the ABS</a:t>
            </a:r>
          </a:p>
          <a:p>
            <a:r>
              <a:rPr lang="en-IN" dirty="0"/>
              <a:t>Nodes were successfully categorized in order to find the possible relays and Wi-Fi Direct Clients</a:t>
            </a:r>
          </a:p>
          <a:p>
            <a:r>
              <a:rPr lang="en-IN" dirty="0"/>
              <a:t>Proposed Hungarian Algorithm in order to group the non-safe zone nodes to relays</a:t>
            </a:r>
          </a:p>
          <a:p>
            <a:r>
              <a:rPr lang="en-IN" dirty="0"/>
              <a:t>Evaluated the system for the optimum value of PSR threshold.</a:t>
            </a:r>
          </a:p>
          <a:p>
            <a:r>
              <a:rPr lang="en-IN" dirty="0"/>
              <a:t>Evaluated the system to find the effects of number of nodes on Average PSR.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8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3682"/>
            <a:ext cx="10058400" cy="1609344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51722"/>
            <a:ext cx="10058400" cy="4489174"/>
          </a:xfrm>
        </p:spPr>
        <p:txBody>
          <a:bodyPr>
            <a:noAutofit/>
          </a:bodyPr>
          <a:lstStyle/>
          <a:p>
            <a:pPr lvl="0"/>
            <a:r>
              <a:rPr lang="en-US" sz="1500" dirty="0" err="1"/>
              <a:t>Hongyu</a:t>
            </a:r>
            <a:r>
              <a:rPr lang="en-US" sz="1500" dirty="0"/>
              <a:t> Sun, </a:t>
            </a:r>
            <a:r>
              <a:rPr lang="en-US" sz="1500" dirty="0" err="1"/>
              <a:t>Zhiyi</a:t>
            </a:r>
            <a:r>
              <a:rPr lang="en-US" sz="1500" dirty="0"/>
              <a:t> Fang, </a:t>
            </a:r>
            <a:r>
              <a:rPr lang="en-US" sz="1500" dirty="0" err="1"/>
              <a:t>Qun</a:t>
            </a:r>
            <a:r>
              <a:rPr lang="en-US" sz="1500" dirty="0"/>
              <a:t> Liu, Zheng Lu, and Ting Zhu. 2017. Enabling LTE and </a:t>
            </a:r>
            <a:r>
              <a:rPr lang="en-US" sz="1500" dirty="0" err="1"/>
              <a:t>WiFi</a:t>
            </a:r>
            <a:r>
              <a:rPr lang="en-US" sz="1500" dirty="0"/>
              <a:t> Coexisting in 5 GHz for Efficient Spectrum Utilization. J. </a:t>
            </a:r>
            <a:r>
              <a:rPr lang="en-US" sz="1500" dirty="0" err="1"/>
              <a:t>Comput</a:t>
            </a:r>
            <a:r>
              <a:rPr lang="en-US" sz="1500" dirty="0"/>
              <a:t>. </a:t>
            </a:r>
            <a:r>
              <a:rPr lang="en-US" sz="1500" dirty="0" err="1"/>
              <a:t>Netw</a:t>
            </a:r>
            <a:r>
              <a:rPr lang="en-US" sz="1500" dirty="0"/>
              <a:t>. </a:t>
            </a:r>
            <a:r>
              <a:rPr lang="en-US" sz="1500" dirty="0" err="1"/>
              <a:t>Commun</a:t>
            </a:r>
            <a:r>
              <a:rPr lang="en-US" sz="1500" dirty="0"/>
              <a:t>. 2017 (February 2017)</a:t>
            </a:r>
            <a:endParaRPr lang="en-IN" sz="1500" dirty="0"/>
          </a:p>
          <a:p>
            <a:pPr lvl="0"/>
            <a:r>
              <a:rPr lang="pt-BR" sz="1500" dirty="0"/>
              <a:t>A. M. Cavalcante, E. Almeida, R. D. Vieira, S. Choudhury, E. Tuomaala, </a:t>
            </a:r>
            <a:r>
              <a:rPr lang="en-IN" sz="1500" dirty="0"/>
              <a:t>K. Doppler, F. </a:t>
            </a:r>
            <a:r>
              <a:rPr lang="en-IN" sz="1500" dirty="0" err="1"/>
              <a:t>Chaves</a:t>
            </a:r>
            <a:r>
              <a:rPr lang="en-IN" sz="1500" dirty="0"/>
              <a:t>, R. C. Paiva, and F. </a:t>
            </a:r>
            <a:r>
              <a:rPr lang="en-IN" sz="1500" dirty="0" err="1"/>
              <a:t>Abinader</a:t>
            </a:r>
            <a:r>
              <a:rPr lang="en-IN" sz="1500" dirty="0"/>
              <a:t>, “Performance evaluation of LTE and Wi-Fi coexistence in unlicensed bands,”</a:t>
            </a:r>
          </a:p>
          <a:p>
            <a:pPr lvl="0"/>
            <a:r>
              <a:rPr lang="en-US" sz="1500" dirty="0"/>
              <a:t>Yi Cao (2020). </a:t>
            </a:r>
            <a:r>
              <a:rPr lang="en-US" sz="1500" dirty="0" err="1"/>
              <a:t>Munkres</a:t>
            </a:r>
            <a:r>
              <a:rPr lang="en-US" sz="1500" dirty="0"/>
              <a:t> Assignment Algorithm, MATLAB Central File Exchange. Retrieved Feb 02, 2020.</a:t>
            </a:r>
            <a:endParaRPr lang="en-IN" sz="1500" dirty="0"/>
          </a:p>
          <a:p>
            <a:pPr lvl="0"/>
            <a:r>
              <a:rPr lang="en-US" sz="1500" dirty="0"/>
              <a:t>Zhang H, Chu X, Guo W, Wang S (2015) Coexistence of </a:t>
            </a:r>
            <a:r>
              <a:rPr lang="en-US" sz="1500" dirty="0" err="1"/>
              <a:t>WiFi</a:t>
            </a:r>
            <a:r>
              <a:rPr lang="en-US" sz="1500" dirty="0"/>
              <a:t> and heterogeneous small cell networks sharing unlicensed spectrum. IEEE </a:t>
            </a:r>
            <a:r>
              <a:rPr lang="en-US" sz="1500" dirty="0" err="1"/>
              <a:t>Commun</a:t>
            </a:r>
            <a:r>
              <a:rPr lang="en-US" sz="1500" dirty="0"/>
              <a:t> Mag</a:t>
            </a:r>
            <a:endParaRPr lang="en-IN" sz="1500" dirty="0"/>
          </a:p>
          <a:p>
            <a:pPr lvl="0"/>
            <a:r>
              <a:rPr lang="en-US" sz="1500" dirty="0"/>
              <a:t>S </a:t>
            </a:r>
            <a:r>
              <a:rPr lang="en-US" sz="1500" dirty="0" err="1"/>
              <a:t>S</a:t>
            </a:r>
            <a:r>
              <a:rPr lang="en-US" sz="1500" dirty="0"/>
              <a:t>. Chatterjee, M. J. Abdel-Rahman and A. B. </a:t>
            </a:r>
            <a:r>
              <a:rPr lang="en-US" sz="1500" dirty="0" err="1"/>
              <a:t>MacKenzie</a:t>
            </a:r>
            <a:r>
              <a:rPr lang="en-US" sz="1500" dirty="0"/>
              <a:t>, "Optimal distributed allocation of almost blank subframes for LTE/</a:t>
            </a:r>
            <a:r>
              <a:rPr lang="en-US" sz="1500" dirty="0" err="1"/>
              <a:t>WiFi</a:t>
            </a:r>
            <a:r>
              <a:rPr lang="en-US" sz="1500" dirty="0"/>
              <a:t> coexistence," </a:t>
            </a:r>
            <a:r>
              <a:rPr lang="en-US" sz="1500" i="1" dirty="0"/>
              <a:t>2017 15th International Symposium on Modeling and Optimization in Mobile, Ad Hoc, and Wireless Networks (</a:t>
            </a:r>
            <a:r>
              <a:rPr lang="en-US" sz="1500" i="1" dirty="0" err="1"/>
              <a:t>WiOpt</a:t>
            </a:r>
            <a:r>
              <a:rPr lang="en-US" sz="1500" i="1" dirty="0"/>
              <a:t>)</a:t>
            </a:r>
            <a:r>
              <a:rPr lang="en-US" sz="1500" dirty="0"/>
              <a:t>, Paris, 2017</a:t>
            </a:r>
            <a:endParaRPr lang="en-IN" sz="1500" dirty="0"/>
          </a:p>
          <a:p>
            <a:pPr lvl="0"/>
            <a:r>
              <a:rPr lang="en-US" sz="1500" dirty="0"/>
              <a:t>J. Xiao and J. Zheng, "An adaptive channel access mechanism for LTE-U and </a:t>
            </a:r>
            <a:r>
              <a:rPr lang="en-US" sz="1500" dirty="0" err="1"/>
              <a:t>WiFi</a:t>
            </a:r>
            <a:r>
              <a:rPr lang="en-US" sz="1500" dirty="0"/>
              <a:t> coexistence in an unlicensed spectrum", </a:t>
            </a:r>
            <a:r>
              <a:rPr lang="en-US" sz="1500" i="1" dirty="0"/>
              <a:t>Proceedings of the IEEE ICC Conference</a:t>
            </a:r>
            <a:r>
              <a:rPr lang="en-US" sz="1500" dirty="0"/>
              <a:t>, pp. 1-6, 2016. </a:t>
            </a:r>
            <a:endParaRPr lang="en-IN" sz="1500" dirty="0"/>
          </a:p>
          <a:p>
            <a:pPr lvl="0"/>
            <a:r>
              <a:rPr lang="en-US" sz="1500" dirty="0" err="1"/>
              <a:t>Abinader</a:t>
            </a:r>
            <a:r>
              <a:rPr lang="en-US" sz="1500" dirty="0"/>
              <a:t> Junior, Fuad &amp; Almeida, Erika &amp; Chaves, Fabiano &amp; Cavalcante, André &amp; Vieira, Robson &amp; Paiva, Rafael &amp; Muniz </a:t>
            </a:r>
            <a:r>
              <a:rPr lang="en-US" sz="1500" dirty="0" err="1"/>
              <a:t>Sobrinho</a:t>
            </a:r>
            <a:r>
              <a:rPr lang="en-US" sz="1500" dirty="0"/>
              <a:t>, </a:t>
            </a:r>
            <a:r>
              <a:rPr lang="en-US" sz="1500" dirty="0" err="1"/>
              <a:t>Angilberto</a:t>
            </a:r>
            <a:r>
              <a:rPr lang="en-US" sz="1500" dirty="0"/>
              <a:t> &amp; Choudhury, </a:t>
            </a:r>
            <a:r>
              <a:rPr lang="en-US" sz="1500" dirty="0" err="1"/>
              <a:t>Sayantan</a:t>
            </a:r>
            <a:r>
              <a:rPr lang="en-US" sz="1500" dirty="0"/>
              <a:t> &amp; </a:t>
            </a:r>
            <a:r>
              <a:rPr lang="en-US" sz="1500" dirty="0" err="1"/>
              <a:t>Tuomaala</a:t>
            </a:r>
            <a:r>
              <a:rPr lang="en-US" sz="1500" dirty="0"/>
              <a:t>, </a:t>
            </a:r>
            <a:r>
              <a:rPr lang="en-US" sz="1500" dirty="0" err="1"/>
              <a:t>Esa</a:t>
            </a:r>
            <a:r>
              <a:rPr lang="en-US" sz="1500" dirty="0"/>
              <a:t> &amp; Doppler, K. &amp; Jr, Vicente. (2014). Enabling the Coexistence of LTE and Wi-Fi in Unlicensed Bands. IEEE Communications Magazine</a:t>
            </a:r>
            <a:endParaRPr lang="en-IN" sz="1500" dirty="0"/>
          </a:p>
          <a:p>
            <a:pPr lvl="0"/>
            <a:r>
              <a:rPr lang="en-US" sz="1500" dirty="0" err="1"/>
              <a:t>Aliasghar</a:t>
            </a:r>
            <a:r>
              <a:rPr lang="en-US" sz="1500" dirty="0"/>
              <a:t> </a:t>
            </a:r>
            <a:r>
              <a:rPr lang="en-US" sz="1500" dirty="0" err="1"/>
              <a:t>Keyhanian</a:t>
            </a:r>
            <a:r>
              <a:rPr lang="en-US" sz="1500" dirty="0"/>
              <a:t>, Aris </a:t>
            </a:r>
            <a:r>
              <a:rPr lang="en-US" sz="1500" dirty="0" err="1"/>
              <a:t>Leivadeas</a:t>
            </a:r>
            <a:r>
              <a:rPr lang="en-US" sz="1500" dirty="0"/>
              <a:t>, </a:t>
            </a:r>
            <a:r>
              <a:rPr lang="en-US" sz="1500" dirty="0" err="1"/>
              <a:t>Ioannis</a:t>
            </a:r>
            <a:r>
              <a:rPr lang="en-US" sz="1500" dirty="0"/>
              <a:t> </a:t>
            </a:r>
            <a:r>
              <a:rPr lang="en-US" sz="1500" dirty="0" err="1"/>
              <a:t>Lambadaris</a:t>
            </a:r>
            <a:r>
              <a:rPr lang="en-US" sz="1500" dirty="0"/>
              <a:t>, and </a:t>
            </a:r>
            <a:r>
              <a:rPr lang="en-US" sz="1500" dirty="0" err="1"/>
              <a:t>Ioannis</a:t>
            </a:r>
            <a:r>
              <a:rPr lang="en-US" sz="1500" dirty="0"/>
              <a:t> </a:t>
            </a:r>
            <a:r>
              <a:rPr lang="en-US" sz="1500" dirty="0" err="1"/>
              <a:t>Marmokos</a:t>
            </a:r>
            <a:r>
              <a:rPr lang="en-US" sz="1500" dirty="0"/>
              <a:t>. 2018. Analyzing the Coexistence of Wi-Fi and LAA-LTE Towards a Proportional Throughput Fairness. In Proceedings of the 16th ACM International Symposium on Mobility Management and Wireless Access (MobiWac’18).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763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STATUS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Efficiently assigning channel between LTE and Wi-Fi devices is a key challenge</a:t>
            </a:r>
          </a:p>
          <a:p>
            <a:pPr algn="just"/>
            <a:r>
              <a:rPr lang="en-IN" dirty="0"/>
              <a:t>LTE-Wi-Fi coexisting strategies </a:t>
            </a:r>
          </a:p>
          <a:p>
            <a:pPr lvl="1" algn="just"/>
            <a:r>
              <a:rPr lang="en-IN" sz="2000" dirty="0"/>
              <a:t>Duty Cycle</a:t>
            </a:r>
          </a:p>
          <a:p>
            <a:pPr lvl="1" algn="just"/>
            <a:r>
              <a:rPr lang="en-IN" sz="2000" dirty="0"/>
              <a:t> Listen Before Talk (LBT)</a:t>
            </a:r>
          </a:p>
          <a:p>
            <a:pPr algn="just"/>
            <a:r>
              <a:rPr lang="en-IN" dirty="0"/>
              <a:t>These approaches assumes that Wi-Fi has undisturbed channel access.</a:t>
            </a:r>
          </a:p>
          <a:p>
            <a:pPr algn="just"/>
            <a:endParaRPr lang="en-IN" dirty="0"/>
          </a:p>
          <a:p>
            <a:pPr lvl="1" algn="just"/>
            <a:r>
              <a:rPr lang="en-IN" sz="2000" dirty="0"/>
              <a:t>But, there is practical impacts on the coexistence</a:t>
            </a:r>
          </a:p>
          <a:p>
            <a:pPr lvl="1" algn="just"/>
            <a:r>
              <a:rPr lang="en-IN" sz="2000" dirty="0"/>
              <a:t>Coexistence impact Wi-Fi (degradation) whereas no impact on LTE.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9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038697"/>
              </p:ext>
            </p:extLst>
          </p:nvPr>
        </p:nvGraphicFramePr>
        <p:xfrm>
          <a:off x="1069975" y="2120900"/>
          <a:ext cx="10058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DUTY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E</a:t>
                      </a:r>
                      <a:r>
                        <a:rPr lang="en-IN" baseline="0" dirty="0"/>
                        <a:t>. Almeida</a:t>
                      </a:r>
                    </a:p>
                    <a:p>
                      <a:r>
                        <a:rPr lang="en-IN" baseline="0" dirty="0"/>
                        <a:t>A.M </a:t>
                      </a:r>
                      <a:r>
                        <a:rPr lang="en-IN" baseline="0" dirty="0" err="1"/>
                        <a:t>Cavalcante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Enabling</a:t>
                      </a:r>
                      <a:r>
                        <a:rPr lang="en-IN" baseline="0" dirty="0"/>
                        <a:t> LTE/</a:t>
                      </a:r>
                      <a:r>
                        <a:rPr lang="en-IN" baseline="0" dirty="0" err="1"/>
                        <a:t>WiFi</a:t>
                      </a:r>
                      <a:r>
                        <a:rPr lang="en-IN" baseline="0" dirty="0"/>
                        <a:t> coexistence by LTE blank </a:t>
                      </a:r>
                      <a:r>
                        <a:rPr lang="en-IN" baseline="0" dirty="0" err="1"/>
                        <a:t>subframe</a:t>
                      </a:r>
                      <a:r>
                        <a:rPr lang="en-IN" baseline="0" dirty="0"/>
                        <a:t> allocation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 err="1"/>
                        <a:t>Hongyu</a:t>
                      </a:r>
                      <a:r>
                        <a:rPr lang="en-IN" dirty="0"/>
                        <a:t> Sun</a:t>
                      </a:r>
                    </a:p>
                    <a:p>
                      <a:r>
                        <a:rPr lang="en-IN" dirty="0" err="1"/>
                        <a:t>Zhiyi</a:t>
                      </a:r>
                      <a:r>
                        <a:rPr lang="en-IN" baseline="0" dirty="0"/>
                        <a:t> Fang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Enabling LTE and </a:t>
                      </a:r>
                      <a:r>
                        <a:rPr lang="en-IN" dirty="0" err="1"/>
                        <a:t>WiFi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coesxistence</a:t>
                      </a:r>
                      <a:r>
                        <a:rPr lang="en-IN" dirty="0"/>
                        <a:t> in 5GHz using LASI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LBT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T. Tao</a:t>
                      </a:r>
                    </a:p>
                    <a:p>
                      <a:r>
                        <a:rPr lang="en-IN" dirty="0"/>
                        <a:t>F. 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Enhanced LBT algorithm for</a:t>
                      </a:r>
                      <a:r>
                        <a:rPr lang="en-IN" baseline="0" dirty="0"/>
                        <a:t> LTE-LAA in unlicensed band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DF10CCA2-A887-48A9-82FF-C36C16E46E16}"/>
              </a:ext>
            </a:extLst>
          </p:cNvPr>
          <p:cNvSpPr txBox="1"/>
          <p:nvPr/>
        </p:nvSpPr>
        <p:spPr>
          <a:xfrm>
            <a:off x="966960" y="23662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Seamless coexistence of Wi-Fi and LTE in the LTE Unlicensed (LTE-U) band</a:t>
            </a:r>
          </a:p>
          <a:p>
            <a:pPr algn="just"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Self configuration of 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W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i-Fi nodes into 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W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i-Fi direct groups acting as forwarding relay</a:t>
            </a:r>
          </a:p>
          <a:p>
            <a:pPr marL="457200" lvl="1" indent="-182520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Packet success rate is considered as the selection metric.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To develop an optimization algorithm for the formation of 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W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i-Fi direct groups.</a:t>
            </a:r>
          </a:p>
          <a:p>
            <a:pPr marL="457200" lvl="1" indent="-182520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Hungarian Algorithm</a:t>
            </a:r>
          </a:p>
          <a:p>
            <a:pPr marL="274680" lvl="1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</a:pPr>
            <a:endParaRPr lang="en-US" sz="2000" spc="-1" dirty="0">
              <a:solidFill>
                <a:srgbClr val="000000"/>
              </a:solidFill>
              <a:latin typeface="Rockwell"/>
            </a:endParaRPr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To find the optimum PS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R threshold value.</a:t>
            </a:r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To Evaluate the system.</a:t>
            </a:r>
          </a:p>
          <a:p>
            <a:pPr marL="274680" lvl="1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</a:pPr>
            <a:endParaRPr lang="en-US" sz="2000" spc="-1" dirty="0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53590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9C36-EA31-402B-88E6-E875A26A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</a:rPr>
              <a:t>Almost blank subframes</a:t>
            </a:r>
            <a:endParaRPr lang="en-IN" dirty="0"/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6B9F88E3-5B06-416C-AC5D-605C3707FE40}"/>
              </a:ext>
            </a:extLst>
          </p:cNvPr>
          <p:cNvSpPr txBox="1"/>
          <p:nvPr/>
        </p:nvSpPr>
        <p:spPr>
          <a:xfrm>
            <a:off x="671132" y="2035670"/>
            <a:ext cx="5424868" cy="45803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spc="-1" dirty="0">
                <a:solidFill>
                  <a:srgbClr val="000000"/>
                </a:solidFill>
                <a:latin typeface="Rockwell"/>
              </a:rPr>
              <a:t>ABS carry neither control nor data.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Primarily aimed for the interference management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.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Allows Wi-Fi to gain access to channel for a short time-frequency window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The figure represents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 various ABS patterns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The blue colored window represents transmission 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by LTE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spc="-1" dirty="0">
                <a:solidFill>
                  <a:srgbClr val="000000"/>
                </a:solidFill>
                <a:latin typeface="Rockwell"/>
              </a:rPr>
              <a:t>White window represents the ABS windows.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EC949-4B2F-404F-AB93-4269802E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58" y="2393170"/>
            <a:ext cx="6153542" cy="14718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C485F-EAFA-4770-AA06-F99B8B4F69AC}"/>
              </a:ext>
            </a:extLst>
          </p:cNvPr>
          <p:cNvCxnSpPr/>
          <p:nvPr/>
        </p:nvCxnSpPr>
        <p:spPr>
          <a:xfrm>
            <a:off x="8750595" y="3200400"/>
            <a:ext cx="0" cy="228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6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</a:schemeClr>
                </a:solidFill>
              </a:rPr>
              <a:t>METHODOLOGY</a:t>
            </a:r>
            <a:br>
              <a:rPr lang="en-US" altLang="en-US" dirty="0">
                <a:solidFill>
                  <a:schemeClr val="tx1">
                    <a:lumMod val="95000"/>
                  </a:schemeClr>
                </a:solidFill>
              </a:rPr>
            </a:br>
            <a:endParaRPr lang="en-IN" dirty="0"/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6600FA28-BCF2-494E-8F21-8B860E71DB3F}"/>
              </a:ext>
            </a:extLst>
          </p:cNvPr>
          <p:cNvSpPr txBox="1"/>
          <p:nvPr/>
        </p:nvSpPr>
        <p:spPr>
          <a:xfrm>
            <a:off x="460117" y="1793105"/>
            <a:ext cx="11271766" cy="45803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The usage of Almost Blank Subframes (ABS) 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Even the ABS is not interference free. </a:t>
            </a:r>
          </a:p>
          <a:p>
            <a:pPr marL="457200" lvl="1" indent="-182520" algn="just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Pilots signals impacts the Wi-Fi Signal 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We send the Wi-Fi signals through the ABS by grouping them based on the observed Packer Success Ratio (PSR)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These groups are formed using via Wi-Fi Direct which emulates the Wi-Fi AP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We catego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rize the nodes into different zones.</a:t>
            </a: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The categorized nodes are then grouped together to form a Wi-Fi direct group. </a:t>
            </a:r>
          </a:p>
          <a:p>
            <a:pPr marL="640080" lvl="1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spc="-1" dirty="0">
                <a:solidFill>
                  <a:srgbClr val="000000"/>
                </a:solidFill>
                <a:latin typeface="Rockwell"/>
              </a:rPr>
              <a:t>Using Hungarian Algorithm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A Group owner (relaying node) is selected </a:t>
            </a:r>
            <a:r>
              <a:rPr lang="en-US" sz="2000" spc="-1" dirty="0">
                <a:solidFill>
                  <a:srgbClr val="000000"/>
                </a:solidFill>
                <a:latin typeface="Rockwell"/>
              </a:rPr>
              <a:t>for each group</a:t>
            </a:r>
            <a:r>
              <a:rPr lang="en-US" sz="2000" b="0" strike="noStrike" spc="-1" dirty="0">
                <a:solidFill>
                  <a:srgbClr val="000000"/>
                </a:solidFill>
                <a:latin typeface="Rockwell"/>
              </a:rPr>
              <a:t>, which then forwards the traffic to the AP.</a:t>
            </a:r>
          </a:p>
        </p:txBody>
      </p:sp>
    </p:spTree>
    <p:extLst>
      <p:ext uri="{BB962C8B-B14F-4D97-AF65-F5344CB8AC3E}">
        <p14:creationId xmlns:p14="http://schemas.microsoft.com/office/powerpoint/2010/main" val="356891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3B90-36D8-4984-B22E-9DD89D4F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parameters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D2BFFD3-3BFC-48E9-8035-A09BFE46A3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747578"/>
                  </p:ext>
                </p:extLst>
              </p:nvPr>
            </p:nvGraphicFramePr>
            <p:xfrm>
              <a:off x="1063752" y="1988378"/>
              <a:ext cx="100584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27886050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1050512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1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 power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17dBm (50mWatts)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05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LTE Bandwidth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20MHz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038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between LTE-BS and Wi-Fi-AP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71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𝑷𝑺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90%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38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Propagation model 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Indoor model with 100ns Delay spread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711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Noise floor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-95dBm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837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D2BFFD3-3BFC-48E9-8035-A09BFE46A3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747578"/>
                  </p:ext>
                </p:extLst>
              </p:nvPr>
            </p:nvGraphicFramePr>
            <p:xfrm>
              <a:off x="1063752" y="1988378"/>
              <a:ext cx="100584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27886050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1050512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1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 power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17dBm (50mWatts)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05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LTE Bandwidth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20MHz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038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between LTE-BS and Wi-Fi-AP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71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408197" r="-10036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90%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38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Propagation model 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Indoor model with 100ns Delay spread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711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Noise floor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-95dBm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837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802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40819" r="25046" b="8853"/>
          <a:stretch/>
        </p:blipFill>
        <p:spPr>
          <a:xfrm>
            <a:off x="571602" y="2093976"/>
            <a:ext cx="6465849" cy="3464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213" t="12768" r="26839" b="23399"/>
          <a:stretch/>
        </p:blipFill>
        <p:spPr>
          <a:xfrm>
            <a:off x="739671" y="2222614"/>
            <a:ext cx="386367" cy="566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1607" t="10394" r="9520" b="19969"/>
          <a:stretch/>
        </p:blipFill>
        <p:spPr>
          <a:xfrm>
            <a:off x="3765247" y="2370415"/>
            <a:ext cx="439812" cy="41886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3109711" y="2844172"/>
            <a:ext cx="1" cy="86288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09712" y="3707056"/>
            <a:ext cx="315532" cy="50871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428465" y="4215772"/>
            <a:ext cx="752124" cy="31553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80590" y="4531304"/>
            <a:ext cx="925346" cy="1931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75047" y="4373538"/>
            <a:ext cx="674832" cy="1577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749879" y="3826185"/>
            <a:ext cx="583100" cy="52803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332979" y="2844172"/>
            <a:ext cx="452692" cy="96269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6-Point Star 1"/>
          <p:cNvSpPr/>
          <p:nvPr/>
        </p:nvSpPr>
        <p:spPr>
          <a:xfrm>
            <a:off x="3318993" y="3785931"/>
            <a:ext cx="141668" cy="157766"/>
          </a:xfrm>
          <a:prstGeom prst="star6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6-Point Star 13"/>
          <p:cNvSpPr/>
          <p:nvPr/>
        </p:nvSpPr>
        <p:spPr>
          <a:xfrm>
            <a:off x="2199728" y="3353781"/>
            <a:ext cx="141668" cy="157766"/>
          </a:xfrm>
          <a:prstGeom prst="star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6-Point Star 14"/>
          <p:cNvSpPr/>
          <p:nvPr/>
        </p:nvSpPr>
        <p:spPr>
          <a:xfrm>
            <a:off x="1628155" y="3806867"/>
            <a:ext cx="141668" cy="157766"/>
          </a:xfrm>
          <a:prstGeom prst="star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6-Point Star 15"/>
          <p:cNvSpPr/>
          <p:nvPr/>
        </p:nvSpPr>
        <p:spPr>
          <a:xfrm>
            <a:off x="4183808" y="3803648"/>
            <a:ext cx="141668" cy="157766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6-Point Star 16"/>
          <p:cNvSpPr/>
          <p:nvPr/>
        </p:nvSpPr>
        <p:spPr>
          <a:xfrm>
            <a:off x="5872561" y="3325519"/>
            <a:ext cx="141668" cy="157766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6-Point Star 17"/>
          <p:cNvSpPr/>
          <p:nvPr/>
        </p:nvSpPr>
        <p:spPr>
          <a:xfrm>
            <a:off x="2794492" y="4676868"/>
            <a:ext cx="141668" cy="157766"/>
          </a:xfrm>
          <a:prstGeom prst="star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6-Point Star 18"/>
          <p:cNvSpPr/>
          <p:nvPr/>
        </p:nvSpPr>
        <p:spPr>
          <a:xfrm>
            <a:off x="5013442" y="3401665"/>
            <a:ext cx="141668" cy="157766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1777" y="215563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0589" y="2199985"/>
            <a:ext cx="7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3799" y="3467144"/>
            <a:ext cx="39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</a:t>
            </a:r>
            <a:r>
              <a:rPr lang="en-IN" sz="1000" baseline="-25000" dirty="0"/>
              <a:t>1</a:t>
            </a:r>
            <a:endParaRPr lang="en-IN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03789" y="4744540"/>
            <a:ext cx="1216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</a:t>
            </a:r>
            <a:r>
              <a:rPr lang="en-IN" sz="1000" baseline="-25000" dirty="0"/>
              <a:t>3</a:t>
            </a:r>
            <a:endParaRPr lang="en-IN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09604" y="3885302"/>
            <a:ext cx="39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</a:t>
            </a:r>
            <a:r>
              <a:rPr lang="en-IN" sz="1000" baseline="-25000" dirty="0"/>
              <a:t>2</a:t>
            </a:r>
            <a:endParaRPr lang="en-IN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1797" y="3515521"/>
            <a:ext cx="39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</a:t>
            </a:r>
            <a:r>
              <a:rPr lang="en-IN" sz="1000" baseline="-25000" dirty="0"/>
              <a:t>1</a:t>
            </a:r>
            <a:endParaRPr lang="en-IN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2612" y="3443040"/>
            <a:ext cx="39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</a:t>
            </a:r>
            <a:r>
              <a:rPr lang="en-IN" sz="1000" baseline="-25000" dirty="0"/>
              <a:t>2</a:t>
            </a:r>
            <a:endParaRPr lang="en-IN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07933" y="3853477"/>
            <a:ext cx="39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</a:t>
            </a:r>
            <a:r>
              <a:rPr lang="en-IN" sz="1000" baseline="-25000" dirty="0"/>
              <a:t>3</a:t>
            </a:r>
            <a:endParaRPr lang="en-IN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85153" y="2844172"/>
            <a:ext cx="269489" cy="95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60179" y="2815118"/>
            <a:ext cx="904178" cy="63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4"/>
          </p:cNvCxnSpPr>
          <p:nvPr/>
        </p:nvCxnSpPr>
        <p:spPr>
          <a:xfrm>
            <a:off x="4056153" y="2832902"/>
            <a:ext cx="1816408" cy="53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29045" y="2905144"/>
            <a:ext cx="1118994" cy="44206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 flipH="1" flipV="1">
            <a:off x="2463173" y="3467144"/>
            <a:ext cx="804306" cy="31878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1"/>
            <a:endCxn id="2" idx="4"/>
          </p:cNvCxnSpPr>
          <p:nvPr/>
        </p:nvCxnSpPr>
        <p:spPr>
          <a:xfrm flipV="1">
            <a:off x="1709604" y="3825373"/>
            <a:ext cx="1609389" cy="18304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4"/>
          </p:cNvCxnSpPr>
          <p:nvPr/>
        </p:nvCxnSpPr>
        <p:spPr>
          <a:xfrm>
            <a:off x="997425" y="2871157"/>
            <a:ext cx="630730" cy="97515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" idx="2"/>
          </p:cNvCxnSpPr>
          <p:nvPr/>
        </p:nvCxnSpPr>
        <p:spPr>
          <a:xfrm flipV="1">
            <a:off x="2949049" y="3943697"/>
            <a:ext cx="440778" cy="73317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70568" y="3864137"/>
            <a:ext cx="39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</a:t>
            </a:r>
            <a:r>
              <a:rPr lang="en-IN" sz="1000" baseline="-25000" dirty="0"/>
              <a:t>4</a:t>
            </a:r>
            <a:endParaRPr lang="en-IN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455295" y="2892717"/>
            <a:ext cx="510236" cy="884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</a:schemeClr>
                </a:solidFill>
              </a:rPr>
              <a:t>SYSTEM MODEL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7328117" y="2789284"/>
            <a:ext cx="447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black stars, m</a:t>
            </a:r>
            <a:r>
              <a:rPr lang="en-IN" sz="2000" baseline="-25000" dirty="0"/>
              <a:t>i</a:t>
            </a:r>
            <a:r>
              <a:rPr lang="en-IN" sz="2000" dirty="0"/>
              <a:t> (</a:t>
            </a:r>
            <a:r>
              <a:rPr lang="en-IN" sz="2000" dirty="0" err="1"/>
              <a:t>i</a:t>
            </a:r>
            <a:r>
              <a:rPr lang="en-IN" sz="2000" dirty="0"/>
              <a:t>=1,2,..) represents the nodes in the safe zone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white stars, </a:t>
            </a:r>
            <a:r>
              <a:rPr lang="en-IN" sz="2000" dirty="0" err="1"/>
              <a:t>n</a:t>
            </a:r>
            <a:r>
              <a:rPr lang="en-IN" sz="2000" baseline="-25000" dirty="0" err="1"/>
              <a:t>i</a:t>
            </a:r>
            <a:r>
              <a:rPr lang="en-IN" sz="2000" dirty="0"/>
              <a:t> (</a:t>
            </a:r>
            <a:r>
              <a:rPr lang="en-IN" sz="2000" dirty="0" err="1"/>
              <a:t>i</a:t>
            </a:r>
            <a:r>
              <a:rPr lang="en-IN" sz="2000" dirty="0"/>
              <a:t>=1,2,..) represents the nodes in the non-safe zone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red star represents the relaying node (</a:t>
            </a:r>
            <a:r>
              <a:rPr lang="en-IN" sz="2000" dirty="0" err="1"/>
              <a:t>i.e</a:t>
            </a:r>
            <a:r>
              <a:rPr lang="en-IN" sz="2000" dirty="0"/>
              <a:t> Group Owner)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2139</TotalTime>
  <Words>1979</Words>
  <Application>Microsoft Office PowerPoint</Application>
  <PresentationFormat>Widescreen</PresentationFormat>
  <Paragraphs>350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Cambria Math</vt:lpstr>
      <vt:lpstr>Rockwell</vt:lpstr>
      <vt:lpstr>Rockwell Condensed</vt:lpstr>
      <vt:lpstr>Wingdings</vt:lpstr>
      <vt:lpstr>Wood Type</vt:lpstr>
      <vt:lpstr>PowerPoint Presentation</vt:lpstr>
      <vt:lpstr>INTRODUCTION</vt:lpstr>
      <vt:lpstr>CURRENT STATUS AND MOTIVATION</vt:lpstr>
      <vt:lpstr>LITERATURE REVIEW</vt:lpstr>
      <vt:lpstr>OBJECTIVE</vt:lpstr>
      <vt:lpstr>Almost blank subframes</vt:lpstr>
      <vt:lpstr>METHODOLOGY </vt:lpstr>
      <vt:lpstr>Simulation parameters</vt:lpstr>
      <vt:lpstr>SYSTEM MODEL</vt:lpstr>
      <vt:lpstr>PowerPoint Presentation</vt:lpstr>
      <vt:lpstr>problem definition</vt:lpstr>
      <vt:lpstr>HUNGARIAN ALGORITHM:</vt:lpstr>
      <vt:lpstr>Hungarian ALGORITHM working: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Node categorization</vt:lpstr>
      <vt:lpstr>OPTIMIZED VS NON-OPTIMIZED</vt:lpstr>
      <vt:lpstr>OPTIMAL PSR THRESHOLD SELECTION</vt:lpstr>
      <vt:lpstr>impact of number of nodes on average psr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Anuvind Ashok</dc:creator>
  <cp:lastModifiedBy>Asokan C N</cp:lastModifiedBy>
  <cp:revision>86</cp:revision>
  <dcterms:created xsi:type="dcterms:W3CDTF">2020-03-03T11:25:25Z</dcterms:created>
  <dcterms:modified xsi:type="dcterms:W3CDTF">2020-05-29T04:12:21Z</dcterms:modified>
</cp:coreProperties>
</file>