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6" r:id="rId5"/>
    <p:sldId id="259" r:id="rId6"/>
    <p:sldId id="260" r:id="rId7"/>
    <p:sldId id="262" r:id="rId8"/>
    <p:sldId id="266" r:id="rId9"/>
    <p:sldId id="261" r:id="rId10"/>
    <p:sldId id="263"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467DF-C058-1F95-F29D-0C71846FF9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67104C9-730F-4EED-9559-703ACAF9E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D5D4BC0-F9BF-DD00-3CE3-052C5D2B5224}"/>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BA1B75AB-3AB3-674E-0CCB-EC51CC8A5BB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724D1A-4605-8307-4C46-C6492D269197}"/>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256374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70B85-ADD0-9975-4775-D27FD184AE3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D055CC8-C448-9F2F-E6CD-4339F05C0C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4EFB4C-A092-D38B-B098-6423D43F80CC}"/>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375FA696-4625-1E6D-9890-C62512D0BC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20B661-E427-07B5-1D7E-120BAF5556C4}"/>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33035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C236EB-FF40-1547-4EBB-EFCF7EFD051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E273784-1CE6-FBCA-720A-81001AA2C7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B892A5-40FF-E9CE-F806-1D8523E0D30A}"/>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580BBA6A-E699-4F29-658B-B0DE7AF3C3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5A18204-3190-3A09-66CD-6D1CC6063618}"/>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37472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6F148-BB44-D518-082C-5FCB71599C6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79C0FD-FFBE-ACA4-3BFE-52F2B2DBAD8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2047601-897E-F7A7-3FF3-9CE79CC1328D}"/>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18D1822B-BEF9-20E7-23B4-1A641C7A83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B465C82-07AF-C080-D17B-25FE1A7E2E5F}"/>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86085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A6CDE-C2C4-1A00-8AED-D6DB672F4E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A065166-6B47-9792-5F83-FBCC0081C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973CCFB-EC20-8450-1B74-5E52608F275C}"/>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DEEC9CE3-417F-8706-C893-1D854E1F87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F6226A-2F8F-CF31-09F6-0042C81DFCC8}"/>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31137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36C03-9116-56FE-6EE5-AD1B47ACCA3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DC76ED2-D591-AB65-C330-86C3795896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B1B982-F245-3D46-182A-14CF5D50D7B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37E6EF1-AB3D-0FDE-973D-06449CBE261A}"/>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6" name="Marcador de pie de página 5">
            <a:extLst>
              <a:ext uri="{FF2B5EF4-FFF2-40B4-BE49-F238E27FC236}">
                <a16:creationId xmlns:a16="http://schemas.microsoft.com/office/drawing/2014/main" id="{E6CEF695-DF8C-45A2-4D08-4318783F8B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EA6A987-057D-2B51-EAB7-8F36987A62B7}"/>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132690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9E201-7AB6-69FF-7435-87608239959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5A08DB-18F3-BD09-A8EE-662B6709A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E386CFB-9415-254F-077B-CA36DD29D7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606EAD6-C894-5ADB-A3C9-515480EF6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71416-373A-DAB7-DF3F-9D913E9B6D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9142B0C-44F3-3931-9A7C-7C182F280533}"/>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8" name="Marcador de pie de página 7">
            <a:extLst>
              <a:ext uri="{FF2B5EF4-FFF2-40B4-BE49-F238E27FC236}">
                <a16:creationId xmlns:a16="http://schemas.microsoft.com/office/drawing/2014/main" id="{1D31E8B9-0320-B8D9-C732-94F7367F258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F64CEC9-D1A5-F7E4-D2D1-D1D164045297}"/>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282159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5FFE2-2227-854C-D92A-46CA9637550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637A242-2F3F-FA30-8EC9-80703033B2EF}"/>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4" name="Marcador de pie de página 3">
            <a:extLst>
              <a:ext uri="{FF2B5EF4-FFF2-40B4-BE49-F238E27FC236}">
                <a16:creationId xmlns:a16="http://schemas.microsoft.com/office/drawing/2014/main" id="{FD95FA76-B4B5-A2A5-FD85-F7E6F3F394B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5BFC1C9-3AE8-A507-8002-C96ABD62D0A4}"/>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205865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EF7508-356C-2C49-61EA-A9840431D97B}"/>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3" name="Marcador de pie de página 2">
            <a:extLst>
              <a:ext uri="{FF2B5EF4-FFF2-40B4-BE49-F238E27FC236}">
                <a16:creationId xmlns:a16="http://schemas.microsoft.com/office/drawing/2014/main" id="{1A585D0A-8F24-7FE7-12FE-05A254E57BA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52F549A-10F2-9529-42CA-7A1C502CC46F}"/>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373187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CC322-AB6B-CAB1-84CD-925CE69613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841D14-9C6E-FFB4-DA18-B4FB1B250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68ED678-1D7B-2E13-4D7B-19C7B740B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D0192E-554F-EA2D-C207-EA0A0A63DFED}"/>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6" name="Marcador de pie de página 5">
            <a:extLst>
              <a:ext uri="{FF2B5EF4-FFF2-40B4-BE49-F238E27FC236}">
                <a16:creationId xmlns:a16="http://schemas.microsoft.com/office/drawing/2014/main" id="{5269FC01-F41D-4902-6463-51B321046C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D8EB480-C17A-C748-82F6-A168B63B0F3E}"/>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264043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0C038-FCED-1EF2-0E1E-1966B1257A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A9D1D5F-6214-467A-54C9-2A12078B0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E03116D-3557-C5B6-13F9-9F91F269C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37DD03-7540-33E0-7301-E18E400BE8EB}"/>
              </a:ext>
            </a:extLst>
          </p:cNvPr>
          <p:cNvSpPr>
            <a:spLocks noGrp="1"/>
          </p:cNvSpPr>
          <p:nvPr>
            <p:ph type="dt" sz="half" idx="10"/>
          </p:nvPr>
        </p:nvSpPr>
        <p:spPr/>
        <p:txBody>
          <a:bodyPr/>
          <a:lstStyle/>
          <a:p>
            <a:fld id="{49E2103F-466B-4FC9-8EA6-850B08C9D647}" type="datetimeFigureOut">
              <a:rPr lang="es-ES" smtClean="0"/>
              <a:t>26/02/2024</a:t>
            </a:fld>
            <a:endParaRPr lang="es-ES"/>
          </a:p>
        </p:txBody>
      </p:sp>
      <p:sp>
        <p:nvSpPr>
          <p:cNvPr id="6" name="Marcador de pie de página 5">
            <a:extLst>
              <a:ext uri="{FF2B5EF4-FFF2-40B4-BE49-F238E27FC236}">
                <a16:creationId xmlns:a16="http://schemas.microsoft.com/office/drawing/2014/main" id="{E2849970-4600-A8BD-3AA9-457B32431F4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417B59-1317-9990-FA73-6F74F230D805}"/>
              </a:ext>
            </a:extLst>
          </p:cNvPr>
          <p:cNvSpPr>
            <a:spLocks noGrp="1"/>
          </p:cNvSpPr>
          <p:nvPr>
            <p:ph type="sldNum" sz="quarter" idx="12"/>
          </p:nvPr>
        </p:nvSpPr>
        <p:spPr/>
        <p:txBody>
          <a:bodyPr/>
          <a:lstStyle/>
          <a:p>
            <a:fld id="{C1DD2C01-3F66-4E61-88F1-535EE3631094}" type="slidenum">
              <a:rPr lang="es-ES" smtClean="0"/>
              <a:t>‹Nº›</a:t>
            </a:fld>
            <a:endParaRPr lang="es-ES"/>
          </a:p>
        </p:txBody>
      </p:sp>
    </p:spTree>
    <p:extLst>
      <p:ext uri="{BB962C8B-B14F-4D97-AF65-F5344CB8AC3E}">
        <p14:creationId xmlns:p14="http://schemas.microsoft.com/office/powerpoint/2010/main" val="326681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60C432-CD39-E5BC-6AE6-E62743DF1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FC3DF1E-0248-1C05-9C11-41277B31A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99AC1EF-385A-A03D-A2EC-A725BF129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2103F-466B-4FC9-8EA6-850B08C9D647}" type="datetimeFigureOut">
              <a:rPr lang="es-ES" smtClean="0"/>
              <a:t>26/02/2024</a:t>
            </a:fld>
            <a:endParaRPr lang="es-ES"/>
          </a:p>
        </p:txBody>
      </p:sp>
      <p:sp>
        <p:nvSpPr>
          <p:cNvPr id="5" name="Marcador de pie de página 4">
            <a:extLst>
              <a:ext uri="{FF2B5EF4-FFF2-40B4-BE49-F238E27FC236}">
                <a16:creationId xmlns:a16="http://schemas.microsoft.com/office/drawing/2014/main" id="{1FCAAE54-13A4-EB2A-B7E6-E27564CA6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9D6F7CE-B120-F645-2E1D-BB2DF33C3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D2C01-3F66-4E61-88F1-535EE3631094}" type="slidenum">
              <a:rPr lang="es-ES" smtClean="0"/>
              <a:t>‹Nº›</a:t>
            </a:fld>
            <a:endParaRPr lang="es-ES"/>
          </a:p>
        </p:txBody>
      </p:sp>
    </p:spTree>
    <p:extLst>
      <p:ext uri="{BB962C8B-B14F-4D97-AF65-F5344CB8AC3E}">
        <p14:creationId xmlns:p14="http://schemas.microsoft.com/office/powerpoint/2010/main" val="169060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hyperlink" Target="https://www.youtube.com/watch?v=qJxbC9PJSr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5" Type="http://schemas.openxmlformats.org/officeDocument/2006/relationships/hyperlink" Target="https://www.youtube.com/watch?v=xrlHBrFuwlA"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hyperlink" Target="https://www.youtube.com/watch?v=XysOWTZd4N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hyperlink" Target="https://www.youtube.com/watch?v=8cSo0ijtkz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hyperlink" Target="https://www.youtube.com/watch?v=i9M7gdzlA7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5" Type="http://schemas.openxmlformats.org/officeDocument/2006/relationships/hyperlink" Target="https://www.youtube.com/watch?v=znLuEZXz1x0"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5" Type="http://schemas.openxmlformats.org/officeDocument/2006/relationships/hyperlink" Target="https://www.youtube.com/watch?v=Ys6Q5ejMmNI"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44D64-818C-F4E8-5574-8F72C6B00F1F}"/>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FEC5F49-D288-1068-70E4-FDBEFC3B5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74A7E06B-863D-723C-DF8F-9FC629249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4757A5D0-CF27-9BF0-A801-D677A5E7C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10" name="CuadroTexto 9">
            <a:extLst>
              <a:ext uri="{FF2B5EF4-FFF2-40B4-BE49-F238E27FC236}">
                <a16:creationId xmlns:a16="http://schemas.microsoft.com/office/drawing/2014/main" id="{CF5AAF22-4F06-5860-B512-58756B08DC37}"/>
              </a:ext>
            </a:extLst>
          </p:cNvPr>
          <p:cNvSpPr txBox="1"/>
          <p:nvPr/>
        </p:nvSpPr>
        <p:spPr>
          <a:xfrm>
            <a:off x="450575" y="1693039"/>
            <a:ext cx="11330608" cy="3737946"/>
          </a:xfrm>
          <a:prstGeom prst="rect">
            <a:avLst/>
          </a:prstGeom>
          <a:noFill/>
        </p:spPr>
        <p:txBody>
          <a:bodyPr wrap="square">
            <a:spAutoFit/>
          </a:bodyPr>
          <a:lstStyle/>
          <a:p>
            <a:pPr algn="just">
              <a:lnSpc>
                <a:spcPct val="150000"/>
              </a:lnSpc>
            </a:pPr>
            <a:r>
              <a:rPr lang="es-ES" sz="2000" dirty="0"/>
              <a:t>Las páginas web pueden ser nombradas de muchas maneras: página electrónica, página digital, </a:t>
            </a:r>
            <a:r>
              <a:rPr lang="es-ES" sz="2000" dirty="0" err="1"/>
              <a:t>ciberpágina</a:t>
            </a:r>
            <a:r>
              <a:rPr lang="es-ES" sz="2000" dirty="0"/>
              <a:t>, etc. Todas ellas se refieren a un documento escrito generalmente en formato HTML o XHTML en el cual hay una serie de instrucciones para mostrar información. Esta información puede ser de tipo texto, imágenes audios y videos.</a:t>
            </a:r>
          </a:p>
          <a:p>
            <a:pPr algn="just">
              <a:lnSpc>
                <a:spcPct val="150000"/>
              </a:lnSpc>
            </a:pPr>
            <a:endParaRPr lang="es-ES" sz="2000" dirty="0"/>
          </a:p>
          <a:p>
            <a:pPr algn="just">
              <a:lnSpc>
                <a:spcPct val="150000"/>
              </a:lnSpc>
            </a:pPr>
            <a:r>
              <a:rPr lang="es-ES" sz="2000" dirty="0"/>
              <a:t>Los documentos HTML pueden ser acompañados por otros archivos como hojas de estilos (CSS) y archivos de Script (</a:t>
            </a:r>
            <a:r>
              <a:rPr lang="es-ES" sz="2000" dirty="0" err="1"/>
              <a:t>Javascript</a:t>
            </a:r>
            <a:r>
              <a:rPr lang="es-ES" sz="2000" dirty="0"/>
              <a:t>). Las páginas web pueden ser accedidas desde un navegador web como Chrome, Firefox o Edge y pueden ser enlazadas mediate enlaces de hipertexto.</a:t>
            </a:r>
          </a:p>
        </p:txBody>
      </p:sp>
      <p:sp>
        <p:nvSpPr>
          <p:cNvPr id="11" name="CuadroTexto 10">
            <a:extLst>
              <a:ext uri="{FF2B5EF4-FFF2-40B4-BE49-F238E27FC236}">
                <a16:creationId xmlns:a16="http://schemas.microsoft.com/office/drawing/2014/main" id="{F98607DA-8F4A-4D79-65DD-1F7336F4C8B8}"/>
              </a:ext>
            </a:extLst>
          </p:cNvPr>
          <p:cNvSpPr txBox="1"/>
          <p:nvPr/>
        </p:nvSpPr>
        <p:spPr>
          <a:xfrm>
            <a:off x="1656522" y="755374"/>
            <a:ext cx="1629292" cy="400110"/>
          </a:xfrm>
          <a:prstGeom prst="rect">
            <a:avLst/>
          </a:prstGeom>
          <a:noFill/>
        </p:spPr>
        <p:txBody>
          <a:bodyPr wrap="none" rtlCol="0">
            <a:spAutoFit/>
          </a:bodyPr>
          <a:lstStyle/>
          <a:p>
            <a:r>
              <a:rPr lang="es-ES" sz="2000" b="1" dirty="0"/>
              <a:t>PAGINA WEB</a:t>
            </a:r>
          </a:p>
        </p:txBody>
      </p:sp>
      <p:sp>
        <p:nvSpPr>
          <p:cNvPr id="3" name="CuadroTexto 2">
            <a:extLst>
              <a:ext uri="{FF2B5EF4-FFF2-40B4-BE49-F238E27FC236}">
                <a16:creationId xmlns:a16="http://schemas.microsoft.com/office/drawing/2014/main" id="{1C90BB08-0027-780D-C828-B9A33149D0B9}"/>
              </a:ext>
            </a:extLst>
          </p:cNvPr>
          <p:cNvSpPr txBox="1"/>
          <p:nvPr/>
        </p:nvSpPr>
        <p:spPr>
          <a:xfrm>
            <a:off x="6931855" y="5978377"/>
            <a:ext cx="6098344" cy="646331"/>
          </a:xfrm>
          <a:prstGeom prst="rect">
            <a:avLst/>
          </a:prstGeom>
          <a:noFill/>
        </p:spPr>
        <p:txBody>
          <a:bodyPr wrap="square">
            <a:spAutoFit/>
          </a:bodyPr>
          <a:lstStyle/>
          <a:p>
            <a:r>
              <a:rPr lang="es-ES" dirty="0">
                <a:hlinkClick r:id="rId4"/>
              </a:rPr>
              <a:t>https://www.youtube.com/watch?v=qJxbC9PJSrA</a:t>
            </a:r>
            <a:endParaRPr lang="es-ES" dirty="0"/>
          </a:p>
          <a:p>
            <a:endParaRPr lang="es-ES" dirty="0"/>
          </a:p>
        </p:txBody>
      </p:sp>
    </p:spTree>
    <p:extLst>
      <p:ext uri="{BB962C8B-B14F-4D97-AF65-F5344CB8AC3E}">
        <p14:creationId xmlns:p14="http://schemas.microsoft.com/office/powerpoint/2010/main" val="13214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B5738-71C1-2073-5F0A-3F7E97EB4341}"/>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4E1BC11B-FB55-3220-4DFE-99EB4BBC6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54F5E366-D320-B856-F888-9B183BAA6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C43811C8-0234-FEE1-84F3-CE578232D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9" name="Imagen 8">
            <a:extLst>
              <a:ext uri="{FF2B5EF4-FFF2-40B4-BE49-F238E27FC236}">
                <a16:creationId xmlns:a16="http://schemas.microsoft.com/office/drawing/2014/main" id="{51A2BD53-F1FC-3F44-4838-01BE013828DC}"/>
              </a:ext>
            </a:extLst>
          </p:cNvPr>
          <p:cNvPicPr>
            <a:picLocks noChangeAspect="1"/>
          </p:cNvPicPr>
          <p:nvPr/>
        </p:nvPicPr>
        <p:blipFill rotWithShape="1">
          <a:blip r:embed="rId4"/>
          <a:srcRect b="10821"/>
          <a:stretch/>
        </p:blipFill>
        <p:spPr>
          <a:xfrm>
            <a:off x="1391477" y="344557"/>
            <a:ext cx="10575235" cy="6143575"/>
          </a:xfrm>
          <a:prstGeom prst="rect">
            <a:avLst/>
          </a:prstGeom>
        </p:spPr>
      </p:pic>
    </p:spTree>
    <p:extLst>
      <p:ext uri="{BB962C8B-B14F-4D97-AF65-F5344CB8AC3E}">
        <p14:creationId xmlns:p14="http://schemas.microsoft.com/office/powerpoint/2010/main" val="39529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34211-D846-AD6A-B320-E48ED37B53C5}"/>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F1964DE5-A575-4F56-43D1-27B8216E2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E8B49E80-6EC3-26E0-C2FF-D07ED4DAF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DA9682CD-4316-300D-38AF-E0FF1D5FF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4" name="CuadroTexto 3">
            <a:extLst>
              <a:ext uri="{FF2B5EF4-FFF2-40B4-BE49-F238E27FC236}">
                <a16:creationId xmlns:a16="http://schemas.microsoft.com/office/drawing/2014/main" id="{FAB457A1-F4D5-ADF1-1DDA-0FA2FC2A3C5F}"/>
              </a:ext>
            </a:extLst>
          </p:cNvPr>
          <p:cNvSpPr txBox="1"/>
          <p:nvPr/>
        </p:nvSpPr>
        <p:spPr>
          <a:xfrm>
            <a:off x="332959" y="4269399"/>
            <a:ext cx="11474728" cy="1891287"/>
          </a:xfrm>
          <a:prstGeom prst="rect">
            <a:avLst/>
          </a:prstGeom>
          <a:noFill/>
        </p:spPr>
        <p:txBody>
          <a:bodyPr wrap="square">
            <a:spAutoFit/>
          </a:bodyPr>
          <a:lstStyle/>
          <a:p>
            <a:pPr algn="just">
              <a:lnSpc>
                <a:spcPct val="150000"/>
              </a:lnSpc>
            </a:pPr>
            <a:r>
              <a:rPr lang="es-ES" sz="2000" dirty="0"/>
              <a:t>Tim Berners-Lee propuso la arquitectura de lo que es conocido como la </a:t>
            </a:r>
            <a:r>
              <a:rPr lang="es-ES" sz="2000" dirty="0" err="1"/>
              <a:t>World</a:t>
            </a:r>
            <a:r>
              <a:rPr lang="es-ES" sz="2000" dirty="0"/>
              <a:t> Wide Web. Él creó el primer servidor web (server (en-US)), el primer navegador de internet (browser), y la primera página web, en su computadora del laboratorio de investigación de física del CERN en 1990. En 1991, anunció su creación en el grupo de noticias </a:t>
            </a:r>
            <a:r>
              <a:rPr lang="es-ES" sz="2000" dirty="0" err="1"/>
              <a:t>alt.hypertext</a:t>
            </a:r>
            <a:r>
              <a:rPr lang="es-ES" sz="2000" dirty="0"/>
              <a:t>, marcando con esto el momento en que la Web se hizo pública.</a:t>
            </a:r>
          </a:p>
        </p:txBody>
      </p:sp>
      <p:sp>
        <p:nvSpPr>
          <p:cNvPr id="10" name="CuadroTexto 9">
            <a:extLst>
              <a:ext uri="{FF2B5EF4-FFF2-40B4-BE49-F238E27FC236}">
                <a16:creationId xmlns:a16="http://schemas.microsoft.com/office/drawing/2014/main" id="{77754B3F-EE32-21DC-1A5B-4EF321AAAE37}"/>
              </a:ext>
            </a:extLst>
          </p:cNvPr>
          <p:cNvSpPr txBox="1"/>
          <p:nvPr/>
        </p:nvSpPr>
        <p:spPr>
          <a:xfrm>
            <a:off x="1709530" y="776315"/>
            <a:ext cx="6096000" cy="400110"/>
          </a:xfrm>
          <a:prstGeom prst="rect">
            <a:avLst/>
          </a:prstGeom>
          <a:noFill/>
        </p:spPr>
        <p:txBody>
          <a:bodyPr wrap="square">
            <a:spAutoFit/>
          </a:bodyPr>
          <a:lstStyle/>
          <a:p>
            <a:r>
              <a:rPr lang="es-ES" sz="2000" b="1" dirty="0"/>
              <a:t>WORLD WIDE WEB</a:t>
            </a:r>
          </a:p>
        </p:txBody>
      </p:sp>
      <p:pic>
        <p:nvPicPr>
          <p:cNvPr id="11" name="Imagen 10">
            <a:extLst>
              <a:ext uri="{FF2B5EF4-FFF2-40B4-BE49-F238E27FC236}">
                <a16:creationId xmlns:a16="http://schemas.microsoft.com/office/drawing/2014/main" id="{6ABA4013-C54B-5B3A-50BC-CE152EE30730}"/>
              </a:ext>
            </a:extLst>
          </p:cNvPr>
          <p:cNvPicPr>
            <a:picLocks noChangeAspect="1"/>
          </p:cNvPicPr>
          <p:nvPr/>
        </p:nvPicPr>
        <p:blipFill rotWithShape="1">
          <a:blip r:embed="rId4"/>
          <a:srcRect l="3817" t="14658" b="15747"/>
          <a:stretch/>
        </p:blipFill>
        <p:spPr>
          <a:xfrm>
            <a:off x="6467061" y="901268"/>
            <a:ext cx="5499652" cy="3049291"/>
          </a:xfrm>
          <a:prstGeom prst="rect">
            <a:avLst/>
          </a:prstGeom>
        </p:spPr>
      </p:pic>
      <p:sp>
        <p:nvSpPr>
          <p:cNvPr id="13" name="CuadroTexto 12">
            <a:extLst>
              <a:ext uri="{FF2B5EF4-FFF2-40B4-BE49-F238E27FC236}">
                <a16:creationId xmlns:a16="http://schemas.microsoft.com/office/drawing/2014/main" id="{CD38DAB9-45D3-E55B-E253-C99BB232F43B}"/>
              </a:ext>
            </a:extLst>
          </p:cNvPr>
          <p:cNvSpPr txBox="1"/>
          <p:nvPr/>
        </p:nvSpPr>
        <p:spPr>
          <a:xfrm>
            <a:off x="332959" y="1466447"/>
            <a:ext cx="5988327" cy="2352952"/>
          </a:xfrm>
          <a:prstGeom prst="rect">
            <a:avLst/>
          </a:prstGeom>
          <a:noFill/>
        </p:spPr>
        <p:txBody>
          <a:bodyPr wrap="square">
            <a:spAutoFit/>
          </a:bodyPr>
          <a:lstStyle/>
          <a:p>
            <a:pPr algn="just">
              <a:lnSpc>
                <a:spcPct val="150000"/>
              </a:lnSpc>
            </a:pPr>
            <a:r>
              <a:rPr lang="es-ES" sz="2000" dirty="0"/>
              <a:t>La </a:t>
            </a:r>
            <a:r>
              <a:rPr lang="es-ES" sz="2000" dirty="0" err="1"/>
              <a:t>World</a:t>
            </a:r>
            <a:r>
              <a:rPr lang="es-ES" sz="2000" dirty="0"/>
              <a:t> Wide Web —comúnmente conocida como WWW, W3, o la Web— es un sistema interconectado de páginas web públicas accesibles a través de Internet. La Web no es lo mismo que el Internet: la Web es una de las muchas aplicaciones construidas sobre Internet.</a:t>
            </a:r>
          </a:p>
        </p:txBody>
      </p:sp>
      <p:sp>
        <p:nvSpPr>
          <p:cNvPr id="15" name="CuadroTexto 14">
            <a:extLst>
              <a:ext uri="{FF2B5EF4-FFF2-40B4-BE49-F238E27FC236}">
                <a16:creationId xmlns:a16="http://schemas.microsoft.com/office/drawing/2014/main" id="{C363F99D-E7E9-CEC3-0F44-B20F2CDC5DFD}"/>
              </a:ext>
            </a:extLst>
          </p:cNvPr>
          <p:cNvSpPr txBox="1"/>
          <p:nvPr/>
        </p:nvSpPr>
        <p:spPr>
          <a:xfrm>
            <a:off x="6831038" y="6258778"/>
            <a:ext cx="6098344" cy="369332"/>
          </a:xfrm>
          <a:prstGeom prst="rect">
            <a:avLst/>
          </a:prstGeom>
          <a:noFill/>
        </p:spPr>
        <p:txBody>
          <a:bodyPr wrap="square">
            <a:spAutoFit/>
          </a:bodyPr>
          <a:lstStyle/>
          <a:p>
            <a:r>
              <a:rPr lang="es-ES" dirty="0">
                <a:hlinkClick r:id="rId5"/>
              </a:rPr>
              <a:t>https://www.youtube.com/watch?v=xrlHBrFuwlA</a:t>
            </a:r>
            <a:endParaRPr lang="es-ES" dirty="0"/>
          </a:p>
        </p:txBody>
      </p:sp>
    </p:spTree>
    <p:extLst>
      <p:ext uri="{BB962C8B-B14F-4D97-AF65-F5344CB8AC3E}">
        <p14:creationId xmlns:p14="http://schemas.microsoft.com/office/powerpoint/2010/main" val="179988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9A4A8-1D90-2286-CF20-32D623629A26}"/>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6B92FF0-4E4F-6F63-170B-D2FE956C8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5C4174B1-8C36-94B4-8DA8-0690DAF48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0E577CA4-35E7-A88A-684B-AB69BBF09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E0D3A89A-7157-A34C-584B-C3D79186B628}"/>
              </a:ext>
            </a:extLst>
          </p:cNvPr>
          <p:cNvSpPr txBox="1"/>
          <p:nvPr/>
        </p:nvSpPr>
        <p:spPr>
          <a:xfrm>
            <a:off x="4664764" y="1403864"/>
            <a:ext cx="324678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b="1" dirty="0"/>
              <a:t>PÁGINA WEB ESTÁTICA</a:t>
            </a:r>
          </a:p>
        </p:txBody>
      </p:sp>
      <p:sp>
        <p:nvSpPr>
          <p:cNvPr id="7" name="CuadroTexto 6">
            <a:extLst>
              <a:ext uri="{FF2B5EF4-FFF2-40B4-BE49-F238E27FC236}">
                <a16:creationId xmlns:a16="http://schemas.microsoft.com/office/drawing/2014/main" id="{20BBD8E8-C82B-1D9A-81BF-1E05E85D4F66}"/>
              </a:ext>
            </a:extLst>
          </p:cNvPr>
          <p:cNvSpPr txBox="1"/>
          <p:nvPr/>
        </p:nvSpPr>
        <p:spPr>
          <a:xfrm>
            <a:off x="1431234" y="2074126"/>
            <a:ext cx="9713843"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sz="2000" dirty="0"/>
              <a:t>Se denomina página web estática a aquella que se entrega al navegador del usuario exactamente como está almacenada. Esto significa que el contenido de la página no cambia a menos que sea editado y publicado nuevamente por el desarrollador.</a:t>
            </a:r>
          </a:p>
        </p:txBody>
      </p:sp>
      <p:sp>
        <p:nvSpPr>
          <p:cNvPr id="10" name="CuadroTexto 9">
            <a:extLst>
              <a:ext uri="{FF2B5EF4-FFF2-40B4-BE49-F238E27FC236}">
                <a16:creationId xmlns:a16="http://schemas.microsoft.com/office/drawing/2014/main" id="{AB474461-AB55-F00A-336B-E5D3CD8A8E7F}"/>
              </a:ext>
            </a:extLst>
          </p:cNvPr>
          <p:cNvSpPr txBox="1"/>
          <p:nvPr/>
        </p:nvSpPr>
        <p:spPr>
          <a:xfrm>
            <a:off x="3001616" y="4030202"/>
            <a:ext cx="657307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q"/>
            </a:pPr>
            <a:r>
              <a:rPr lang="es-ES" sz="2000" dirty="0"/>
              <a:t>Son fáciles de crear y alojar.</a:t>
            </a:r>
          </a:p>
          <a:p>
            <a:pPr marL="285750" indent="-285750" algn="just">
              <a:buFont typeface="Wingdings" panose="05000000000000000000" pitchFamily="2" charset="2"/>
              <a:buChar char="q"/>
            </a:pPr>
            <a:r>
              <a:rPr lang="es-ES" sz="2000" dirty="0"/>
              <a:t>Muestran el mismo contenido a todos los usuarios.</a:t>
            </a:r>
          </a:p>
          <a:p>
            <a:pPr marL="285750" indent="-285750" algn="just">
              <a:buFont typeface="Wingdings" panose="05000000000000000000" pitchFamily="2" charset="2"/>
              <a:buChar char="q"/>
            </a:pPr>
            <a:r>
              <a:rPr lang="es-ES" sz="2000" dirty="0"/>
              <a:t>Tienen tiempos de carga más rápidos gracias a su simplicidad.</a:t>
            </a:r>
          </a:p>
        </p:txBody>
      </p:sp>
      <p:sp>
        <p:nvSpPr>
          <p:cNvPr id="12" name="CuadroTexto 11">
            <a:extLst>
              <a:ext uri="{FF2B5EF4-FFF2-40B4-BE49-F238E27FC236}">
                <a16:creationId xmlns:a16="http://schemas.microsoft.com/office/drawing/2014/main" id="{1DF5C7C5-B03E-89AA-1832-1A3C803ED190}"/>
              </a:ext>
            </a:extLst>
          </p:cNvPr>
          <p:cNvSpPr txBox="1"/>
          <p:nvPr/>
        </p:nvSpPr>
        <p:spPr>
          <a:xfrm>
            <a:off x="3240155" y="3359941"/>
            <a:ext cx="60960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dirty="0"/>
              <a:t>características principales de las páginas web estáticas:</a:t>
            </a:r>
          </a:p>
        </p:txBody>
      </p:sp>
    </p:spTree>
    <p:extLst>
      <p:ext uri="{BB962C8B-B14F-4D97-AF65-F5344CB8AC3E}">
        <p14:creationId xmlns:p14="http://schemas.microsoft.com/office/powerpoint/2010/main" val="267803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8A50C-6A0C-BCA3-1085-9F78580DA81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ADD480C5-B6CB-AD19-69F7-887FC7344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6827E93E-2936-5AFA-6058-71620BE2A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F38453A9-E0AA-4AF1-1642-AB4998598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77FE869A-CDA7-8D2F-7CAE-408C1479643F}"/>
              </a:ext>
            </a:extLst>
          </p:cNvPr>
          <p:cNvSpPr txBox="1"/>
          <p:nvPr/>
        </p:nvSpPr>
        <p:spPr>
          <a:xfrm>
            <a:off x="344554" y="1436207"/>
            <a:ext cx="4943061" cy="41996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ES" sz="2000" b="1" dirty="0"/>
              <a:t>Beneficios de las páginas web estáticas:</a:t>
            </a:r>
          </a:p>
          <a:p>
            <a:pPr marL="342900" indent="-342900" algn="just">
              <a:lnSpc>
                <a:spcPct val="150000"/>
              </a:lnSpc>
              <a:buFont typeface="Wingdings" panose="05000000000000000000" pitchFamily="2" charset="2"/>
              <a:buChar char="§"/>
            </a:pPr>
            <a:r>
              <a:rPr lang="es-ES" sz="2000" dirty="0"/>
              <a:t>Al ser más ligeras, las páginas estáticas suelen cargar más rápido.</a:t>
            </a:r>
          </a:p>
          <a:p>
            <a:pPr marL="342900" indent="-342900" algn="just">
              <a:lnSpc>
                <a:spcPct val="150000"/>
              </a:lnSpc>
              <a:buFont typeface="Wingdings" panose="05000000000000000000" pitchFamily="2" charset="2"/>
              <a:buChar char="§"/>
            </a:pPr>
            <a:r>
              <a:rPr lang="es-ES" sz="2000" dirty="0"/>
              <a:t>Menor riesgo de vulnerabilidades de seguridad, ya que no interactúan con bases de datos ni procesan información del usuario.</a:t>
            </a:r>
          </a:p>
          <a:p>
            <a:pPr marL="342900" indent="-342900" algn="just">
              <a:lnSpc>
                <a:spcPct val="150000"/>
              </a:lnSpc>
              <a:buFont typeface="Wingdings" panose="05000000000000000000" pitchFamily="2" charset="2"/>
              <a:buChar char="§"/>
            </a:pPr>
            <a:r>
              <a:rPr lang="es-ES" sz="2000" dirty="0"/>
              <a:t>Pueden ser alojadas en cualquier servidor básico, sin requerimientos especiales.</a:t>
            </a:r>
          </a:p>
        </p:txBody>
      </p:sp>
      <p:sp>
        <p:nvSpPr>
          <p:cNvPr id="7" name="CuadroTexto 6">
            <a:extLst>
              <a:ext uri="{FF2B5EF4-FFF2-40B4-BE49-F238E27FC236}">
                <a16:creationId xmlns:a16="http://schemas.microsoft.com/office/drawing/2014/main" id="{E47F874E-8BCE-75B2-F85C-B08BB16EB112}"/>
              </a:ext>
            </a:extLst>
          </p:cNvPr>
          <p:cNvSpPr txBox="1"/>
          <p:nvPr/>
        </p:nvSpPr>
        <p:spPr>
          <a:xfrm>
            <a:off x="5817703" y="1448637"/>
            <a:ext cx="5579165" cy="40457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b="1" dirty="0"/>
              <a:t>Desventajas de las páginas web estáticas:</a:t>
            </a:r>
          </a:p>
          <a:p>
            <a:pPr marL="285750" indent="-285750" algn="just">
              <a:lnSpc>
                <a:spcPct val="150000"/>
              </a:lnSpc>
              <a:buFont typeface="Wingdings" panose="05000000000000000000" pitchFamily="2" charset="2"/>
              <a:buChar char="§"/>
            </a:pPr>
            <a:r>
              <a:rPr lang="es-ES" sz="2000" dirty="0"/>
              <a:t>No pueden ofrecer contenido personalizado o interactuar de manera significativa con el usuario.</a:t>
            </a:r>
          </a:p>
          <a:p>
            <a:pPr marL="285750" indent="-285750" algn="just">
              <a:lnSpc>
                <a:spcPct val="150000"/>
              </a:lnSpc>
              <a:buFont typeface="Wingdings" panose="05000000000000000000" pitchFamily="2" charset="2"/>
              <a:buChar char="§"/>
            </a:pPr>
            <a:r>
              <a:rPr lang="es-ES" sz="2000" dirty="0"/>
              <a:t>Cualquier actualización de contenido requiere de la intervención manual del desarrollador.</a:t>
            </a:r>
          </a:p>
          <a:p>
            <a:pPr marL="285750" indent="-285750" algn="just">
              <a:lnSpc>
                <a:spcPct val="150000"/>
              </a:lnSpc>
              <a:buFont typeface="Wingdings" panose="05000000000000000000" pitchFamily="2" charset="2"/>
              <a:buChar char="§"/>
            </a:pPr>
            <a:r>
              <a:rPr lang="es-ES" sz="2000" dirty="0"/>
              <a:t>No son ideales para webs que necesitan de actualizaciones constantes o que manejan grandes volúmenes de contenido dinámico.</a:t>
            </a:r>
          </a:p>
        </p:txBody>
      </p:sp>
    </p:spTree>
    <p:extLst>
      <p:ext uri="{BB962C8B-B14F-4D97-AF65-F5344CB8AC3E}">
        <p14:creationId xmlns:p14="http://schemas.microsoft.com/office/powerpoint/2010/main" val="37228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64CB8-3538-3B80-7CB3-2B76AA43B22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EB35F7C0-E5A8-0BCB-17C2-D8F44BB10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F81BD6A7-EA48-16C9-24DD-10A0BB589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5F9805B3-E137-3567-6CB6-826DA4BA8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3BAE5125-CAF9-1FA1-AEE5-AF41C0014D8B}"/>
              </a:ext>
            </a:extLst>
          </p:cNvPr>
          <p:cNvSpPr txBox="1"/>
          <p:nvPr/>
        </p:nvSpPr>
        <p:spPr>
          <a:xfrm>
            <a:off x="4717773" y="468715"/>
            <a:ext cx="30480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b="1" dirty="0"/>
              <a:t>PÁGINA WEB DINÁMICA</a:t>
            </a:r>
          </a:p>
        </p:txBody>
      </p:sp>
      <p:sp>
        <p:nvSpPr>
          <p:cNvPr id="7" name="CuadroTexto 6">
            <a:extLst>
              <a:ext uri="{FF2B5EF4-FFF2-40B4-BE49-F238E27FC236}">
                <a16:creationId xmlns:a16="http://schemas.microsoft.com/office/drawing/2014/main" id="{B4A226C2-5A69-EFC5-9F87-BFD95D5AC187}"/>
              </a:ext>
            </a:extLst>
          </p:cNvPr>
          <p:cNvSpPr txBox="1"/>
          <p:nvPr/>
        </p:nvSpPr>
        <p:spPr>
          <a:xfrm>
            <a:off x="1537252" y="1266683"/>
            <a:ext cx="9409043"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sz="2000" dirty="0"/>
              <a:t>Una página web dinámica es un documento en línea que permite la interacción con el usuario para crear experiencias personalizadas y únicas. Los contenidos de una página web dinámica varían con cada carga para ofrecer actualizaciones en tiempo real y ajustarse a las necesidades del visitante.</a:t>
            </a:r>
          </a:p>
        </p:txBody>
      </p:sp>
      <p:sp>
        <p:nvSpPr>
          <p:cNvPr id="10" name="CuadroTexto 9">
            <a:extLst>
              <a:ext uri="{FF2B5EF4-FFF2-40B4-BE49-F238E27FC236}">
                <a16:creationId xmlns:a16="http://schemas.microsoft.com/office/drawing/2014/main" id="{BC636AB3-1DA8-84F3-5D8B-3BEC6469AFC4}"/>
              </a:ext>
            </a:extLst>
          </p:cNvPr>
          <p:cNvSpPr txBox="1"/>
          <p:nvPr/>
        </p:nvSpPr>
        <p:spPr>
          <a:xfrm>
            <a:off x="3193773" y="2987980"/>
            <a:ext cx="609600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2000" dirty="0"/>
              <a:t>características principales de las páginas web dinámicas</a:t>
            </a:r>
          </a:p>
        </p:txBody>
      </p:sp>
      <p:sp>
        <p:nvSpPr>
          <p:cNvPr id="12" name="CuadroTexto 11">
            <a:extLst>
              <a:ext uri="{FF2B5EF4-FFF2-40B4-BE49-F238E27FC236}">
                <a16:creationId xmlns:a16="http://schemas.microsoft.com/office/drawing/2014/main" id="{E4C07A37-EABD-0E9E-6464-CD1105A9E7C3}"/>
              </a:ext>
            </a:extLst>
          </p:cNvPr>
          <p:cNvSpPr txBox="1"/>
          <p:nvPr/>
        </p:nvSpPr>
        <p:spPr>
          <a:xfrm>
            <a:off x="1835425" y="3785948"/>
            <a:ext cx="8812696"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a:buFont typeface="Wingdings" panose="05000000000000000000" pitchFamily="2" charset="2"/>
              <a:buChar char="§"/>
            </a:pPr>
            <a:r>
              <a:rPr lang="es-ES" sz="2000" dirty="0"/>
              <a:t>Permiten a los visitantes interactuar con los contenidos del sitio a través de formularios, herramientas interactivas o recursos multimedia.</a:t>
            </a:r>
          </a:p>
          <a:p>
            <a:pPr marL="342900" indent="-342900" algn="just">
              <a:buFont typeface="Wingdings" panose="05000000000000000000" pitchFamily="2" charset="2"/>
              <a:buChar char="§"/>
            </a:pPr>
            <a:r>
              <a:rPr lang="es-ES" sz="2000" dirty="0"/>
              <a:t>Su funcionamiento depende de lenguajes de programación como JavaScript o PHP, que generan cambios en la página como respuesta a las acciones del usuario.</a:t>
            </a:r>
          </a:p>
          <a:p>
            <a:pPr marL="342900" indent="-342900" algn="just">
              <a:buFont typeface="Wingdings" panose="05000000000000000000" pitchFamily="2" charset="2"/>
              <a:buChar char="§"/>
            </a:pPr>
            <a:r>
              <a:rPr lang="es-ES" sz="2000" dirty="0"/>
              <a:t>Incluyen recursos para automatizar tareas, especialmente útiles en webs de comercio electrónico</a:t>
            </a:r>
          </a:p>
        </p:txBody>
      </p:sp>
    </p:spTree>
    <p:extLst>
      <p:ext uri="{BB962C8B-B14F-4D97-AF65-F5344CB8AC3E}">
        <p14:creationId xmlns:p14="http://schemas.microsoft.com/office/powerpoint/2010/main" val="29266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6F937-ED9B-E33F-59C2-81A22F9488EF}"/>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E7C3C6C4-7EFA-8607-25F0-BC2CF1B9A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77B89B7F-270E-BABC-C0B1-4D748883B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90A65D0D-2738-8A18-44B8-710DC79E1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9108FD1C-3B2E-7390-9B58-9A8214D8CEC8}"/>
              </a:ext>
            </a:extLst>
          </p:cNvPr>
          <p:cNvSpPr txBox="1"/>
          <p:nvPr/>
        </p:nvSpPr>
        <p:spPr>
          <a:xfrm>
            <a:off x="371061" y="1602272"/>
            <a:ext cx="5128592" cy="43534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sz="2000" b="1" dirty="0"/>
              <a:t>Beneficios de las páginas web dinámicas:</a:t>
            </a:r>
          </a:p>
          <a:p>
            <a:pPr algn="just"/>
            <a:endParaRPr lang="es-ES" sz="2000" dirty="0"/>
          </a:p>
          <a:p>
            <a:pPr marL="342900" indent="-342900" algn="just">
              <a:lnSpc>
                <a:spcPct val="150000"/>
              </a:lnSpc>
              <a:buFont typeface="Wingdings" panose="05000000000000000000" pitchFamily="2" charset="2"/>
              <a:buChar char="§"/>
            </a:pPr>
            <a:r>
              <a:rPr lang="es-ES" sz="2000" dirty="0"/>
              <a:t>Ofrecen contenido personalizado y experiencias de usuario únicas.</a:t>
            </a:r>
          </a:p>
          <a:p>
            <a:pPr marL="342900" indent="-342900" algn="just">
              <a:lnSpc>
                <a:spcPct val="150000"/>
              </a:lnSpc>
              <a:buFont typeface="Wingdings" panose="05000000000000000000" pitchFamily="2" charset="2"/>
              <a:buChar char="§"/>
            </a:pPr>
            <a:r>
              <a:rPr lang="es-ES" sz="2000" dirty="0"/>
              <a:t>Mayor interacción con los usuarios, lo que puede mejorar la experiencia de los visitantes y la funcionalidad de la propia web.</a:t>
            </a:r>
          </a:p>
          <a:p>
            <a:pPr marL="342900" indent="-342900" algn="just">
              <a:lnSpc>
                <a:spcPct val="150000"/>
              </a:lnSpc>
              <a:buFont typeface="Wingdings" panose="05000000000000000000" pitchFamily="2" charset="2"/>
              <a:buChar char="§"/>
            </a:pPr>
            <a:r>
              <a:rPr lang="es-ES" sz="2000" dirty="0"/>
              <a:t>Capacidad para actualizar y cambiar el contenido automáticamente.</a:t>
            </a:r>
          </a:p>
        </p:txBody>
      </p:sp>
      <p:sp>
        <p:nvSpPr>
          <p:cNvPr id="7" name="CuadroTexto 6">
            <a:extLst>
              <a:ext uri="{FF2B5EF4-FFF2-40B4-BE49-F238E27FC236}">
                <a16:creationId xmlns:a16="http://schemas.microsoft.com/office/drawing/2014/main" id="{9B58B090-0BE4-A8B8-2293-5533D15C128C}"/>
              </a:ext>
            </a:extLst>
          </p:cNvPr>
          <p:cNvSpPr txBox="1"/>
          <p:nvPr/>
        </p:nvSpPr>
        <p:spPr>
          <a:xfrm>
            <a:off x="6096000" y="1602272"/>
            <a:ext cx="5844210" cy="43534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sz="2000" b="1" dirty="0"/>
              <a:t>Desventajas de las páginas web dinámicas:</a:t>
            </a:r>
          </a:p>
          <a:p>
            <a:pPr algn="just"/>
            <a:endParaRPr lang="es-ES" sz="2000" dirty="0"/>
          </a:p>
          <a:p>
            <a:pPr marL="342900" indent="-342900" algn="just">
              <a:lnSpc>
                <a:spcPct val="150000"/>
              </a:lnSpc>
              <a:buFont typeface="Wingdings" panose="05000000000000000000" pitchFamily="2" charset="2"/>
              <a:buChar char="§"/>
            </a:pPr>
            <a:r>
              <a:rPr lang="es-ES" sz="2000" dirty="0"/>
              <a:t>Requieren de habilidades de programación más avanzadas y una infraestructura más compleja.</a:t>
            </a:r>
          </a:p>
          <a:p>
            <a:pPr marL="342900" indent="-342900" algn="just">
              <a:lnSpc>
                <a:spcPct val="150000"/>
              </a:lnSpc>
              <a:buFont typeface="Wingdings" panose="05000000000000000000" pitchFamily="2" charset="2"/>
              <a:buChar char="§"/>
            </a:pPr>
            <a:r>
              <a:rPr lang="es-ES" sz="2000" dirty="0"/>
              <a:t>Pueden ser más costosas de mantener debido a su complejidad y a la necesidad de actualizaciones constantes.</a:t>
            </a:r>
          </a:p>
          <a:p>
            <a:pPr marL="342900" indent="-342900" algn="just">
              <a:lnSpc>
                <a:spcPct val="150000"/>
              </a:lnSpc>
              <a:buFont typeface="Wingdings" panose="05000000000000000000" pitchFamily="2" charset="2"/>
              <a:buChar char="§"/>
            </a:pPr>
            <a:r>
              <a:rPr lang="es-ES" sz="2000" dirty="0"/>
              <a:t>Mayor riesgo de vulnerabilidades de seguridad debido a la interacción con bases de datos y procesamiento de información del usuario.</a:t>
            </a:r>
          </a:p>
        </p:txBody>
      </p:sp>
    </p:spTree>
    <p:extLst>
      <p:ext uri="{BB962C8B-B14F-4D97-AF65-F5344CB8AC3E}">
        <p14:creationId xmlns:p14="http://schemas.microsoft.com/office/powerpoint/2010/main" val="81098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53B8F-85A1-7CC7-ECBC-94180A26D091}"/>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13B2CCAB-2EC0-94D3-A9AA-8748773A0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ED1D8B62-6BF4-D91C-9CE4-843E9FEE1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1A5C4B4A-B81C-FCDB-B1CB-24C958A16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70EF3F2E-8E42-AA47-1066-52B3AB02A149}"/>
              </a:ext>
            </a:extLst>
          </p:cNvPr>
          <p:cNvSpPr txBox="1"/>
          <p:nvPr/>
        </p:nvSpPr>
        <p:spPr>
          <a:xfrm>
            <a:off x="583095" y="1666145"/>
            <a:ext cx="5128592" cy="37379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ES" sz="2000" b="1" dirty="0"/>
              <a:t>Páginas estáticas: </a:t>
            </a:r>
            <a:r>
              <a:rPr lang="es-ES" sz="2000" dirty="0"/>
              <a:t>Suelen estar construidas con HTML y CSS, por lo que estas páginas no cambian a menos que se edite su código de forma manual. Este tipo de páginas web son ideales para espacios digitales que no necesitan ser actualizados de forma frecuente, como blogs personales o páginas de información corporativa.</a:t>
            </a:r>
          </a:p>
        </p:txBody>
      </p:sp>
      <p:sp>
        <p:nvSpPr>
          <p:cNvPr id="7" name="CuadroTexto 6">
            <a:extLst>
              <a:ext uri="{FF2B5EF4-FFF2-40B4-BE49-F238E27FC236}">
                <a16:creationId xmlns:a16="http://schemas.microsoft.com/office/drawing/2014/main" id="{92882240-48E5-F616-AFDB-6B8E1269CE93}"/>
              </a:ext>
            </a:extLst>
          </p:cNvPr>
          <p:cNvSpPr txBox="1"/>
          <p:nvPr/>
        </p:nvSpPr>
        <p:spPr>
          <a:xfrm>
            <a:off x="6626086" y="1666145"/>
            <a:ext cx="4625009" cy="32762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ES" sz="2000" b="1" dirty="0"/>
              <a:t>Páginas dinámicas: </a:t>
            </a:r>
            <a:r>
              <a:rPr lang="es-ES" sz="2000" dirty="0"/>
              <a:t>Utilizan lenguajes de programación del lado del servidor como PHP, Python o JavaScript, y se conectan a bases de datos para generar contenido en tiempo real. Son comunes en plataformas de comercio electrónico, redes sociales y foros.</a:t>
            </a:r>
          </a:p>
        </p:txBody>
      </p:sp>
      <p:sp>
        <p:nvSpPr>
          <p:cNvPr id="10" name="CuadroTexto 9">
            <a:extLst>
              <a:ext uri="{FF2B5EF4-FFF2-40B4-BE49-F238E27FC236}">
                <a16:creationId xmlns:a16="http://schemas.microsoft.com/office/drawing/2014/main" id="{BB23352E-22BE-EC79-6AD3-CC7553D58957}"/>
              </a:ext>
            </a:extLst>
          </p:cNvPr>
          <p:cNvSpPr txBox="1"/>
          <p:nvPr/>
        </p:nvSpPr>
        <p:spPr>
          <a:xfrm>
            <a:off x="6487551" y="5695223"/>
            <a:ext cx="6098344" cy="923330"/>
          </a:xfrm>
          <a:prstGeom prst="rect">
            <a:avLst/>
          </a:prstGeom>
          <a:noFill/>
        </p:spPr>
        <p:txBody>
          <a:bodyPr wrap="square">
            <a:spAutoFit/>
          </a:bodyPr>
          <a:lstStyle/>
          <a:p>
            <a:r>
              <a:rPr lang="es-ES" dirty="0">
                <a:hlinkClick r:id="rId4"/>
              </a:rPr>
              <a:t>https://www.youtube.com/watch?v=XysOWTZd4NI</a:t>
            </a:r>
            <a:endParaRPr lang="es-ES" dirty="0"/>
          </a:p>
          <a:p>
            <a:endParaRPr lang="es-ES" dirty="0"/>
          </a:p>
          <a:p>
            <a:endParaRPr lang="es-ES" dirty="0"/>
          </a:p>
        </p:txBody>
      </p:sp>
    </p:spTree>
    <p:extLst>
      <p:ext uri="{BB962C8B-B14F-4D97-AF65-F5344CB8AC3E}">
        <p14:creationId xmlns:p14="http://schemas.microsoft.com/office/powerpoint/2010/main" val="241251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8A44-29DC-7639-EABE-04F8608ECBF0}"/>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15FC6C1-8EC4-C7B0-4536-C8336F74D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F4248206-A1D7-9141-8057-582FCA31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B6B2550D-BC04-DA56-B88C-C74BA2438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F2731D22-E71D-29AC-0E44-131EF1087947}"/>
              </a:ext>
            </a:extLst>
          </p:cNvPr>
          <p:cNvSpPr txBox="1"/>
          <p:nvPr/>
        </p:nvSpPr>
        <p:spPr>
          <a:xfrm>
            <a:off x="583095" y="1624626"/>
            <a:ext cx="11039062" cy="3276282"/>
          </a:xfrm>
          <a:prstGeom prst="rect">
            <a:avLst/>
          </a:prstGeom>
          <a:noFill/>
        </p:spPr>
        <p:txBody>
          <a:bodyPr wrap="square">
            <a:spAutoFit/>
          </a:bodyPr>
          <a:lstStyle/>
          <a:p>
            <a:pPr algn="just">
              <a:lnSpc>
                <a:spcPct val="150000"/>
              </a:lnSpc>
            </a:pPr>
            <a:r>
              <a:rPr lang="es-ES" sz="2000" b="1" dirty="0"/>
              <a:t>QUÉ ES CSS</a:t>
            </a:r>
          </a:p>
          <a:p>
            <a:pPr algn="just">
              <a:lnSpc>
                <a:spcPct val="150000"/>
              </a:lnSpc>
            </a:pPr>
            <a:r>
              <a:rPr lang="es-ES" sz="2000" dirty="0"/>
              <a:t>CSS son las siglas en inglés para «hojas de estilo en cascada» (</a:t>
            </a:r>
            <a:r>
              <a:rPr lang="es-ES" sz="2000" dirty="0" err="1"/>
              <a:t>Cascading</a:t>
            </a:r>
            <a:r>
              <a:rPr lang="es-ES" sz="2000" dirty="0"/>
              <a:t> Style </a:t>
            </a:r>
            <a:r>
              <a:rPr lang="es-ES" sz="2000" dirty="0" err="1"/>
              <a:t>Sheets</a:t>
            </a:r>
            <a:r>
              <a:rPr lang="es-ES" sz="2000" dirty="0"/>
              <a:t>). Básicamente, es un lenguaje que maneja el diseño y presentación de las páginas web, es decir, cómo lucen cuando un usuario las visita. Funciona junto con el lenguaje HTML que se encarga del contenido básico de los sitios.</a:t>
            </a:r>
          </a:p>
          <a:p>
            <a:pPr algn="just">
              <a:lnSpc>
                <a:spcPct val="150000"/>
              </a:lnSpc>
            </a:pPr>
            <a:endParaRPr lang="es-ES" sz="2000" dirty="0"/>
          </a:p>
          <a:p>
            <a:pPr algn="just">
              <a:lnSpc>
                <a:spcPct val="150000"/>
              </a:lnSpc>
            </a:pPr>
            <a:r>
              <a:rPr lang="es-ES" sz="2000" dirty="0"/>
              <a:t>Se les denomina hojas de estilo «en cascada» porque puedes tener varias y una de ellas con las propiedades heredadas (o «en cascada») de otras.</a:t>
            </a:r>
          </a:p>
        </p:txBody>
      </p:sp>
      <p:sp>
        <p:nvSpPr>
          <p:cNvPr id="7" name="CuadroTexto 6">
            <a:extLst>
              <a:ext uri="{FF2B5EF4-FFF2-40B4-BE49-F238E27FC236}">
                <a16:creationId xmlns:a16="http://schemas.microsoft.com/office/drawing/2014/main" id="{BDBF5347-0F9B-DCBF-3BFC-9ECC7BF79428}"/>
              </a:ext>
            </a:extLst>
          </p:cNvPr>
          <p:cNvSpPr txBox="1"/>
          <p:nvPr/>
        </p:nvSpPr>
        <p:spPr>
          <a:xfrm>
            <a:off x="6833381" y="6211669"/>
            <a:ext cx="6098344" cy="646331"/>
          </a:xfrm>
          <a:prstGeom prst="rect">
            <a:avLst/>
          </a:prstGeom>
          <a:noFill/>
        </p:spPr>
        <p:txBody>
          <a:bodyPr wrap="square">
            <a:spAutoFit/>
          </a:bodyPr>
          <a:lstStyle/>
          <a:p>
            <a:r>
              <a:rPr lang="es-ES" dirty="0">
                <a:hlinkClick r:id="rId4"/>
              </a:rPr>
              <a:t>https://www.youtube.com/watch?v=8cSo0ijtkzU</a:t>
            </a:r>
            <a:endParaRPr lang="es-ES" dirty="0"/>
          </a:p>
          <a:p>
            <a:endParaRPr lang="es-ES" dirty="0"/>
          </a:p>
        </p:txBody>
      </p:sp>
    </p:spTree>
    <p:extLst>
      <p:ext uri="{BB962C8B-B14F-4D97-AF65-F5344CB8AC3E}">
        <p14:creationId xmlns:p14="http://schemas.microsoft.com/office/powerpoint/2010/main" val="143894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BE300-BDA7-4BB2-52CF-57CC9C3626F3}"/>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29CC5A0-84EA-8DF1-F82C-5211BDE56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202B540D-F78A-4FC3-7A21-6FBA5ADB9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3014872C-C9DF-4670-B4E2-86CB39762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73CF970D-26F4-4E88-07F0-E4C6D8668B62}"/>
              </a:ext>
            </a:extLst>
          </p:cNvPr>
          <p:cNvSpPr txBox="1"/>
          <p:nvPr/>
        </p:nvSpPr>
        <p:spPr>
          <a:xfrm>
            <a:off x="384314" y="1395754"/>
            <a:ext cx="5300869" cy="446705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ES" sz="2400" b="1" dirty="0"/>
              <a:t>El </a:t>
            </a:r>
            <a:r>
              <a:rPr lang="es-ES" sz="2400" b="1" dirty="0" err="1"/>
              <a:t>frontend</a:t>
            </a:r>
            <a:r>
              <a:rPr lang="es-ES" sz="2400" b="1" dirty="0"/>
              <a:t> </a:t>
            </a:r>
            <a:r>
              <a:rPr lang="es-ES" sz="2400" dirty="0"/>
              <a:t>sirve para realizar la interfaz de un sitio web, desde su estructura hasta los estilos, como pueden ser la definición de los colores, texturas, tipografías, secciones, entre otros. Su uso es determinante para que el usuario tenga una buena experiencia dentro del sitio o aplicación.</a:t>
            </a:r>
          </a:p>
        </p:txBody>
      </p:sp>
      <p:sp>
        <p:nvSpPr>
          <p:cNvPr id="7" name="CuadroTexto 6">
            <a:extLst>
              <a:ext uri="{FF2B5EF4-FFF2-40B4-BE49-F238E27FC236}">
                <a16:creationId xmlns:a16="http://schemas.microsoft.com/office/drawing/2014/main" id="{F8136D88-AAFF-77B0-9C1D-202CAE2D49C7}"/>
              </a:ext>
            </a:extLst>
          </p:cNvPr>
          <p:cNvSpPr txBox="1"/>
          <p:nvPr/>
        </p:nvSpPr>
        <p:spPr>
          <a:xfrm>
            <a:off x="6056240" y="1382963"/>
            <a:ext cx="5711687" cy="446705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s-ES" sz="2400" b="1" dirty="0"/>
              <a:t>El </a:t>
            </a:r>
            <a:r>
              <a:rPr lang="es-ES" sz="2400" b="1" dirty="0" err="1"/>
              <a:t>backend</a:t>
            </a:r>
            <a:r>
              <a:rPr lang="es-ES" sz="2400" b="1" dirty="0"/>
              <a:t> </a:t>
            </a:r>
            <a:r>
              <a:rPr lang="es-ES" sz="2400" dirty="0"/>
              <a:t>son todos los códigos ocultos que sirven para que una página web o aplicación funcione correctamente. Además, de su estructura y organización depende la experiencia de usuario. De igual forma, el </a:t>
            </a:r>
            <a:r>
              <a:rPr lang="es-ES" sz="2400" dirty="0" err="1"/>
              <a:t>backend</a:t>
            </a:r>
            <a:r>
              <a:rPr lang="es-ES" sz="2400" dirty="0"/>
              <a:t> se encarga de optimizar otros elementos y recursos como la seguridad y privacidad en un sitio web o aplicación. </a:t>
            </a:r>
          </a:p>
        </p:txBody>
      </p:sp>
      <p:sp>
        <p:nvSpPr>
          <p:cNvPr id="10" name="CuadroTexto 9">
            <a:extLst>
              <a:ext uri="{FF2B5EF4-FFF2-40B4-BE49-F238E27FC236}">
                <a16:creationId xmlns:a16="http://schemas.microsoft.com/office/drawing/2014/main" id="{904B0D68-E89C-BB2C-D764-0BAC337DFDC6}"/>
              </a:ext>
            </a:extLst>
          </p:cNvPr>
          <p:cNvSpPr txBox="1"/>
          <p:nvPr/>
        </p:nvSpPr>
        <p:spPr>
          <a:xfrm>
            <a:off x="6253188" y="6211669"/>
            <a:ext cx="6098344" cy="646331"/>
          </a:xfrm>
          <a:prstGeom prst="rect">
            <a:avLst/>
          </a:prstGeom>
          <a:noFill/>
        </p:spPr>
        <p:txBody>
          <a:bodyPr wrap="square">
            <a:spAutoFit/>
          </a:bodyPr>
          <a:lstStyle/>
          <a:p>
            <a:r>
              <a:rPr lang="es-ES" dirty="0">
                <a:hlinkClick r:id="rId4"/>
              </a:rPr>
              <a:t>https://www.youtube.com/watch?v=i9M7gdzlA7I</a:t>
            </a:r>
            <a:endParaRPr lang="es-ES" dirty="0"/>
          </a:p>
          <a:p>
            <a:endParaRPr lang="es-ES" dirty="0"/>
          </a:p>
        </p:txBody>
      </p:sp>
    </p:spTree>
    <p:extLst>
      <p:ext uri="{BB962C8B-B14F-4D97-AF65-F5344CB8AC3E}">
        <p14:creationId xmlns:p14="http://schemas.microsoft.com/office/powerpoint/2010/main" val="176004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39EBC-5FA4-EFD8-24F1-581C485D5EA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D4C6CAC8-20D8-382C-2065-8F44EBE29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0506304C-FF31-0BD4-B9D8-6DF50414D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7733E4A5-7C91-BF2E-335D-A85B585E5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91A6570B-C4CA-871E-C764-D749513B02B2}"/>
              </a:ext>
            </a:extLst>
          </p:cNvPr>
          <p:cNvSpPr txBox="1"/>
          <p:nvPr/>
        </p:nvSpPr>
        <p:spPr>
          <a:xfrm>
            <a:off x="1470992" y="776315"/>
            <a:ext cx="6096000" cy="400110"/>
          </a:xfrm>
          <a:prstGeom prst="rect">
            <a:avLst/>
          </a:prstGeom>
          <a:noFill/>
        </p:spPr>
        <p:txBody>
          <a:bodyPr wrap="square">
            <a:spAutoFit/>
          </a:bodyPr>
          <a:lstStyle/>
          <a:p>
            <a:r>
              <a:rPr lang="es-ES" sz="2000" b="1" dirty="0"/>
              <a:t>¿Qué es un CMS?</a:t>
            </a:r>
          </a:p>
        </p:txBody>
      </p:sp>
      <p:sp>
        <p:nvSpPr>
          <p:cNvPr id="7" name="CuadroTexto 6">
            <a:extLst>
              <a:ext uri="{FF2B5EF4-FFF2-40B4-BE49-F238E27FC236}">
                <a16:creationId xmlns:a16="http://schemas.microsoft.com/office/drawing/2014/main" id="{BAB3B0B2-47DA-5376-D205-907BEA6A3802}"/>
              </a:ext>
            </a:extLst>
          </p:cNvPr>
          <p:cNvSpPr txBox="1"/>
          <p:nvPr/>
        </p:nvSpPr>
        <p:spPr>
          <a:xfrm>
            <a:off x="218661" y="1164314"/>
            <a:ext cx="7162800" cy="5122941"/>
          </a:xfrm>
          <a:prstGeom prst="rect">
            <a:avLst/>
          </a:prstGeom>
          <a:noFill/>
        </p:spPr>
        <p:txBody>
          <a:bodyPr wrap="square">
            <a:spAutoFit/>
          </a:bodyPr>
          <a:lstStyle/>
          <a:p>
            <a:pPr algn="just">
              <a:lnSpc>
                <a:spcPct val="150000"/>
              </a:lnSpc>
            </a:pPr>
            <a:r>
              <a:rPr lang="es-ES" sz="2000" dirty="0"/>
              <a:t>Los sistemas de gestión de contenidos (Content Management </a:t>
            </a:r>
            <a:r>
              <a:rPr lang="es-ES" sz="2000" dirty="0" err="1"/>
              <a:t>Systems</a:t>
            </a:r>
            <a:r>
              <a:rPr lang="es-ES" sz="2000" dirty="0"/>
              <a:t> o CMS) es un software que se utiliza principalmente para facilitar la gestión de webs, ya sea en Internet o en una intranet, y por eso también son conocidos como gestores de contenido web (Web Content Management o WCM). Hay que tener en cuenta, sin embargo, que la aplicación de los CMS no se limita sólo a las webs.</a:t>
            </a:r>
          </a:p>
          <a:p>
            <a:pPr algn="just">
              <a:lnSpc>
                <a:spcPct val="150000"/>
              </a:lnSpc>
            </a:pPr>
            <a:endParaRPr lang="es-ES" sz="2000" dirty="0"/>
          </a:p>
          <a:p>
            <a:pPr algn="just">
              <a:lnSpc>
                <a:spcPct val="150000"/>
              </a:lnSpc>
            </a:pPr>
            <a:r>
              <a:rPr lang="es-ES" sz="2000" dirty="0"/>
              <a:t>James Robertson (2003 b) propone una división de la funcionalidad de los sistemas de gestión de contenidos en cuatro categorías: creación de contenido, gestión de contenido, publicación y presentación.</a:t>
            </a:r>
          </a:p>
        </p:txBody>
      </p:sp>
      <p:pic>
        <p:nvPicPr>
          <p:cNvPr id="9" name="Imagen 8">
            <a:extLst>
              <a:ext uri="{FF2B5EF4-FFF2-40B4-BE49-F238E27FC236}">
                <a16:creationId xmlns:a16="http://schemas.microsoft.com/office/drawing/2014/main" id="{44960FE9-4485-DE5F-5CFE-8A251D2326B9}"/>
              </a:ext>
            </a:extLst>
          </p:cNvPr>
          <p:cNvPicPr>
            <a:picLocks noChangeAspect="1"/>
          </p:cNvPicPr>
          <p:nvPr/>
        </p:nvPicPr>
        <p:blipFill rotWithShape="1">
          <a:blip r:embed="rId4"/>
          <a:srcRect l="11279" t="21442" r="8608" b="18941"/>
          <a:stretch/>
        </p:blipFill>
        <p:spPr>
          <a:xfrm rot="16200000">
            <a:off x="6629400" y="1318590"/>
            <a:ext cx="6467061" cy="4220818"/>
          </a:xfrm>
          <a:prstGeom prst="rect">
            <a:avLst/>
          </a:prstGeom>
        </p:spPr>
      </p:pic>
      <p:sp>
        <p:nvSpPr>
          <p:cNvPr id="11" name="CuadroTexto 10">
            <a:extLst>
              <a:ext uri="{FF2B5EF4-FFF2-40B4-BE49-F238E27FC236}">
                <a16:creationId xmlns:a16="http://schemas.microsoft.com/office/drawing/2014/main" id="{34B359DE-24ED-FF22-EC56-684A96655464}"/>
              </a:ext>
            </a:extLst>
          </p:cNvPr>
          <p:cNvSpPr txBox="1"/>
          <p:nvPr/>
        </p:nvSpPr>
        <p:spPr>
          <a:xfrm>
            <a:off x="2725615" y="6305922"/>
            <a:ext cx="6098344" cy="646331"/>
          </a:xfrm>
          <a:prstGeom prst="rect">
            <a:avLst/>
          </a:prstGeom>
          <a:noFill/>
        </p:spPr>
        <p:txBody>
          <a:bodyPr wrap="square">
            <a:spAutoFit/>
          </a:bodyPr>
          <a:lstStyle/>
          <a:p>
            <a:r>
              <a:rPr lang="es-ES" dirty="0">
                <a:hlinkClick r:id="rId5"/>
              </a:rPr>
              <a:t>https://www.youtube.com/watch?v=znLuEZXz1x0</a:t>
            </a:r>
            <a:endParaRPr lang="es-ES" dirty="0"/>
          </a:p>
          <a:p>
            <a:endParaRPr lang="es-ES" dirty="0"/>
          </a:p>
        </p:txBody>
      </p:sp>
    </p:spTree>
    <p:extLst>
      <p:ext uri="{BB962C8B-B14F-4D97-AF65-F5344CB8AC3E}">
        <p14:creationId xmlns:p14="http://schemas.microsoft.com/office/powerpoint/2010/main" val="391324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A4F50-F15C-D8F7-CD62-BCF46DE02F7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3D3DEC38-8652-AA83-2D48-83309E312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0ABBEFE9-21A2-3E96-BD46-74565806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F2123552-87CC-7BC0-F8A8-0E24A9BFF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2050" name="Picture 2" descr="Partes de una página web: Estructura y contenido | Blog de LucusHost">
            <a:extLst>
              <a:ext uri="{FF2B5EF4-FFF2-40B4-BE49-F238E27FC236}">
                <a16:creationId xmlns:a16="http://schemas.microsoft.com/office/drawing/2014/main" id="{3EB81D78-5A26-57D9-9A73-990B0C345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488" y="499274"/>
            <a:ext cx="6431860" cy="587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730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AF993-74E3-FA65-2190-047E1BD956C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1DB70170-CFF1-982B-2B5F-D171B364A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FF4EF084-A01A-795A-4493-5B4523A5A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F2F7BA0C-AC11-132A-C836-9ABD30A63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4" name="Imagen 3">
            <a:extLst>
              <a:ext uri="{FF2B5EF4-FFF2-40B4-BE49-F238E27FC236}">
                <a16:creationId xmlns:a16="http://schemas.microsoft.com/office/drawing/2014/main" id="{15528191-FD7A-3F16-1CC0-E297BDDFC646}"/>
              </a:ext>
            </a:extLst>
          </p:cNvPr>
          <p:cNvPicPr>
            <a:picLocks noChangeAspect="1"/>
          </p:cNvPicPr>
          <p:nvPr/>
        </p:nvPicPr>
        <p:blipFill>
          <a:blip r:embed="rId4"/>
          <a:stretch>
            <a:fillRect/>
          </a:stretch>
        </p:blipFill>
        <p:spPr>
          <a:xfrm>
            <a:off x="755375" y="1410693"/>
            <a:ext cx="10906538" cy="4359966"/>
          </a:xfrm>
          <a:prstGeom prst="rect">
            <a:avLst/>
          </a:prstGeom>
        </p:spPr>
      </p:pic>
    </p:spTree>
    <p:extLst>
      <p:ext uri="{BB962C8B-B14F-4D97-AF65-F5344CB8AC3E}">
        <p14:creationId xmlns:p14="http://schemas.microsoft.com/office/powerpoint/2010/main" val="174765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a:extLst>
            <a:ext uri="{FF2B5EF4-FFF2-40B4-BE49-F238E27FC236}">
              <a16:creationId xmlns:a16="http://schemas.microsoft.com/office/drawing/2014/main" id="{67CC6ADA-98DC-152C-61D9-C19880E0BC15}"/>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30E5819-BA3E-CFD1-0641-33233002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B6731167-9C12-E969-1E6C-8D0BDC362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AF7A3A51-8CBE-4AC7-E2D5-3830C2D61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3" name="Imagen 2">
            <a:extLst>
              <a:ext uri="{FF2B5EF4-FFF2-40B4-BE49-F238E27FC236}">
                <a16:creationId xmlns:a16="http://schemas.microsoft.com/office/drawing/2014/main" id="{C120BA5A-B20A-F54A-0B68-C7D44AE59F86}"/>
              </a:ext>
            </a:extLst>
          </p:cNvPr>
          <p:cNvPicPr>
            <a:picLocks noChangeAspect="1"/>
          </p:cNvPicPr>
          <p:nvPr/>
        </p:nvPicPr>
        <p:blipFill rotWithShape="1">
          <a:blip r:embed="rId4"/>
          <a:srcRect t="18826" b="15702"/>
          <a:stretch/>
        </p:blipFill>
        <p:spPr>
          <a:xfrm>
            <a:off x="2390154" y="2062207"/>
            <a:ext cx="7000875" cy="2238790"/>
          </a:xfrm>
          <a:prstGeom prst="rect">
            <a:avLst/>
          </a:prstGeom>
        </p:spPr>
      </p:pic>
    </p:spTree>
    <p:extLst>
      <p:ext uri="{BB962C8B-B14F-4D97-AF65-F5344CB8AC3E}">
        <p14:creationId xmlns:p14="http://schemas.microsoft.com/office/powerpoint/2010/main" val="377531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4ED3C-A481-CD99-ACFA-0873BEDBEDF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6CAA736E-2080-1439-85BE-954AF31E9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C6A40B65-3550-AD88-DE51-A4A04D16F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20220C16-BDC8-A0E0-53CB-D4F175826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3074" name="Picture 2" descr="Todos los Elementos de Una Página Web y Sus Partes [2022]">
            <a:extLst>
              <a:ext uri="{FF2B5EF4-FFF2-40B4-BE49-F238E27FC236}">
                <a16:creationId xmlns:a16="http://schemas.microsoft.com/office/drawing/2014/main" id="{2E14B1B6-CD17-70E8-94C7-041BBE085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490" y="251791"/>
            <a:ext cx="8972550" cy="6222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6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3FB6264-0DEF-73F3-C71E-E1BF235BB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AE783F01-44ED-F763-BB6A-57B5C819D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814ACAEF-B25A-8265-8ECB-767FB55FA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10" name="CuadroTexto 9">
            <a:extLst>
              <a:ext uri="{FF2B5EF4-FFF2-40B4-BE49-F238E27FC236}">
                <a16:creationId xmlns:a16="http://schemas.microsoft.com/office/drawing/2014/main" id="{CBA50BE5-FB69-9796-538E-C8BFA08FAB30}"/>
              </a:ext>
            </a:extLst>
          </p:cNvPr>
          <p:cNvSpPr txBox="1"/>
          <p:nvPr/>
        </p:nvSpPr>
        <p:spPr>
          <a:xfrm>
            <a:off x="450575" y="1693039"/>
            <a:ext cx="6626086" cy="4199611"/>
          </a:xfrm>
          <a:prstGeom prst="rect">
            <a:avLst/>
          </a:prstGeom>
          <a:noFill/>
        </p:spPr>
        <p:txBody>
          <a:bodyPr wrap="square">
            <a:spAutoFit/>
          </a:bodyPr>
          <a:lstStyle/>
          <a:p>
            <a:pPr algn="just">
              <a:lnSpc>
                <a:spcPct val="150000"/>
              </a:lnSpc>
            </a:pPr>
            <a:r>
              <a:rPr lang="es-ES" sz="2000" dirty="0"/>
              <a:t>Un sitio web (en </a:t>
            </a:r>
            <a:r>
              <a:rPr lang="es-ES" sz="2000" dirty="0" err="1"/>
              <a:t>inglés:website</a:t>
            </a:r>
            <a:r>
              <a:rPr lang="es-ES" sz="2000" dirty="0"/>
              <a:t>) es un conjunto de páginas </a:t>
            </a:r>
            <a:r>
              <a:rPr lang="es-ES" sz="2000" dirty="0" err="1"/>
              <a:t>html</a:t>
            </a:r>
            <a:r>
              <a:rPr lang="es-ES" sz="2000" dirty="0"/>
              <a:t> relacionadas entre sí por hiperenlaces, gestionadas por una única entidad o persona, accesibles desde Internet a partir de una dirección URL de su página índice (</a:t>
            </a:r>
            <a:r>
              <a:rPr lang="es-ES" sz="2000" dirty="0" err="1"/>
              <a:t>index</a:t>
            </a:r>
            <a:r>
              <a:rPr lang="es-ES" sz="2000" dirty="0"/>
              <a:t>) y con una unidad de contenido y de estilo gráfico. Incluye textos, imágenes, archivos de audio, vídeo y enlaces a otros sitios web. Normalmente no se diseña una página web aislada sino más bien un sitio completo donde a partir de una página principal o índice se enlazan el resto de páginas. </a:t>
            </a:r>
          </a:p>
        </p:txBody>
      </p:sp>
      <p:sp>
        <p:nvSpPr>
          <p:cNvPr id="11" name="CuadroTexto 10">
            <a:extLst>
              <a:ext uri="{FF2B5EF4-FFF2-40B4-BE49-F238E27FC236}">
                <a16:creationId xmlns:a16="http://schemas.microsoft.com/office/drawing/2014/main" id="{AD8222EF-6F3A-2BC6-6707-B4FBA0F7E12D}"/>
              </a:ext>
            </a:extLst>
          </p:cNvPr>
          <p:cNvSpPr txBox="1"/>
          <p:nvPr/>
        </p:nvSpPr>
        <p:spPr>
          <a:xfrm>
            <a:off x="1656522" y="755374"/>
            <a:ext cx="1303562" cy="400110"/>
          </a:xfrm>
          <a:prstGeom prst="rect">
            <a:avLst/>
          </a:prstGeom>
          <a:noFill/>
        </p:spPr>
        <p:txBody>
          <a:bodyPr wrap="none" rtlCol="0">
            <a:spAutoFit/>
          </a:bodyPr>
          <a:lstStyle/>
          <a:p>
            <a:r>
              <a:rPr lang="es-ES" sz="2000" b="1" dirty="0"/>
              <a:t>SITIO WEB</a:t>
            </a:r>
          </a:p>
        </p:txBody>
      </p:sp>
      <p:pic>
        <p:nvPicPr>
          <p:cNvPr id="1026" name="Picture 2" descr="Qué tipos de sitios web existen? - Dominios .MX">
            <a:extLst>
              <a:ext uri="{FF2B5EF4-FFF2-40B4-BE49-F238E27FC236}">
                <a16:creationId xmlns:a16="http://schemas.microsoft.com/office/drawing/2014/main" id="{CFD8E709-C100-33C5-012C-B3D6F72E3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1764" y="1124445"/>
            <a:ext cx="4621696" cy="462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01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34E6-54DB-58F2-4294-419D080E4B52}"/>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AC10089-8A2D-95FD-D182-BE801CD65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267B8DC3-7E3C-FF31-B445-1A040265E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2F32D975-4060-E13F-BBA3-2D48E66B3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3" name="CuadroTexto 2">
            <a:extLst>
              <a:ext uri="{FF2B5EF4-FFF2-40B4-BE49-F238E27FC236}">
                <a16:creationId xmlns:a16="http://schemas.microsoft.com/office/drawing/2014/main" id="{5FD6AA92-D237-528B-3078-D7F691D2A9C1}"/>
              </a:ext>
            </a:extLst>
          </p:cNvPr>
          <p:cNvSpPr txBox="1"/>
          <p:nvPr/>
        </p:nvSpPr>
        <p:spPr>
          <a:xfrm>
            <a:off x="1775792" y="776315"/>
            <a:ext cx="6096000" cy="400110"/>
          </a:xfrm>
          <a:prstGeom prst="rect">
            <a:avLst/>
          </a:prstGeom>
          <a:noFill/>
        </p:spPr>
        <p:txBody>
          <a:bodyPr wrap="square">
            <a:spAutoFit/>
          </a:bodyPr>
          <a:lstStyle/>
          <a:p>
            <a:r>
              <a:rPr lang="es-ES" sz="2000" b="1" dirty="0"/>
              <a:t>LA ESTRUCTURA DE ARCHIVOS Y CARPETAS</a:t>
            </a:r>
          </a:p>
        </p:txBody>
      </p:sp>
      <p:sp>
        <p:nvSpPr>
          <p:cNvPr id="7" name="CuadroTexto 6">
            <a:extLst>
              <a:ext uri="{FF2B5EF4-FFF2-40B4-BE49-F238E27FC236}">
                <a16:creationId xmlns:a16="http://schemas.microsoft.com/office/drawing/2014/main" id="{27F39221-95B8-B870-8403-D9672D886712}"/>
              </a:ext>
            </a:extLst>
          </p:cNvPr>
          <p:cNvSpPr txBox="1"/>
          <p:nvPr/>
        </p:nvSpPr>
        <p:spPr>
          <a:xfrm>
            <a:off x="318052" y="1420409"/>
            <a:ext cx="11555895" cy="4661276"/>
          </a:xfrm>
          <a:prstGeom prst="rect">
            <a:avLst/>
          </a:prstGeom>
          <a:noFill/>
        </p:spPr>
        <p:txBody>
          <a:bodyPr wrap="square">
            <a:spAutoFit/>
          </a:bodyPr>
          <a:lstStyle/>
          <a:p>
            <a:pPr algn="just">
              <a:lnSpc>
                <a:spcPct val="150000"/>
              </a:lnSpc>
            </a:pPr>
            <a:r>
              <a:rPr lang="es-ES" sz="2000" dirty="0"/>
              <a:t>Antes de iniciar el diseño de un sitio web es necesario preparar su estructura de carpetas y archivos. Cuando el número de ficheros es considerable, resulta muy útil ubicarlos en carpetas para facilitar su localización y edición.</a:t>
            </a:r>
          </a:p>
          <a:p>
            <a:pPr algn="just">
              <a:lnSpc>
                <a:spcPct val="150000"/>
              </a:lnSpc>
            </a:pPr>
            <a:endParaRPr lang="es-ES" sz="2000" dirty="0"/>
          </a:p>
          <a:p>
            <a:pPr algn="just">
              <a:lnSpc>
                <a:spcPct val="150000"/>
              </a:lnSpc>
            </a:pPr>
            <a:r>
              <a:rPr lang="es-ES" sz="2000" dirty="0"/>
              <a:t> Existen múltiples posibilidades de organizar el sistema de ficheros.</a:t>
            </a:r>
          </a:p>
          <a:p>
            <a:pPr algn="just">
              <a:lnSpc>
                <a:spcPct val="150000"/>
              </a:lnSpc>
            </a:pPr>
            <a:endParaRPr lang="es-ES" sz="2000" dirty="0"/>
          </a:p>
          <a:p>
            <a:pPr algn="just">
              <a:lnSpc>
                <a:spcPct val="150000"/>
              </a:lnSpc>
            </a:pPr>
            <a:r>
              <a:rPr lang="es-ES" sz="2000" dirty="0"/>
              <a:t>Con carácter general se proponen un modelo basado en la organización por tipos de archivos.</a:t>
            </a:r>
          </a:p>
          <a:p>
            <a:pPr algn="just">
              <a:lnSpc>
                <a:spcPct val="150000"/>
              </a:lnSpc>
            </a:pPr>
            <a:endParaRPr lang="es-ES" sz="2000" dirty="0"/>
          </a:p>
          <a:p>
            <a:pPr algn="just">
              <a:lnSpc>
                <a:spcPct val="150000"/>
              </a:lnSpc>
            </a:pPr>
            <a:r>
              <a:rPr lang="es-ES" sz="2000" dirty="0"/>
              <a:t>Las páginas HTML se guardarán en el directorio o carpeta principal mientras que los elementos que utilizan (audios, vídeos, hojas de estilo, imágenes, </a:t>
            </a:r>
            <a:r>
              <a:rPr lang="es-ES" sz="2000" dirty="0" err="1"/>
              <a:t>etc</a:t>
            </a:r>
            <a:r>
              <a:rPr lang="es-ES" sz="2000" dirty="0"/>
              <a:t>) se situarán en las subcarpetas correspondientes. </a:t>
            </a:r>
          </a:p>
        </p:txBody>
      </p:sp>
    </p:spTree>
    <p:extLst>
      <p:ext uri="{BB962C8B-B14F-4D97-AF65-F5344CB8AC3E}">
        <p14:creationId xmlns:p14="http://schemas.microsoft.com/office/powerpoint/2010/main" val="26214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03482-AA32-2FBC-13B3-833424A9D19B}"/>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4DB20581-173E-1E4D-6A7A-D0305A7B0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584BD698-D117-A4C2-69EA-23C2BC425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2C593246-44FB-6528-61B0-033EDF969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3" name="Imagen 2">
            <a:extLst>
              <a:ext uri="{FF2B5EF4-FFF2-40B4-BE49-F238E27FC236}">
                <a16:creationId xmlns:a16="http://schemas.microsoft.com/office/drawing/2014/main" id="{7B26DA27-77B3-594F-2D59-B4595AC23744}"/>
              </a:ext>
            </a:extLst>
          </p:cNvPr>
          <p:cNvPicPr>
            <a:picLocks noChangeAspect="1"/>
          </p:cNvPicPr>
          <p:nvPr/>
        </p:nvPicPr>
        <p:blipFill rotWithShape="1">
          <a:blip r:embed="rId4"/>
          <a:srcRect l="31522" t="30656" r="32935" b="29914"/>
          <a:stretch/>
        </p:blipFill>
        <p:spPr>
          <a:xfrm>
            <a:off x="1338469" y="821636"/>
            <a:ext cx="9727096" cy="5261112"/>
          </a:xfrm>
          <a:prstGeom prst="rect">
            <a:avLst/>
          </a:prstGeom>
        </p:spPr>
      </p:pic>
    </p:spTree>
    <p:extLst>
      <p:ext uri="{BB962C8B-B14F-4D97-AF65-F5344CB8AC3E}">
        <p14:creationId xmlns:p14="http://schemas.microsoft.com/office/powerpoint/2010/main" val="149898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3BD68-ECB4-DB54-E27D-0C5109B2CEB5}"/>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FA638FBE-F946-1B07-D554-28A60B26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AD2D2351-5FFE-166E-3D85-324C68EF6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AED38D11-F84D-51D6-3CB5-B88F55724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
        <p:nvSpPr>
          <p:cNvPr id="2" name="CuadroTexto 1">
            <a:extLst>
              <a:ext uri="{FF2B5EF4-FFF2-40B4-BE49-F238E27FC236}">
                <a16:creationId xmlns:a16="http://schemas.microsoft.com/office/drawing/2014/main" id="{2ED88548-43B8-4849-D97A-3FE277E3EB3A}"/>
              </a:ext>
            </a:extLst>
          </p:cNvPr>
          <p:cNvSpPr txBox="1"/>
          <p:nvPr/>
        </p:nvSpPr>
        <p:spPr>
          <a:xfrm>
            <a:off x="1577009" y="743394"/>
            <a:ext cx="2332382" cy="400110"/>
          </a:xfrm>
          <a:prstGeom prst="rect">
            <a:avLst/>
          </a:prstGeom>
          <a:noFill/>
        </p:spPr>
        <p:txBody>
          <a:bodyPr wrap="square" rtlCol="0">
            <a:spAutoFit/>
          </a:bodyPr>
          <a:lstStyle/>
          <a:p>
            <a:r>
              <a:rPr lang="es-ES" sz="2000" b="1" dirty="0"/>
              <a:t>URL</a:t>
            </a:r>
          </a:p>
        </p:txBody>
      </p:sp>
      <p:sp>
        <p:nvSpPr>
          <p:cNvPr id="4" name="CuadroTexto 3">
            <a:extLst>
              <a:ext uri="{FF2B5EF4-FFF2-40B4-BE49-F238E27FC236}">
                <a16:creationId xmlns:a16="http://schemas.microsoft.com/office/drawing/2014/main" id="{7425D54F-AEBA-3BB8-3F45-4871FA7B4305}"/>
              </a:ext>
            </a:extLst>
          </p:cNvPr>
          <p:cNvSpPr txBox="1"/>
          <p:nvPr/>
        </p:nvSpPr>
        <p:spPr>
          <a:xfrm>
            <a:off x="271669" y="1468788"/>
            <a:ext cx="4737652" cy="5122941"/>
          </a:xfrm>
          <a:prstGeom prst="rect">
            <a:avLst/>
          </a:prstGeom>
          <a:noFill/>
        </p:spPr>
        <p:txBody>
          <a:bodyPr wrap="square">
            <a:spAutoFit/>
          </a:bodyPr>
          <a:lstStyle/>
          <a:p>
            <a:pPr algn="just">
              <a:lnSpc>
                <a:spcPct val="150000"/>
              </a:lnSpc>
            </a:pPr>
            <a:r>
              <a:rPr lang="es-ES" sz="2000" dirty="0"/>
              <a:t>URL significa </a:t>
            </a:r>
            <a:r>
              <a:rPr lang="es-ES" sz="2000" b="1" dirty="0" err="1"/>
              <a:t>Uniform</a:t>
            </a:r>
            <a:r>
              <a:rPr lang="es-ES" sz="2000" b="1" dirty="0"/>
              <a:t> </a:t>
            </a:r>
            <a:r>
              <a:rPr lang="es-ES" sz="2000" b="1" dirty="0" err="1"/>
              <a:t>Resource</a:t>
            </a:r>
            <a:r>
              <a:rPr lang="es-ES" sz="2000" b="1" dirty="0"/>
              <a:t> </a:t>
            </a:r>
            <a:r>
              <a:rPr lang="es-ES" sz="2000" b="1" dirty="0" err="1"/>
              <a:t>Locator</a:t>
            </a:r>
            <a:r>
              <a:rPr lang="es-ES" sz="2000" b="1" dirty="0"/>
              <a:t> </a:t>
            </a:r>
            <a:r>
              <a:rPr lang="es-ES" sz="2000" dirty="0"/>
              <a:t>y es la dirección única y específica que se asigna a cada uno de los recursos disponibles de la </a:t>
            </a:r>
            <a:r>
              <a:rPr lang="es-ES" sz="2000" dirty="0" err="1"/>
              <a:t>World</a:t>
            </a:r>
            <a:r>
              <a:rPr lang="es-ES" sz="2000" dirty="0"/>
              <a:t> Wide Web para que puedan ser localizados por el navegador y visitados por los usuarios. Es decir, cada vez que navegas por internet, las URL van contigo. Si aún no tienes del todo claro qué son, para qué sirven y, sobre todo, cómo pueden ayudarte en el posicionamiento web de tu marca, sigue leyendo.</a:t>
            </a:r>
          </a:p>
        </p:txBody>
      </p:sp>
      <p:pic>
        <p:nvPicPr>
          <p:cNvPr id="10" name="Imagen 9">
            <a:extLst>
              <a:ext uri="{FF2B5EF4-FFF2-40B4-BE49-F238E27FC236}">
                <a16:creationId xmlns:a16="http://schemas.microsoft.com/office/drawing/2014/main" id="{482F448A-2968-BBE2-A720-7F97155B9433}"/>
              </a:ext>
            </a:extLst>
          </p:cNvPr>
          <p:cNvPicPr>
            <a:picLocks noChangeAspect="1"/>
          </p:cNvPicPr>
          <p:nvPr/>
        </p:nvPicPr>
        <p:blipFill>
          <a:blip r:embed="rId4"/>
          <a:stretch>
            <a:fillRect/>
          </a:stretch>
        </p:blipFill>
        <p:spPr>
          <a:xfrm>
            <a:off x="5194851" y="2256832"/>
            <a:ext cx="6851375" cy="2575789"/>
          </a:xfrm>
          <a:prstGeom prst="rect">
            <a:avLst/>
          </a:prstGeom>
        </p:spPr>
      </p:pic>
      <p:sp>
        <p:nvSpPr>
          <p:cNvPr id="7" name="CuadroTexto 6">
            <a:extLst>
              <a:ext uri="{FF2B5EF4-FFF2-40B4-BE49-F238E27FC236}">
                <a16:creationId xmlns:a16="http://schemas.microsoft.com/office/drawing/2014/main" id="{A9FE01A0-F1FD-9152-3A03-90F912DE1D05}"/>
              </a:ext>
            </a:extLst>
          </p:cNvPr>
          <p:cNvSpPr txBox="1"/>
          <p:nvPr/>
        </p:nvSpPr>
        <p:spPr>
          <a:xfrm>
            <a:off x="6093656" y="5945398"/>
            <a:ext cx="6098344" cy="646331"/>
          </a:xfrm>
          <a:prstGeom prst="rect">
            <a:avLst/>
          </a:prstGeom>
          <a:noFill/>
        </p:spPr>
        <p:txBody>
          <a:bodyPr wrap="square">
            <a:spAutoFit/>
          </a:bodyPr>
          <a:lstStyle/>
          <a:p>
            <a:r>
              <a:rPr lang="es-ES" dirty="0">
                <a:hlinkClick r:id="rId5"/>
              </a:rPr>
              <a:t>https://www.youtube.com/watch?v=Ys6Q5ejMmNI</a:t>
            </a:r>
            <a:endParaRPr lang="es-ES" dirty="0"/>
          </a:p>
          <a:p>
            <a:endParaRPr lang="es-ES" dirty="0"/>
          </a:p>
        </p:txBody>
      </p:sp>
    </p:spTree>
    <p:extLst>
      <p:ext uri="{BB962C8B-B14F-4D97-AF65-F5344CB8AC3E}">
        <p14:creationId xmlns:p14="http://schemas.microsoft.com/office/powerpoint/2010/main" val="147235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DC10F-9356-85BC-E012-7FAD94D7CC16}"/>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CA93C4F3-98BE-38B2-22DA-81838AFBA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C1D28719-419B-D49F-8CD7-A12402E55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01FED947-3927-2CDF-1701-34D34C45F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pic>
        <p:nvPicPr>
          <p:cNvPr id="1026" name="Picture 2" descr="Creación de sitios web: ¿Qué es una URL?">
            <a:extLst>
              <a:ext uri="{FF2B5EF4-FFF2-40B4-BE49-F238E27FC236}">
                <a16:creationId xmlns:a16="http://schemas.microsoft.com/office/drawing/2014/main" id="{77EDA3C8-2369-BD2F-6BF3-AED9470054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277" t="12114" r="9552" b="23980"/>
          <a:stretch/>
        </p:blipFill>
        <p:spPr bwMode="auto">
          <a:xfrm>
            <a:off x="1272208" y="582429"/>
            <a:ext cx="9713843" cy="526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A3FF2-676B-362F-6814-210689A6FF75}"/>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459F6088-B251-3560-7B84-B169CCB4C3E7}"/>
              </a:ext>
            </a:extLst>
          </p:cNvPr>
          <p:cNvPicPr>
            <a:picLocks noChangeAspect="1"/>
          </p:cNvPicPr>
          <p:nvPr/>
        </p:nvPicPr>
        <p:blipFill rotWithShape="1">
          <a:blip r:embed="rId2"/>
          <a:srcRect b="8073"/>
          <a:stretch/>
        </p:blipFill>
        <p:spPr>
          <a:xfrm>
            <a:off x="384313" y="456536"/>
            <a:ext cx="11383617" cy="5970767"/>
          </a:xfrm>
          <a:prstGeom prst="rect">
            <a:avLst/>
          </a:prstGeom>
        </p:spPr>
      </p:pic>
      <p:pic>
        <p:nvPicPr>
          <p:cNvPr id="5" name="Imagen 4">
            <a:extLst>
              <a:ext uri="{FF2B5EF4-FFF2-40B4-BE49-F238E27FC236}">
                <a16:creationId xmlns:a16="http://schemas.microsoft.com/office/drawing/2014/main" id="{7C24A925-8C11-BA8E-AB21-9DFAF48CF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03"/>
            <a:ext cx="12192000" cy="45719"/>
          </a:xfrm>
          <a:prstGeom prst="rect">
            <a:avLst/>
          </a:prstGeom>
        </p:spPr>
      </p:pic>
      <p:pic>
        <p:nvPicPr>
          <p:cNvPr id="6" name="Imagen 5">
            <a:extLst>
              <a:ext uri="{FF2B5EF4-FFF2-40B4-BE49-F238E27FC236}">
                <a16:creationId xmlns:a16="http://schemas.microsoft.com/office/drawing/2014/main" id="{90D7BDE5-840B-BA47-26E9-F1BBCB35C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98365"/>
            <a:ext cx="12192000" cy="45719"/>
          </a:xfrm>
          <a:prstGeom prst="rect">
            <a:avLst/>
          </a:prstGeom>
        </p:spPr>
      </p:pic>
      <p:pic>
        <p:nvPicPr>
          <p:cNvPr id="8" name="Imagen 7">
            <a:extLst>
              <a:ext uri="{FF2B5EF4-FFF2-40B4-BE49-F238E27FC236}">
                <a16:creationId xmlns:a16="http://schemas.microsoft.com/office/drawing/2014/main" id="{EE9DA77A-2E37-FFB0-029C-7D2310F21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214"/>
            <a:ext cx="1166191" cy="1126433"/>
          </a:xfrm>
          <a:prstGeom prst="rect">
            <a:avLst/>
          </a:prstGeom>
        </p:spPr>
      </p:pic>
    </p:spTree>
    <p:extLst>
      <p:ext uri="{BB962C8B-B14F-4D97-AF65-F5344CB8AC3E}">
        <p14:creationId xmlns:p14="http://schemas.microsoft.com/office/powerpoint/2010/main" val="3144979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1480</Words>
  <Application>Microsoft Office PowerPoint</Application>
  <PresentationFormat>Panorámica</PresentationFormat>
  <Paragraphs>68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 William</dc:creator>
  <cp:lastModifiedBy>PC William</cp:lastModifiedBy>
  <cp:revision>12</cp:revision>
  <dcterms:created xsi:type="dcterms:W3CDTF">2024-02-26T02:35:52Z</dcterms:created>
  <dcterms:modified xsi:type="dcterms:W3CDTF">2024-02-27T01:32:31Z</dcterms:modified>
</cp:coreProperties>
</file>