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DM Sans Bold" charset="1" panose="00000000000000000000"/>
      <p:regular r:id="rId13"/>
    </p:embeddedFont>
    <p:embeddedFont>
      <p:font typeface="DM San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46.png" Type="http://schemas.openxmlformats.org/officeDocument/2006/relationships/image"/><Relationship Id="rId14" Target="../media/image47.svg" Type="http://schemas.openxmlformats.org/officeDocument/2006/relationships/image"/><Relationship Id="rId15" Target="../media/image48.png" Type="http://schemas.openxmlformats.org/officeDocument/2006/relationships/image"/><Relationship Id="rId16" Target="../media/image49.svg" Type="http://schemas.openxmlformats.org/officeDocument/2006/relationships/image"/><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 Id="rId9" Target="../media/image4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46.png" Type="http://schemas.openxmlformats.org/officeDocument/2006/relationships/image"/><Relationship Id="rId12" Target="../media/image47.svg" Type="http://schemas.openxmlformats.org/officeDocument/2006/relationships/image"/><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2.png" Type="http://schemas.openxmlformats.org/officeDocument/2006/relationships/image"/><Relationship Id="rId8" Target="../media/image43.svg" Type="http://schemas.openxmlformats.org/officeDocument/2006/relationships/image"/><Relationship Id="rId9" Target="../media/image4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Job Listings Tracker</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Adhesh M</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4914102" y="7968105"/>
            <a:ext cx="8459795" cy="426262"/>
          </a:xfrm>
          <a:prstGeom prst="rect">
            <a:avLst/>
          </a:prstGeom>
        </p:spPr>
        <p:txBody>
          <a:bodyPr anchor="t" rtlCol="false" tIns="0" lIns="0" bIns="0" rIns="0">
            <a:spAutoFit/>
          </a:bodyPr>
          <a:lstStyle/>
          <a:p>
            <a:pPr algn="ctr">
              <a:lnSpc>
                <a:spcPts val="3281"/>
              </a:lnSpc>
            </a:pPr>
            <a:r>
              <a:rPr lang="en-US" b="true" sz="3281" spc="-65">
                <a:solidFill>
                  <a:srgbClr val="000000"/>
                </a:solidFill>
                <a:latin typeface="DM Sans Bold"/>
                <a:ea typeface="DM Sans Bold"/>
                <a:cs typeface="DM Sans Bold"/>
                <a:sym typeface="DM Sans Bold"/>
              </a:rPr>
              <a:t>220701012   II - CSE - A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898168"/>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Introduction</a:t>
            </a:r>
          </a:p>
        </p:txBody>
      </p:sp>
      <p:sp>
        <p:nvSpPr>
          <p:cNvPr name="TextBox 5" id="5"/>
          <p:cNvSpPr txBox="true"/>
          <p:nvPr/>
        </p:nvSpPr>
        <p:spPr>
          <a:xfrm rot="0">
            <a:off x="1504950" y="4807557"/>
            <a:ext cx="7707571" cy="4324350"/>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The Job Listings Tracker is an automation solution built using UiPath Studio, designed to streamline the process of tracking job opportunities from LinkedIn. This Robotic Process Automation (RPA) project automates the repetitive and time-consuming task of manually searching for jobs, capturing their details, and organizing them in an easy-to-access format.</a:t>
            </a:r>
          </a:p>
          <a:p>
            <a:pPr algn="l">
              <a:lnSpc>
                <a:spcPts val="2699"/>
              </a:lnSpc>
            </a:pPr>
            <a:r>
              <a:rPr lang="en-US" sz="1999" spc="119">
                <a:solidFill>
                  <a:srgbClr val="000000"/>
                </a:solidFill>
                <a:latin typeface="DM Sans"/>
                <a:ea typeface="DM Sans"/>
                <a:cs typeface="DM Sans"/>
                <a:sym typeface="DM Sans"/>
              </a:rPr>
              <a:t>With this tool, users can easily track multiple job listings at once, allowing for more efficient job searches. The automation not only saves time but also reduces human errors by automatically extracting and saving data to an Excel file.</a:t>
            </a:r>
          </a:p>
          <a:p>
            <a:pPr algn="l" marL="0" indent="0" lvl="0">
              <a:lnSpc>
                <a:spcPts val="2699"/>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Problem Statement</a:t>
            </a:r>
          </a:p>
        </p:txBody>
      </p:sp>
      <p:sp>
        <p:nvSpPr>
          <p:cNvPr name="TextBox 6" id="6"/>
          <p:cNvSpPr txBox="true"/>
          <p:nvPr/>
        </p:nvSpPr>
        <p:spPr>
          <a:xfrm rot="0">
            <a:off x="8659015" y="4807557"/>
            <a:ext cx="7707571" cy="4991100"/>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Job seekers often spend a significant amount of time manually searching for job listings across various platforms, like LinkedIn, and recording relevant job details. This process is repetitive, time-consuming, and prone to human error, leading to inefficiencies and missed opportunities. There is a need for an automated solution that can streamline the job search process, efficiently extract job listings, and store them in an organized manner for easy tracking and comparison.</a:t>
            </a:r>
          </a:p>
          <a:p>
            <a:pPr algn="l">
              <a:lnSpc>
                <a:spcPts val="2699"/>
              </a:lnSpc>
            </a:pPr>
            <a:r>
              <a:rPr lang="en-US" sz="1999" spc="119">
                <a:solidFill>
                  <a:srgbClr val="000000"/>
                </a:solidFill>
                <a:latin typeface="DM Sans"/>
                <a:ea typeface="DM Sans"/>
                <a:cs typeface="DM Sans"/>
                <a:sym typeface="DM Sans"/>
              </a:rPr>
              <a:t>The "Job Listings Tracker" RPA solution addresses this challenge by automating the process of searching LinkedIn for job opportunities, extracting key job details, and storing them in an Excel sheet, making the job search process faster, more accurate, and easier to manage.</a:t>
            </a:r>
          </a:p>
          <a:p>
            <a:pPr algn="l" marL="0" indent="0" lvl="0">
              <a:lnSpc>
                <a:spcPts val="269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670452" y="1386143"/>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Solution </a:t>
            </a:r>
          </a:p>
        </p:txBody>
      </p:sp>
      <p:sp>
        <p:nvSpPr>
          <p:cNvPr name="TextBox 6" id="6"/>
          <p:cNvSpPr txBox="true"/>
          <p:nvPr/>
        </p:nvSpPr>
        <p:spPr>
          <a:xfrm rot="0">
            <a:off x="1504950" y="3362988"/>
            <a:ext cx="7707571" cy="5991225"/>
          </a:xfrm>
          <a:prstGeom prst="rect">
            <a:avLst/>
          </a:prstGeom>
        </p:spPr>
        <p:txBody>
          <a:bodyPr anchor="t" rtlCol="false" tIns="0" lIns="0" bIns="0" rIns="0">
            <a:spAutoFit/>
          </a:bodyPr>
          <a:lstStyle/>
          <a:p>
            <a:pPr algn="l" marL="431799" indent="-215899" lvl="1">
              <a:lnSpc>
                <a:spcPts val="2699"/>
              </a:lnSpc>
              <a:buFont typeface="Arial"/>
              <a:buChar char="•"/>
            </a:pPr>
            <a:r>
              <a:rPr lang="en-US" sz="1999" spc="119">
                <a:solidFill>
                  <a:srgbClr val="000000"/>
                </a:solidFill>
                <a:latin typeface="DM Sans"/>
                <a:ea typeface="DM Sans"/>
                <a:cs typeface="DM Sans"/>
                <a:sym typeface="DM Sans"/>
              </a:rPr>
              <a:t>The "Job Listings Tracker" automates the process of searching for job opportunities on LinkedIn, extracting key job details such as job title, company, location, and job description. Using UiPath Studio, the bot performs the following tasks:</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Search Automation: The bot automatically performs a job search on LinkedIn based on user-defined criteria, such as job title and location.</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Data Extraction: It scrapes relevant job listing details from the search results, capturing important information in a structured format.</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Data Storage: The extracted data is then saved into an Excel sheet, allowing the user to track, compare, and manage multiple job opportunities efficiently.</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This solution eliminates manual data entry, saves time, reduces errors, and ensures that job seekers have an organized and up-to-date list of job opportunities.</a:t>
            </a:r>
          </a:p>
          <a:p>
            <a:pPr algn="l" marL="0" indent="0" lvl="0">
              <a:lnSpc>
                <a:spcPts val="26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953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1028700"/>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028700" y="3812039"/>
            <a:ext cx="5587239" cy="2662922"/>
            <a:chOff x="0" y="0"/>
            <a:chExt cx="2065940" cy="984643"/>
          </a:xfrm>
        </p:grpSpPr>
        <p:sp>
          <p:nvSpPr>
            <p:cNvPr name="Freeform 16" id="1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7" id="1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028700" y="6598786"/>
            <a:ext cx="5587239" cy="2662922"/>
            <a:chOff x="0" y="0"/>
            <a:chExt cx="2065940" cy="984643"/>
          </a:xfrm>
        </p:grpSpPr>
        <p:sp>
          <p:nvSpPr>
            <p:cNvPr name="Freeform 19" id="1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20" id="2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1408646" y="4112341"/>
            <a:ext cx="1541626" cy="2055501"/>
          </a:xfrm>
          <a:custGeom>
            <a:avLst/>
            <a:gdLst/>
            <a:ahLst/>
            <a:cxnLst/>
            <a:rect r="r" b="b" t="t" l="l"/>
            <a:pathLst>
              <a:path h="2055501" w="1541626">
                <a:moveTo>
                  <a:pt x="0" y="0"/>
                </a:moveTo>
                <a:lnTo>
                  <a:pt x="1541625" y="0"/>
                </a:lnTo>
                <a:lnTo>
                  <a:pt x="1541625" y="2055502"/>
                </a:lnTo>
                <a:lnTo>
                  <a:pt x="0" y="20555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1206092"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12118917" y="1547255"/>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9" id="29"/>
          <p:cNvSpPr/>
          <p:nvPr/>
        </p:nvSpPr>
        <p:spPr>
          <a:xfrm flipH="false" flipV="false" rot="0">
            <a:off x="11944417" y="7131683"/>
            <a:ext cx="1907691" cy="1635845"/>
          </a:xfrm>
          <a:custGeom>
            <a:avLst/>
            <a:gdLst/>
            <a:ahLst/>
            <a:cxnLst/>
            <a:rect r="r" b="b" t="t" l="l"/>
            <a:pathLst>
              <a:path h="1635845" w="1907691">
                <a:moveTo>
                  <a:pt x="0" y="0"/>
                </a:moveTo>
                <a:lnTo>
                  <a:pt x="1907692" y="0"/>
                </a:lnTo>
                <a:lnTo>
                  <a:pt x="1907692" y="1635845"/>
                </a:lnTo>
                <a:lnTo>
                  <a:pt x="0" y="163584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0" id="30"/>
          <p:cNvSpPr/>
          <p:nvPr/>
        </p:nvSpPr>
        <p:spPr>
          <a:xfrm flipH="false" flipV="false" rot="0">
            <a:off x="12016656" y="4273120"/>
            <a:ext cx="1776392" cy="1676470"/>
          </a:xfrm>
          <a:custGeom>
            <a:avLst/>
            <a:gdLst/>
            <a:ahLst/>
            <a:cxnLst/>
            <a:rect r="r" b="b" t="t" l="l"/>
            <a:pathLst>
              <a:path h="1676470" w="1776392">
                <a:moveTo>
                  <a:pt x="0" y="0"/>
                </a:moveTo>
                <a:lnTo>
                  <a:pt x="1776392" y="0"/>
                </a:lnTo>
                <a:lnTo>
                  <a:pt x="1776392" y="1676470"/>
                </a:lnTo>
                <a:lnTo>
                  <a:pt x="0" y="16764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31" id="31"/>
          <p:cNvSpPr txBox="true"/>
          <p:nvPr/>
        </p:nvSpPr>
        <p:spPr>
          <a:xfrm rot="0">
            <a:off x="14101836" y="1509155"/>
            <a:ext cx="2816627" cy="118084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Loops and Iterations</a:t>
            </a:r>
          </a:p>
          <a:p>
            <a:pPr algn="l" marL="0" indent="0" lvl="0">
              <a:lnSpc>
                <a:spcPts val="1936"/>
              </a:lnSpc>
              <a:spcBef>
                <a:spcPct val="0"/>
              </a:spcBef>
            </a:pPr>
            <a:r>
              <a:rPr lang="en-US" sz="1299">
                <a:solidFill>
                  <a:srgbClr val="000000"/>
                </a:solidFill>
                <a:latin typeface="DM Sans"/>
                <a:ea typeface="DM Sans"/>
                <a:cs typeface="DM Sans"/>
                <a:sym typeface="DM Sans"/>
              </a:rPr>
              <a:t>Repeating a process for multiple items, such as going through each job listing or multiple pages of search results.</a:t>
            </a:r>
          </a:p>
        </p:txBody>
      </p:sp>
      <p:sp>
        <p:nvSpPr>
          <p:cNvPr name="TextBox 32" id="32"/>
          <p:cNvSpPr txBox="true"/>
          <p:nvPr/>
        </p:nvSpPr>
        <p:spPr>
          <a:xfrm rot="0">
            <a:off x="14101836" y="4295902"/>
            <a:ext cx="2816627" cy="118084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Data Manipulation</a:t>
            </a:r>
          </a:p>
          <a:p>
            <a:pPr algn="l" marL="0" indent="0" lvl="0">
              <a:lnSpc>
                <a:spcPts val="1936"/>
              </a:lnSpc>
              <a:spcBef>
                <a:spcPct val="0"/>
              </a:spcBef>
            </a:pPr>
            <a:r>
              <a:rPr lang="en-US" sz="1299">
                <a:solidFill>
                  <a:srgbClr val="000000"/>
                </a:solidFill>
                <a:latin typeface="DM Sans"/>
                <a:ea typeface="DM Sans"/>
                <a:cs typeface="DM Sans"/>
                <a:sym typeface="DM Sans"/>
              </a:rPr>
              <a:t>Processing, cleaning, and formatting extracted data to meet specific requirements before storing it in a structured format.</a:t>
            </a:r>
          </a:p>
        </p:txBody>
      </p:sp>
      <p:sp>
        <p:nvSpPr>
          <p:cNvPr name="TextBox 33" id="33"/>
          <p:cNvSpPr txBox="true"/>
          <p:nvPr/>
        </p:nvSpPr>
        <p:spPr>
          <a:xfrm rot="0">
            <a:off x="14101836" y="7045319"/>
            <a:ext cx="2816627" cy="118084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Error Handling</a:t>
            </a:r>
          </a:p>
          <a:p>
            <a:pPr algn="l" marL="0" indent="0" lvl="0">
              <a:lnSpc>
                <a:spcPts val="1936"/>
              </a:lnSpc>
              <a:spcBef>
                <a:spcPct val="0"/>
              </a:spcBef>
            </a:pPr>
            <a:r>
              <a:rPr lang="en-US" sz="1299">
                <a:solidFill>
                  <a:srgbClr val="000000"/>
                </a:solidFill>
                <a:latin typeface="DM Sans"/>
                <a:ea typeface="DM Sans"/>
                <a:cs typeface="DM Sans"/>
                <a:sym typeface="DM Sans"/>
              </a:rPr>
              <a:t>Managing unexpected issues or failures during automation to ensure the bot runs smoothly and gracefully handles exceptions.</a:t>
            </a:r>
          </a:p>
        </p:txBody>
      </p:sp>
      <p:sp>
        <p:nvSpPr>
          <p:cNvPr name="TextBox 34" id="34"/>
          <p:cNvSpPr txBox="true"/>
          <p:nvPr/>
        </p:nvSpPr>
        <p:spPr>
          <a:xfrm rot="0">
            <a:off x="3458475" y="1509155"/>
            <a:ext cx="2816627" cy="70459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Web Scraping</a:t>
            </a:r>
          </a:p>
          <a:p>
            <a:pPr algn="l" marL="0" indent="0" lvl="0">
              <a:lnSpc>
                <a:spcPts val="1936"/>
              </a:lnSpc>
            </a:pPr>
            <a:r>
              <a:rPr lang="en-US" sz="1299">
                <a:solidFill>
                  <a:srgbClr val="000000"/>
                </a:solidFill>
                <a:latin typeface="DM Sans"/>
                <a:ea typeface="DM Sans"/>
                <a:cs typeface="DM Sans"/>
                <a:sym typeface="DM Sans"/>
              </a:rPr>
              <a:t>The process of extracting structured data from websites automatically.</a:t>
            </a:r>
          </a:p>
        </p:txBody>
      </p:sp>
      <p:sp>
        <p:nvSpPr>
          <p:cNvPr name="TextBox 35" id="35"/>
          <p:cNvSpPr txBox="true"/>
          <p:nvPr/>
        </p:nvSpPr>
        <p:spPr>
          <a:xfrm rot="0">
            <a:off x="3458475" y="4292494"/>
            <a:ext cx="2816627" cy="1418971"/>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Selectors</a:t>
            </a:r>
          </a:p>
          <a:p>
            <a:pPr algn="l" marL="0" indent="0" lvl="0">
              <a:lnSpc>
                <a:spcPts val="1936"/>
              </a:lnSpc>
            </a:pPr>
            <a:r>
              <a:rPr lang="en-US" sz="1299">
                <a:solidFill>
                  <a:srgbClr val="000000"/>
                </a:solidFill>
                <a:latin typeface="DM Sans"/>
                <a:ea typeface="DM Sans"/>
                <a:cs typeface="DM Sans"/>
                <a:sym typeface="DM Sans"/>
              </a:rPr>
              <a:t>Identifiers used to locate UI elements on web pages or applications, enabling interaction with specific elements like job titles, company names, and links.</a:t>
            </a:r>
          </a:p>
        </p:txBody>
      </p:sp>
      <p:sp>
        <p:nvSpPr>
          <p:cNvPr name="TextBox 36" id="36"/>
          <p:cNvSpPr txBox="true"/>
          <p:nvPr/>
        </p:nvSpPr>
        <p:spPr>
          <a:xfrm rot="0">
            <a:off x="3458475" y="7069451"/>
            <a:ext cx="2816627" cy="942721"/>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Excel Automation</a:t>
            </a:r>
          </a:p>
          <a:p>
            <a:pPr algn="l" marL="0" indent="0" lvl="0">
              <a:lnSpc>
                <a:spcPts val="1936"/>
              </a:lnSpc>
            </a:pPr>
            <a:r>
              <a:rPr lang="en-US" sz="1299">
                <a:solidFill>
                  <a:srgbClr val="000000"/>
                </a:solidFill>
                <a:latin typeface="DM Sans"/>
                <a:ea typeface="DM Sans"/>
                <a:cs typeface="DM Sans"/>
                <a:sym typeface="DM Sans"/>
              </a:rPr>
              <a:t>Automating the process of reading, writing, and manipulating data in Excel to store job listing details.</a:t>
            </a:r>
          </a:p>
        </p:txBody>
      </p:sp>
      <p:sp>
        <p:nvSpPr>
          <p:cNvPr name="TextBox 37" id="37"/>
          <p:cNvSpPr txBox="true"/>
          <p:nvPr/>
        </p:nvSpPr>
        <p:spPr>
          <a:xfrm rot="0">
            <a:off x="6548389" y="4094564"/>
            <a:ext cx="5123672" cy="20243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Concepts in project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6595378"/>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028700" y="1028700"/>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6598786"/>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5" id="15"/>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1206092"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0">
            <a:off x="12118917" y="1547255"/>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11944417" y="7131683"/>
            <a:ext cx="1907691" cy="1635845"/>
          </a:xfrm>
          <a:custGeom>
            <a:avLst/>
            <a:gdLst/>
            <a:ahLst/>
            <a:cxnLst/>
            <a:rect r="r" b="b" t="t" l="l"/>
            <a:pathLst>
              <a:path h="1635845" w="1907691">
                <a:moveTo>
                  <a:pt x="0" y="0"/>
                </a:moveTo>
                <a:lnTo>
                  <a:pt x="1907692" y="0"/>
                </a:lnTo>
                <a:lnTo>
                  <a:pt x="1907692" y="1635845"/>
                </a:lnTo>
                <a:lnTo>
                  <a:pt x="0" y="163584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3" id="23"/>
          <p:cNvSpPr txBox="true"/>
          <p:nvPr/>
        </p:nvSpPr>
        <p:spPr>
          <a:xfrm rot="0">
            <a:off x="14101836" y="1509155"/>
            <a:ext cx="2816627" cy="118084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Logging and Monitoring</a:t>
            </a:r>
          </a:p>
          <a:p>
            <a:pPr algn="l" marL="0" indent="0" lvl="0">
              <a:lnSpc>
                <a:spcPts val="1936"/>
              </a:lnSpc>
              <a:spcBef>
                <a:spcPct val="0"/>
              </a:spcBef>
            </a:pPr>
            <a:r>
              <a:rPr lang="en-US" sz="1299">
                <a:solidFill>
                  <a:srgbClr val="000000"/>
                </a:solidFill>
                <a:latin typeface="DM Sans"/>
                <a:ea typeface="DM Sans"/>
                <a:cs typeface="DM Sans"/>
                <a:sym typeface="DM Sans"/>
              </a:rPr>
              <a:t>Tracking the actions and progress of the bot, logging key events and errors for troubleshooting and performance monitoring.</a:t>
            </a:r>
          </a:p>
        </p:txBody>
      </p:sp>
      <p:sp>
        <p:nvSpPr>
          <p:cNvPr name="TextBox 24" id="24"/>
          <p:cNvSpPr txBox="true"/>
          <p:nvPr/>
        </p:nvSpPr>
        <p:spPr>
          <a:xfrm rot="0">
            <a:off x="14101836" y="7045319"/>
            <a:ext cx="2816627" cy="118084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Data Storage</a:t>
            </a:r>
          </a:p>
          <a:p>
            <a:pPr algn="l" marL="0" indent="0" lvl="0">
              <a:lnSpc>
                <a:spcPts val="1936"/>
              </a:lnSpc>
              <a:spcBef>
                <a:spcPct val="0"/>
              </a:spcBef>
            </a:pPr>
            <a:r>
              <a:rPr lang="en-US" sz="1299">
                <a:solidFill>
                  <a:srgbClr val="000000"/>
                </a:solidFill>
                <a:latin typeface="DM Sans"/>
                <a:ea typeface="DM Sans"/>
                <a:cs typeface="DM Sans"/>
                <a:sym typeface="DM Sans"/>
              </a:rPr>
              <a:t>Organizing and storing extracted job details in a structured format (such as Excel) for easy access, analysis, and future reference.</a:t>
            </a:r>
          </a:p>
        </p:txBody>
      </p:sp>
      <p:sp>
        <p:nvSpPr>
          <p:cNvPr name="TextBox 25" id="25"/>
          <p:cNvSpPr txBox="true"/>
          <p:nvPr/>
        </p:nvSpPr>
        <p:spPr>
          <a:xfrm rot="0">
            <a:off x="3458475" y="1509155"/>
            <a:ext cx="2816627" cy="118084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Scheduling and Triggers</a:t>
            </a:r>
          </a:p>
          <a:p>
            <a:pPr algn="l" marL="0" indent="0" lvl="0">
              <a:lnSpc>
                <a:spcPts val="1936"/>
              </a:lnSpc>
            </a:pPr>
            <a:r>
              <a:rPr lang="en-US" sz="1299">
                <a:solidFill>
                  <a:srgbClr val="000000"/>
                </a:solidFill>
                <a:latin typeface="DM Sans"/>
                <a:ea typeface="DM Sans"/>
                <a:cs typeface="DM Sans"/>
                <a:sym typeface="DM Sans"/>
              </a:rPr>
              <a:t>Automatically triggering the bot to run at specified times or intervals, ensuring regular execution of the job search.</a:t>
            </a:r>
          </a:p>
        </p:txBody>
      </p:sp>
      <p:sp>
        <p:nvSpPr>
          <p:cNvPr name="TextBox 26" id="26"/>
          <p:cNvSpPr txBox="true"/>
          <p:nvPr/>
        </p:nvSpPr>
        <p:spPr>
          <a:xfrm rot="0">
            <a:off x="3458475" y="7069451"/>
            <a:ext cx="2816627" cy="118084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UI Automation</a:t>
            </a:r>
          </a:p>
          <a:p>
            <a:pPr algn="l" marL="0" indent="0" lvl="0">
              <a:lnSpc>
                <a:spcPts val="1936"/>
              </a:lnSpc>
            </a:pPr>
            <a:r>
              <a:rPr lang="en-US" sz="1299">
                <a:solidFill>
                  <a:srgbClr val="000000"/>
                </a:solidFill>
                <a:latin typeface="DM Sans"/>
                <a:ea typeface="DM Sans"/>
                <a:cs typeface="DM Sans"/>
                <a:sym typeface="DM Sans"/>
              </a:rPr>
              <a:t>Simulating user interactions with web interfaces or applications, such as clicking buttons, entering search terms, and navigating through pages.</a:t>
            </a:r>
          </a:p>
        </p:txBody>
      </p:sp>
      <p:sp>
        <p:nvSpPr>
          <p:cNvPr name="TextBox 27" id="27"/>
          <p:cNvSpPr txBox="true"/>
          <p:nvPr/>
        </p:nvSpPr>
        <p:spPr>
          <a:xfrm rot="0">
            <a:off x="6548389" y="4094564"/>
            <a:ext cx="5123672" cy="20243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Concepts in project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DAGWYOOng_Q</dc:identifier>
  <dcterms:modified xsi:type="dcterms:W3CDTF">2011-08-01T06:04:30Z</dcterms:modified>
  <cp:revision>1</cp:revision>
  <dc:title>Blue Doodle Project Presentation</dc:title>
</cp:coreProperties>
</file>