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57" r:id="rId4"/>
    <p:sldId id="258" r:id="rId5"/>
    <p:sldId id="259" r:id="rId6"/>
    <p:sldId id="271" r:id="rId7"/>
    <p:sldId id="260" r:id="rId8"/>
    <p:sldId id="262" r:id="rId9"/>
    <p:sldId id="272" r:id="rId10"/>
    <p:sldId id="274" r:id="rId11"/>
    <p:sldId id="275" r:id="rId12"/>
    <p:sldId id="276" r:id="rId13"/>
    <p:sldId id="277" r:id="rId14"/>
    <p:sldId id="278" r:id="rId15"/>
    <p:sldId id="281" r:id="rId16"/>
    <p:sldId id="279" r:id="rId17"/>
    <p:sldId id="283" r:id="rId18"/>
    <p:sldId id="286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627D-4973-4ABD-AD50-3D012F1B389B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1F1541-8C15-4B9F-A072-AD0C0178918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9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627D-4973-4ABD-AD50-3D012F1B389B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1541-8C15-4B9F-A072-AD0C0178918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627D-4973-4ABD-AD50-3D012F1B389B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1541-8C15-4B9F-A072-AD0C0178918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55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627D-4973-4ABD-AD50-3D012F1B389B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1541-8C15-4B9F-A072-AD0C0178918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3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627D-4973-4ABD-AD50-3D012F1B389B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1541-8C15-4B9F-A072-AD0C0178918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4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627D-4973-4ABD-AD50-3D012F1B389B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1541-8C15-4B9F-A072-AD0C0178918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627D-4973-4ABD-AD50-3D012F1B389B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1541-8C15-4B9F-A072-AD0C0178918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81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627D-4973-4ABD-AD50-3D012F1B389B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1541-8C15-4B9F-A072-AD0C0178918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627D-4973-4ABD-AD50-3D012F1B389B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1541-8C15-4B9F-A072-AD0C01789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1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627D-4973-4ABD-AD50-3D012F1B389B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1541-8C15-4B9F-A072-AD0C0178918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2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1A8627D-4973-4ABD-AD50-3D012F1B389B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1541-8C15-4B9F-A072-AD0C0178918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8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627D-4973-4ABD-AD50-3D012F1B389B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1F1541-8C15-4B9F-A072-AD0C0178918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3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F83CA4-DF52-47B9-A536-482FBFD61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28" y="3051313"/>
            <a:ext cx="5634840" cy="326997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5B57A-EB29-47BC-9104-7DE9B2BA6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803" y="268952"/>
            <a:ext cx="8743864" cy="977621"/>
          </a:xfrm>
        </p:spPr>
        <p:txBody>
          <a:bodyPr>
            <a:normAutofit/>
          </a:bodyPr>
          <a:lstStyle/>
          <a:p>
            <a:r>
              <a:rPr lang="en-IN" sz="36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Natural  language  process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FF96C8-E678-4D8B-9D43-7A99A10A7FD6}"/>
              </a:ext>
            </a:extLst>
          </p:cNvPr>
          <p:cNvSpPr txBox="1">
            <a:spLocks/>
          </p:cNvSpPr>
          <p:nvPr/>
        </p:nvSpPr>
        <p:spPr>
          <a:xfrm>
            <a:off x="2560241" y="3713421"/>
            <a:ext cx="2680994" cy="2233492"/>
          </a:xfrm>
          <a:prstGeom prst="rect">
            <a:avLst/>
          </a:prstGeom>
        </p:spPr>
        <p:txBody>
          <a:bodyPr vert="horz" lIns="91440" tIns="91440" rIns="91440" bIns="9144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Group member 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002060"/>
                </a:solidFill>
                <a:effectLst/>
                <a:latin typeface="system-ui"/>
              </a:rPr>
              <a:t>Adhish</a:t>
            </a:r>
            <a:r>
              <a:rPr lang="en-IN" b="1" i="0" dirty="0">
                <a:solidFill>
                  <a:srgbClr val="002060"/>
                </a:solidFill>
                <a:effectLst/>
                <a:latin typeface="system-ui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2060"/>
                </a:solidFill>
                <a:effectLst/>
                <a:latin typeface="system-ui"/>
              </a:rPr>
              <a:t>Ashish </a:t>
            </a:r>
            <a:r>
              <a:rPr lang="en-IN" b="1" i="0" dirty="0" err="1">
                <a:solidFill>
                  <a:srgbClr val="002060"/>
                </a:solidFill>
                <a:effectLst/>
                <a:latin typeface="system-ui"/>
              </a:rPr>
              <a:t>Ponde</a:t>
            </a:r>
            <a:endParaRPr lang="en-IN" b="1" i="0" dirty="0">
              <a:solidFill>
                <a:srgbClr val="002060"/>
              </a:solidFill>
              <a:effectLst/>
              <a:latin typeface="system-ui"/>
            </a:endParaRPr>
          </a:p>
          <a:p>
            <a:r>
              <a:rPr lang="en-IN" b="1" dirty="0"/>
              <a:t>Mentor Name :</a:t>
            </a:r>
          </a:p>
          <a:p>
            <a:r>
              <a:rPr lang="en-IN" dirty="0">
                <a:solidFill>
                  <a:srgbClr val="002060"/>
                </a:solidFill>
              </a:rPr>
              <a:t>Ms. </a:t>
            </a:r>
            <a:r>
              <a:rPr lang="en-IN" dirty="0" err="1">
                <a:solidFill>
                  <a:srgbClr val="002060"/>
                </a:solidFill>
              </a:rPr>
              <a:t>pallavi</a:t>
            </a:r>
            <a:r>
              <a:rPr lang="en-IN" dirty="0">
                <a:solidFill>
                  <a:srgbClr val="002060"/>
                </a:solidFill>
              </a:rPr>
              <a:t>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A9DE2-1005-4D06-B6BB-73AAD3099DDD}"/>
              </a:ext>
            </a:extLst>
          </p:cNvPr>
          <p:cNvSpPr txBox="1"/>
          <p:nvPr/>
        </p:nvSpPr>
        <p:spPr>
          <a:xfrm>
            <a:off x="2273802" y="1630522"/>
            <a:ext cx="424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Reviews sentiment analysis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5E781-CCCD-4644-B32B-FB4CB2C1010F}"/>
              </a:ext>
            </a:extLst>
          </p:cNvPr>
          <p:cNvSpPr txBox="1"/>
          <p:nvPr/>
        </p:nvSpPr>
        <p:spPr>
          <a:xfrm>
            <a:off x="9124122" y="2324564"/>
            <a:ext cx="2047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P-106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Group No. 5</a:t>
            </a:r>
            <a:endParaRPr lang="en-IN" b="1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13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AA66-2825-4987-81AE-04104584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45172"/>
          </a:xfrm>
        </p:spPr>
        <p:txBody>
          <a:bodyPr/>
          <a:lstStyle/>
          <a:p>
            <a:r>
              <a:rPr lang="en-US" dirty="0"/>
              <a:t>Step – Iv: </a:t>
            </a:r>
            <a:r>
              <a:rPr lang="en-US" dirty="0" err="1"/>
              <a:t>EdA</a:t>
            </a:r>
            <a:r>
              <a:rPr lang="en-US" dirty="0"/>
              <a:t> (Data Visualization) </a:t>
            </a:r>
            <a:endParaRPr lang="en-IN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DD63981-0B43-4893-91F0-AAF530BF59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453" y="5048791"/>
            <a:ext cx="44441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#The histogram shows that reviews range from 0 to near about 1700 characters and generally, it is between 0 to 1000 characters.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E0A904-0A3D-4258-A21E-B4DEDE4A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66" y="1978486"/>
            <a:ext cx="4909646" cy="3095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9CC7D8F-BD22-4247-8BFC-4FE64A6D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0" y="1978486"/>
            <a:ext cx="4909644" cy="3095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B44369DB-EA37-4768-B070-FCD13539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941" y="5074399"/>
            <a:ext cx="4444181" cy="84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400" b="1" dirty="0"/>
              <a:t>It is clear that the number of words in reviews ranges from 1 to 350 and mostly falls between 0 to 100 words.</a:t>
            </a:r>
          </a:p>
        </p:txBody>
      </p:sp>
    </p:spTree>
    <p:extLst>
      <p:ext uri="{BB962C8B-B14F-4D97-AF65-F5344CB8AC3E}">
        <p14:creationId xmlns:p14="http://schemas.microsoft.com/office/powerpoint/2010/main" val="87631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B478AC1-C399-42B2-8951-967E2395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2" y="1998208"/>
            <a:ext cx="5130767" cy="3812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05AC61-6172-462D-A37B-1997077A3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765" y="1998207"/>
            <a:ext cx="5130766" cy="3812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75EE5F-C134-4537-B009-5A0945EB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45172"/>
          </a:xfrm>
        </p:spPr>
        <p:txBody>
          <a:bodyPr/>
          <a:lstStyle/>
          <a:p>
            <a:r>
              <a:rPr lang="en-US" dirty="0"/>
              <a:t>Step – Iv: </a:t>
            </a:r>
            <a:r>
              <a:rPr lang="en-US" dirty="0" err="1"/>
              <a:t>EdA</a:t>
            </a:r>
            <a:r>
              <a:rPr lang="en-US" dirty="0"/>
              <a:t> (Data Visualization)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98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B44369DB-EA37-4768-B070-FCD13539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355" y="2974725"/>
            <a:ext cx="5414991" cy="193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#Here, we can see that good, sound quality, great, well, are the most frequently occurring words for almost every review . #This means that users are loving products from Amazon and found purchasing them a great decision. </a:t>
            </a:r>
          </a:p>
          <a:p>
            <a:pPr rtl="0"/>
            <a:endParaRPr lang="en-US" sz="1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CB6796-B244-4237-8B7F-4798B15C2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84" y="2018218"/>
            <a:ext cx="5545353" cy="3847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AC49032-A95F-4629-8F90-DB4AC6D4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45172"/>
          </a:xfrm>
        </p:spPr>
        <p:txBody>
          <a:bodyPr/>
          <a:lstStyle/>
          <a:p>
            <a:r>
              <a:rPr lang="en-US" dirty="0"/>
              <a:t>Step – Iv: </a:t>
            </a:r>
            <a:r>
              <a:rPr lang="en-US" dirty="0" err="1"/>
              <a:t>EdA</a:t>
            </a:r>
            <a:r>
              <a:rPr lang="en-US" dirty="0"/>
              <a:t> (Data Visualization)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99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B44369DB-EA37-4768-B070-FCD13539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355" y="3417924"/>
            <a:ext cx="5414991" cy="104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This bar chart shows the high frequency Bigram words</a:t>
            </a:r>
          </a:p>
          <a:p>
            <a:pPr rtl="0"/>
            <a:endParaRPr lang="en-US" sz="1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C70AA-D7E3-4260-A2B7-B05563BC8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2" y="2141784"/>
            <a:ext cx="5962650" cy="3600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609468-5C44-4D9A-8E4E-A5F64C1F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45172"/>
          </a:xfrm>
        </p:spPr>
        <p:txBody>
          <a:bodyPr/>
          <a:lstStyle/>
          <a:p>
            <a:r>
              <a:rPr lang="en-US" dirty="0"/>
              <a:t>Step – Iv: </a:t>
            </a:r>
            <a:r>
              <a:rPr lang="en-US" dirty="0" err="1"/>
              <a:t>EdA</a:t>
            </a:r>
            <a:r>
              <a:rPr lang="en-US" dirty="0"/>
              <a:t> (Data Visualization)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14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B44369DB-EA37-4768-B070-FCD13539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355" y="3417924"/>
            <a:ext cx="5414991" cy="104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This bar chart shows the high frequency Trigram words</a:t>
            </a:r>
          </a:p>
          <a:p>
            <a:pPr rtl="0"/>
            <a:endParaRPr lang="en-US" sz="1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A7661D-BD1E-4B22-9DB6-1ED766B37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6" y="2051296"/>
            <a:ext cx="6010275" cy="3781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1DA0F46-7DE0-45EA-A155-C17B2CE9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45172"/>
          </a:xfrm>
        </p:spPr>
        <p:txBody>
          <a:bodyPr/>
          <a:lstStyle/>
          <a:p>
            <a:r>
              <a:rPr lang="en-US" dirty="0"/>
              <a:t>Step – Iv: </a:t>
            </a:r>
            <a:r>
              <a:rPr lang="en-US" dirty="0" err="1"/>
              <a:t>EdA</a:t>
            </a:r>
            <a:r>
              <a:rPr lang="en-US" dirty="0"/>
              <a:t> (Data Visualization)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8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DA0F46-7DE0-45EA-A155-C17B2CE9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45172"/>
          </a:xfrm>
        </p:spPr>
        <p:txBody>
          <a:bodyPr/>
          <a:lstStyle/>
          <a:p>
            <a:r>
              <a:rPr lang="en-US" dirty="0"/>
              <a:t>Step – V : Split the datasets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A97AA1-B894-47E4-8991-C1F003C4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IN" dirty="0"/>
              <a:t>Using scikit module we can split the data into train-test data. The train and test size is taken as 70% and 30% respectively.</a:t>
            </a:r>
          </a:p>
          <a:p>
            <a:r>
              <a:rPr lang="en-US" dirty="0"/>
              <a:t>Learning Term weighting and normalizing on entire reviews.</a:t>
            </a:r>
          </a:p>
          <a:p>
            <a:r>
              <a:rPr lang="en-US" dirty="0"/>
              <a:t>Preparing TFIDF matrix for train reviews and test reviews.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90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AA66-2825-4987-81AE-04104584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98038"/>
          </a:xfrm>
        </p:spPr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E9102D-7BE2-43BB-8AD8-4C6B2169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033" y="2015732"/>
            <a:ext cx="9706821" cy="3450613"/>
          </a:xfrm>
        </p:spPr>
        <p:txBody>
          <a:bodyPr/>
          <a:lstStyle/>
          <a:p>
            <a:r>
              <a:rPr lang="en-IN" dirty="0"/>
              <a:t>Using different models to predict the data.</a:t>
            </a:r>
          </a:p>
          <a:p>
            <a:r>
              <a:rPr lang="en-IN" dirty="0"/>
              <a:t>Once the model is built, we can predict the </a:t>
            </a:r>
            <a:r>
              <a:rPr lang="en-IN" dirty="0" err="1"/>
              <a:t>y_train</a:t>
            </a:r>
            <a:r>
              <a:rPr lang="en-IN" dirty="0"/>
              <a:t> values using predict function.</a:t>
            </a:r>
          </a:p>
          <a:p>
            <a:r>
              <a:rPr lang="en-IN" dirty="0"/>
              <a:t>Repeating the same process on the test set using the predicted values on the test set.</a:t>
            </a:r>
          </a:p>
          <a:p>
            <a:r>
              <a:rPr lang="en-IN" dirty="0"/>
              <a:t>Using the confusion matrix, we can get the accuracy of model.</a:t>
            </a:r>
          </a:p>
          <a:p>
            <a:r>
              <a:rPr lang="en-IN" dirty="0" err="1"/>
              <a:t>Campare</a:t>
            </a:r>
            <a:r>
              <a:rPr lang="en-IN" dirty="0"/>
              <a:t> the values as per train data and test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47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AA66-2825-4987-81AE-04104584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98038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3D1625E-1ECB-49C3-ADD9-9535CD4A5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16196"/>
              </p:ext>
            </p:extLst>
          </p:nvPr>
        </p:nvGraphicFramePr>
        <p:xfrm>
          <a:off x="1451579" y="2017336"/>
          <a:ext cx="9700329" cy="318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047">
                  <a:extLst>
                    <a:ext uri="{9D8B030D-6E8A-4147-A177-3AD203B41FA5}">
                      <a16:colId xmlns:a16="http://schemas.microsoft.com/office/drawing/2014/main" val="2252492710"/>
                    </a:ext>
                  </a:extLst>
                </a:gridCol>
                <a:gridCol w="3263628">
                  <a:extLst>
                    <a:ext uri="{9D8B030D-6E8A-4147-A177-3AD203B41FA5}">
                      <a16:colId xmlns:a16="http://schemas.microsoft.com/office/drawing/2014/main" val="4894482"/>
                    </a:ext>
                  </a:extLst>
                </a:gridCol>
                <a:gridCol w="2843327">
                  <a:extLst>
                    <a:ext uri="{9D8B030D-6E8A-4147-A177-3AD203B41FA5}">
                      <a16:colId xmlns:a16="http://schemas.microsoft.com/office/drawing/2014/main" val="2161412622"/>
                    </a:ext>
                  </a:extLst>
                </a:gridCol>
                <a:gridCol w="2803327">
                  <a:extLst>
                    <a:ext uri="{9D8B030D-6E8A-4147-A177-3AD203B41FA5}">
                      <a16:colId xmlns:a16="http://schemas.microsoft.com/office/drawing/2014/main" val="952904731"/>
                    </a:ext>
                  </a:extLst>
                </a:gridCol>
              </a:tblGrid>
              <a:tr h="527336">
                <a:tc>
                  <a:txBody>
                    <a:bodyPr/>
                    <a:lstStyle/>
                    <a:p>
                      <a:pPr lvl="0" algn="ctr"/>
                      <a:r>
                        <a:rPr lang="en-IN" dirty="0" err="1"/>
                        <a:t>Sr.No</a:t>
                      </a:r>
                      <a:r>
                        <a:rPr lang="en-I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Train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Test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97140558"/>
                  </a:ext>
                </a:extLst>
              </a:tr>
              <a:tr h="527336"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Naïve bayes(Multinomial Naive Bayes)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79.18%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75.35%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49779905"/>
                  </a:ext>
                </a:extLst>
              </a:tr>
              <a:tr h="476336"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65.62%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63.82%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50639429"/>
                  </a:ext>
                </a:extLst>
              </a:tr>
              <a:tr h="476336"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99.90%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76.85%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02311282"/>
                  </a:ext>
                </a:extLst>
              </a:tr>
              <a:tr h="476336"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KNN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76.48%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76.25%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95946435"/>
                  </a:ext>
                </a:extLst>
              </a:tr>
              <a:tr h="476336"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96.75%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79%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590499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C7B279-435C-4840-BF81-198AB6821932}"/>
              </a:ext>
            </a:extLst>
          </p:cNvPr>
          <p:cNvSpPr txBox="1"/>
          <p:nvPr/>
        </p:nvSpPr>
        <p:spPr>
          <a:xfrm>
            <a:off x="1505146" y="5407149"/>
            <a:ext cx="927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SVM model seems to predict the sentiment well and this can give confidence in making good calls.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67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AA66-2825-4987-81AE-04104584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98038"/>
          </a:xfrm>
        </p:spPr>
        <p:txBody>
          <a:bodyPr/>
          <a:lstStyle/>
          <a:p>
            <a:r>
              <a:rPr lang="en-IN" dirty="0"/>
              <a:t>Deployment page: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9CB66-02B6-4AE6-BFEB-1F4801F1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08" y="2007704"/>
            <a:ext cx="9603275" cy="37346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7090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8893F-E05C-4F2C-9777-3E36D298D51D}"/>
              </a:ext>
            </a:extLst>
          </p:cNvPr>
          <p:cNvSpPr txBox="1"/>
          <p:nvPr/>
        </p:nvSpPr>
        <p:spPr>
          <a:xfrm>
            <a:off x="1611984" y="1687398"/>
            <a:ext cx="7428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5400" dirty="0"/>
          </a:p>
          <a:p>
            <a:pPr algn="ctr"/>
            <a:r>
              <a:rPr lang="en-IN" sz="5400" dirty="0">
                <a:solidFill>
                  <a:srgbClr val="FF0000"/>
                </a:solidFill>
              </a:rPr>
              <a:t>            THANK  YOU..!</a:t>
            </a:r>
          </a:p>
        </p:txBody>
      </p:sp>
    </p:spTree>
    <p:extLst>
      <p:ext uri="{BB962C8B-B14F-4D97-AF65-F5344CB8AC3E}">
        <p14:creationId xmlns:p14="http://schemas.microsoft.com/office/powerpoint/2010/main" val="42851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8C2EC29-FF75-4F9C-8DD3-C84601F201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72" y="1966429"/>
            <a:ext cx="9257483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4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AA3D-1288-4967-A3EB-8BEBA335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A037-E2FB-4758-B2E5-0FFCE9F4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73148" cy="4114480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Step – 1: Data Scraping</a:t>
            </a:r>
          </a:p>
          <a:p>
            <a:r>
              <a:rPr lang="en-US" dirty="0"/>
              <a:t>Step – II: Reading and Understanding the data</a:t>
            </a:r>
          </a:p>
          <a:p>
            <a:r>
              <a:rPr lang="en-US" dirty="0"/>
              <a:t>Step – III: Data Preparation </a:t>
            </a:r>
          </a:p>
          <a:p>
            <a:r>
              <a:rPr lang="en-US" dirty="0"/>
              <a:t>Step –  IV : EDA</a:t>
            </a:r>
          </a:p>
          <a:p>
            <a:r>
              <a:rPr lang="en-US" dirty="0"/>
              <a:t>Step –  V : Split data set</a:t>
            </a:r>
          </a:p>
          <a:p>
            <a:r>
              <a:rPr lang="en-US" dirty="0"/>
              <a:t>Step –  VI : Model Building</a:t>
            </a:r>
          </a:p>
          <a:p>
            <a:r>
              <a:rPr lang="en-US" dirty="0"/>
              <a:t>Step – VII : Deployment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05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8BBC-848E-406E-9D5E-0CA1613C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61603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13094-F5B0-488A-BB24-4EFC4A0CA211}"/>
              </a:ext>
            </a:extLst>
          </p:cNvPr>
          <p:cNvSpPr txBox="1"/>
          <p:nvPr/>
        </p:nvSpPr>
        <p:spPr>
          <a:xfrm>
            <a:off x="1379488" y="2099291"/>
            <a:ext cx="873345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Business Objective:</a:t>
            </a:r>
            <a:endParaRPr lang="en-US" b="0" dirty="0">
              <a:effectLst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Need to get daily Analysis of a product such as emotions, sentiment etc. using Amazon data .It could be any product of your choice. 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Architecture level analysis:</a:t>
            </a:r>
            <a:endParaRPr lang="en-US" b="0" dirty="0">
              <a:effectLst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Need to pull the data of a product from Amazon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transformation/Text processing using R/Python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Need to get daily product sentiments Analysis and Emotion mining with some charts like histogram, Density plot,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Barplot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pie-plot etc.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Deployment through R Shiny or Flask/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72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34EB-3157-4763-BED7-A1F61B2C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 – 1: </a:t>
            </a:r>
            <a:r>
              <a:rPr lang="en-US" dirty="0"/>
              <a:t>data Scraping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562B-9C88-47E2-A146-04634FA89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82077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Data Scraped from amazon.com for product OnePlus-Wireless-Bluetooth-Earphones by using following </a:t>
            </a:r>
            <a:r>
              <a:rPr lang="en-IN" dirty="0" err="1"/>
              <a:t>url</a:t>
            </a:r>
            <a:r>
              <a:rPr lang="en-IN" dirty="0"/>
              <a:t>.</a:t>
            </a:r>
          </a:p>
          <a:p>
            <a:r>
              <a:rPr lang="en-IN" dirty="0"/>
              <a:t>"https://www.amazon.in/OnePlus-Wireless-Bluetooth-Earphones-Bombastic/product-reviews/B09TVVGXWS/ref=cm_cr_dp_d_show_all_btm?ie=UTF8&amp;reviewerType=all_reviews&amp;pageNumber"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652E-81CF-46EE-AC43-E48F8FD66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3906526"/>
            <a:ext cx="2146955" cy="21469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700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34EB-3157-4763-BED7-A1F61B2C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 – 1i: </a:t>
            </a:r>
            <a:r>
              <a:rPr lang="en-US" dirty="0"/>
              <a:t>Reading and Understanding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562B-9C88-47E2-A146-04634FA89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820772"/>
          </a:xfrm>
        </p:spPr>
        <p:txBody>
          <a:bodyPr/>
          <a:lstStyle/>
          <a:p>
            <a:r>
              <a:rPr lang="en-IN" dirty="0"/>
              <a:t>Understanding more about the columns from the “amazon_reviews.csv” file.</a:t>
            </a:r>
          </a:p>
          <a:p>
            <a:r>
              <a:rPr lang="en-IN" dirty="0"/>
              <a:t>Using shape, describe we can get more information about the dataset.</a:t>
            </a:r>
          </a:p>
        </p:txBody>
      </p:sp>
    </p:spTree>
    <p:extLst>
      <p:ext uri="{BB962C8B-B14F-4D97-AF65-F5344CB8AC3E}">
        <p14:creationId xmlns:p14="http://schemas.microsoft.com/office/powerpoint/2010/main" val="2035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AAF7-0308-434F-8BBA-94F7E8DA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</a:t>
            </a:r>
            <a:r>
              <a:rPr lang="en-US" dirty="0" err="1"/>
              <a:t>iII</a:t>
            </a:r>
            <a:r>
              <a:rPr lang="en-US" dirty="0"/>
              <a:t>: Data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D456-D5CC-48C4-BC7E-87150324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265" y="1931756"/>
            <a:ext cx="9782478" cy="4301092"/>
          </a:xfrm>
        </p:spPr>
        <p:txBody>
          <a:bodyPr>
            <a:normAutofit/>
          </a:bodyPr>
          <a:lstStyle/>
          <a:p>
            <a:r>
              <a:rPr lang="en-IN" dirty="0"/>
              <a:t>Calculate the total </a:t>
            </a:r>
            <a:r>
              <a:rPr lang="en-IN" dirty="0" err="1"/>
              <a:t>NaN</a:t>
            </a:r>
            <a:r>
              <a:rPr lang="en-IN" dirty="0"/>
              <a:t> values in every column.</a:t>
            </a:r>
          </a:p>
          <a:p>
            <a:r>
              <a:rPr lang="en-IN" dirty="0"/>
              <a:t>Removed </a:t>
            </a:r>
            <a:r>
              <a:rPr lang="en-IN" dirty="0" err="1"/>
              <a:t>NaN</a:t>
            </a:r>
            <a:r>
              <a:rPr lang="en-IN" dirty="0"/>
              <a:t>  Values from particular columns.</a:t>
            </a:r>
          </a:p>
          <a:p>
            <a:r>
              <a:rPr lang="en-IN" dirty="0"/>
              <a:t>Text Cleaning</a:t>
            </a:r>
          </a:p>
          <a:p>
            <a:r>
              <a:rPr lang="en-IN" dirty="0"/>
              <a:t>Removed Punctuation marks and </a:t>
            </a:r>
            <a:r>
              <a:rPr lang="en-IN" dirty="0" err="1"/>
              <a:t>Stopwords</a:t>
            </a:r>
            <a:r>
              <a:rPr lang="en-IN" dirty="0"/>
              <a:t> from Reviews</a:t>
            </a:r>
          </a:p>
        </p:txBody>
      </p:sp>
    </p:spTree>
    <p:extLst>
      <p:ext uri="{BB962C8B-B14F-4D97-AF65-F5344CB8AC3E}">
        <p14:creationId xmlns:p14="http://schemas.microsoft.com/office/powerpoint/2010/main" val="96234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AA66-2825-4987-81AE-04104584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Iv: </a:t>
            </a:r>
            <a:r>
              <a:rPr lang="en-US" dirty="0" err="1"/>
              <a:t>EdA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D68E-3603-47DC-BC9D-86F51C12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30" y="5533054"/>
            <a:ext cx="5163825" cy="335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Heat Map: Understanding the </a:t>
            </a:r>
            <a:r>
              <a:rPr lang="en-IN" sz="1100" dirty="0" err="1"/>
              <a:t>corrlation</a:t>
            </a:r>
            <a:r>
              <a:rPr lang="en-IN" sz="1100" dirty="0"/>
              <a:t> between the other variables and “Genre”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9EA5F-66AE-4AC8-90BC-5A27E39B8F03}"/>
              </a:ext>
            </a:extLst>
          </p:cNvPr>
          <p:cNvSpPr txBox="1"/>
          <p:nvPr/>
        </p:nvSpPr>
        <p:spPr>
          <a:xfrm>
            <a:off x="1451579" y="2121031"/>
            <a:ext cx="9087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Exploratory Data Analysis is the process of using statistical tools (such as graphs, measures </a:t>
            </a:r>
            <a:br>
              <a:rPr lang="en-US" dirty="0"/>
            </a:br>
            <a:r>
              <a:rPr lang="en-US" dirty="0"/>
              <a:t>of center, and measures of variation to investigate data sets in order to understand </a:t>
            </a:r>
            <a:br>
              <a:rPr lang="en-US" dirty="0"/>
            </a:br>
            <a:r>
              <a:rPr lang="en-US" dirty="0"/>
              <a:t>their important characteristics.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27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CE08DD-43A7-4EF1-AE7D-F7C24B8F9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18" y="1987106"/>
            <a:ext cx="4848831" cy="3640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BDD63981-0B43-4893-91F0-AAF530BF59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99" y="3163836"/>
            <a:ext cx="444418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OnePlus-Wireless-Bluetooth has 41% 5 star ratings &amp; 25% 1 star rating.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 we can say users is satisfied with this product.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14B736-E178-4FA5-A966-A3616E5E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45172"/>
          </a:xfrm>
        </p:spPr>
        <p:txBody>
          <a:bodyPr/>
          <a:lstStyle/>
          <a:p>
            <a:r>
              <a:rPr lang="en-US" dirty="0"/>
              <a:t>Step – Iv: </a:t>
            </a:r>
            <a:r>
              <a:rPr lang="en-US" dirty="0" err="1"/>
              <a:t>EdA</a:t>
            </a:r>
            <a:r>
              <a:rPr lang="en-US" dirty="0"/>
              <a:t> (Data Visualization)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6942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374</TotalTime>
  <Words>737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Gill Sans MT</vt:lpstr>
      <vt:lpstr>system-ui</vt:lpstr>
      <vt:lpstr>Times New Roman</vt:lpstr>
      <vt:lpstr>Gallery</vt:lpstr>
      <vt:lpstr>Natural  language  process</vt:lpstr>
      <vt:lpstr>PowerPoint Presentation</vt:lpstr>
      <vt:lpstr>Index</vt:lpstr>
      <vt:lpstr>Problem Statement</vt:lpstr>
      <vt:lpstr>Step – 1: data Scraping</vt:lpstr>
      <vt:lpstr>Step – 1i: Reading and Understanding the data</vt:lpstr>
      <vt:lpstr>Step – iII: Data Preparation</vt:lpstr>
      <vt:lpstr>Step – Iv: EdA </vt:lpstr>
      <vt:lpstr>Step – Iv: EdA (Data Visualization) </vt:lpstr>
      <vt:lpstr>Step – Iv: EdA (Data Visualization) </vt:lpstr>
      <vt:lpstr>Step – Iv: EdA (Data Visualization) </vt:lpstr>
      <vt:lpstr>Step – Iv: EdA (Data Visualization) </vt:lpstr>
      <vt:lpstr>Step – Iv: EdA (Data Visualization) </vt:lpstr>
      <vt:lpstr>Step – Iv: EdA (Data Visualization) </vt:lpstr>
      <vt:lpstr>Step – V : Split the datasets</vt:lpstr>
      <vt:lpstr>Model building</vt:lpstr>
      <vt:lpstr>Conclusion:</vt:lpstr>
      <vt:lpstr>Deployment page: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Ramesh Iyer</dc:creator>
  <cp:lastModifiedBy>ashishponde9@outlook.com</cp:lastModifiedBy>
  <cp:revision>13</cp:revision>
  <dcterms:created xsi:type="dcterms:W3CDTF">2022-01-18T16:12:16Z</dcterms:created>
  <dcterms:modified xsi:type="dcterms:W3CDTF">2022-05-05T13:44:38Z</dcterms:modified>
</cp:coreProperties>
</file>