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6" r:id="rId3"/>
    <p:sldId id="257" r:id="rId4"/>
    <p:sldId id="278" r:id="rId5"/>
    <p:sldId id="279" r:id="rId6"/>
    <p:sldId id="259" r:id="rId7"/>
    <p:sldId id="281" r:id="rId8"/>
    <p:sldId id="283" r:id="rId9"/>
    <p:sldId id="277" r:id="rId10"/>
    <p:sldId id="260" r:id="rId11"/>
    <p:sldId id="261" r:id="rId12"/>
    <p:sldId id="284" r:id="rId13"/>
    <p:sldId id="262" r:id="rId14"/>
    <p:sldId id="285" r:id="rId15"/>
    <p:sldId id="263" r:id="rId16"/>
    <p:sldId id="264" r:id="rId17"/>
    <p:sldId id="265" r:id="rId18"/>
    <p:sldId id="267" r:id="rId19"/>
    <p:sldId id="286" r:id="rId20"/>
    <p:sldId id="287" r:id="rId21"/>
    <p:sldId id="268" r:id="rId22"/>
    <p:sldId id="305" r:id="rId23"/>
    <p:sldId id="306" r:id="rId24"/>
    <p:sldId id="309" r:id="rId25"/>
    <p:sldId id="269" r:id="rId26"/>
    <p:sldId id="270" r:id="rId27"/>
    <p:sldId id="271" r:id="rId28"/>
    <p:sldId id="289" r:id="rId29"/>
    <p:sldId id="288" r:id="rId30"/>
    <p:sldId id="275" r:id="rId31"/>
    <p:sldId id="290" r:id="rId32"/>
    <p:sldId id="273" r:id="rId33"/>
    <p:sldId id="291" r:id="rId34"/>
    <p:sldId id="310" r:id="rId35"/>
    <p:sldId id="292" r:id="rId36"/>
    <p:sldId id="293" r:id="rId37"/>
    <p:sldId id="294" r:id="rId38"/>
    <p:sldId id="295" r:id="rId39"/>
    <p:sldId id="27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B6609A-6B06-42E9-B081-8ABE08B81331}" v="64" dt="2025-10-16T18:54:22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733B1-AA35-5556-892D-43119620D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7C9882-96CC-A074-21E9-D3C063E05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1F310A-64F4-106A-9F48-7DC5B8EB6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D2C0C-5589-2825-AB46-B268AD3D6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79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33BFC-4D67-5AEC-961C-0D96D4B7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CBE75-D245-6E47-91DA-BA47ED18A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2A744C-0E8F-963C-309C-4D5068E41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79D8D-943A-D38C-4C4E-5F37FD2DA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5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EEF2-DE5E-B9A1-CFA3-26388A734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5BE51A-D6FB-2FEA-7898-AFE9F9094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49559B-A50B-7D43-CFBD-E5CE3A39DE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43C99-D540-4221-EA85-F2B35EDE4E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77092-B466-4996-4806-C5CBA8350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CD317-36D2-A045-0534-1FBD96E1F5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D62C11-11FE-8F88-6CAF-0E51FC8F9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E7A59-422D-7E2D-02B2-DE92A2D63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99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accent2"/>
                </a:solidFill>
                <a:cs typeface="Times New Roman" pitchFamily="18" charset="0"/>
              </a:rPr>
              <a:t>GARAGE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ADITHYA DAS M P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MES24MCA-2002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20/08/2025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MOTIVATIONS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To centralize and automate all garage operations for better efficiency.</a:t>
            </a:r>
          </a:p>
          <a:p>
            <a:r>
              <a:rPr lang="en-GB"/>
              <a:t>To reduce manual errors in booking, inventory, and billing processes.</a:t>
            </a:r>
          </a:p>
          <a:p>
            <a:r>
              <a:rPr lang="en-GB"/>
              <a:t>To improve customer satisfaction with faster service and transparency.</a:t>
            </a:r>
          </a:p>
          <a:p>
            <a:r>
              <a:rPr lang="en-GB"/>
              <a:t>To provide accurate reports and insights for better decision-making.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FUNCTIONALITIES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1200" b="1" dirty="0"/>
              <a:t>User Login and Authentication-</a:t>
            </a:r>
            <a:r>
              <a:rPr lang="en-GB" sz="11200" dirty="0"/>
              <a:t>Enables</a:t>
            </a:r>
            <a:r>
              <a:rPr lang="en-GB" sz="11200" b="1" dirty="0"/>
              <a:t> </a:t>
            </a:r>
            <a:r>
              <a:rPr lang="en-GB" sz="11200" dirty="0"/>
              <a:t>secure access for all user roles by validating credentials and assigning role-based access</a:t>
            </a:r>
            <a:r>
              <a:rPr lang="en-GB" sz="12800" dirty="0"/>
              <a:t>.</a:t>
            </a:r>
          </a:p>
          <a:p>
            <a:r>
              <a:rPr lang="en-GB" sz="11200" b="1" dirty="0"/>
              <a:t> Spare Parts Inventory Management-</a:t>
            </a:r>
            <a:r>
              <a:rPr lang="en-GB" sz="11200" dirty="0"/>
              <a:t>Allows</a:t>
            </a:r>
            <a:r>
              <a:rPr lang="en-GB" sz="11200" b="1" dirty="0"/>
              <a:t> </a:t>
            </a:r>
            <a:r>
              <a:rPr lang="en-GB" sz="11200" dirty="0"/>
              <a:t>admin or supervisor to manage spare part stock by validating and updating stock records in the database</a:t>
            </a:r>
            <a:r>
              <a:rPr lang="en-GB" sz="12800" dirty="0"/>
              <a:t>.</a:t>
            </a:r>
          </a:p>
          <a:p>
            <a:r>
              <a:rPr lang="en-GB" sz="11200" b="1" dirty="0"/>
              <a:t>Vehicle Service Appointment Booking-</a:t>
            </a:r>
            <a:r>
              <a:rPr lang="en-GB" sz="11200" dirty="0"/>
              <a:t>Lets</a:t>
            </a:r>
            <a:r>
              <a:rPr lang="en-GB" sz="11200" b="1" dirty="0"/>
              <a:t> </a:t>
            </a:r>
            <a:r>
              <a:rPr lang="en-GB" sz="11200" dirty="0"/>
              <a:t>customers book service slots by checking availability and saving the appointment details</a:t>
            </a:r>
            <a:r>
              <a:rPr lang="en-GB" sz="12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7525D-AABF-28C8-BC83-DB28E7A7B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BECF-7E41-56BE-EBDC-9119E5A1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FUNCTIONALITIES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D6C7D-6495-1F4D-F47B-8BBB2127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/>
              <a:t> </a:t>
            </a:r>
            <a:r>
              <a:rPr lang="en-GB" sz="2800" b="1" dirty="0"/>
              <a:t>Job Assignment to Mechanics-</a:t>
            </a:r>
            <a:r>
              <a:rPr lang="en-GB" sz="2800" dirty="0"/>
              <a:t>Assigns</a:t>
            </a:r>
            <a:r>
              <a:rPr lang="en-GB" sz="2800" b="1" dirty="0"/>
              <a:t> </a:t>
            </a:r>
            <a:r>
              <a:rPr lang="en-GB" sz="2800" dirty="0"/>
              <a:t>repair tasks to mechanics based on their specialization and updates the job status in the system.</a:t>
            </a:r>
          </a:p>
          <a:p>
            <a:r>
              <a:rPr lang="en-GB" sz="2800" b="1" dirty="0"/>
              <a:t>Billing and Payment Handling-</a:t>
            </a:r>
            <a:r>
              <a:rPr lang="en-GB" sz="2800" dirty="0"/>
              <a:t>Issues service bills and manages payment details by calculating the bill and storing payment information.</a:t>
            </a:r>
          </a:p>
          <a:p>
            <a:r>
              <a:rPr lang="en-GB" sz="2800" b="1" dirty="0"/>
              <a:t>Reports and Analytics-</a:t>
            </a:r>
            <a:r>
              <a:rPr lang="en-GB" sz="2800" dirty="0"/>
              <a:t>Generates</a:t>
            </a:r>
            <a:r>
              <a:rPr lang="en-GB" sz="2800" b="1" dirty="0"/>
              <a:t> </a:t>
            </a:r>
            <a:r>
              <a:rPr lang="en-GB" sz="2800" dirty="0"/>
              <a:t>insights on garage operations by fetching and </a:t>
            </a:r>
            <a:r>
              <a:rPr lang="en-GB" sz="2800" dirty="0" err="1"/>
              <a:t>analyzing</a:t>
            </a:r>
            <a:r>
              <a:rPr lang="en-GB" sz="2800" dirty="0"/>
              <a:t> stored data.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D48D-FA93-6A3B-9FDA-D6C40060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51846-A3AF-288A-3712-E5ED6DB4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26C7A-4E06-13F3-1996-2789A97E1AEB}"/>
              </a:ext>
            </a:extLst>
          </p:cNvPr>
          <p:cNvSpPr txBox="1"/>
          <p:nvPr/>
        </p:nvSpPr>
        <p:spPr>
          <a:xfrm>
            <a:off x="2286000" y="21382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9500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MODULE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GB" sz="2400" b="1" dirty="0"/>
              <a:t>Manager Module:</a:t>
            </a:r>
          </a:p>
          <a:p>
            <a:pPr marL="0" indent="0">
              <a:buNone/>
            </a:pPr>
            <a:r>
              <a:rPr lang="en-GB" sz="2400" dirty="0"/>
              <a:t>. </a:t>
            </a:r>
            <a:r>
              <a:rPr lang="en-GB" sz="2800" dirty="0"/>
              <a:t>Generate bills for customer appointments.</a:t>
            </a:r>
          </a:p>
          <a:p>
            <a:pPr marL="0" indent="0">
              <a:buNone/>
            </a:pPr>
            <a:r>
              <a:rPr lang="en-GB" sz="2800" dirty="0"/>
              <a:t>. Manage spare parts inventory.</a:t>
            </a:r>
          </a:p>
          <a:p>
            <a:pPr marL="0" indent="0">
              <a:buNone/>
            </a:pPr>
            <a:r>
              <a:rPr lang="en-GB" sz="2800" dirty="0"/>
              <a:t>. View and </a:t>
            </a:r>
            <a:r>
              <a:rPr lang="en-GB" sz="2800" dirty="0" err="1"/>
              <a:t>analyze</a:t>
            </a:r>
            <a:r>
              <a:rPr lang="en-GB" sz="2800" dirty="0"/>
              <a:t> reports.</a:t>
            </a:r>
          </a:p>
          <a:p>
            <a:pPr marL="0" indent="0">
              <a:buNone/>
            </a:pPr>
            <a:r>
              <a:rPr lang="en-GB" sz="2800" dirty="0"/>
              <a:t>. View/Update customer information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b="1" dirty="0"/>
              <a:t>2. Supervisor Module: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. Assign jobs to mechanics.</a:t>
            </a:r>
          </a:p>
          <a:p>
            <a:pPr marL="0" indent="0">
              <a:buNone/>
            </a:pPr>
            <a:r>
              <a:rPr lang="en-GB" sz="2800" dirty="0"/>
              <a:t>. View assigned jobs for monitoring.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20703-39C3-22B4-63D0-03708906C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B47A-6C3E-B71E-4DC1-84CC838D9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MODULE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6330-CF9E-AD9D-109C-91CE4190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64" y="1420297"/>
            <a:ext cx="8229600" cy="459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/>
              <a:t>4. Customer Module</a:t>
            </a:r>
            <a:r>
              <a:rPr lang="en-GB" sz="2400" dirty="0"/>
              <a:t>:</a:t>
            </a:r>
          </a:p>
          <a:p>
            <a:pPr marL="0" indent="0">
              <a:buNone/>
            </a:pPr>
            <a:r>
              <a:rPr lang="en-GB" sz="2400" dirty="0"/>
              <a:t> . Book service appointments.</a:t>
            </a:r>
          </a:p>
          <a:p>
            <a:pPr marL="0" indent="0">
              <a:buNone/>
            </a:pPr>
            <a:r>
              <a:rPr lang="en-GB" sz="2400" dirty="0"/>
              <a:t> . View vehicle service status.</a:t>
            </a:r>
          </a:p>
          <a:p>
            <a:pPr marL="0" indent="0">
              <a:buNone/>
            </a:pPr>
            <a:r>
              <a:rPr lang="en-GB" sz="2400" dirty="0"/>
              <a:t> . Pay bills online.</a:t>
            </a:r>
          </a:p>
          <a:p>
            <a:pPr marL="0" indent="0">
              <a:buNone/>
            </a:pPr>
            <a:r>
              <a:rPr lang="en-GB" sz="2400" dirty="0"/>
              <a:t> . Login &amp; Authentication</a:t>
            </a:r>
          </a:p>
          <a:p>
            <a:pPr marL="0" indent="0">
              <a:buNone/>
            </a:pPr>
            <a:r>
              <a:rPr lang="en-GB" sz="2400" b="1" dirty="0"/>
              <a:t>4. Mechanic Module:</a:t>
            </a:r>
          </a:p>
          <a:p>
            <a:pPr marL="0" indent="0">
              <a:buNone/>
            </a:pPr>
            <a:r>
              <a:rPr lang="en-GB" sz="2400" dirty="0"/>
              <a:t> . View</a:t>
            </a:r>
            <a:r>
              <a:rPr lang="en-GB" sz="2400" b="1" dirty="0"/>
              <a:t> </a:t>
            </a:r>
            <a:r>
              <a:rPr lang="en-GB" sz="2400" dirty="0"/>
              <a:t>jobs assigned by supervisor.</a:t>
            </a:r>
          </a:p>
          <a:p>
            <a:pPr marL="0" indent="0">
              <a:buNone/>
            </a:pPr>
            <a:r>
              <a:rPr lang="en-GB" sz="2400" dirty="0"/>
              <a:t> . Update status of ongoing jobs.</a:t>
            </a:r>
          </a:p>
          <a:p>
            <a:pPr marL="0" indent="0">
              <a:buNone/>
            </a:pPr>
            <a:r>
              <a:rPr lang="en-GB" sz="2400" dirty="0"/>
              <a:t> . Request spare parts for repairs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83136-A2DC-E957-2175-FC97EFBB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1CFDC-3BA4-1374-C91D-4A3BDDB7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89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68770"/>
            <a:ext cx="8229600" cy="4948932"/>
          </a:xfrm>
        </p:spPr>
        <p:txBody>
          <a:bodyPr>
            <a:normAutofit/>
          </a:bodyPr>
          <a:lstStyle/>
          <a:p>
            <a:r>
              <a:rPr lang="en-US" sz="2400" b="1"/>
              <a:t>Operating System</a:t>
            </a:r>
            <a:r>
              <a:rPr lang="en-US" sz="2400"/>
              <a:t>: Windows 11 / Ubuntu Linux</a:t>
            </a:r>
          </a:p>
          <a:p>
            <a:r>
              <a:rPr lang="en-US" sz="2400" b="1"/>
              <a:t>Frontend</a:t>
            </a:r>
            <a:r>
              <a:rPr lang="en-US" sz="2400"/>
              <a:t>: HTML,CSS,JAVASCRIPT</a:t>
            </a:r>
          </a:p>
          <a:p>
            <a:r>
              <a:rPr lang="en-US" sz="2400" b="1"/>
              <a:t>Backend</a:t>
            </a:r>
            <a:r>
              <a:rPr lang="en-US" sz="2400"/>
              <a:t>: PHP</a:t>
            </a:r>
          </a:p>
          <a:p>
            <a:r>
              <a:rPr lang="en-US" sz="2400" b="1"/>
              <a:t>Database</a:t>
            </a:r>
            <a:r>
              <a:rPr lang="en-US" sz="2400"/>
              <a:t>: MySQL </a:t>
            </a:r>
          </a:p>
          <a:p>
            <a:r>
              <a:rPr lang="en-US" sz="2400" b="1"/>
              <a:t>Web Browser </a:t>
            </a:r>
            <a:r>
              <a:rPr lang="en-US" sz="2400"/>
              <a:t>:Google Chrome/Firefox</a:t>
            </a:r>
          </a:p>
          <a:p>
            <a:r>
              <a:rPr lang="en-US" sz="2400" b="1"/>
              <a:t>IDEs</a:t>
            </a:r>
            <a:r>
              <a:rPr lang="en-US" sz="2400"/>
              <a:t>: Visual Studio Code </a:t>
            </a:r>
          </a:p>
          <a:p>
            <a:r>
              <a:rPr lang="en-US" sz="2400" b="1"/>
              <a:t>Version Control</a:t>
            </a:r>
            <a:r>
              <a:rPr lang="en-US" sz="2400"/>
              <a:t>: GitHub (optional for code management)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446611062"/>
              </p:ext>
            </p:extLst>
          </p:nvPr>
        </p:nvGraphicFramePr>
        <p:xfrm>
          <a:off x="495299" y="1177232"/>
          <a:ext cx="8153401" cy="49023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42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772">
                  <a:extLst>
                    <a:ext uri="{9D8B030D-6E8A-4147-A177-3AD203B41FA5}">
                      <a16:colId xmlns:a16="http://schemas.microsoft.com/office/drawing/2014/main" val="2547150810"/>
                    </a:ext>
                  </a:extLst>
                </a:gridCol>
                <a:gridCol w="861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4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7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5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96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96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96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96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96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96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8099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Backlog tem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Status And Completion Date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3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24">
                <a:tc gridSpan="1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SPRINT1</a:t>
                      </a:r>
                      <a:endParaRPr sz="13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99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 Registration/Login (All Roles)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10/08/2025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10/08/202 </a:t>
                      </a: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55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Service Booking &amp; Scheduling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15/08/2025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15/08/2025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24">
                <a:tc gridSpan="1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04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Vehicle Status Tracking (Customer)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01/09/2025</a:t>
                      </a:r>
                      <a:endParaRPr sz="1100" dirty="0"/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01/09/2025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92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Job Assignment (Supervisor to Mechanic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</a:t>
                      </a:r>
                      <a:r>
                        <a:rPr lang="en-IN" sz="1200" dirty="0"/>
                        <a:t>6/09/2025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8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811375954"/>
              </p:ext>
            </p:extLst>
          </p:nvPr>
        </p:nvGraphicFramePr>
        <p:xfrm>
          <a:off x="533399" y="1248697"/>
          <a:ext cx="8077201" cy="48112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4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5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84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84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84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84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84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9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6770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Mechanic work hours tracking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10/09/2025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7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6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Service History &amp; Notifications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49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5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Inventory Management(Parts Tracking)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2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Report Generation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03/10/2025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9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32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Payment Processing Integration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28/09/2025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740593"/>
                  </a:ext>
                </a:extLst>
              </a:tr>
              <a:tr h="450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0" dirty="0"/>
                        <a:t>TOTAL</a:t>
                      </a:r>
                      <a:endParaRPr sz="1200" b="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86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7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7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6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3729676912"/>
              </p:ext>
            </p:extLst>
          </p:nvPr>
        </p:nvGraphicFramePr>
        <p:xfrm>
          <a:off x="564727" y="1235525"/>
          <a:ext cx="8014545" cy="4800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5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7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12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</a:t>
                      </a:r>
                      <a:r>
                        <a:rPr lang="en" b="1"/>
                        <a:t> ID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r>
                        <a:rPr lang="en" b="1"/>
                        <a:t>NAME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PRIORITY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/>
                        <a:t>   </a:t>
                      </a:r>
                      <a:endParaRPr lang="en-IN"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/>
                        <a:t>ESTIMATE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9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User Registration / Login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8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C</a:t>
                      </a:r>
                      <a:r>
                        <a:rPr lang="en-IN" sz="1200" dirty="0"/>
                        <a:t>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1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Service </a:t>
                      </a:r>
                      <a:r>
                        <a:rPr lang="en-IN" sz="1200" dirty="0"/>
                        <a:t>Booking &amp;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Scheduling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12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9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Vehicle Status Tracking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9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Job Assignment(Supervisor to Mechanic)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8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1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Inventory Management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Medium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8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4D4DC-D18E-3810-FF62-3457289FF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CC4F-8FFF-A4C5-8051-147F1F31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09752-1B39-1ABA-65C4-CBC902C0D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5E5B1-25F1-7425-8553-0022847B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F6739-1B1A-C4B8-45BE-FD8DB0E6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A142873D-DD2F-BD0B-0148-23512E6B3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68594"/>
              </p:ext>
            </p:extLst>
          </p:nvPr>
        </p:nvGraphicFramePr>
        <p:xfrm>
          <a:off x="540774" y="1288026"/>
          <a:ext cx="7993626" cy="34728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12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4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8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9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099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6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Machine Work Hour Tracking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Medium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7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7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Payment Processing Integration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C</a:t>
                      </a:r>
                      <a:r>
                        <a:rPr lang="en-IN" sz="1200" dirty="0"/>
                        <a:t>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9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Report Generation(Manager)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Medium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9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9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Service History &amp; Notifications(Customer)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Medium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16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88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054" y="1035832"/>
            <a:ext cx="8169928" cy="49839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MR.</a:t>
            </a:r>
            <a:r>
              <a:rPr lang="en-US" sz="2800" b="1" dirty="0">
                <a:cs typeface="Times New Roman" panose="02020603050405020304" pitchFamily="18" charset="0"/>
              </a:rPr>
              <a:t>HYDERALI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cs typeface="Times New Roman" panose="02020603050405020304" pitchFamily="18" charset="0"/>
              </a:rPr>
              <a:t>HOD</a:t>
            </a:r>
            <a:br>
              <a:rPr lang="en-US" dirty="0">
                <a:cs typeface="Times New Roman" panose="02020603050405020304" pitchFamily="18" charset="0"/>
              </a:rPr>
            </a:b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62440-8D5A-ECF4-A914-79F36BBD5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9FB0-121E-E6D7-D14B-A50ECB69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FFBF-D0EA-FFE5-4246-A42B4D51E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C0CD9-F7C7-9451-E983-32223F565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69355-0FFD-A9F4-E0BC-A5ABEEE2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FAB01390-C6B7-5C7D-4A8B-1A7B819FA5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51071"/>
              </p:ext>
            </p:extLst>
          </p:nvPr>
        </p:nvGraphicFramePr>
        <p:xfrm>
          <a:off x="500437" y="1221962"/>
          <a:ext cx="8143125" cy="47681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03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User Story ID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2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1 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User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GB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Create an account and access garage services.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4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User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Securely access my account with correct credentials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2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User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Book Vehicle Services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 my vehicle service online.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3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User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Track my vehicle's service status.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the progress of repairs in real-time.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6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User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 notifications for upcoming maintenance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Stay informed about scheduled services and vehicle health.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380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63401547"/>
              </p:ext>
            </p:extLst>
          </p:nvPr>
        </p:nvGraphicFramePr>
        <p:xfrm>
          <a:off x="500437" y="1288026"/>
          <a:ext cx="8143125" cy="47594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937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User Story ID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As a type of User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8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User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payments for services</a:t>
                      </a:r>
                      <a:endParaRPr lang="en-IN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Settle bills securely and efficiently.</a:t>
                      </a:r>
                      <a:endParaRPr lang="en-IN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8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my service history</a:t>
                      </a:r>
                      <a:endParaRPr lang="en-IN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 track of past maintenance and repairs for my vehicle.</a:t>
                      </a:r>
                      <a:endParaRPr lang="en-IN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2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Mechanic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 assigned jobs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Understand my daily tasks and priorities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15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Mechanic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Request spare parts for a job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Ensure I have the necessary components to complete repairs.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15CD8-0538-78B9-ED71-C8F0B58C2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97EE-15A8-FF57-4423-BE4E10BA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C80A-9397-50A2-6CE8-8534D9FDD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2F3187-7603-1D1B-8880-E601F1DF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802B3-021E-4CA7-6ECD-2B95316B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7913FF09-23B3-A054-D30B-47C5D8005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899078"/>
              </p:ext>
            </p:extLst>
          </p:nvPr>
        </p:nvGraphicFramePr>
        <p:xfrm>
          <a:off x="500437" y="1295401"/>
          <a:ext cx="8181277" cy="4571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96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User Story ID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As a type of User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Mechanic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Update the status of a job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Inform supervisors and customers about progress.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Mechanic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Log my working hours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Accurately record my time spent on tasks.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6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Supervisor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Track inventory of spare parts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Ensure parts are available and manage stock levels.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2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Supervisor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Monitor the progress of ongoing services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Ensure timely completion and identify bottlenecks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249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21847-C6C0-216A-4439-A72DF0629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FD9B7-9C99-BFC1-5544-949603D6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5416-D2C6-3001-41DC-C7348260E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F6FA8-3FA8-2249-B432-D074FAFC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8DD0D-7B79-6B23-BD2D-A1377086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A4BE1301-0424-9976-0BE0-F8F80007A5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09458"/>
              </p:ext>
            </p:extLst>
          </p:nvPr>
        </p:nvGraphicFramePr>
        <p:xfrm>
          <a:off x="500437" y="1295401"/>
          <a:ext cx="8164770" cy="45719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3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5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96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As a type of User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Supervisor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Generate service schedules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Plan and organize future maintenance and repair tasks.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7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Supervisor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Assign jobs to mechanics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Distribute workload efficiently among the team.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6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GB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  <a:endParaRPr kumimoji="0" lang="en-I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Supervisor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Monitor mechanic work hours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Track team performance and manage labor costs.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2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200" dirty="0"/>
                        <a:t>Manager</a:t>
                      </a:r>
                      <a:endParaRPr lang="en-IN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View and update customer information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Maintain accurate customer records and service history.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940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AF004-EB2E-6950-27BB-6EC2083A2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F07-8BCA-93E6-BB76-41ECB82D6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D3C8-08EA-9920-350A-93E62504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EB315-3BBA-8426-7DD2-BC80A48CB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3B5ED-B51D-5921-C6AB-A5DF9D6AD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001DEB90-DC6D-5F06-FD68-F2CF434B38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3313925"/>
              </p:ext>
            </p:extLst>
          </p:nvPr>
        </p:nvGraphicFramePr>
        <p:xfrm>
          <a:off x="550606" y="1278194"/>
          <a:ext cx="7907593" cy="345112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71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6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2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1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As a type of User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Manager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Manage spare parts inventory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new stock, update quantities, and oversee parts sales.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Manager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Create and manage bills for services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Ensure accurate financial tracking and customer invoicing.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3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Manager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Generate reports on garage performance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Gain insights into service completion, revenue, and parts usage.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8300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459704258"/>
              </p:ext>
            </p:extLst>
          </p:nvPr>
        </p:nvGraphicFramePr>
        <p:xfrm>
          <a:off x="530942" y="1297859"/>
          <a:ext cx="7977620" cy="46175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3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2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20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7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73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User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StoryID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103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Sprint 1</a:t>
                      </a:r>
                      <a:endParaRPr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   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06/08/2025</a:t>
                      </a:r>
                      <a:endParaRPr sz="12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15/08/2025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20</a:t>
                      </a:r>
                      <a:endParaRPr sz="12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70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254266"/>
                  </a:ext>
                </a:extLst>
              </a:tr>
              <a:tr h="178145">
                <a:tc rowSpan="2">
                  <a:txBody>
                    <a:bodyPr/>
                    <a:lstStyle/>
                    <a:p>
                      <a:r>
                        <a:rPr lang="en-GB" sz="1200" dirty="0"/>
                        <a:t>            1</a:t>
                      </a:r>
                      <a:endParaRPr lang="en-IN"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" sz="1200"/>
                        <a:t>11/08/2025</a:t>
                      </a:r>
                      <a:endParaRPr lang="en-IN" sz="12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" sz="1200" dirty="0"/>
                        <a:t>15/08/2025</a:t>
                      </a:r>
                      <a:endParaRPr lang="en-IN"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363524"/>
                  </a:ext>
                </a:extLst>
              </a:tr>
              <a:tr h="506103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244319"/>
                  </a:ext>
                </a:extLst>
              </a:tr>
              <a:tr h="5171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Sprint 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26/08/2025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01/09/2025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1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02/09/2025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06/09/2025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244028"/>
                  </a:ext>
                </a:extLst>
              </a:tr>
              <a:tr h="5061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07/09/2025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10/09/2025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164036"/>
                  </a:ext>
                </a:extLst>
              </a:tr>
              <a:tr h="50610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06/09/2025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15/09/2025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103" y="1396181"/>
            <a:ext cx="7878098" cy="4720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1412752203"/>
              </p:ext>
            </p:extLst>
          </p:nvPr>
        </p:nvGraphicFramePr>
        <p:xfrm>
          <a:off x="685799" y="1494503"/>
          <a:ext cx="7632289" cy="18189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7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6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1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63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SPRINT 3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15/09/2025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22/09/2025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34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Completed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3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23/09/2025</a:t>
                      </a:r>
                      <a:endParaRPr sz="12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28/09/2025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Completed</a:t>
                      </a:r>
                      <a:endParaRPr lang="en-IN" sz="12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07148"/>
                  </a:ext>
                </a:extLst>
              </a:tr>
              <a:tr h="6063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29/09/2025</a:t>
                      </a:r>
                      <a:endParaRPr sz="12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03/10/2025</a:t>
                      </a:r>
                      <a:endParaRPr sz="12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/>
                        <a:t>Completed</a:t>
                      </a: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6" name="Picture 5" descr="A diagram of a garage management system&#10;&#10;AI-generated content may be incorrect.">
            <a:extLst>
              <a:ext uri="{FF2B5EF4-FFF2-40B4-BE49-F238E27FC236}">
                <a16:creationId xmlns:a16="http://schemas.microsoft.com/office/drawing/2014/main" id="{32B89E42-7BC3-8289-4BF1-7B50C1FAF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1084" y="1868129"/>
            <a:ext cx="5144606" cy="3854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8932"/>
          </a:xfrm>
        </p:spPr>
        <p:txBody>
          <a:bodyPr/>
          <a:lstStyle/>
          <a:p>
            <a:r>
              <a:rPr lang="en-US" dirty="0"/>
              <a:t>Level 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 descr="A diagram of a system&#10;&#10;AI-generated content may be incorrect.">
            <a:extLst>
              <a:ext uri="{FF2B5EF4-FFF2-40B4-BE49-F238E27FC236}">
                <a16:creationId xmlns:a16="http://schemas.microsoft.com/office/drawing/2014/main" id="{5C4CC6B1-0050-9DE3-4BF1-263C5DA5A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89703" y="1700982"/>
            <a:ext cx="6518787" cy="3736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2470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7A4DF-70FF-2052-88EF-DD83A000E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F9B4-1FE6-E79C-4EE0-62FBA985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D7F5-87A2-5ADB-66F9-C7BF24131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8932"/>
          </a:xfrm>
        </p:spPr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0AD1B-46C9-B8F9-2EC0-F4BAAB8A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6EC32-76B6-152D-456B-3799FB18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 descr="A diagram of a form&#10;&#10;AI-generated content may be incorrect.">
            <a:extLst>
              <a:ext uri="{FF2B5EF4-FFF2-40B4-BE49-F238E27FC236}">
                <a16:creationId xmlns:a16="http://schemas.microsoft.com/office/drawing/2014/main" id="{49ABE84F-A8DE-AAFE-24FC-3365BF840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7857" y="1848465"/>
            <a:ext cx="6361471" cy="3866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69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>
                <a:latin typeface="Times New Roman" panose="02020603050405020304" pitchFamily="18" charset="0"/>
              </a:rPr>
              <a:t>ER Diagram</a:t>
            </a: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031A072B-FC31-997C-629C-2789BCAA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9368" y="2099310"/>
            <a:ext cx="6262042" cy="3387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18573-2223-95C1-97D4-5F745C28B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128B-F5AD-0E51-E6B6-92726415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B502-111A-3FEA-64FB-2A4368952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F8D7D-D52A-32FB-0AA7-78A060E2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507D3-60B5-4F33-48B8-1E1A47AF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 descr="A diagram of a login and manage job&#10;&#10;AI-generated content may be incorrect.">
            <a:extLst>
              <a:ext uri="{FF2B5EF4-FFF2-40B4-BE49-F238E27FC236}">
                <a16:creationId xmlns:a16="http://schemas.microsoft.com/office/drawing/2014/main" id="{C5E25052-FF4A-F512-5287-8200324DD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50374" y="2028136"/>
            <a:ext cx="6514854" cy="28021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5909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607"/>
            <a:ext cx="8229600" cy="45305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15C89-CEDD-C693-A6E6-E71D77489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37" y="1713179"/>
            <a:ext cx="6533054" cy="42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9B503-B61F-1005-03CD-2F90D4BB4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882C-8815-F8EE-AD1B-A6DFD4BA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DBDE5-E244-B7B7-7334-93E1AAA6F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D04B7-AA3D-CC52-18EF-B6631FB5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3" name="Content Placeholder 12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74409FCC-DC57-33FC-CD79-357208CEB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98" y="1425676"/>
            <a:ext cx="7438102" cy="4513007"/>
          </a:xfrm>
        </p:spPr>
      </p:pic>
    </p:spTree>
    <p:extLst>
      <p:ext uri="{BB962C8B-B14F-4D97-AF65-F5344CB8AC3E}">
        <p14:creationId xmlns:p14="http://schemas.microsoft.com/office/powerpoint/2010/main" val="1383946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1D88C-2512-F0A0-B131-3528799A3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1502-1959-DCF2-5562-D376ACC7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CC2D0-CC1D-3878-27ED-50978AC9E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361"/>
            <a:ext cx="8229600" cy="4857803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&lt;body&gt;</a:t>
            </a:r>
          </a:p>
          <a:p>
            <a:r>
              <a:rPr lang="en-IN" dirty="0"/>
              <a:t>    &lt;div class="card"&gt;</a:t>
            </a:r>
          </a:p>
          <a:p>
            <a:r>
              <a:rPr lang="en-IN" dirty="0"/>
              <a:t>        &lt;h2 class="h"&gt;Login&lt;/h2&gt;</a:t>
            </a:r>
          </a:p>
          <a:p>
            <a:r>
              <a:rPr lang="en-IN" dirty="0"/>
              <a:t>        &lt;p class="p"&gt;Welcome back. Enter your credentials to continue.&lt;/p&gt;</a:t>
            </a:r>
          </a:p>
          <a:p>
            <a:r>
              <a:rPr lang="en-IN" dirty="0"/>
              <a:t>        &lt;?</a:t>
            </a:r>
            <a:r>
              <a:rPr lang="en-IN" dirty="0" err="1"/>
              <a:t>php</a:t>
            </a:r>
            <a:r>
              <a:rPr lang="en-IN" dirty="0"/>
              <a:t> if (!empty($success)): ?&gt;</a:t>
            </a:r>
          </a:p>
          <a:p>
            <a:r>
              <a:rPr lang="en-IN" dirty="0"/>
              <a:t>            &lt;div class="alert alert-success"&gt;&lt;?= </a:t>
            </a:r>
            <a:r>
              <a:rPr lang="en-IN" dirty="0" err="1"/>
              <a:t>htmlspecialchars</a:t>
            </a:r>
            <a:r>
              <a:rPr lang="en-IN" dirty="0"/>
              <a:t>($success) ?&gt;&lt;/div&gt;</a:t>
            </a:r>
          </a:p>
          <a:p>
            <a:r>
              <a:rPr lang="en-IN" dirty="0"/>
              <a:t>        &lt;?</a:t>
            </a:r>
            <a:r>
              <a:rPr lang="en-IN" dirty="0" err="1"/>
              <a:t>php</a:t>
            </a:r>
            <a:r>
              <a:rPr lang="en-IN" dirty="0"/>
              <a:t> endif; ?&gt;</a:t>
            </a:r>
          </a:p>
          <a:p>
            <a:r>
              <a:rPr lang="en-IN" dirty="0"/>
              <a:t>        &lt;?</a:t>
            </a:r>
            <a:r>
              <a:rPr lang="en-IN" dirty="0" err="1"/>
              <a:t>php</a:t>
            </a:r>
            <a:r>
              <a:rPr lang="en-IN" dirty="0"/>
              <a:t> foreach ($errors as $e): ?&gt;</a:t>
            </a:r>
          </a:p>
          <a:p>
            <a:r>
              <a:rPr lang="en-IN" dirty="0"/>
              <a:t>            &lt;div class="alert alert-danger"&gt;&lt;?= </a:t>
            </a:r>
            <a:r>
              <a:rPr lang="en-IN" dirty="0" err="1"/>
              <a:t>htmlspecialchars</a:t>
            </a:r>
            <a:r>
              <a:rPr lang="en-IN" dirty="0"/>
              <a:t>($e) ?&gt;&lt;/div&gt;</a:t>
            </a:r>
          </a:p>
          <a:p>
            <a:r>
              <a:rPr lang="en-IN" dirty="0"/>
              <a:t>        &lt;?</a:t>
            </a:r>
            <a:r>
              <a:rPr lang="en-IN" dirty="0" err="1"/>
              <a:t>php</a:t>
            </a:r>
            <a:r>
              <a:rPr lang="en-IN" dirty="0"/>
              <a:t> </a:t>
            </a:r>
            <a:r>
              <a:rPr lang="en-IN" dirty="0" err="1"/>
              <a:t>endforeach</a:t>
            </a:r>
            <a:r>
              <a:rPr lang="en-IN" dirty="0"/>
              <a:t>; ?&gt;</a:t>
            </a:r>
          </a:p>
          <a:p>
            <a:r>
              <a:rPr lang="en-IN" dirty="0"/>
              <a:t>        &lt;form method="post" action=""&gt;</a:t>
            </a:r>
          </a:p>
          <a:p>
            <a:r>
              <a:rPr lang="en-IN" dirty="0"/>
              <a:t>            &lt;input type="hidden" name="_token" value="&lt;?= </a:t>
            </a:r>
            <a:r>
              <a:rPr lang="en-IN" dirty="0" err="1"/>
              <a:t>htmlspecialchars</a:t>
            </a:r>
            <a:r>
              <a:rPr lang="en-IN" dirty="0"/>
              <a:t>(</a:t>
            </a:r>
            <a:r>
              <a:rPr lang="en-IN" dirty="0" err="1"/>
              <a:t>csrf_token</a:t>
            </a:r>
            <a:r>
              <a:rPr lang="en-IN" dirty="0"/>
              <a:t>()) ?&gt;"&gt;</a:t>
            </a:r>
          </a:p>
          <a:p>
            <a:r>
              <a:rPr lang="en-IN" dirty="0"/>
              <a:t>            &lt;div class="form-row"&gt;</a:t>
            </a:r>
          </a:p>
          <a:p>
            <a:r>
              <a:rPr lang="en-IN" dirty="0"/>
              <a:t>                &lt;label&gt;Email&lt;/label&gt;</a:t>
            </a:r>
          </a:p>
          <a:p>
            <a:r>
              <a:rPr lang="en-IN" dirty="0"/>
              <a:t>                &lt;input class="input" type="email" name="email" required&gt;</a:t>
            </a:r>
          </a:p>
          <a:p>
            <a:r>
              <a:rPr lang="en-IN" dirty="0"/>
              <a:t>            &lt;/div&gt;</a:t>
            </a:r>
          </a:p>
          <a:p>
            <a:r>
              <a:rPr lang="en-IN" dirty="0"/>
              <a:t>            &lt;div class="form-row"&gt;</a:t>
            </a:r>
          </a:p>
          <a:p>
            <a:r>
              <a:rPr lang="en-IN" dirty="0"/>
              <a:t>                &lt;label&gt;Password&lt;/label&gt;</a:t>
            </a:r>
          </a:p>
          <a:p>
            <a:r>
              <a:rPr lang="en-IN" dirty="0"/>
              <a:t>                &lt;input class="input" type="password" name="password" required&gt;</a:t>
            </a:r>
          </a:p>
          <a:p>
            <a:r>
              <a:rPr lang="en-IN" dirty="0"/>
              <a:t>            &lt;/div&gt;</a:t>
            </a:r>
          </a:p>
          <a:p>
            <a:r>
              <a:rPr lang="en-IN" dirty="0"/>
              <a:t>            &lt;div class="form-row"&gt;</a:t>
            </a:r>
          </a:p>
          <a:p>
            <a:r>
              <a:rPr lang="en-IN" dirty="0"/>
              <a:t>                &lt;button class="</a:t>
            </a:r>
            <a:r>
              <a:rPr lang="en-IN" dirty="0" err="1"/>
              <a:t>btn</a:t>
            </a:r>
            <a:r>
              <a:rPr lang="en-IN" dirty="0"/>
              <a:t>" type="submit"&gt;&lt;</a:t>
            </a:r>
            <a:r>
              <a:rPr lang="en-IN" dirty="0" err="1"/>
              <a:t>i</a:t>
            </a:r>
            <a:r>
              <a:rPr lang="en-IN" dirty="0"/>
              <a:t> class="fa fa-sign-in-alt"&gt;&lt;/</a:t>
            </a:r>
            <a:r>
              <a:rPr lang="en-IN" dirty="0" err="1"/>
              <a:t>i</a:t>
            </a:r>
            <a:r>
              <a:rPr lang="en-IN" dirty="0"/>
              <a:t>&gt; Login&lt;/button&gt;</a:t>
            </a:r>
          </a:p>
          <a:p>
            <a:r>
              <a:rPr lang="en-IN" dirty="0"/>
              <a:t>            &lt;/div&gt;</a:t>
            </a:r>
          </a:p>
          <a:p>
            <a:r>
              <a:rPr lang="en-IN" dirty="0"/>
              <a:t>        &lt;/form&gt;</a:t>
            </a:r>
          </a:p>
          <a:p>
            <a:r>
              <a:rPr lang="en-IN" dirty="0"/>
              <a:t>        &lt;a class="link" 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signup.php</a:t>
            </a:r>
            <a:r>
              <a:rPr lang="en-IN" dirty="0"/>
              <a:t>"&gt;Don't have an account? Sign up&lt;/a&gt;</a:t>
            </a:r>
          </a:p>
          <a:p>
            <a:r>
              <a:rPr lang="en-IN" dirty="0"/>
              <a:t>        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        &lt;a class="link" 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index.php</a:t>
            </a:r>
            <a:r>
              <a:rPr lang="en-IN" dirty="0"/>
              <a:t>"&gt;Back to Home&lt;/a&gt;</a:t>
            </a:r>
          </a:p>
          <a:p>
            <a:r>
              <a:rPr lang="en-IN" dirty="0"/>
              <a:t>    &lt;/div&gt;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D4380-375A-62FB-AFF1-A82FDDB4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121DF-32D1-59FB-6DF7-4C51EC46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05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F9593-D143-274E-8478-81F2493EF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EA2E-46EB-AB8F-FAC9-61D08D65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C5397-491A-C3D8-CA28-5214E6B6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705BE-AAE7-7EF8-3229-FE8BEA68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566F82-7C1A-5B92-9182-37494C101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74839"/>
            <a:ext cx="8052619" cy="4077462"/>
          </a:xfrm>
        </p:spPr>
      </p:pic>
    </p:spTree>
    <p:extLst>
      <p:ext uri="{BB962C8B-B14F-4D97-AF65-F5344CB8AC3E}">
        <p14:creationId xmlns:p14="http://schemas.microsoft.com/office/powerpoint/2010/main" val="35500963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17C9F-575A-F7D1-721B-772B2AA2F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1FEC-306A-844D-097A-CCB3AD49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06B71-7B86-5E87-90C2-E11142C2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3DD13-4472-0D74-8025-68BCB35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7D825-6062-76D3-4B52-6C18640C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&lt;div class="container"&gt;</a:t>
            </a:r>
          </a:p>
          <a:p>
            <a:r>
              <a:rPr lang="en-IN" dirty="0"/>
              <a:t>    &lt;div class="card"&gt;</a:t>
            </a:r>
          </a:p>
          <a:p>
            <a:r>
              <a:rPr lang="en-IN" dirty="0"/>
              <a:t>        &lt;h2&gt;New Appointment&lt;/h2&gt;</a:t>
            </a:r>
          </a:p>
          <a:p>
            <a:r>
              <a:rPr lang="en-IN" dirty="0"/>
              <a:t>        &lt;?</a:t>
            </a:r>
            <a:r>
              <a:rPr lang="en-IN" dirty="0" err="1"/>
              <a:t>php</a:t>
            </a:r>
            <a:r>
              <a:rPr lang="en-IN" dirty="0"/>
              <a:t> foreach ($errors as $e): ?&gt;</a:t>
            </a:r>
          </a:p>
          <a:p>
            <a:r>
              <a:rPr lang="en-IN" dirty="0"/>
              <a:t>            &lt;div class="alert alert-danger"&gt;&lt;?= </a:t>
            </a:r>
            <a:r>
              <a:rPr lang="en-IN" dirty="0" err="1"/>
              <a:t>htmlspecialchars</a:t>
            </a:r>
            <a:r>
              <a:rPr lang="en-IN" dirty="0"/>
              <a:t>($e) ?&gt;&lt;/div&gt;</a:t>
            </a:r>
          </a:p>
          <a:p>
            <a:r>
              <a:rPr lang="en-IN" dirty="0"/>
              <a:t>        &lt;?</a:t>
            </a:r>
            <a:r>
              <a:rPr lang="en-IN" dirty="0" err="1"/>
              <a:t>php</a:t>
            </a:r>
            <a:r>
              <a:rPr lang="en-IN" dirty="0"/>
              <a:t> </a:t>
            </a:r>
            <a:r>
              <a:rPr lang="en-IN" dirty="0" err="1"/>
              <a:t>endforeach</a:t>
            </a:r>
            <a:r>
              <a:rPr lang="en-IN" dirty="0"/>
              <a:t>; ?&gt;</a:t>
            </a:r>
          </a:p>
          <a:p>
            <a:br>
              <a:rPr lang="en-IN" dirty="0"/>
            </a:br>
            <a:endParaRPr lang="en-IN" dirty="0"/>
          </a:p>
          <a:p>
            <a:r>
              <a:rPr lang="en-IN" dirty="0"/>
              <a:t>        &lt;?</a:t>
            </a:r>
            <a:r>
              <a:rPr lang="en-IN" dirty="0" err="1"/>
              <a:t>php</a:t>
            </a:r>
            <a:r>
              <a:rPr lang="en-IN" dirty="0"/>
              <a:t> if (!$vehicles): ?&gt;</a:t>
            </a:r>
          </a:p>
          <a:p>
            <a:r>
              <a:rPr lang="en-IN" dirty="0"/>
              <a:t>            &lt;div class="notice"&gt;You need to add a vehicle before booking an appointment. Go to &lt;a class="link" 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vehicles.php</a:t>
            </a:r>
            <a:r>
              <a:rPr lang="en-IN" dirty="0"/>
              <a:t>"&gt;My Vehicles&lt;/a&gt;.&lt;/div&gt;</a:t>
            </a:r>
          </a:p>
          <a:p>
            <a:r>
              <a:rPr lang="en-IN" dirty="0"/>
              <a:t>        &lt;?</a:t>
            </a:r>
            <a:r>
              <a:rPr lang="en-IN" dirty="0" err="1"/>
              <a:t>php</a:t>
            </a:r>
            <a:r>
              <a:rPr lang="en-IN" dirty="0"/>
              <a:t> endif; ?&gt;</a:t>
            </a:r>
          </a:p>
          <a:p>
            <a:r>
              <a:rPr lang="en-IN" dirty="0"/>
              <a:t>        &lt;?</a:t>
            </a:r>
            <a:r>
              <a:rPr lang="en-IN" dirty="0" err="1"/>
              <a:t>php</a:t>
            </a:r>
            <a:r>
              <a:rPr lang="en-IN" dirty="0"/>
              <a:t> if (!$services): ?&gt;</a:t>
            </a:r>
          </a:p>
          <a:p>
            <a:r>
              <a:rPr lang="en-IN" dirty="0"/>
              <a:t>            &lt;div class="notice"&gt;No service types are configured yet. Please add entries into the &lt;code&gt;</a:t>
            </a:r>
            <a:r>
              <a:rPr lang="en-IN" dirty="0" err="1"/>
              <a:t>service_types</a:t>
            </a:r>
            <a:r>
              <a:rPr lang="en-IN" dirty="0"/>
              <a:t>&lt;/code&gt; table (e.g., Oil Change, Brake Repair) via phpMyAdmin.&lt;/div&gt;</a:t>
            </a:r>
          </a:p>
          <a:p>
            <a:r>
              <a:rPr lang="en-IN" dirty="0"/>
              <a:t>        &lt;?</a:t>
            </a:r>
            <a:r>
              <a:rPr lang="en-IN" dirty="0" err="1"/>
              <a:t>php</a:t>
            </a:r>
            <a:r>
              <a:rPr lang="en-IN" dirty="0"/>
              <a:t> endif; ?&gt;</a:t>
            </a:r>
          </a:p>
          <a:p>
            <a:r>
              <a:rPr lang="en-IN" dirty="0"/>
              <a:t>  &lt;form method="post"&gt;</a:t>
            </a:r>
          </a:p>
          <a:p>
            <a:r>
              <a:rPr lang="en-IN" dirty="0"/>
              <a:t>            &lt;input type="hidden" name="_token" value="&lt;?= </a:t>
            </a:r>
            <a:r>
              <a:rPr lang="en-IN" dirty="0" err="1"/>
              <a:t>htmlspecialchars</a:t>
            </a:r>
            <a:r>
              <a:rPr lang="en-IN" dirty="0"/>
              <a:t>(</a:t>
            </a:r>
            <a:r>
              <a:rPr lang="en-IN" dirty="0" err="1"/>
              <a:t>csrf_token</a:t>
            </a:r>
            <a:r>
              <a:rPr lang="en-IN" dirty="0"/>
              <a:t>()) ?&gt;"&gt;</a:t>
            </a:r>
          </a:p>
          <a:p>
            <a:r>
              <a:rPr lang="en-IN" dirty="0"/>
              <a:t>            &lt;div class="form-row"&gt;</a:t>
            </a:r>
          </a:p>
          <a:p>
            <a:r>
              <a:rPr lang="en-IN" dirty="0"/>
              <a:t>                &lt;label style="flex-basis:100%"&gt;Select Vehicle&lt;/label&gt;</a:t>
            </a:r>
          </a:p>
          <a:p>
            <a:r>
              <a:rPr lang="en-IN" dirty="0"/>
              <a:t>                &lt;select class="select" name="</a:t>
            </a:r>
            <a:r>
              <a:rPr lang="en-IN" dirty="0" err="1"/>
              <a:t>vehicle_id</a:t>
            </a:r>
            <a:r>
              <a:rPr lang="en-IN" dirty="0"/>
              <a:t>" required &lt;?= !$</a:t>
            </a:r>
            <a:r>
              <a:rPr lang="en-IN" dirty="0" err="1"/>
              <a:t>vehicles?'disabled</a:t>
            </a:r>
            <a:r>
              <a:rPr lang="en-IN" dirty="0"/>
              <a:t>':'' ?&gt;&gt;</a:t>
            </a:r>
          </a:p>
          <a:p>
            <a:r>
              <a:rPr lang="en-IN" dirty="0"/>
              <a:t>                    &lt;option value=""&gt;-- Choose Vehicle --&lt;/option&gt;</a:t>
            </a:r>
          </a:p>
          <a:p>
            <a:r>
              <a:rPr lang="en-IN" dirty="0"/>
              <a:t>                    &lt;?</a:t>
            </a:r>
            <a:r>
              <a:rPr lang="en-IN" dirty="0" err="1"/>
              <a:t>php</a:t>
            </a:r>
            <a:r>
              <a:rPr lang="en-IN" dirty="0"/>
              <a:t> foreach ($vehicles as $v): ?&gt;</a:t>
            </a:r>
          </a:p>
          <a:p>
            <a:r>
              <a:rPr lang="en-IN" dirty="0"/>
              <a:t>                        &lt;option value="&lt;?= (int)$v['id'] ?&gt;"&gt;&lt;?= </a:t>
            </a:r>
            <a:r>
              <a:rPr lang="en-IN" dirty="0" err="1"/>
              <a:t>htmlspecialchars</a:t>
            </a:r>
            <a:r>
              <a:rPr lang="en-IN" dirty="0"/>
              <a:t>($v['make'].' '.$v['model'].' '.$v['year'].' '.($v['</a:t>
            </a:r>
            <a:r>
              <a:rPr lang="en-IN" dirty="0" err="1"/>
              <a:t>license_plate</a:t>
            </a:r>
            <a:r>
              <a:rPr lang="en-IN" dirty="0"/>
              <a:t>']?('('.$v['</a:t>
            </a:r>
            <a:r>
              <a:rPr lang="en-IN" dirty="0" err="1"/>
              <a:t>license_plate</a:t>
            </a:r>
            <a:r>
              <a:rPr lang="en-IN" dirty="0"/>
              <a:t>'].')'):'') ) 	?&gt;&lt;/option&gt;</a:t>
            </a:r>
          </a:p>
          <a:p>
            <a:r>
              <a:rPr lang="en-IN" dirty="0"/>
              <a:t>                    &lt;?</a:t>
            </a:r>
            <a:r>
              <a:rPr lang="en-IN" dirty="0" err="1"/>
              <a:t>php</a:t>
            </a:r>
            <a:r>
              <a:rPr lang="en-IN" dirty="0"/>
              <a:t> </a:t>
            </a:r>
            <a:r>
              <a:rPr lang="en-IN" dirty="0" err="1"/>
              <a:t>endforeach</a:t>
            </a:r>
            <a:r>
              <a:rPr lang="en-IN" dirty="0"/>
              <a:t>; ?&gt;</a:t>
            </a:r>
          </a:p>
          <a:p>
            <a:r>
              <a:rPr lang="en-IN" dirty="0"/>
              <a:t>                &lt;/select&gt;</a:t>
            </a:r>
          </a:p>
          <a:p>
            <a:r>
              <a:rPr lang="en-IN" dirty="0"/>
              <a:t>            &lt;/div&gt;</a:t>
            </a:r>
          </a:p>
          <a:p>
            <a:r>
              <a:rPr lang="en-IN" dirty="0"/>
              <a:t>            &lt;div class="form-row"&gt;</a:t>
            </a:r>
          </a:p>
          <a:p>
            <a:r>
              <a:rPr lang="en-IN" dirty="0"/>
              <a:t>                &lt;label style="flex-basis:100%"&gt;Service Type&lt;/label&gt;</a:t>
            </a:r>
          </a:p>
          <a:p>
            <a:r>
              <a:rPr lang="en-IN" dirty="0"/>
              <a:t>            &lt;/div&gt;</a:t>
            </a:r>
          </a:p>
          <a:p>
            <a:r>
              <a:rPr lang="en-IN" dirty="0"/>
              <a:t>            &lt;div class="form-row"&gt;</a:t>
            </a:r>
          </a:p>
          <a:p>
            <a:r>
              <a:rPr lang="en-IN" dirty="0"/>
              <a:t>                &lt;label style="flex-basis:100%"&gt;Preferred Date &amp; Time&lt;/label&gt;</a:t>
            </a:r>
          </a:p>
          <a:p>
            <a:r>
              <a:rPr lang="en-IN" dirty="0"/>
              <a:t>            &lt;/div&gt;</a:t>
            </a:r>
          </a:p>
          <a:p>
            <a:r>
              <a:rPr lang="en-IN" dirty="0"/>
              <a:t>            &lt;button class="</a:t>
            </a:r>
            <a:r>
              <a:rPr lang="en-IN" dirty="0" err="1"/>
              <a:t>btn</a:t>
            </a:r>
            <a:r>
              <a:rPr lang="en-IN" dirty="0"/>
              <a:t>" type="submit" &lt;?= (!$vehicles||!$services)?'disabled':'' ?&gt;&gt;&lt;</a:t>
            </a:r>
            <a:r>
              <a:rPr lang="en-IN" dirty="0" err="1"/>
              <a:t>i</a:t>
            </a:r>
            <a:r>
              <a:rPr lang="en-IN" dirty="0"/>
              <a:t> class="fa fa-calendar-plus"&gt;&lt;/</a:t>
            </a:r>
            <a:r>
              <a:rPr lang="en-IN" dirty="0" err="1"/>
              <a:t>i</a:t>
            </a:r>
            <a:r>
              <a:rPr lang="en-IN" dirty="0"/>
              <a:t>&gt; Book Appointment&lt;/button&gt;</a:t>
            </a:r>
          </a:p>
          <a:p>
            <a:r>
              <a:rPr lang="en-IN" dirty="0"/>
              <a:t>        &lt;/form&gt;</a:t>
            </a:r>
          </a:p>
          <a:p>
            <a:r>
              <a:rPr lang="en-IN" dirty="0"/>
              <a:t>    &lt;/div&gt;</a:t>
            </a:r>
          </a:p>
          <a:p>
            <a:r>
              <a:rPr lang="en-IN" dirty="0"/>
              <a:t>    &lt;p&gt;&lt;a class="link" 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dashboard.php</a:t>
            </a:r>
            <a:r>
              <a:rPr lang="en-IN" dirty="0"/>
              <a:t>"&gt;Back to Dashboard&lt;/a&gt; | &lt;a class="link" </a:t>
            </a:r>
            <a:r>
              <a:rPr lang="en-IN" dirty="0" err="1"/>
              <a:t>href</a:t>
            </a:r>
            <a:r>
              <a:rPr lang="en-IN" dirty="0"/>
              <a:t>="../</a:t>
            </a:r>
            <a:r>
              <a:rPr lang="en-IN" dirty="0" err="1"/>
              <a:t>index.php</a:t>
            </a:r>
            <a:r>
              <a:rPr lang="en-IN" dirty="0"/>
              <a:t>"&gt;Home&lt;/a&gt;&lt;/p&gt;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009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91F0F-BFD5-CB88-B643-25445200E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6D44-EE35-3222-39FB-4FF54293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E18BE-3899-CF8A-1987-F4E21C4C2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A1EE3-C5F3-EF00-C6FA-A21CA342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539837-705A-0482-8188-55C7E603A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" y="1327355"/>
            <a:ext cx="7806813" cy="4798808"/>
          </a:xfrm>
        </p:spPr>
      </p:pic>
    </p:spTree>
    <p:extLst>
      <p:ext uri="{BB962C8B-B14F-4D97-AF65-F5344CB8AC3E}">
        <p14:creationId xmlns:p14="http://schemas.microsoft.com/office/powerpoint/2010/main" val="2752404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52BAD-EDFB-6BC7-E7A5-50C1071CE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B64E-44B9-564F-669B-69CD4AAEC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C0D9E-CE73-F30D-C529-A1FB3992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D2FC3-ECFC-749E-BE91-76629F96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9B1F3-62F7-0D48-B1B6-46137B206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dirty="0"/>
              <a:t>&lt;?</a:t>
            </a:r>
            <a:r>
              <a:rPr lang="en-IN" dirty="0" err="1"/>
              <a:t>php</a:t>
            </a:r>
            <a:r>
              <a:rPr lang="en-IN" dirty="0"/>
              <a:t> if ($appointments): $</a:t>
            </a:r>
            <a:r>
              <a:rPr lang="en-IN" dirty="0" err="1"/>
              <a:t>i</a:t>
            </a:r>
            <a:r>
              <a:rPr lang="en-IN" dirty="0"/>
              <a:t>=1; foreach ($appointments as $a): ?&gt;</a:t>
            </a:r>
          </a:p>
          <a:p>
            <a:r>
              <a:rPr lang="en-IN" dirty="0"/>
              <a:t>                &lt;tr&gt;</a:t>
            </a:r>
          </a:p>
          <a:p>
            <a:r>
              <a:rPr lang="en-IN" dirty="0"/>
              <a:t>                    &lt;td&gt;&lt;?= $</a:t>
            </a:r>
            <a:r>
              <a:rPr lang="en-IN" dirty="0" err="1"/>
              <a:t>i</a:t>
            </a:r>
            <a:r>
              <a:rPr lang="en-IN" dirty="0"/>
              <a:t>++ ?&gt;&lt;/td&gt;</a:t>
            </a:r>
          </a:p>
          <a:p>
            <a:r>
              <a:rPr lang="en-IN" dirty="0"/>
              <a:t>                    &lt;td&gt;&lt;?= </a:t>
            </a:r>
            <a:r>
              <a:rPr lang="en-IN" dirty="0" err="1"/>
              <a:t>htmlspecialchars</a:t>
            </a:r>
            <a:r>
              <a:rPr lang="en-IN" dirty="0"/>
              <a:t>($a['</a:t>
            </a:r>
            <a:r>
              <a:rPr lang="en-IN" dirty="0" err="1"/>
              <a:t>customer_name</a:t>
            </a:r>
            <a:r>
              <a:rPr lang="en-IN" dirty="0"/>
              <a:t>'] ?: ('Customer#'.$a['</a:t>
            </a:r>
            <a:r>
              <a:rPr lang="en-IN" dirty="0" err="1"/>
              <a:t>customer_id</a:t>
            </a:r>
            <a:r>
              <a:rPr lang="en-IN" dirty="0"/>
              <a:t>'])) ?&gt;&lt;/td&gt;</a:t>
            </a:r>
          </a:p>
          <a:p>
            <a:r>
              <a:rPr lang="en-IN" dirty="0"/>
              <a:t>                    &lt;td&gt;&lt;?= </a:t>
            </a:r>
            <a:r>
              <a:rPr lang="en-IN" dirty="0" err="1"/>
              <a:t>htmlspecialchars</a:t>
            </a:r>
            <a:r>
              <a:rPr lang="en-IN" dirty="0"/>
              <a:t>($a['make'].' '.$a['model'].' '.$a['year'].' '.($a['</a:t>
            </a:r>
            <a:r>
              <a:rPr lang="en-IN" dirty="0" err="1"/>
              <a:t>license_plate</a:t>
            </a:r>
            <a:r>
              <a:rPr lang="en-IN" dirty="0"/>
              <a:t>']?('('.$a['</a:t>
            </a:r>
            <a:r>
              <a:rPr lang="en-IN" dirty="0" err="1"/>
              <a:t>license_plate</a:t>
            </a:r>
            <a:r>
              <a:rPr lang="en-IN" dirty="0"/>
              <a:t>'].')'):'') ) ?&gt;&lt;/td&gt;</a:t>
            </a:r>
          </a:p>
          <a:p>
            <a:r>
              <a:rPr lang="en-IN" dirty="0"/>
              <a:t>                    &lt;td&gt;&lt;?= </a:t>
            </a:r>
            <a:r>
              <a:rPr lang="en-IN" dirty="0" err="1"/>
              <a:t>htmlspecialchars</a:t>
            </a:r>
            <a:r>
              <a:rPr lang="en-IN" dirty="0"/>
              <a:t>($a['</a:t>
            </a:r>
            <a:r>
              <a:rPr lang="en-IN" dirty="0" err="1"/>
              <a:t>service_name</a:t>
            </a:r>
            <a:r>
              <a:rPr lang="en-IN" dirty="0"/>
              <a:t>']) ?&gt;&lt;/td&gt;</a:t>
            </a:r>
          </a:p>
          <a:p>
            <a:r>
              <a:rPr lang="en-IN" dirty="0"/>
              <a:t>                    &lt;td&gt;&lt;?= </a:t>
            </a:r>
            <a:r>
              <a:rPr lang="en-IN" dirty="0" err="1"/>
              <a:t>htmlspecialchars</a:t>
            </a:r>
            <a:r>
              <a:rPr lang="en-IN" dirty="0"/>
              <a:t>($a['</a:t>
            </a:r>
            <a:r>
              <a:rPr lang="en-IN" dirty="0" err="1"/>
              <a:t>preferred_date</a:t>
            </a:r>
            <a:r>
              <a:rPr lang="en-IN" dirty="0"/>
              <a:t>']) ?&gt;&lt;/td&gt;</a:t>
            </a:r>
          </a:p>
          <a:p>
            <a:r>
              <a:rPr lang="en-IN" dirty="0"/>
              <a:t>                    &lt;td&gt;&lt;span class="badge &lt;?= </a:t>
            </a:r>
            <a:r>
              <a:rPr lang="en-IN" dirty="0" err="1"/>
              <a:t>str_replace</a:t>
            </a:r>
            <a:r>
              <a:rPr lang="en-IN" dirty="0"/>
              <a:t>('-','_', $a['status']) ?&gt;"&gt;&lt;?= </a:t>
            </a:r>
            <a:r>
              <a:rPr lang="en-IN" dirty="0" err="1"/>
              <a:t>htmlspecialchars</a:t>
            </a:r>
            <a:r>
              <a:rPr lang="en-IN" dirty="0"/>
              <a:t>(</a:t>
            </a:r>
            <a:r>
              <a:rPr lang="en-IN" dirty="0" err="1"/>
              <a:t>ucwords</a:t>
            </a:r>
            <a:r>
              <a:rPr lang="en-IN" dirty="0"/>
              <a:t>(</a:t>
            </a:r>
            <a:r>
              <a:rPr lang="en-IN" dirty="0" err="1"/>
              <a:t>str_replace</a:t>
            </a:r>
            <a:r>
              <a:rPr lang="en-IN" dirty="0"/>
              <a:t>('_',' ', $a['status']))) ?&gt;&lt;/span&gt;&lt;/td&gt;</a:t>
            </a:r>
          </a:p>
          <a:p>
            <a:r>
              <a:rPr lang="en-IN" dirty="0"/>
              <a:t>                    &lt;td&gt;</a:t>
            </a:r>
          </a:p>
          <a:p>
            <a:r>
              <a:rPr lang="en-IN" dirty="0"/>
              <a:t>                        &lt;div style="display:flex;gap:8px;flex-direction:column;"&gt;</a:t>
            </a:r>
          </a:p>
          <a:p>
            <a:r>
              <a:rPr lang="en-IN" dirty="0"/>
              <a:t>                            &lt;?</a:t>
            </a:r>
            <a:r>
              <a:rPr lang="en-IN" dirty="0" err="1"/>
              <a:t>php</a:t>
            </a:r>
            <a:r>
              <a:rPr lang="en-IN" dirty="0"/>
              <a:t> if ($a['status'] === 'new'): ?&gt;</a:t>
            </a:r>
          </a:p>
          <a:p>
            <a:r>
              <a:rPr lang="en-IN" dirty="0"/>
              <a:t>                                &lt;form method="post" class="form-inline"&gt;</a:t>
            </a:r>
          </a:p>
          <a:p>
            <a:r>
              <a:rPr lang="en-IN" dirty="0"/>
              <a:t>                                    &lt;input type="hidden" name="_token" value="&lt;?= </a:t>
            </a:r>
            <a:r>
              <a:rPr lang="en-IN" dirty="0" err="1"/>
              <a:t>htmlspecialchars</a:t>
            </a:r>
            <a:r>
              <a:rPr lang="en-IN" dirty="0"/>
              <a:t>(</a:t>
            </a:r>
            <a:r>
              <a:rPr lang="en-IN" dirty="0" err="1"/>
              <a:t>csrf_token</a:t>
            </a:r>
            <a:r>
              <a:rPr lang="en-IN" dirty="0"/>
              <a:t>()) ?&gt;"&gt;</a:t>
            </a:r>
          </a:p>
          <a:p>
            <a:r>
              <a:rPr lang="en-IN" dirty="0"/>
              <a:t>                                    &lt;input type="hidden" name="action" value="approve"&gt;</a:t>
            </a:r>
          </a:p>
          <a:p>
            <a:r>
              <a:rPr lang="en-IN" dirty="0"/>
              <a:t>                                    &lt;input type="hidden" name="</a:t>
            </a:r>
            <a:r>
              <a:rPr lang="en-IN" dirty="0" err="1"/>
              <a:t>appointment_id</a:t>
            </a:r>
            <a:r>
              <a:rPr lang="en-IN" dirty="0"/>
              <a:t>" value="&lt;?= (int)$a['id'] ?&gt;"&gt;</a:t>
            </a:r>
          </a:p>
          <a:p>
            <a:r>
              <a:rPr lang="en-IN" dirty="0"/>
              <a:t>                                    &lt;button class="</a:t>
            </a:r>
            <a:r>
              <a:rPr lang="en-IN" dirty="0" err="1"/>
              <a:t>btn</a:t>
            </a:r>
            <a:r>
              <a:rPr lang="en-IN" dirty="0"/>
              <a:t> primary" type="submit"&gt;Approve&lt;/button&gt;</a:t>
            </a:r>
          </a:p>
          <a:p>
            <a:r>
              <a:rPr lang="en-IN" dirty="0"/>
              <a:t>                                &lt;/form&gt;</a:t>
            </a:r>
          </a:p>
          <a:p>
            <a:r>
              <a:rPr lang="en-IN" dirty="0"/>
              <a:t>                            &lt;?</a:t>
            </a:r>
            <a:r>
              <a:rPr lang="en-IN" dirty="0" err="1"/>
              <a:t>php</a:t>
            </a:r>
            <a:r>
              <a:rPr lang="en-IN" dirty="0"/>
              <a:t> endif; ?&gt;</a:t>
            </a:r>
          </a:p>
          <a:p>
            <a:r>
              <a:rPr lang="en-IN" dirty="0"/>
              <a:t>                            &lt;form method="post" class="form-inline"&gt;</a:t>
            </a:r>
          </a:p>
          <a:p>
            <a:r>
              <a:rPr lang="en-IN" dirty="0"/>
              <a:t>                                &lt;input type="hidden" name="_token" value="&lt;?= </a:t>
            </a:r>
            <a:r>
              <a:rPr lang="en-IN" dirty="0" err="1"/>
              <a:t>htmlspecialchars</a:t>
            </a:r>
            <a:r>
              <a:rPr lang="en-IN" dirty="0"/>
              <a:t>(</a:t>
            </a:r>
            <a:r>
              <a:rPr lang="en-IN" dirty="0" err="1"/>
              <a:t>csrf_token</a:t>
            </a:r>
            <a:r>
              <a:rPr lang="en-IN" dirty="0"/>
              <a:t>()) ?&gt;"&gt;</a:t>
            </a:r>
          </a:p>
          <a:p>
            <a:r>
              <a:rPr lang="en-IN" dirty="0"/>
              <a:t>                                &lt;select class="select" name="</a:t>
            </a:r>
            <a:r>
              <a:rPr lang="en-IN" dirty="0" err="1"/>
              <a:t>mechanic_id</a:t>
            </a:r>
            <a:r>
              <a:rPr lang="en-IN" dirty="0"/>
              <a:t>" required&gt;</a:t>
            </a:r>
          </a:p>
          <a:p>
            <a:r>
              <a:rPr lang="en-IN" dirty="0"/>
              <a:t>                                    &lt;option value=""&gt;Assign Mechanic...&lt;/option&gt;</a:t>
            </a:r>
          </a:p>
          <a:p>
            <a:r>
              <a:rPr lang="en-IN" dirty="0"/>
              <a:t>                                    &lt;?</a:t>
            </a:r>
            <a:r>
              <a:rPr lang="en-IN" dirty="0" err="1"/>
              <a:t>php</a:t>
            </a:r>
            <a:r>
              <a:rPr lang="en-IN" dirty="0"/>
              <a:t> foreach ($mechanics as $m): ?&gt;</a:t>
            </a:r>
          </a:p>
          <a:p>
            <a:r>
              <a:rPr lang="en-IN" dirty="0"/>
              <a:t>                                        &lt;option value="&lt;?= (int)$m['id'] ?&gt;"&gt;&lt;?= </a:t>
            </a:r>
            <a:r>
              <a:rPr lang="en-IN" dirty="0" err="1"/>
              <a:t>htmlspecialchars</a:t>
            </a:r>
            <a:r>
              <a:rPr lang="en-IN" dirty="0"/>
              <a:t>($m['name'].' ('.$m['email'].')') ?&gt;&lt;/option&gt;</a:t>
            </a:r>
          </a:p>
          <a:p>
            <a:r>
              <a:rPr lang="en-IN" dirty="0"/>
              <a:t>                                    &lt;?</a:t>
            </a:r>
            <a:r>
              <a:rPr lang="en-IN" dirty="0" err="1"/>
              <a:t>php</a:t>
            </a:r>
            <a:r>
              <a:rPr lang="en-IN" dirty="0"/>
              <a:t> </a:t>
            </a:r>
            <a:r>
              <a:rPr lang="en-IN" dirty="0" err="1"/>
              <a:t>endforeach</a:t>
            </a:r>
            <a:r>
              <a:rPr lang="en-IN" dirty="0"/>
              <a:t>; ?&gt;</a:t>
            </a:r>
          </a:p>
          <a:p>
            <a:r>
              <a:rPr lang="en-IN" dirty="0"/>
              <a:t>                                &lt;/select&gt;</a:t>
            </a:r>
          </a:p>
          <a:p>
            <a:r>
              <a:rPr lang="en-IN" dirty="0"/>
              <a:t>                                &lt;button class="</a:t>
            </a:r>
            <a:r>
              <a:rPr lang="en-IN" dirty="0" err="1"/>
              <a:t>btn</a:t>
            </a:r>
            <a:r>
              <a:rPr lang="en-IN" dirty="0"/>
              <a:t> primary" type="submit"&gt;Assign&lt;/button&gt;</a:t>
            </a:r>
          </a:p>
          <a:p>
            <a:r>
              <a:rPr lang="en-IN" dirty="0"/>
              <a:t>                            &lt;/form&gt;</a:t>
            </a:r>
          </a:p>
          <a:p>
            <a:r>
              <a:rPr lang="en-IN" dirty="0"/>
              <a:t>                        &lt;/div&gt;</a:t>
            </a:r>
          </a:p>
          <a:p>
            <a:r>
              <a:rPr lang="en-IN" dirty="0"/>
              <a:t>                &lt;/tr&gt;</a:t>
            </a:r>
          </a:p>
          <a:p>
            <a:r>
              <a:rPr lang="en-IN" dirty="0"/>
              <a:t>            &lt;?</a:t>
            </a:r>
            <a:r>
              <a:rPr lang="en-IN" dirty="0" err="1"/>
              <a:t>php</a:t>
            </a:r>
            <a:r>
              <a:rPr lang="en-IN" dirty="0"/>
              <a:t> </a:t>
            </a:r>
            <a:r>
              <a:rPr lang="en-IN" dirty="0" err="1"/>
              <a:t>endforeach</a:t>
            </a:r>
            <a:r>
              <a:rPr lang="en-IN" dirty="0"/>
              <a:t>; else: ?&gt;</a:t>
            </a:r>
          </a:p>
          <a:p>
            <a:r>
              <a:rPr lang="en-IN" dirty="0"/>
              <a:t>                &lt;tr&gt;&lt;td </a:t>
            </a:r>
            <a:r>
              <a:rPr lang="en-IN" dirty="0" err="1"/>
              <a:t>colspan</a:t>
            </a:r>
            <a:r>
              <a:rPr lang="en-IN" dirty="0"/>
              <a:t>="7"&gt;No appointments found.&lt;/td&gt;&lt;/tr&gt;</a:t>
            </a:r>
          </a:p>
          <a:p>
            <a:r>
              <a:rPr lang="en-IN" dirty="0"/>
              <a:t>            &lt;?</a:t>
            </a:r>
            <a:r>
              <a:rPr lang="en-IN" dirty="0" err="1"/>
              <a:t>php</a:t>
            </a:r>
            <a:r>
              <a:rPr lang="en-IN" dirty="0"/>
              <a:t> endif; ?&gt;</a:t>
            </a:r>
          </a:p>
          <a:p>
            <a:r>
              <a:rPr lang="en-IN" dirty="0"/>
              <a:t>            &lt;/</a:t>
            </a:r>
            <a:r>
              <a:rPr lang="en-IN" dirty="0" err="1"/>
              <a:t>tbody</a:t>
            </a:r>
            <a:r>
              <a:rPr lang="en-IN" dirty="0"/>
              <a:t>&gt;</a:t>
            </a:r>
          </a:p>
          <a:p>
            <a:r>
              <a:rPr lang="en-IN" dirty="0"/>
              <a:t>        &lt;/table&gt;</a:t>
            </a:r>
          </a:p>
          <a:p>
            <a:r>
              <a:rPr lang="en-IN" dirty="0"/>
              <a:t>    &lt;/div&gt;</a:t>
            </a:r>
          </a:p>
          <a:p>
            <a:r>
              <a:rPr lang="en-IN" dirty="0"/>
              <a:t>    &lt;p&gt;&lt;a class="link" </a:t>
            </a:r>
            <a:r>
              <a:rPr lang="en-IN" dirty="0" err="1"/>
              <a:t>href</a:t>
            </a:r>
            <a:r>
              <a:rPr lang="en-IN" dirty="0"/>
              <a:t>="</a:t>
            </a:r>
            <a:r>
              <a:rPr lang="en-IN" dirty="0" err="1"/>
              <a:t>dashboard.php</a:t>
            </a:r>
            <a:r>
              <a:rPr lang="en-IN" dirty="0"/>
              <a:t>"&gt;Back to Dashboard&lt;/a&gt; | &lt;a class="link" </a:t>
            </a:r>
            <a:r>
              <a:rPr lang="en-IN" dirty="0" err="1"/>
              <a:t>href</a:t>
            </a:r>
            <a:r>
              <a:rPr lang="en-IN" dirty="0"/>
              <a:t>="../</a:t>
            </a:r>
            <a:r>
              <a:rPr lang="en-IN" dirty="0" err="1"/>
              <a:t>index.php</a:t>
            </a:r>
            <a:r>
              <a:rPr lang="en-IN" dirty="0"/>
              <a:t>"&gt;Home&lt;/a&gt;&lt;/p&gt;</a:t>
            </a:r>
          </a:p>
          <a:p>
            <a:r>
              <a:rPr lang="en-IN" dirty="0"/>
              <a:t>&lt;/div&gt;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  <a:p>
            <a:br>
              <a:rPr lang="en-IN" dirty="0"/>
            </a:b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925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30CD6-EBC0-2334-49B4-11BC0AEB7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7CA3-7BA0-F88B-3572-13CF1B76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/>
              <a:t>GARAGE MANAGEMENT SYSTEM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A000E-E4A3-FBB2-8FC2-9EEB4EB6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Garage Management System is a web-based application designed to streamline all activities within a garage, offering role-based access for users such as Managers, Supervisors,  Mechanics and Customers.</a:t>
            </a:r>
          </a:p>
          <a:p>
            <a:pPr lvl="0"/>
            <a:r>
              <a:rPr lang="en-GB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aims to solve common issues in traditional garages, such as poor data storage, lack of worker coordination, and inefficient service tracking, by providing a centralized and systematic platform.</a:t>
            </a:r>
          </a:p>
          <a:p>
            <a:pPr lvl="0"/>
            <a:endParaRPr lang="en-GB"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US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AB6D9-933D-F922-8B8E-92C89A76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446837"/>
            <a:ext cx="3048000" cy="365125"/>
          </a:xfrm>
        </p:spPr>
        <p:txBody>
          <a:bodyPr/>
          <a:lstStyle/>
          <a:p>
            <a:pPr lvl="0"/>
            <a:r>
              <a:rPr lang="en-US"/>
              <a:t>Department of Computer </a:t>
            </a:r>
            <a:r>
              <a:rPr lang="en-GB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Applications</a:t>
            </a:r>
            <a:endParaRPr lang="en-GB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25E66-45DE-1C07-B773-8DAFBA01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4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90C2E-1B35-7658-A5C9-E0F26EFF0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C5A0-D0EC-9702-61E8-A17963D1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/>
              <a:t>GARAGE MANAGEMENT SYSTEM</a:t>
            </a:r>
            <a:endParaRPr lang="en-US" sz="3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C43B3-B47C-BA65-63D6-C4042434C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login &amp; authentication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Spare parts inventory management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 tracking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Mechanic work hours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Appointment booking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assignment</a:t>
            </a:r>
          </a:p>
          <a:p>
            <a:pPr lvl="0"/>
            <a:r>
              <a:rPr lang="en-GB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tracking</a:t>
            </a:r>
          </a:p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GB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endParaRPr lang="en-US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4E6F8-8E81-2DF8-F448-5FD0FB10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446837"/>
            <a:ext cx="3048000" cy="365125"/>
          </a:xfrm>
        </p:spPr>
        <p:txBody>
          <a:bodyPr/>
          <a:lstStyle/>
          <a:p>
            <a:pPr lvl="0"/>
            <a:r>
              <a:rPr lang="en-US"/>
              <a:t>Department of Computer </a:t>
            </a:r>
            <a:r>
              <a:rPr lang="en-GB">
                <a:solidFill>
                  <a:srgbClr val="FF0000"/>
                </a:solidFill>
                <a:latin typeface="Times New Roman"/>
                <a:cs typeface="Times New Roman"/>
                <a:sym typeface="Times New Roman"/>
              </a:rPr>
              <a:t>Applications</a:t>
            </a:r>
            <a:endParaRPr lang="en-GB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endParaRPr lang="en-GB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1BBC2-36C4-420C-F5C7-B0E8301E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4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800" dirty="0"/>
              <a:t>To automate and streamline garage operations using a centralized web-based system.</a:t>
            </a:r>
          </a:p>
          <a:p>
            <a:r>
              <a:rPr lang="en-GB" sz="12800" dirty="0"/>
              <a:t>To reduce manual errors and paperwork by digitizing service records and inventory.</a:t>
            </a:r>
          </a:p>
          <a:p>
            <a:r>
              <a:rPr lang="en-GB" sz="12800" dirty="0"/>
              <a:t>To allow customers to book services online and track the status of their vehicles.</a:t>
            </a:r>
          </a:p>
          <a:p>
            <a:r>
              <a:rPr lang="en-GB" sz="12800" dirty="0"/>
              <a:t>To provide role-based access for admin, manager, supervisor, mechanic  and customer.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43680-4447-995F-C836-E945416F8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65A6-714F-93B5-396B-195C301E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B1F5-631A-0E7D-C8D3-FE4CC32FD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2800" dirty="0"/>
              <a:t>To improve service through better task allocation and tracking of mechanic work hours.</a:t>
            </a:r>
          </a:p>
          <a:p>
            <a:r>
              <a:rPr lang="en-GB" sz="12800" dirty="0"/>
              <a:t>To manage spare part inventory efficiently and track sales.</a:t>
            </a:r>
          </a:p>
          <a:p>
            <a:r>
              <a:rPr lang="en-GB" sz="12800" dirty="0"/>
              <a:t>To enable secure and transparent payment processing for completed services.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510B8-EEA8-DB00-F4A1-5E4BB9B8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670AA-275A-9574-CEC5-82E687D4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BC50F-2843-99C8-843F-AB316E884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5B41-2FC9-8073-F9A6-B9A15F63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BBACD-96FF-4A6D-3614-25F02CC36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Manual data entry makes operations slow and time-consuming.</a:t>
            </a:r>
          </a:p>
          <a:p>
            <a:r>
              <a:rPr lang="en-GB" dirty="0"/>
              <a:t>High dependency on manpower for basic tasks.</a:t>
            </a:r>
          </a:p>
          <a:p>
            <a:r>
              <a:rPr lang="en-GB" dirty="0"/>
              <a:t>Lack of proper service history and maintenance tracking.</a:t>
            </a:r>
          </a:p>
          <a:p>
            <a:r>
              <a:rPr lang="en-GB" dirty="0"/>
              <a:t>Inaccurate and slow inventory management.</a:t>
            </a:r>
          </a:p>
          <a:p>
            <a:r>
              <a:rPr lang="en-GB" dirty="0"/>
              <a:t>Delays in service due to poor communication and coordination.</a:t>
            </a:r>
          </a:p>
          <a:p>
            <a:r>
              <a:rPr lang="en-GB" dirty="0"/>
              <a:t>No real-time updates or notifications for customers.</a:t>
            </a:r>
          </a:p>
          <a:p>
            <a:r>
              <a:rPr lang="en-GB" dirty="0"/>
              <a:t>High risk of data loss or manipulation due to lack of </a:t>
            </a:r>
            <a:r>
              <a:rPr lang="en-GB" dirty="0" err="1"/>
              <a:t>security.Low</a:t>
            </a:r>
            <a:r>
              <a:rPr lang="en-GB" dirty="0"/>
              <a:t> overall efficiency with increased chances of errors.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5FF46-9CF7-9FEF-29D6-6AD6088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6DABE-BD2A-DA5B-BD35-4B34131B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87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PROPOSED SYSTEM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Real-time inventory management for spare parts, reducing shortages and excess stock.</a:t>
            </a:r>
          </a:p>
          <a:p>
            <a:r>
              <a:rPr lang="en-GB" dirty="0"/>
              <a:t>Reduced manpower and operational costs through digital automation.</a:t>
            </a:r>
          </a:p>
          <a:p>
            <a:r>
              <a:rPr lang="en-GB" dirty="0"/>
              <a:t>Enhanced customer service with online updates, payment options, and notifications.</a:t>
            </a:r>
          </a:p>
          <a:p>
            <a:r>
              <a:rPr lang="en-GB" dirty="0"/>
              <a:t>Role-based access control ensuring secure and accountable operations.</a:t>
            </a:r>
          </a:p>
          <a:p>
            <a:r>
              <a:rPr lang="en-GB" dirty="0"/>
              <a:t>Faster and more accurate data entry via form-based input, minimizing errors.</a:t>
            </a:r>
          </a:p>
          <a:p>
            <a:r>
              <a:rPr lang="en-GB" dirty="0"/>
              <a:t>High security with restricted data access only for authorized users.</a:t>
            </a:r>
          </a:p>
          <a:p>
            <a:r>
              <a:rPr lang="en-GB" dirty="0"/>
              <a:t>Increased efficiency and reliability of garage operations through centralized data storage.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2988</Words>
  <Application>Microsoft Office PowerPoint</Application>
  <PresentationFormat>On-screen Show (4:3)</PresentationFormat>
  <Paragraphs>692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Bookman Old Style</vt:lpstr>
      <vt:lpstr>Calibri</vt:lpstr>
      <vt:lpstr>Times New Roman</vt:lpstr>
      <vt:lpstr>Office Theme</vt:lpstr>
      <vt:lpstr>GARAGE MANAGEMENT SYSTEM</vt:lpstr>
      <vt:lpstr>PRODUCT OWNER  MR.HYDERALI K HOD  DEPARTMENT OF COMPUTER APPLICATIONS MES COLLEGE OF ENGINEERING, KUTTIPPURAM</vt:lpstr>
      <vt:lpstr>TABLE OF CONTENTS</vt:lpstr>
      <vt:lpstr>GARAGE MANAGEMENT SYSTEM</vt:lpstr>
      <vt:lpstr>GARAGE MANAGEMENT SYSTEM</vt:lpstr>
      <vt:lpstr>OBJECTIVES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USER STORY</vt:lpstr>
      <vt:lpstr>USER STORY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DATA FLOW DIAGRAM</vt:lpstr>
      <vt:lpstr>ER DIAGRAM</vt:lpstr>
      <vt:lpstr>FUNCTIONALITY 1</vt:lpstr>
      <vt:lpstr>PROGRAM CODE</vt:lpstr>
      <vt:lpstr>FUNCTIONALITY 2</vt:lpstr>
      <vt:lpstr>PROGRAM CODE</vt:lpstr>
      <vt:lpstr>FUNCTIONALITY 3</vt:lpstr>
      <vt:lpstr>PROGRAM CODE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adithya das</cp:lastModifiedBy>
  <cp:revision>6</cp:revision>
  <dcterms:created xsi:type="dcterms:W3CDTF">2024-09-27T10:56:22Z</dcterms:created>
  <dcterms:modified xsi:type="dcterms:W3CDTF">2025-10-16T19:00:50Z</dcterms:modified>
</cp:coreProperties>
</file>