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3.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fa3ff5a5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fa3ff5a5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fa3ff5a5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fa3ff5a5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fa3ff5a52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fa3ff5a52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fa3ff5a52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fa3ff5a52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fa3ff5a52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fa3ff5a52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arduino.cc/" TargetMode="External"/><Relationship Id="rId4" Type="http://schemas.openxmlformats.org/officeDocument/2006/relationships/hyperlink" Target="https://www.geeksforgeeks.org/temperature-sensor-types-of-sensor/" TargetMode="External"/><Relationship Id="rId5" Type="http://schemas.openxmlformats.org/officeDocument/2006/relationships/hyperlink" Target="https://www.geeksforgeeks.org/how-to-interface-i2c-lcd-display-with-arduin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45750" y="1421625"/>
            <a:ext cx="6734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Temperature and Humidity Monitoring System</a:t>
            </a:r>
            <a:endParaRPr sz="4400"/>
          </a:p>
        </p:txBody>
      </p:sp>
      <p:sp>
        <p:nvSpPr>
          <p:cNvPr id="87" name="Google Shape;87;p13"/>
          <p:cNvSpPr txBox="1"/>
          <p:nvPr>
            <p:ph idx="1" type="subTitle"/>
          </p:nvPr>
        </p:nvSpPr>
        <p:spPr>
          <a:xfrm>
            <a:off x="5412625" y="3549250"/>
            <a:ext cx="3251100" cy="119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rPr>
              <a:t>S ARAVIND 		210701032</a:t>
            </a:r>
            <a:endParaRPr b="1">
              <a:solidFill>
                <a:schemeClr val="dk2"/>
              </a:solidFill>
            </a:endParaRPr>
          </a:p>
          <a:p>
            <a:pPr indent="0" lvl="0" marL="0" rtl="0" algn="l">
              <a:spcBef>
                <a:spcPts val="0"/>
              </a:spcBef>
              <a:spcAft>
                <a:spcPts val="0"/>
              </a:spcAft>
              <a:buNone/>
            </a:pPr>
            <a:r>
              <a:rPr b="1" lang="en">
                <a:solidFill>
                  <a:schemeClr val="dk2"/>
                </a:solidFill>
              </a:rPr>
              <a:t>P ARVIND 		210701034</a:t>
            </a:r>
            <a:endParaRPr b="1">
              <a:solidFill>
                <a:schemeClr val="dk2"/>
              </a:solidFill>
            </a:endParaRPr>
          </a:p>
          <a:p>
            <a:pPr indent="0" lvl="0" marL="0" rtl="0" algn="l">
              <a:spcBef>
                <a:spcPts val="0"/>
              </a:spcBef>
              <a:spcAft>
                <a:spcPts val="0"/>
              </a:spcAft>
              <a:buNone/>
            </a:pPr>
            <a:r>
              <a:rPr b="1" lang="en">
                <a:solidFill>
                  <a:schemeClr val="dk2"/>
                </a:solidFill>
              </a:rPr>
              <a:t>V ADHI BALAJI 	210701015</a:t>
            </a:r>
            <a:br>
              <a:rPr b="1" lang="en">
                <a:solidFill>
                  <a:schemeClr val="dk2"/>
                </a:solidFill>
              </a:rPr>
            </a:br>
            <a:endParaRPr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OUTLINE :</a:t>
            </a:r>
            <a:endParaRPr sz="3040"/>
          </a:p>
        </p:txBody>
      </p:sp>
      <p:sp>
        <p:nvSpPr>
          <p:cNvPr id="93" name="Google Shape;93;p14"/>
          <p:cNvSpPr txBox="1"/>
          <p:nvPr/>
        </p:nvSpPr>
        <p:spPr>
          <a:xfrm>
            <a:off x="729450" y="2318500"/>
            <a:ext cx="6263400" cy="1229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434343"/>
              </a:buClr>
              <a:buSzPts val="1900"/>
              <a:buFont typeface="Lato"/>
              <a:buChar char="-"/>
            </a:pPr>
            <a:r>
              <a:rPr b="1" lang="en" sz="1900">
                <a:solidFill>
                  <a:srgbClr val="434343"/>
                </a:solidFill>
                <a:latin typeface="Lato"/>
                <a:ea typeface="Lato"/>
                <a:cs typeface="Lato"/>
                <a:sym typeface="Lato"/>
              </a:rPr>
              <a:t>Abstract</a:t>
            </a:r>
            <a:endParaRPr b="1" sz="1900">
              <a:solidFill>
                <a:srgbClr val="434343"/>
              </a:solidFill>
              <a:latin typeface="Lato"/>
              <a:ea typeface="Lato"/>
              <a:cs typeface="Lato"/>
              <a:sym typeface="Lato"/>
            </a:endParaRPr>
          </a:p>
          <a:p>
            <a:pPr indent="-349250" lvl="0" marL="457200" rtl="0" algn="l">
              <a:lnSpc>
                <a:spcPct val="115000"/>
              </a:lnSpc>
              <a:spcBef>
                <a:spcPts val="0"/>
              </a:spcBef>
              <a:spcAft>
                <a:spcPts val="0"/>
              </a:spcAft>
              <a:buClr>
                <a:srgbClr val="434343"/>
              </a:buClr>
              <a:buSzPts val="1900"/>
              <a:buFont typeface="Lato"/>
              <a:buChar char="-"/>
            </a:pPr>
            <a:r>
              <a:rPr b="1" lang="en" sz="1900">
                <a:solidFill>
                  <a:srgbClr val="434343"/>
                </a:solidFill>
                <a:latin typeface="Lato"/>
                <a:ea typeface="Lato"/>
                <a:cs typeface="Lato"/>
                <a:sym typeface="Lato"/>
              </a:rPr>
              <a:t>Block Diagram</a:t>
            </a:r>
            <a:endParaRPr b="1" sz="1900">
              <a:solidFill>
                <a:srgbClr val="434343"/>
              </a:solidFill>
              <a:latin typeface="Lato"/>
              <a:ea typeface="Lato"/>
              <a:cs typeface="Lato"/>
              <a:sym typeface="Lato"/>
            </a:endParaRPr>
          </a:p>
          <a:p>
            <a:pPr indent="-349250" lvl="0" marL="457200" rtl="0" algn="l">
              <a:lnSpc>
                <a:spcPct val="115000"/>
              </a:lnSpc>
              <a:spcBef>
                <a:spcPts val="0"/>
              </a:spcBef>
              <a:spcAft>
                <a:spcPts val="0"/>
              </a:spcAft>
              <a:buClr>
                <a:srgbClr val="434343"/>
              </a:buClr>
              <a:buSzPts val="1900"/>
              <a:buFont typeface="Lato"/>
              <a:buChar char="-"/>
            </a:pPr>
            <a:r>
              <a:rPr b="1" lang="en" sz="1900">
                <a:solidFill>
                  <a:srgbClr val="434343"/>
                </a:solidFill>
                <a:latin typeface="Lato"/>
                <a:ea typeface="Lato"/>
                <a:cs typeface="Lato"/>
                <a:sym typeface="Lato"/>
              </a:rPr>
              <a:t>Proposed System and Novelty</a:t>
            </a:r>
            <a:endParaRPr b="1" sz="1900">
              <a:solidFill>
                <a:srgbClr val="434343"/>
              </a:solidFill>
              <a:latin typeface="Lato"/>
              <a:ea typeface="Lato"/>
              <a:cs typeface="Lato"/>
              <a:sym typeface="Lato"/>
            </a:endParaRPr>
          </a:p>
          <a:p>
            <a:pPr indent="-349250" lvl="0" marL="457200" rtl="0" algn="l">
              <a:lnSpc>
                <a:spcPct val="115000"/>
              </a:lnSpc>
              <a:spcBef>
                <a:spcPts val="0"/>
              </a:spcBef>
              <a:spcAft>
                <a:spcPts val="0"/>
              </a:spcAft>
              <a:buClr>
                <a:srgbClr val="434343"/>
              </a:buClr>
              <a:buSzPts val="1900"/>
              <a:buFont typeface="Lato"/>
              <a:buChar char="-"/>
            </a:pPr>
            <a:r>
              <a:rPr b="1" lang="en" sz="1900">
                <a:solidFill>
                  <a:srgbClr val="434343"/>
                </a:solidFill>
                <a:latin typeface="Lato"/>
                <a:ea typeface="Lato"/>
                <a:cs typeface="Lato"/>
                <a:sym typeface="Lato"/>
              </a:rPr>
              <a:t>References</a:t>
            </a:r>
            <a:endParaRPr b="1" sz="1900">
              <a:solidFill>
                <a:srgbClr val="43434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ABSTRACT </a:t>
            </a:r>
            <a:r>
              <a:rPr lang="en" sz="3040"/>
              <a:t>:</a:t>
            </a:r>
            <a:endParaRPr sz="304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sz="1500"/>
              <a:t>This project presents a cost-effective Temperature and Humidity Monitoring System utilizing Arduino Uno, DHT11 sensor, and an I2C LCD panel. The system offers real-time monitoring and display of environmental conditions, suitable for indoor climate control and industrial processes. The DHT11 sensor ensures precise measurements, while the Arduino Uno handles data processing. Integration with an I2C LCD panel provides a user-friendly interface. This paper outlines the system's architecture, components, and implementation, emphasizing simplicity and versatility. Experimental results validate its accuracy and reliability, making it an effective environmental monitoring tool.</a:t>
            </a:r>
            <a:endParaRPr b="1"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BLOCK DIAGRAM :</a:t>
            </a:r>
            <a:endParaRPr sz="3040"/>
          </a:p>
        </p:txBody>
      </p:sp>
      <p:pic>
        <p:nvPicPr>
          <p:cNvPr id="105" name="Google Shape;105;p16"/>
          <p:cNvPicPr preferRelativeResize="0"/>
          <p:nvPr/>
        </p:nvPicPr>
        <p:blipFill>
          <a:blip r:embed="rId3">
            <a:alphaModFix/>
          </a:blip>
          <a:stretch>
            <a:fillRect/>
          </a:stretch>
        </p:blipFill>
        <p:spPr>
          <a:xfrm>
            <a:off x="1496875" y="1908575"/>
            <a:ext cx="6255949" cy="2913050"/>
          </a:xfrm>
          <a:prstGeom prst="rect">
            <a:avLst/>
          </a:prstGeom>
          <a:noFill/>
          <a:ln>
            <a:noFill/>
          </a:ln>
        </p:spPr>
      </p:pic>
      <p:sp>
        <p:nvSpPr>
          <p:cNvPr id="106" name="Google Shape;106;p16"/>
          <p:cNvSpPr txBox="1"/>
          <p:nvPr/>
        </p:nvSpPr>
        <p:spPr>
          <a:xfrm>
            <a:off x="1151725" y="3880075"/>
            <a:ext cx="118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Arduino UNO</a:t>
            </a:r>
            <a:endParaRPr sz="1300">
              <a:solidFill>
                <a:schemeClr val="accent1"/>
              </a:solidFill>
              <a:latin typeface="Lato"/>
              <a:ea typeface="Lato"/>
              <a:cs typeface="Lato"/>
              <a:sym typeface="Lato"/>
            </a:endParaRPr>
          </a:p>
        </p:txBody>
      </p:sp>
      <p:sp>
        <p:nvSpPr>
          <p:cNvPr id="107" name="Google Shape;107;p16"/>
          <p:cNvSpPr txBox="1"/>
          <p:nvPr/>
        </p:nvSpPr>
        <p:spPr>
          <a:xfrm>
            <a:off x="5147900" y="1392300"/>
            <a:ext cx="148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DHT11 Sensor</a:t>
            </a:r>
            <a:endParaRPr sz="1300">
              <a:solidFill>
                <a:schemeClr val="accent1"/>
              </a:solidFill>
              <a:latin typeface="Lato"/>
              <a:ea typeface="Lato"/>
              <a:cs typeface="Lato"/>
              <a:sym typeface="Lato"/>
            </a:endParaRPr>
          </a:p>
        </p:txBody>
      </p:sp>
      <p:sp>
        <p:nvSpPr>
          <p:cNvPr id="108" name="Google Shape;108;p16"/>
          <p:cNvSpPr txBox="1"/>
          <p:nvPr/>
        </p:nvSpPr>
        <p:spPr>
          <a:xfrm>
            <a:off x="7107650" y="2938525"/>
            <a:ext cx="1791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I2C 16x2 LCD Display</a:t>
            </a:r>
            <a:endParaRPr sz="1300">
              <a:solidFill>
                <a:schemeClr val="accent1"/>
              </a:solidFill>
              <a:latin typeface="Lato"/>
              <a:ea typeface="Lato"/>
              <a:cs typeface="Lato"/>
              <a:sym typeface="Lato"/>
            </a:endParaRPr>
          </a:p>
        </p:txBody>
      </p:sp>
      <p:cxnSp>
        <p:nvCxnSpPr>
          <p:cNvPr id="109" name="Google Shape;109;p16"/>
          <p:cNvCxnSpPr>
            <a:stCxn id="106" idx="0"/>
          </p:cNvCxnSpPr>
          <p:nvPr/>
        </p:nvCxnSpPr>
        <p:spPr>
          <a:xfrm flipH="1" rot="10800000">
            <a:off x="1742875" y="3496975"/>
            <a:ext cx="199500" cy="3831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6"/>
          <p:cNvCxnSpPr>
            <a:stCxn id="107" idx="2"/>
          </p:cNvCxnSpPr>
          <p:nvPr/>
        </p:nvCxnSpPr>
        <p:spPr>
          <a:xfrm flipH="1">
            <a:off x="5774150" y="1777200"/>
            <a:ext cx="118200" cy="3294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6"/>
          <p:cNvCxnSpPr/>
          <p:nvPr/>
        </p:nvCxnSpPr>
        <p:spPr>
          <a:xfrm flipH="1">
            <a:off x="7372975" y="3266975"/>
            <a:ext cx="317100" cy="36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title"/>
          </p:nvPr>
        </p:nvSpPr>
        <p:spPr>
          <a:xfrm>
            <a:off x="729450" y="1166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040"/>
              <a:t>PROPOSED SYSTEM :</a:t>
            </a:r>
            <a:endParaRPr sz="3040"/>
          </a:p>
        </p:txBody>
      </p:sp>
      <p:sp>
        <p:nvSpPr>
          <p:cNvPr id="127" name="Google Shape;127;p1"/>
          <p:cNvSpPr txBox="1"/>
          <p:nvPr>
            <p:ph idx="1" type="body"/>
          </p:nvPr>
        </p:nvSpPr>
        <p:spPr>
          <a:xfrm>
            <a:off x="729450" y="1729850"/>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1018"/>
              <a:buNone/>
            </a:pPr>
            <a:r>
              <a:rPr b="1" lang="en" sz="1702"/>
              <a:t>The temperature and humidity monitoring system utilize an Arduino Uno microcontroller interfaced with a DHT11 sensor to collect environmental data. The collected data is then displayed on an I2C LCD display for local viewing. Additionally, a Bluetooth module is incorporated to transmit the sensor readings wirelessly to a mobile application. The mobile app, designed to run on smartphones, provides real-time monitoring of temperature and humidity levels, offering users convenient access to environmental data from anywhere. This integrated system offers an efficient and user-friendly solution for monitoring and managing environmental conditions in various settings</a:t>
            </a:r>
            <a:endParaRPr b="1" sz="170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23" name="Google Shape;123;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Char char="-"/>
            </a:pPr>
            <a:r>
              <a:rPr b="1" lang="en" sz="1500"/>
              <a:t>Arduino Docs : </a:t>
            </a:r>
            <a:r>
              <a:rPr b="1" lang="en" sz="1500" u="sng">
                <a:solidFill>
                  <a:schemeClr val="hlink"/>
                </a:solidFill>
                <a:hlinkClick r:id="rId3"/>
              </a:rPr>
              <a:t>https://docs.arduino.cc/</a:t>
            </a:r>
            <a:endParaRPr b="1" sz="1500"/>
          </a:p>
          <a:p>
            <a:pPr indent="-323850" lvl="0" marL="457200" rtl="0" algn="l">
              <a:lnSpc>
                <a:spcPct val="150000"/>
              </a:lnSpc>
              <a:spcBef>
                <a:spcPts val="0"/>
              </a:spcBef>
              <a:spcAft>
                <a:spcPts val="0"/>
              </a:spcAft>
              <a:buSzPts val="1500"/>
              <a:buChar char="-"/>
            </a:pPr>
            <a:r>
              <a:rPr b="1" lang="en" sz="1500"/>
              <a:t>DHT11 Sensor : </a:t>
            </a:r>
            <a:r>
              <a:rPr b="1" lang="en" sz="1500" u="sng">
                <a:solidFill>
                  <a:schemeClr val="hlink"/>
                </a:solidFill>
                <a:hlinkClick r:id="rId4"/>
              </a:rPr>
              <a:t>https://www.geeksforgeeks.org/temperature-sensor-types-of-sensor/</a:t>
            </a:r>
            <a:endParaRPr b="1" sz="1500"/>
          </a:p>
          <a:p>
            <a:pPr indent="-323850" lvl="0" marL="457200" rtl="0" algn="l">
              <a:lnSpc>
                <a:spcPct val="150000"/>
              </a:lnSpc>
              <a:spcBef>
                <a:spcPts val="0"/>
              </a:spcBef>
              <a:spcAft>
                <a:spcPts val="0"/>
              </a:spcAft>
              <a:buSzPts val="1500"/>
              <a:buChar char="-"/>
            </a:pPr>
            <a:r>
              <a:rPr b="1" lang="en" sz="1500"/>
              <a:t>I2C Display : </a:t>
            </a:r>
            <a:r>
              <a:rPr b="1" lang="en" sz="1500" u="sng">
                <a:solidFill>
                  <a:schemeClr val="hlink"/>
                </a:solidFill>
                <a:hlinkClick r:id="rId5"/>
              </a:rPr>
              <a:t>https://www.geeksforgeeks.org/how-to-interface-i2c-lcd-display-with-arduino/</a:t>
            </a:r>
            <a:endParaRPr b="1" sz="1500"/>
          </a:p>
          <a:p>
            <a:pPr indent="0" lvl="0" marL="457200" rtl="0" algn="l">
              <a:lnSpc>
                <a:spcPct val="150000"/>
              </a:lnSpc>
              <a:spcBef>
                <a:spcPts val="1200"/>
              </a:spcBef>
              <a:spcAft>
                <a:spcPts val="1200"/>
              </a:spcAft>
              <a:buNone/>
            </a:pPr>
            <a:r>
              <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