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autoCompressPictures="0">
  <p:sldMasterIdLst>
    <p:sldMasterId id="2147483732" r:id="rId4"/>
  </p:sldMasterIdLst>
  <p:notesMasterIdLst>
    <p:notesMasterId r:id="rId25"/>
  </p:notesMasterIdLst>
  <p:handoutMasterIdLst>
    <p:handoutMasterId r:id="rId26"/>
  </p:handoutMasterIdLst>
  <p:sldIdLst>
    <p:sldId id="270" r:id="rId5"/>
    <p:sldId id="271" r:id="rId6"/>
    <p:sldId id="272" r:id="rId7"/>
    <p:sldId id="273" r:id="rId8"/>
    <p:sldId id="274" r:id="rId9"/>
    <p:sldId id="275" r:id="rId10"/>
    <p:sldId id="277" r:id="rId11"/>
    <p:sldId id="276" r:id="rId12"/>
    <p:sldId id="279" r:id="rId13"/>
    <p:sldId id="280" r:id="rId14"/>
    <p:sldId id="278" r:id="rId15"/>
    <p:sldId id="281" r:id="rId16"/>
    <p:sldId id="282" r:id="rId17"/>
    <p:sldId id="283" r:id="rId18"/>
    <p:sldId id="284" r:id="rId19"/>
    <p:sldId id="285" r:id="rId20"/>
    <p:sldId id="288" r:id="rId21"/>
    <p:sldId id="286" r:id="rId22"/>
    <p:sldId id="287" r:id="rId23"/>
    <p:sldId id="29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71" autoAdjust="0"/>
    <p:restoredTop sz="94648" autoAdjust="0"/>
  </p:normalViewPr>
  <p:slideViewPr>
    <p:cSldViewPr snapToGrid="0">
      <p:cViewPr varScale="1">
        <p:scale>
          <a:sx n="89" d="100"/>
          <a:sy n="89" d="100"/>
        </p:scale>
        <p:origin x="82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3082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12/7/2021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12/7/2021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810" y="1905000"/>
            <a:ext cx="9146382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5309" y="4724400"/>
            <a:ext cx="8634184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810" y="5105400"/>
            <a:ext cx="9146381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8" name="Footer Placeholder 4">
            <a:extLst>
              <a:ext uri="{FF2B5EF4-FFF2-40B4-BE49-F238E27FC236}">
                <a16:creationId xmlns:a16="http://schemas.microsoft.com/office/drawing/2014/main" id="{DF60AAC0-4715-4B0F-8754-F41EA948C0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2807" y="6532508"/>
            <a:ext cx="946612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9" name="Date Placeholder 3">
            <a:extLst>
              <a:ext uri="{FF2B5EF4-FFF2-40B4-BE49-F238E27FC236}">
                <a16:creationId xmlns:a16="http://schemas.microsoft.com/office/drawing/2014/main" id="{47BBB7BD-754A-4445-B4BB-462FD5F78E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38914"/>
            <a:ext cx="1396538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D6B2F-D955-4C0E-B9AC-C77577FF9050}" type="datetime4">
              <a:rPr lang="id-ID" smtClean="0"/>
              <a:t>07 Desember 2021</a:t>
            </a:fld>
            <a:endParaRPr lang="en-US" dirty="0"/>
          </a:p>
        </p:txBody>
      </p:sp>
      <p:sp>
        <p:nvSpPr>
          <p:cNvPr id="130" name="Slide Number Placeholder 5">
            <a:extLst>
              <a:ext uri="{FF2B5EF4-FFF2-40B4-BE49-F238E27FC236}">
                <a16:creationId xmlns:a16="http://schemas.microsoft.com/office/drawing/2014/main" id="{28677DD4-7688-4623-8591-8822571F4C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8933" y="6532508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56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AAF78-DA3E-4E8B-8636-ECC32F6D1F39}" type="datetime4">
              <a:rPr lang="id-ID" smtClean="0"/>
              <a:t>07 Desember 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16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4311" y="274640"/>
            <a:ext cx="1371957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7046" y="3472590"/>
            <a:ext cx="6492240" cy="64025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171" y="277814"/>
            <a:ext cx="9146383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3F212-8E35-475A-81E1-5DA868581804}" type="datetime4">
              <a:rPr lang="id-ID" smtClean="0"/>
              <a:t>07 Desember 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51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2B6BC-A3A8-44B6-BFAF-812C58A396D7}" type="datetime4">
              <a:rPr lang="id-ID" smtClean="0"/>
              <a:t>07 Desember 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16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0" y="1905000"/>
            <a:ext cx="9146382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5309" y="4724400"/>
            <a:ext cx="8634184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5102526"/>
            <a:ext cx="9146381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7199" y="6538914"/>
            <a:ext cx="9146380" cy="2762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026" y="6538914"/>
            <a:ext cx="1445967" cy="276226"/>
          </a:xfrm>
        </p:spPr>
        <p:txBody>
          <a:bodyPr/>
          <a:lstStyle>
            <a:lvl1pPr algn="l">
              <a:defRPr/>
            </a:lvl1pPr>
          </a:lstStyle>
          <a:p>
            <a:fld id="{02923C0A-DDB2-4B9F-AF2B-1FE6EAE5B4EF}" type="datetime4">
              <a:rPr lang="id-ID" smtClean="0"/>
              <a:t>07 Desember 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4735" y="6538914"/>
            <a:ext cx="1327265" cy="27622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16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810" y="1905000"/>
            <a:ext cx="4420750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42" y="1905000"/>
            <a:ext cx="442074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2807" y="6562558"/>
            <a:ext cx="9159088" cy="2762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271" y="6572166"/>
            <a:ext cx="1477284" cy="276226"/>
          </a:xfrm>
        </p:spPr>
        <p:txBody>
          <a:bodyPr/>
          <a:lstStyle>
            <a:lvl1pPr algn="l">
              <a:defRPr/>
            </a:lvl1pPr>
          </a:lstStyle>
          <a:p>
            <a:fld id="{9C8504D4-7386-4844-A1F9-DA55E8DCD145}" type="datetime4">
              <a:rPr lang="id-ID" smtClean="0"/>
              <a:t>07 Desember 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29646" y="6562558"/>
            <a:ext cx="1143300" cy="27622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56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10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8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8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22810" y="6542118"/>
            <a:ext cx="9159085" cy="2762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573462"/>
            <a:ext cx="1446415" cy="276226"/>
          </a:xfrm>
        </p:spPr>
        <p:txBody>
          <a:bodyPr/>
          <a:lstStyle>
            <a:lvl1pPr algn="l">
              <a:defRPr/>
            </a:lvl1pPr>
          </a:lstStyle>
          <a:p>
            <a:fld id="{29737116-16EE-4CC3-818D-0125EF67E871}" type="datetime4">
              <a:rPr lang="id-ID" smtClean="0"/>
              <a:t>07 Desember 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055848" y="6573462"/>
            <a:ext cx="1143300" cy="27622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85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2807" y="6538914"/>
            <a:ext cx="9159088" cy="2762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81775"/>
            <a:ext cx="1446415" cy="276226"/>
          </a:xfrm>
        </p:spPr>
        <p:txBody>
          <a:bodyPr/>
          <a:lstStyle>
            <a:lvl1pPr algn="l">
              <a:defRPr/>
            </a:lvl1pPr>
          </a:lstStyle>
          <a:p>
            <a:fld id="{1E1A6F58-11AF-4332-91D6-9222EB389F7B}" type="datetime4">
              <a:rPr lang="id-ID" smtClean="0"/>
              <a:t>07 Desember 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21707" y="6558744"/>
            <a:ext cx="1143300" cy="27622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06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522806" y="6538914"/>
            <a:ext cx="9400117" cy="2762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538914"/>
            <a:ext cx="1429789" cy="276226"/>
          </a:xfrm>
        </p:spPr>
        <p:txBody>
          <a:bodyPr/>
          <a:lstStyle>
            <a:lvl1pPr algn="l">
              <a:defRPr/>
            </a:lvl1pPr>
          </a:lstStyle>
          <a:p>
            <a:fld id="{18527C22-3FD1-41B4-9BA0-160D30A90974}" type="datetime4">
              <a:rPr lang="id-ID" smtClean="0"/>
              <a:t>07 Desember 2021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48700" y="6538914"/>
            <a:ext cx="1143300" cy="27622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68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809" y="3429000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249" y="1905000"/>
            <a:ext cx="5670757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8990" y="1630822"/>
            <a:ext cx="6292667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D080-9A07-4B44-A12C-5A5DDE6EB69F}" type="datetime4">
              <a:rPr lang="id-ID" smtClean="0"/>
              <a:t>07 Desember 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18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6293" y="1884311"/>
            <a:ext cx="5670757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877" y="1630822"/>
            <a:ext cx="6292667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8018" y="3411748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C6012-27CF-48A7-90EF-774F3107C73A}" type="datetime4">
              <a:rPr lang="id-ID" smtClean="0"/>
              <a:t>07 Desember 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20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1" y="1905000"/>
            <a:ext cx="9146382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07" y="6532508"/>
            <a:ext cx="946612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38914"/>
            <a:ext cx="1396538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528E1-17AC-4F07-B910-6159138947BA}" type="datetime4">
              <a:rPr lang="id-ID" smtClean="0"/>
              <a:t>07 Desember 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88933" y="6532508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3784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gif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A541F-B0FE-40B1-A96D-11B1C19385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Java teknologi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2EC34A-A064-4B4F-9790-209D31DCC9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Hari ke satu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A6B1F-9BBB-48D9-A580-351E3822CA5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CD6B2F-D955-4C0E-B9AC-C77577FF9050}" type="datetime4">
              <a:rPr lang="id-ID" smtClean="0"/>
              <a:t>07 Desember 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7675F-B5B8-4E8F-A749-2F6A628E9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0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21BF92-CF6A-4DFB-9262-50F8BC4EC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27C22-3FD1-41B4-9BA0-160D30A90974}" type="datetime4">
              <a:rPr lang="id-ID" smtClean="0"/>
              <a:t>07 Desember 2021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C1DF13-5B01-43FC-A11E-0C443A9A5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BF429A-06E8-4352-8322-E426F0B1B922}"/>
              </a:ext>
            </a:extLst>
          </p:cNvPr>
          <p:cNvSpPr txBox="1"/>
          <p:nvPr/>
        </p:nvSpPr>
        <p:spPr>
          <a:xfrm>
            <a:off x="1317287" y="441569"/>
            <a:ext cx="28408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/>
              <a:t>Latihan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9F64A1-8963-4F26-A637-FA84CD5A84E3}"/>
              </a:ext>
            </a:extLst>
          </p:cNvPr>
          <p:cNvSpPr txBox="1"/>
          <p:nvPr/>
        </p:nvSpPr>
        <p:spPr>
          <a:xfrm>
            <a:off x="1429789" y="1549565"/>
            <a:ext cx="8382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Buat project spring boot baru, di workspace yang sama.</a:t>
            </a:r>
          </a:p>
        </p:txBody>
      </p:sp>
    </p:spTree>
    <p:extLst>
      <p:ext uri="{BB962C8B-B14F-4D97-AF65-F5344CB8AC3E}">
        <p14:creationId xmlns:p14="http://schemas.microsoft.com/office/powerpoint/2010/main" val="292633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EF663-725C-40B0-AB0C-5785513D7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27C22-3FD1-41B4-9BA0-160D30A90974}" type="datetime4">
              <a:rPr lang="id-ID" smtClean="0"/>
              <a:t>07 Desember 2021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52C433-45CE-4401-9C22-4F314538B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7E19E4-2CB3-4DC9-8D46-143BD4949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891" y="790086"/>
            <a:ext cx="4558218" cy="9240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45C439-F519-41CE-92B0-FC7EE7F6D3EE}"/>
              </a:ext>
            </a:extLst>
          </p:cNvPr>
          <p:cNvSpPr txBox="1"/>
          <p:nvPr/>
        </p:nvSpPr>
        <p:spPr>
          <a:xfrm>
            <a:off x="0" y="2320724"/>
            <a:ext cx="12192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3200" b="0" i="0">
                <a:effectLst/>
              </a:rPr>
              <a:t>Thymeleaf adalah Java Library yang digunakan untuk mentrasformasikan (render) data atau mem-produce text dari server, thymeleaf ini berbentuk XML/HTML format.</a:t>
            </a:r>
            <a:endParaRPr lang="en-ID" sz="3200"/>
          </a:p>
        </p:txBody>
      </p:sp>
    </p:spTree>
    <p:extLst>
      <p:ext uri="{BB962C8B-B14F-4D97-AF65-F5344CB8AC3E}">
        <p14:creationId xmlns:p14="http://schemas.microsoft.com/office/powerpoint/2010/main" val="415814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21BF92-CF6A-4DFB-9262-50F8BC4EC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27C22-3FD1-41B4-9BA0-160D30A90974}" type="datetime4">
              <a:rPr lang="id-ID" smtClean="0"/>
              <a:t>07 Desember 2021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C1DF13-5B01-43FC-A11E-0C443A9A5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59C9BC-F9D4-4220-A1CD-81CA9DD72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183" y="1784715"/>
            <a:ext cx="4535633" cy="15553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ADFF51-EFA0-4C36-80BE-31E560B8F0CA}"/>
              </a:ext>
            </a:extLst>
          </p:cNvPr>
          <p:cNvSpPr txBox="1"/>
          <p:nvPr/>
        </p:nvSpPr>
        <p:spPr>
          <a:xfrm>
            <a:off x="0" y="479669"/>
            <a:ext cx="1207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/>
              <a:t>Membuat web hello world dengan thymeleaf.</a:t>
            </a:r>
            <a:endParaRPr lang="en-ID" sz="6600" dirty="0"/>
          </a:p>
        </p:txBody>
      </p:sp>
    </p:spTree>
    <p:extLst>
      <p:ext uri="{BB962C8B-B14F-4D97-AF65-F5344CB8AC3E}">
        <p14:creationId xmlns:p14="http://schemas.microsoft.com/office/powerpoint/2010/main" val="421061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21BF92-CF6A-4DFB-9262-50F8BC4EC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27C22-3FD1-41B4-9BA0-160D30A90974}" type="datetime4">
              <a:rPr lang="id-ID" smtClean="0"/>
              <a:t>07 Desember 2021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C1DF13-5B01-43FC-A11E-0C443A9A5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62EE7A-8C0C-413C-8F47-C879F53175D3}"/>
              </a:ext>
            </a:extLst>
          </p:cNvPr>
          <p:cNvSpPr txBox="1"/>
          <p:nvPr/>
        </p:nvSpPr>
        <p:spPr>
          <a:xfrm>
            <a:off x="0" y="479669"/>
            <a:ext cx="120700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/>
              <a:t>Latihan</a:t>
            </a:r>
          </a:p>
          <a:p>
            <a:r>
              <a:rPr lang="en-US" sz="4800"/>
              <a:t>Buat 3 halaman : Dashboard, About dan master data.</a:t>
            </a:r>
            <a:endParaRPr lang="en-ID" sz="6600" dirty="0"/>
          </a:p>
        </p:txBody>
      </p:sp>
    </p:spTree>
    <p:extLst>
      <p:ext uri="{BB962C8B-B14F-4D97-AF65-F5344CB8AC3E}">
        <p14:creationId xmlns:p14="http://schemas.microsoft.com/office/powerpoint/2010/main" val="194419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EF663-725C-40B0-AB0C-5785513D7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27C22-3FD1-41B4-9BA0-160D30A90974}" type="datetime4">
              <a:rPr lang="id-ID" smtClean="0"/>
              <a:t>07 Desember 2021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52C433-45CE-4401-9C22-4F314538B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0BABB1-13C7-4D9F-96C3-8F9B231D8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545" y="329447"/>
            <a:ext cx="5689447" cy="35559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5F6244-E2AA-4DA1-A6B0-25F6B2A48B63}"/>
              </a:ext>
            </a:extLst>
          </p:cNvPr>
          <p:cNvSpPr txBox="1"/>
          <p:nvPr/>
        </p:nvSpPr>
        <p:spPr>
          <a:xfrm>
            <a:off x="152400" y="4169018"/>
            <a:ext cx="1188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Hypertext Markup Language </a:t>
            </a:r>
            <a:r>
              <a:rPr lang="en-US" sz="2400" dirty="0"/>
              <a:t>(HTML)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bahasa</a:t>
            </a:r>
            <a:r>
              <a:rPr lang="en-US" sz="2400" dirty="0"/>
              <a:t> markup yang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err="1"/>
              <a:t>halaman</a:t>
            </a:r>
            <a:r>
              <a:rPr lang="en-US" sz="2400"/>
              <a:t> web.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787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21BF92-CF6A-4DFB-9262-50F8BC4EC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27C22-3FD1-41B4-9BA0-160D30A90974}" type="datetime4">
              <a:rPr lang="id-ID" smtClean="0"/>
              <a:t>07 Desember 2021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C1DF13-5B01-43FC-A11E-0C443A9A5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A919EF-7538-47D4-806C-B420D9E16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70" y="295573"/>
            <a:ext cx="3540382" cy="27131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DA89DE-7ACB-446C-A25C-76628AACB18E}"/>
              </a:ext>
            </a:extLst>
          </p:cNvPr>
          <p:cNvSpPr txBox="1"/>
          <p:nvPr/>
        </p:nvSpPr>
        <p:spPr>
          <a:xfrm>
            <a:off x="3839839" y="161664"/>
            <a:ext cx="8165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HTML di </a:t>
            </a:r>
            <a:r>
              <a:rPr lang="en-US" dirty="0" err="1"/>
              <a:t>disusun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tag-tag (</a:t>
            </a:r>
            <a:r>
              <a:rPr lang="en-US" dirty="0" err="1"/>
              <a:t>penanda</a:t>
            </a:r>
            <a:r>
              <a:rPr lang="en-US" dirty="0"/>
              <a:t>). </a:t>
            </a:r>
            <a:r>
              <a:rPr lang="en-US" dirty="0" err="1"/>
              <a:t>Perhatikanlah</a:t>
            </a:r>
            <a:r>
              <a:rPr lang="en-US" dirty="0"/>
              <a:t>, </a:t>
            </a:r>
            <a:r>
              <a:rPr lang="en-US" dirty="0" err="1"/>
              <a:t>letak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 “</a:t>
            </a:r>
            <a:r>
              <a:rPr lang="en-US" dirty="0" err="1"/>
              <a:t>ini</a:t>
            </a:r>
            <a:r>
              <a:rPr lang="en-US" dirty="0"/>
              <a:t> badan web”,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atantara</a:t>
            </a:r>
            <a:r>
              <a:rPr lang="en-US" dirty="0"/>
              <a:t> tag &lt;body&gt; dan &lt;/body&gt;. </a:t>
            </a:r>
          </a:p>
          <a:p>
            <a:pPr algn="just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7F3C04-00BE-4729-A38D-CE53A84B613F}"/>
              </a:ext>
            </a:extLst>
          </p:cNvPr>
          <p:cNvSpPr txBox="1"/>
          <p:nvPr/>
        </p:nvSpPr>
        <p:spPr>
          <a:xfrm>
            <a:off x="3839839" y="2117699"/>
            <a:ext cx="81657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Tag &lt;title&gt; </a:t>
            </a:r>
            <a:r>
              <a:rPr lang="en-US" sz="2000" dirty="0" err="1"/>
              <a:t>berfungsi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judul</a:t>
            </a:r>
            <a:r>
              <a:rPr lang="en-US" sz="2000" dirty="0"/>
              <a:t> website. </a:t>
            </a:r>
            <a:r>
              <a:rPr lang="en-US" sz="2000" dirty="0" err="1"/>
              <a:t>Sementara</a:t>
            </a:r>
            <a:r>
              <a:rPr lang="en-US" sz="2000" dirty="0"/>
              <a:t> </a:t>
            </a:r>
            <a:r>
              <a:rPr lang="en-US" sz="2000" dirty="0" err="1"/>
              <a:t>itu</a:t>
            </a:r>
            <a:r>
              <a:rPr lang="en-US" sz="2000" dirty="0"/>
              <a:t> tag &lt;head&gt; </a:t>
            </a:r>
          </a:p>
          <a:p>
            <a:r>
              <a:rPr lang="en-US" sz="2000" dirty="0" err="1"/>
              <a:t>berfungsi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kepala</a:t>
            </a:r>
            <a:r>
              <a:rPr lang="en-US" sz="2000" dirty="0"/>
              <a:t> </a:t>
            </a:r>
            <a:r>
              <a:rPr lang="en-US" sz="2000" dirty="0" err="1"/>
              <a:t>dokumen</a:t>
            </a:r>
            <a:r>
              <a:rPr lang="en-US" sz="2000"/>
              <a:t>. 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81037E-96F6-468D-A3E3-6F5D3E307DF4}"/>
              </a:ext>
            </a:extLst>
          </p:cNvPr>
          <p:cNvSpPr txBox="1"/>
          <p:nvPr/>
        </p:nvSpPr>
        <p:spPr>
          <a:xfrm>
            <a:off x="186370" y="3114263"/>
            <a:ext cx="1180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- HTML, Link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993565-AA4C-4599-9C17-0F9DAAD5A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048" y="3162564"/>
            <a:ext cx="6606831" cy="4573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C4E0A0-B854-4364-887E-A4EC1842F294}"/>
              </a:ext>
            </a:extLst>
          </p:cNvPr>
          <p:cNvSpPr txBox="1"/>
          <p:nvPr/>
        </p:nvSpPr>
        <p:spPr>
          <a:xfrm>
            <a:off x="181271" y="3849238"/>
            <a:ext cx="13324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- HTML, Image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3F0F07-FDBE-423F-934E-3C9DAAAC3A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3687" y="3773761"/>
            <a:ext cx="6157113" cy="6557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883A83-2012-461A-8F89-32A99C4CB20F}"/>
              </a:ext>
            </a:extLst>
          </p:cNvPr>
          <p:cNvSpPr txBox="1"/>
          <p:nvPr/>
        </p:nvSpPr>
        <p:spPr>
          <a:xfrm>
            <a:off x="179147" y="4555879"/>
            <a:ext cx="1390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- HTML, Button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7BB4651-84FB-4A74-8AFC-D14E2DBC84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3687" y="4563522"/>
            <a:ext cx="3756813" cy="6035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BA8858C-3A95-4F43-A89D-4809314E73DE}"/>
              </a:ext>
            </a:extLst>
          </p:cNvPr>
          <p:cNvSpPr txBox="1"/>
          <p:nvPr/>
        </p:nvSpPr>
        <p:spPr>
          <a:xfrm>
            <a:off x="269716" y="5286169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- HTML, List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BD036EB-97D6-4267-BA25-840557E621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7150" y="5286169"/>
            <a:ext cx="2376389" cy="144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70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21BF92-CF6A-4DFB-9262-50F8BC4EC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27C22-3FD1-41B4-9BA0-160D30A90974}" type="datetime4">
              <a:rPr lang="id-ID" smtClean="0"/>
              <a:t>07 Desember 2021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C1DF13-5B01-43FC-A11E-0C443A9A5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DF1045-1479-42B9-BB1F-F4CDF7A4ABD0}"/>
              </a:ext>
            </a:extLst>
          </p:cNvPr>
          <p:cNvSpPr txBox="1"/>
          <p:nvPr/>
        </p:nvSpPr>
        <p:spPr>
          <a:xfrm>
            <a:off x="207081" y="327657"/>
            <a:ext cx="1252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- HTML,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734263-695C-4616-BDA5-E9F6569BB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049" y="167277"/>
            <a:ext cx="3339852" cy="1879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45CD61-C12E-43EC-B8D3-E483A73F2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348" y="167277"/>
            <a:ext cx="2680010" cy="291882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F849394-67DB-4447-948F-60C6EF27AFE5}"/>
              </a:ext>
            </a:extLst>
          </p:cNvPr>
          <p:cNvSpPr/>
          <p:nvPr/>
        </p:nvSpPr>
        <p:spPr>
          <a:xfrm>
            <a:off x="207081" y="4880363"/>
            <a:ext cx="27261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1400" dirty="0"/>
              <a:t>https://www.w3schools.com/html/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AA08F8-C285-42FF-8BC7-55A9186BBE37}"/>
              </a:ext>
            </a:extLst>
          </p:cNvPr>
          <p:cNvSpPr/>
          <p:nvPr/>
        </p:nvSpPr>
        <p:spPr>
          <a:xfrm>
            <a:off x="207081" y="5437086"/>
            <a:ext cx="18689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1400" dirty="0"/>
              <a:t>https://www.html.com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A29097-2EF6-431C-90A4-DE102B1A323B}"/>
              </a:ext>
            </a:extLst>
          </p:cNvPr>
          <p:cNvSpPr/>
          <p:nvPr/>
        </p:nvSpPr>
        <p:spPr>
          <a:xfrm>
            <a:off x="207081" y="6037799"/>
            <a:ext cx="37364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1400" dirty="0"/>
              <a:t>https://www.tutorialspoint.com/html/index.htm</a:t>
            </a:r>
          </a:p>
        </p:txBody>
      </p:sp>
      <p:pic>
        <p:nvPicPr>
          <p:cNvPr id="10" name="Picture 2" descr="Image result for materi&quot;">
            <a:extLst>
              <a:ext uri="{FF2B5EF4-FFF2-40B4-BE49-F238E27FC236}">
                <a16:creationId xmlns:a16="http://schemas.microsoft.com/office/drawing/2014/main" id="{D6B49FCC-8911-4FC6-A95D-BE31BC6BC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635" y="3696467"/>
            <a:ext cx="3318729" cy="299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22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21BF92-CF6A-4DFB-9262-50F8BC4EC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27C22-3FD1-41B4-9BA0-160D30A90974}" type="datetime4">
              <a:rPr lang="id-ID" smtClean="0"/>
              <a:t>07 Desember 2021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C1DF13-5B01-43FC-A11E-0C443A9A5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B6DF31-5617-49A0-8E81-ED9519091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442" y="198904"/>
            <a:ext cx="4060481" cy="40604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CD7A91-3669-464E-B753-082D6D64BE8E}"/>
              </a:ext>
            </a:extLst>
          </p:cNvPr>
          <p:cNvSpPr txBox="1"/>
          <p:nvPr/>
        </p:nvSpPr>
        <p:spPr>
          <a:xfrm>
            <a:off x="502803" y="4491183"/>
            <a:ext cx="11473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CSS (Cascade Style Sheet) </a:t>
            </a:r>
            <a:r>
              <a:rPr lang="en-US" dirty="0" err="1"/>
              <a:t>meruapakan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web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menarik</a:t>
            </a:r>
            <a:r>
              <a:rPr lang="en-US" dirty="0"/>
              <a:t> </a:t>
            </a:r>
          </a:p>
          <a:p>
            <a:r>
              <a:rPr lang="en-US" dirty="0"/>
              <a:t>dan </a:t>
            </a:r>
            <a:r>
              <a:rPr lang="en-US" dirty="0" err="1"/>
              <a:t>indah</a:t>
            </a:r>
            <a:r>
              <a:rPr lang="en-US"/>
              <a:t>. </a:t>
            </a:r>
          </a:p>
          <a:p>
            <a:r>
              <a:rPr lang="en-US"/>
              <a:t>Dengan </a:t>
            </a:r>
            <a:r>
              <a:rPr lang="en-US" dirty="0"/>
              <a:t>CSS,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layout (tata </a:t>
            </a:r>
            <a:r>
              <a:rPr lang="en-US" dirty="0" err="1"/>
              <a:t>letak</a:t>
            </a:r>
            <a:r>
              <a:rPr lang="en-US" dirty="0"/>
              <a:t>), </a:t>
            </a:r>
            <a:r>
              <a:rPr lang="en-US" dirty="0" err="1"/>
              <a:t>warna</a:t>
            </a:r>
            <a:r>
              <a:rPr lang="en-US" dirty="0"/>
              <a:t>, font, </a:t>
            </a:r>
            <a:r>
              <a:rPr lang="en-US" dirty="0" err="1"/>
              <a:t>garis</a:t>
            </a:r>
            <a:r>
              <a:rPr lang="en-US" dirty="0"/>
              <a:t>, dan lain-lain.</a:t>
            </a:r>
          </a:p>
        </p:txBody>
      </p:sp>
    </p:spTree>
    <p:extLst>
      <p:ext uri="{BB962C8B-B14F-4D97-AF65-F5344CB8AC3E}">
        <p14:creationId xmlns:p14="http://schemas.microsoft.com/office/powerpoint/2010/main" val="365732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EF663-725C-40B0-AB0C-5785513D7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27C22-3FD1-41B4-9BA0-160D30A90974}" type="datetime4">
              <a:rPr lang="id-ID" smtClean="0"/>
              <a:t>07 Desember 2021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52C433-45CE-4401-9C22-4F314538B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2318B5-0A09-429D-B8E8-705C2AD3A202}"/>
              </a:ext>
            </a:extLst>
          </p:cNvPr>
          <p:cNvSpPr txBox="1"/>
          <p:nvPr/>
        </p:nvSpPr>
        <p:spPr>
          <a:xfrm>
            <a:off x="350402" y="347213"/>
            <a:ext cx="8773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Struktur</a:t>
            </a:r>
            <a:r>
              <a:rPr lang="en-US" sz="1400" dirty="0"/>
              <a:t> </a:t>
            </a:r>
            <a:r>
              <a:rPr lang="en-US" sz="1400" dirty="0" err="1"/>
              <a:t>kode</a:t>
            </a:r>
            <a:r>
              <a:rPr lang="en-US" sz="1400" dirty="0"/>
              <a:t> CSS </a:t>
            </a:r>
            <a:r>
              <a:rPr lang="en-US" sz="1400" dirty="0" err="1"/>
              <a:t>terdiri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tiga</a:t>
            </a:r>
            <a:r>
              <a:rPr lang="en-US" sz="1400" dirty="0"/>
              <a:t> </a:t>
            </a:r>
            <a:r>
              <a:rPr lang="en-US" sz="1400" dirty="0" err="1"/>
              <a:t>bagian</a:t>
            </a:r>
            <a:r>
              <a:rPr lang="en-US" sz="1400" dirty="0"/>
              <a:t>: </a:t>
            </a:r>
            <a:r>
              <a:rPr lang="en-US" sz="1400" dirty="0" err="1"/>
              <a:t>Selektor</a:t>
            </a:r>
            <a:r>
              <a:rPr lang="en-US" sz="1400" dirty="0"/>
              <a:t>, Blok </a:t>
            </a:r>
            <a:r>
              <a:rPr lang="en-US" sz="1400" dirty="0" err="1"/>
              <a:t>Deklarasi</a:t>
            </a:r>
            <a:r>
              <a:rPr lang="en-US" sz="1400" dirty="0"/>
              <a:t>, </a:t>
            </a:r>
            <a:r>
              <a:rPr lang="en-US" sz="1400" dirty="0" err="1"/>
              <a:t>Properti</a:t>
            </a:r>
            <a:r>
              <a:rPr lang="en-US" sz="1400" dirty="0"/>
              <a:t> dan </a:t>
            </a:r>
            <a:r>
              <a:rPr lang="en-US" sz="1400" dirty="0" err="1"/>
              <a:t>nilanya</a:t>
            </a:r>
            <a:r>
              <a:rPr lang="en-US" sz="14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623D40-0F0C-4FB3-984F-63357CE77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209" y="1027168"/>
            <a:ext cx="5917581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02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21BF92-CF6A-4DFB-9262-50F8BC4EC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27C22-3FD1-41B4-9BA0-160D30A90974}" type="datetime4">
              <a:rPr lang="id-ID" smtClean="0"/>
              <a:t>07 Desember 2021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C1DF13-5B01-43FC-A11E-0C443A9A5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794120-84BB-430E-B762-62A03D86077F}"/>
              </a:ext>
            </a:extLst>
          </p:cNvPr>
          <p:cNvSpPr/>
          <p:nvPr/>
        </p:nvSpPr>
        <p:spPr>
          <a:xfrm>
            <a:off x="25733" y="182127"/>
            <a:ext cx="1214053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1400" dirty="0" err="1"/>
              <a:t>Penulisan</a:t>
            </a:r>
            <a:r>
              <a:rPr lang="en-ID" sz="1400" dirty="0"/>
              <a:t> </a:t>
            </a:r>
            <a:r>
              <a:rPr lang="en-ID" sz="1400" dirty="0" err="1"/>
              <a:t>kode</a:t>
            </a:r>
            <a:r>
              <a:rPr lang="en-ID" sz="1400" dirty="0"/>
              <a:t> CSS </a:t>
            </a:r>
            <a:r>
              <a:rPr lang="en-ID" sz="1400" dirty="0" err="1"/>
              <a:t>dalam</a:t>
            </a:r>
            <a:r>
              <a:rPr lang="en-ID" sz="1400" dirty="0"/>
              <a:t> HTML </a:t>
            </a:r>
            <a:r>
              <a:rPr lang="en-ID" sz="1400" dirty="0" err="1"/>
              <a:t>dibagi</a:t>
            </a:r>
            <a:r>
              <a:rPr lang="en-ID" sz="1400" dirty="0"/>
              <a:t> </a:t>
            </a:r>
            <a:r>
              <a:rPr lang="en-ID" sz="1400" dirty="0" err="1"/>
              <a:t>menjadi</a:t>
            </a:r>
            <a:r>
              <a:rPr lang="en-ID" sz="1400" dirty="0"/>
              <a:t> </a:t>
            </a:r>
            <a:r>
              <a:rPr lang="en-ID" sz="1400" dirty="0" err="1"/>
              <a:t>tiga</a:t>
            </a:r>
            <a:r>
              <a:rPr lang="en-ID" sz="1400" dirty="0"/>
              <a:t> </a:t>
            </a:r>
            <a:r>
              <a:rPr lang="en-ID" sz="1400" dirty="0" err="1"/>
              <a:t>cara</a:t>
            </a:r>
            <a:r>
              <a:rPr lang="en-ID" sz="1400" dirty="0"/>
              <a:t>, internal, </a:t>
            </a:r>
            <a:r>
              <a:rPr lang="en-ID" sz="1400" i="1" dirty="0"/>
              <a:t>inline</a:t>
            </a:r>
            <a:r>
              <a:rPr lang="en-ID" sz="1400" dirty="0"/>
              <a:t>, dan </a:t>
            </a:r>
            <a:r>
              <a:rPr lang="en-ID" sz="1400" dirty="0" err="1"/>
              <a:t>eksternal</a:t>
            </a:r>
            <a:r>
              <a:rPr lang="en-ID" sz="1400" dirty="0"/>
              <a:t>. </a:t>
            </a:r>
            <a:r>
              <a:rPr lang="en-ID" sz="1400" dirty="0" err="1"/>
              <a:t>Pembagian</a:t>
            </a:r>
            <a:r>
              <a:rPr lang="en-ID" sz="1400" dirty="0"/>
              <a:t> </a:t>
            </a:r>
            <a:r>
              <a:rPr lang="en-ID" sz="1400" dirty="0" err="1"/>
              <a:t>ini</a:t>
            </a:r>
            <a:r>
              <a:rPr lang="en-ID" sz="1400" dirty="0"/>
              <a:t> </a:t>
            </a:r>
            <a:r>
              <a:rPr lang="en-ID" sz="1400" dirty="0" err="1"/>
              <a:t>berdasarkan</a:t>
            </a:r>
            <a:r>
              <a:rPr lang="en-ID" sz="1400" dirty="0"/>
              <a:t> </a:t>
            </a:r>
            <a:r>
              <a:rPr lang="en-ID" sz="1400" dirty="0" err="1"/>
              <a:t>letak</a:t>
            </a:r>
            <a:r>
              <a:rPr lang="en-ID" sz="1400" dirty="0"/>
              <a:t> </a:t>
            </a:r>
            <a:r>
              <a:rPr lang="en-ID" sz="1400" dirty="0" err="1"/>
              <a:t>kode</a:t>
            </a:r>
            <a:r>
              <a:rPr lang="en-ID" sz="1400" dirty="0"/>
              <a:t> CSS </a:t>
            </a:r>
            <a:r>
              <a:rPr lang="en-ID" sz="1400" dirty="0" err="1"/>
              <a:t>tersebut</a:t>
            </a:r>
            <a:r>
              <a:rPr lang="en-ID" sz="1400" dirty="0"/>
              <a:t> </a:t>
            </a:r>
            <a:r>
              <a:rPr lang="en-ID" sz="1400" dirty="0" err="1"/>
              <a:t>ditulis</a:t>
            </a:r>
            <a:r>
              <a:rPr lang="en-ID" sz="1400" dirty="0"/>
              <a:t>.</a:t>
            </a:r>
          </a:p>
          <a:p>
            <a:endParaRPr lang="en-ID" sz="1400" dirty="0"/>
          </a:p>
          <a:p>
            <a:r>
              <a:rPr lang="en-ID" sz="1400" dirty="0"/>
              <a:t>Inline CSS</a:t>
            </a:r>
          </a:p>
          <a:p>
            <a:endParaRPr lang="en-ID" sz="1400" dirty="0"/>
          </a:p>
          <a:p>
            <a:endParaRPr lang="en-ID" sz="1400" dirty="0"/>
          </a:p>
          <a:p>
            <a:r>
              <a:rPr lang="en-ID" sz="1400" dirty="0"/>
              <a:t>Internal CSS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C95F80-3E88-4130-8705-2BBF9FD58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789" y="774611"/>
            <a:ext cx="6457643" cy="3175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3E84D9-7BED-47C1-8F5A-6A5BA9615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789" y="1284675"/>
            <a:ext cx="4572000" cy="30194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ADC361-69B1-4975-B443-A0FE5900B118}"/>
              </a:ext>
            </a:extLst>
          </p:cNvPr>
          <p:cNvSpPr txBox="1"/>
          <p:nvPr/>
        </p:nvSpPr>
        <p:spPr>
          <a:xfrm>
            <a:off x="116845" y="4444344"/>
            <a:ext cx="1136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External CSS</a:t>
            </a:r>
            <a:endParaRPr lang="en-ID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FDF8B3-6E68-495F-A9E2-ED1E965EC4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9789" y="4524353"/>
            <a:ext cx="58388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12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A6B1F-9BBB-48D9-A580-351E3822C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D6B2F-D955-4C0E-B9AC-C77577FF9050}" type="datetime4">
              <a:rPr lang="id-ID" smtClean="0"/>
              <a:t>07 Desember 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7675F-B5B8-4E8F-A749-2F6A628E9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8" name="Picture 2" descr="Image result for sistem informasi dan crud">
            <a:extLst>
              <a:ext uri="{FF2B5EF4-FFF2-40B4-BE49-F238E27FC236}">
                <a16:creationId xmlns:a16="http://schemas.microsoft.com/office/drawing/2014/main" id="{74C208A8-02D0-44DA-8875-98724F8B2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873" y="2823796"/>
            <a:ext cx="3254254" cy="1721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AF53CFD-152D-47D8-B09A-58AA506A4C75}"/>
              </a:ext>
            </a:extLst>
          </p:cNvPr>
          <p:cNvSpPr/>
          <p:nvPr/>
        </p:nvSpPr>
        <p:spPr>
          <a:xfrm>
            <a:off x="3585796" y="2049340"/>
            <a:ext cx="5020408" cy="3270739"/>
          </a:xfrm>
          <a:prstGeom prst="rect">
            <a:avLst/>
          </a:prstGeom>
          <a:noFill/>
          <a:ln w="762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DF42B0-40AD-4C11-8161-F484E3C81892}"/>
              </a:ext>
            </a:extLst>
          </p:cNvPr>
          <p:cNvSpPr/>
          <p:nvPr/>
        </p:nvSpPr>
        <p:spPr>
          <a:xfrm>
            <a:off x="3723812" y="1369725"/>
            <a:ext cx="474437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Web </a:t>
            </a:r>
            <a:r>
              <a:rPr lang="en-US" sz="32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Sistem</a:t>
            </a:r>
            <a:r>
              <a:rPr lang="en-US" sz="3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32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Informasi</a:t>
            </a:r>
            <a:endParaRPr lang="en-US" sz="32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cxnSp>
        <p:nvCxnSpPr>
          <p:cNvPr id="11" name="Connector: Elbow 10" descr="asda">
            <a:extLst>
              <a:ext uri="{FF2B5EF4-FFF2-40B4-BE49-F238E27FC236}">
                <a16:creationId xmlns:a16="http://schemas.microsoft.com/office/drawing/2014/main" id="{ADD44AF0-E3A7-435C-A71A-D7233E964924}"/>
              </a:ext>
            </a:extLst>
          </p:cNvPr>
          <p:cNvCxnSpPr>
            <a:cxnSpLocks/>
          </p:cNvCxnSpPr>
          <p:nvPr/>
        </p:nvCxnSpPr>
        <p:spPr>
          <a:xfrm flipV="1">
            <a:off x="325315" y="2540977"/>
            <a:ext cx="3147647" cy="439615"/>
          </a:xfrm>
          <a:prstGeom prst="bentConnector3">
            <a:avLst>
              <a:gd name="adj1" fmla="val 796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6CF09F1-DC9C-46C1-B389-66A4663AE835}"/>
              </a:ext>
            </a:extLst>
          </p:cNvPr>
          <p:cNvSpPr txBox="1"/>
          <p:nvPr/>
        </p:nvSpPr>
        <p:spPr>
          <a:xfrm>
            <a:off x="351692" y="2655277"/>
            <a:ext cx="2259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Menampilkan</a:t>
            </a:r>
            <a:r>
              <a:rPr lang="en-US" sz="1200" dirty="0"/>
              <a:t> data </a:t>
            </a:r>
            <a:r>
              <a:rPr lang="en-US" sz="1200" dirty="0" err="1"/>
              <a:t>semua</a:t>
            </a:r>
            <a:endParaRPr lang="en-ID" sz="1200" dirty="0"/>
          </a:p>
        </p:txBody>
      </p:sp>
      <p:cxnSp>
        <p:nvCxnSpPr>
          <p:cNvPr id="13" name="Connector: Elbow 12" descr="asda">
            <a:extLst>
              <a:ext uri="{FF2B5EF4-FFF2-40B4-BE49-F238E27FC236}">
                <a16:creationId xmlns:a16="http://schemas.microsoft.com/office/drawing/2014/main" id="{32F48F71-DB68-4A98-B045-4B4F7C7E0FAA}"/>
              </a:ext>
            </a:extLst>
          </p:cNvPr>
          <p:cNvCxnSpPr>
            <a:cxnSpLocks/>
          </p:cNvCxnSpPr>
          <p:nvPr/>
        </p:nvCxnSpPr>
        <p:spPr>
          <a:xfrm flipV="1">
            <a:off x="325315" y="3429000"/>
            <a:ext cx="3147647" cy="439615"/>
          </a:xfrm>
          <a:prstGeom prst="bentConnector3">
            <a:avLst>
              <a:gd name="adj1" fmla="val 796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0A09B7A-B94C-4ED1-AACF-C6DF48667764}"/>
              </a:ext>
            </a:extLst>
          </p:cNvPr>
          <p:cNvSpPr txBox="1"/>
          <p:nvPr/>
        </p:nvSpPr>
        <p:spPr>
          <a:xfrm>
            <a:off x="351692" y="3543300"/>
            <a:ext cx="2259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Menampilkan</a:t>
            </a:r>
            <a:r>
              <a:rPr lang="en-US" sz="1200" dirty="0"/>
              <a:t> data </a:t>
            </a:r>
            <a:r>
              <a:rPr lang="en-US" sz="1200" dirty="0" err="1"/>
              <a:t>parsial</a:t>
            </a:r>
            <a:endParaRPr lang="en-ID" sz="1200" dirty="0"/>
          </a:p>
        </p:txBody>
      </p:sp>
      <p:cxnSp>
        <p:nvCxnSpPr>
          <p:cNvPr id="15" name="Connector: Elbow 14" descr="asda">
            <a:extLst>
              <a:ext uri="{FF2B5EF4-FFF2-40B4-BE49-F238E27FC236}">
                <a16:creationId xmlns:a16="http://schemas.microsoft.com/office/drawing/2014/main" id="{66D346C7-151A-4CD4-AE51-BB24F9F9F3DB}"/>
              </a:ext>
            </a:extLst>
          </p:cNvPr>
          <p:cNvCxnSpPr>
            <a:cxnSpLocks/>
          </p:cNvCxnSpPr>
          <p:nvPr/>
        </p:nvCxnSpPr>
        <p:spPr>
          <a:xfrm flipV="1">
            <a:off x="298938" y="4349877"/>
            <a:ext cx="3147647" cy="439615"/>
          </a:xfrm>
          <a:prstGeom prst="bentConnector3">
            <a:avLst>
              <a:gd name="adj1" fmla="val 796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48947E6-D056-45F4-9D30-A641D599CD6D}"/>
              </a:ext>
            </a:extLst>
          </p:cNvPr>
          <p:cNvSpPr txBox="1"/>
          <p:nvPr/>
        </p:nvSpPr>
        <p:spPr>
          <a:xfrm>
            <a:off x="325315" y="4464177"/>
            <a:ext cx="2259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Melakukan</a:t>
            </a:r>
            <a:r>
              <a:rPr lang="en-US" sz="1200" dirty="0"/>
              <a:t> </a:t>
            </a:r>
            <a:r>
              <a:rPr lang="en-US" sz="1200" dirty="0" err="1"/>
              <a:t>inputan</a:t>
            </a:r>
            <a:endParaRPr lang="en-ID" sz="1200" dirty="0"/>
          </a:p>
        </p:txBody>
      </p:sp>
      <p:cxnSp>
        <p:nvCxnSpPr>
          <p:cNvPr id="17" name="Connector: Elbow 16" descr="asda">
            <a:extLst>
              <a:ext uri="{FF2B5EF4-FFF2-40B4-BE49-F238E27FC236}">
                <a16:creationId xmlns:a16="http://schemas.microsoft.com/office/drawing/2014/main" id="{1F01C72D-E119-4702-98FD-84AA68E9DE5D}"/>
              </a:ext>
            </a:extLst>
          </p:cNvPr>
          <p:cNvCxnSpPr>
            <a:cxnSpLocks/>
          </p:cNvCxnSpPr>
          <p:nvPr/>
        </p:nvCxnSpPr>
        <p:spPr>
          <a:xfrm rot="10800000">
            <a:off x="8745415" y="2630365"/>
            <a:ext cx="2927838" cy="386861"/>
          </a:xfrm>
          <a:prstGeom prst="bentConnector3">
            <a:avLst>
              <a:gd name="adj1" fmla="val 806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B7E97EC-A02E-4008-A46E-6EAA4B4A270D}"/>
              </a:ext>
            </a:extLst>
          </p:cNvPr>
          <p:cNvSpPr txBox="1"/>
          <p:nvPr/>
        </p:nvSpPr>
        <p:spPr>
          <a:xfrm>
            <a:off x="9349154" y="2685295"/>
            <a:ext cx="2517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Melakukan</a:t>
            </a:r>
            <a:r>
              <a:rPr lang="en-US" sz="1200" dirty="0"/>
              <a:t> </a:t>
            </a:r>
            <a:r>
              <a:rPr lang="en-US" sz="1200" dirty="0" err="1"/>
              <a:t>inputan</a:t>
            </a:r>
            <a:r>
              <a:rPr lang="en-US" sz="1200" dirty="0"/>
              <a:t> </a:t>
            </a:r>
            <a:r>
              <a:rPr lang="en-US" sz="1200" dirty="0" err="1"/>
              <a:t>bervalidasi</a:t>
            </a:r>
            <a:endParaRPr lang="en-ID" sz="1200" dirty="0"/>
          </a:p>
        </p:txBody>
      </p:sp>
      <p:cxnSp>
        <p:nvCxnSpPr>
          <p:cNvPr id="19" name="Connector: Elbow 18" descr="asda">
            <a:extLst>
              <a:ext uri="{FF2B5EF4-FFF2-40B4-BE49-F238E27FC236}">
                <a16:creationId xmlns:a16="http://schemas.microsoft.com/office/drawing/2014/main" id="{15ED0CD9-9212-4C4D-A47E-ED2A3A81D95E}"/>
              </a:ext>
            </a:extLst>
          </p:cNvPr>
          <p:cNvCxnSpPr>
            <a:cxnSpLocks/>
          </p:cNvCxnSpPr>
          <p:nvPr/>
        </p:nvCxnSpPr>
        <p:spPr>
          <a:xfrm rot="10800000">
            <a:off x="8740485" y="3508846"/>
            <a:ext cx="2927838" cy="386861"/>
          </a:xfrm>
          <a:prstGeom prst="bentConnector3">
            <a:avLst>
              <a:gd name="adj1" fmla="val 806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E0B5782-7CA3-497A-A342-22E5CE3B837F}"/>
              </a:ext>
            </a:extLst>
          </p:cNvPr>
          <p:cNvSpPr txBox="1"/>
          <p:nvPr/>
        </p:nvSpPr>
        <p:spPr>
          <a:xfrm>
            <a:off x="9344224" y="3563776"/>
            <a:ext cx="2517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Pembatasan</a:t>
            </a:r>
            <a:r>
              <a:rPr lang="en-US" sz="1200" dirty="0"/>
              <a:t> </a:t>
            </a:r>
            <a:r>
              <a:rPr lang="en-US" sz="1200" dirty="0" err="1"/>
              <a:t>informasi</a:t>
            </a:r>
            <a:endParaRPr lang="en-ID" sz="1200" dirty="0"/>
          </a:p>
        </p:txBody>
      </p:sp>
      <p:cxnSp>
        <p:nvCxnSpPr>
          <p:cNvPr id="21" name="Connector: Elbow 20" descr="asda">
            <a:extLst>
              <a:ext uri="{FF2B5EF4-FFF2-40B4-BE49-F238E27FC236}">
                <a16:creationId xmlns:a16="http://schemas.microsoft.com/office/drawing/2014/main" id="{0F8C57C3-70BE-459D-94C6-027C8CBC4602}"/>
              </a:ext>
            </a:extLst>
          </p:cNvPr>
          <p:cNvCxnSpPr>
            <a:cxnSpLocks/>
          </p:cNvCxnSpPr>
          <p:nvPr/>
        </p:nvCxnSpPr>
        <p:spPr>
          <a:xfrm rot="10800000">
            <a:off x="8740485" y="4270746"/>
            <a:ext cx="2927838" cy="386861"/>
          </a:xfrm>
          <a:prstGeom prst="bentConnector3">
            <a:avLst>
              <a:gd name="adj1" fmla="val 806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ADC2BE8-78D0-4E87-AFB9-34302DAD2271}"/>
              </a:ext>
            </a:extLst>
          </p:cNvPr>
          <p:cNvSpPr txBox="1"/>
          <p:nvPr/>
        </p:nvSpPr>
        <p:spPr>
          <a:xfrm>
            <a:off x="9344224" y="4325676"/>
            <a:ext cx="2517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Otomatisai</a:t>
            </a:r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330798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21BF92-CF6A-4DFB-9262-50F8BC4EC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27C22-3FD1-41B4-9BA0-160D30A90974}" type="datetime4">
              <a:rPr lang="id-ID" smtClean="0"/>
              <a:t>07 Desember 2021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C1DF13-5B01-43FC-A11E-0C443A9A5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249B06-1CC0-40F6-8E8E-A99E0F55BCC8}"/>
              </a:ext>
            </a:extLst>
          </p:cNvPr>
          <p:cNvSpPr txBox="1"/>
          <p:nvPr/>
        </p:nvSpPr>
        <p:spPr>
          <a:xfrm>
            <a:off x="0" y="479669"/>
            <a:ext cx="5867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/>
              <a:t>Latihan HTML &amp; CSS</a:t>
            </a:r>
          </a:p>
          <a:p>
            <a:r>
              <a:rPr lang="en-US" sz="4800"/>
              <a:t>Latihan 1 :</a:t>
            </a:r>
          </a:p>
          <a:p>
            <a:endParaRPr lang="en-US" sz="4800"/>
          </a:p>
          <a:p>
            <a:endParaRPr lang="en-US" sz="4800"/>
          </a:p>
          <a:p>
            <a:endParaRPr lang="en-US" sz="4800"/>
          </a:p>
          <a:p>
            <a:r>
              <a:rPr lang="en-US" sz="4800"/>
              <a:t>Latihan 2 :</a:t>
            </a:r>
            <a:endParaRPr lang="en-ID" sz="6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4D349F-F837-452A-A3AF-6D0D7BCB91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659"/>
          <a:stretch/>
        </p:blipFill>
        <p:spPr>
          <a:xfrm>
            <a:off x="2895600" y="1279769"/>
            <a:ext cx="3343275" cy="25559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F27B4E-9C6B-4C08-8978-5EB348363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037" y="4377953"/>
            <a:ext cx="3200400" cy="20002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AECBD3-F3B4-4EE7-A258-84FF16FFE429}"/>
              </a:ext>
            </a:extLst>
          </p:cNvPr>
          <p:cNvSpPr txBox="1"/>
          <p:nvPr/>
        </p:nvSpPr>
        <p:spPr>
          <a:xfrm>
            <a:off x="6552900" y="1133774"/>
            <a:ext cx="3048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/>
              <a:t>Latihan 3 :</a:t>
            </a:r>
            <a:endParaRPr lang="en-ID" sz="6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BF5335-4120-498D-9BD1-F47F2DAD5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7500" y="131920"/>
            <a:ext cx="2184400" cy="659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06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A6B1F-9BBB-48D9-A580-351E3822C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D6B2F-D955-4C0E-B9AC-C77577FF9050}" type="datetime4">
              <a:rPr lang="id-ID" smtClean="0"/>
              <a:t>07 Desember 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7675F-B5B8-4E8F-A749-2F6A628E9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DC893A-1F76-4CAC-A446-2A1FC6D8C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50" y="281937"/>
            <a:ext cx="2656199" cy="16601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FDABFC-AF96-4267-A804-2FCC9FB1E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524" y="239398"/>
            <a:ext cx="1745202" cy="17452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53F549-F543-4F52-8EC8-1F48799972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593" r="39927"/>
          <a:stretch/>
        </p:blipFill>
        <p:spPr>
          <a:xfrm>
            <a:off x="5051489" y="239398"/>
            <a:ext cx="1249447" cy="16292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82D229-C784-437E-BA6C-A264AED4E8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166" y="2793879"/>
            <a:ext cx="2565652" cy="16292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8787F5D-2F2B-48C9-9162-2DB49B04221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8605" r="27544"/>
          <a:stretch/>
        </p:blipFill>
        <p:spPr>
          <a:xfrm>
            <a:off x="2913126" y="2298358"/>
            <a:ext cx="1775535" cy="24276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57D56B3-8A1F-4FFF-94E5-D6F2F2EEB8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4147" y="3847465"/>
            <a:ext cx="2011458" cy="22349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B84F359-EC29-44CE-8124-9317064226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78692" y="3847465"/>
            <a:ext cx="2725567" cy="12960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04A8E37-5A42-4E03-A10A-EA2BECF1F8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0224" y="4775406"/>
            <a:ext cx="1775535" cy="9990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CFB3388-53D6-41D5-877D-27611E98F49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85201" y="4915940"/>
            <a:ext cx="2186667" cy="12057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ACE0B7A-E985-46A7-AB0E-96D2F187F8D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81278" y="2548501"/>
            <a:ext cx="4558218" cy="924068"/>
          </a:xfrm>
          <a:prstGeom prst="rect">
            <a:avLst/>
          </a:prstGeom>
        </p:spPr>
      </p:pic>
      <p:pic>
        <p:nvPicPr>
          <p:cNvPr id="18" name="Picture 2" descr="Image result for bootstrap">
            <a:extLst>
              <a:ext uri="{FF2B5EF4-FFF2-40B4-BE49-F238E27FC236}">
                <a16:creationId xmlns:a16="http://schemas.microsoft.com/office/drawing/2014/main" id="{5F9FF7BF-3EB5-4128-A66E-506A92A4E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903" y="312834"/>
            <a:ext cx="2342757" cy="1629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Image result for jquery">
            <a:extLst>
              <a:ext uri="{FF2B5EF4-FFF2-40B4-BE49-F238E27FC236}">
                <a16:creationId xmlns:a16="http://schemas.microsoft.com/office/drawing/2014/main" id="{85551825-46B9-43CC-90A5-34E9D9069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001" y="281937"/>
            <a:ext cx="1660124" cy="16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Image result for mvc paradigm">
            <a:extLst>
              <a:ext uri="{FF2B5EF4-FFF2-40B4-BE49-F238E27FC236}">
                <a16:creationId xmlns:a16="http://schemas.microsoft.com/office/drawing/2014/main" id="{1B6CC5B4-EFD2-41F4-8F06-BD70637C8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677" y="3948837"/>
            <a:ext cx="1834943" cy="201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36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A6B1F-9BBB-48D9-A580-351E3822C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D6B2F-D955-4C0E-B9AC-C77577FF9050}" type="datetime4">
              <a:rPr lang="id-ID" smtClean="0"/>
              <a:t>07 Desember 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7675F-B5B8-4E8F-A749-2F6A628E9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2" descr="https://encrypted-tbn0.gstatic.com/images?q=tbn:ANd9GcRPgLIwQY_1A9mfM96GUTcytoQi5mjEKjGQYvlHAELIsg7GxzKA">
            <a:extLst>
              <a:ext uri="{FF2B5EF4-FFF2-40B4-BE49-F238E27FC236}">
                <a16:creationId xmlns:a16="http://schemas.microsoft.com/office/drawing/2014/main" id="{8166E424-3B1D-4D00-A6B4-AAA438171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05" y="199645"/>
            <a:ext cx="2238375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7B9053F-A577-48FC-BF47-7C8B660576C2}"/>
              </a:ext>
            </a:extLst>
          </p:cNvPr>
          <p:cNvSpPr/>
          <p:nvPr/>
        </p:nvSpPr>
        <p:spPr>
          <a:xfrm>
            <a:off x="25734" y="2828835"/>
            <a:ext cx="12140532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D" b="1" dirty="0">
                <a:latin typeface="Open Sans"/>
              </a:rPr>
              <a:t>Website</a:t>
            </a:r>
            <a:r>
              <a:rPr lang="en-ID" dirty="0">
                <a:latin typeface="Open Sans"/>
              </a:rPr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kumpulan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halaman-halaman</a:t>
            </a:r>
            <a:r>
              <a:rPr lang="en-ID" dirty="0"/>
              <a:t> situs, yang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terangkum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domain </a:t>
            </a:r>
            <a:r>
              <a:rPr lang="en-ID" dirty="0" err="1"/>
              <a:t>atau</a:t>
            </a:r>
            <a:r>
              <a:rPr lang="en-ID" dirty="0"/>
              <a:t> subdomain</a:t>
            </a:r>
          </a:p>
          <a:p>
            <a:endParaRPr lang="en-ID" dirty="0">
              <a:latin typeface="Open Sans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6141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A6B1F-9BBB-48D9-A580-351E3822C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D6B2F-D955-4C0E-B9AC-C77577FF9050}" type="datetime4">
              <a:rPr lang="id-ID" smtClean="0"/>
              <a:t>07 Desember 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7675F-B5B8-4E8F-A749-2F6A628E9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8C32D6-C559-40B7-BEBC-6A220052A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359" y="1037492"/>
            <a:ext cx="7498583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70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A6B1F-9BBB-48D9-A580-351E3822C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D6B2F-D955-4C0E-B9AC-C77577FF9050}" type="datetime4">
              <a:rPr lang="id-ID" smtClean="0"/>
              <a:t>07 Desember 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7675F-B5B8-4E8F-A749-2F6A628E9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50951D-18B7-4B1A-8F3D-219912FB9C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16" t="10154" r="30492" b="8131"/>
          <a:stretch/>
        </p:blipFill>
        <p:spPr>
          <a:xfrm>
            <a:off x="832160" y="1543891"/>
            <a:ext cx="1590786" cy="1600292"/>
          </a:xfrm>
          <a:prstGeom prst="rect">
            <a:avLst/>
          </a:prstGeom>
        </p:spPr>
      </p:pic>
      <p:pic>
        <p:nvPicPr>
          <p:cNvPr id="7" name="Picture 2" descr="Image result for browser">
            <a:extLst>
              <a:ext uri="{FF2B5EF4-FFF2-40B4-BE49-F238E27FC236}">
                <a16:creationId xmlns:a16="http://schemas.microsoft.com/office/drawing/2014/main" id="{BD312AC9-08B3-49FA-83EE-1C08699E4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500" y="1678380"/>
            <a:ext cx="4043362" cy="22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 result for mobile browser">
            <a:extLst>
              <a:ext uri="{FF2B5EF4-FFF2-40B4-BE49-F238E27FC236}">
                <a16:creationId xmlns:a16="http://schemas.microsoft.com/office/drawing/2014/main" id="{6FCCC9F7-3BF7-48E4-8AF4-36C097152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348" y="616212"/>
            <a:ext cx="4360985" cy="245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8BF1172-6F44-45EF-9475-C4F5A9BCA725}"/>
              </a:ext>
            </a:extLst>
          </p:cNvPr>
          <p:cNvSpPr/>
          <p:nvPr/>
        </p:nvSpPr>
        <p:spPr>
          <a:xfrm>
            <a:off x="79899" y="4378885"/>
            <a:ext cx="120606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b="1" dirty="0"/>
              <a:t>Browser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alat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yang </a:t>
            </a:r>
            <a:r>
              <a:rPr lang="en-ID" dirty="0" err="1"/>
              <a:t>dijalankan</a:t>
            </a:r>
            <a:r>
              <a:rPr lang="en-ID" dirty="0"/>
              <a:t> pada </a:t>
            </a:r>
            <a:r>
              <a:rPr lang="en-ID" dirty="0" err="1"/>
              <a:t>perangkat</a:t>
            </a:r>
            <a:r>
              <a:rPr lang="en-ID" dirty="0"/>
              <a:t>/devices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menampilkan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konten</a:t>
            </a:r>
            <a:r>
              <a:rPr lang="en-ID" dirty="0"/>
              <a:t> yang </a:t>
            </a:r>
            <a:r>
              <a:rPr lang="en-ID" dirty="0" err="1"/>
              <a:t>ada</a:t>
            </a:r>
            <a:r>
              <a:rPr lang="en-ID" dirty="0"/>
              <a:t> pada </a:t>
            </a:r>
            <a:r>
              <a:rPr lang="en-ID" dirty="0" err="1"/>
              <a:t>jaringan</a:t>
            </a:r>
            <a:r>
              <a:rPr lang="en-ID" dirty="0"/>
              <a:t>/local.</a:t>
            </a:r>
          </a:p>
        </p:txBody>
      </p:sp>
    </p:spTree>
    <p:extLst>
      <p:ext uri="{BB962C8B-B14F-4D97-AF65-F5344CB8AC3E}">
        <p14:creationId xmlns:p14="http://schemas.microsoft.com/office/powerpoint/2010/main" val="363394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A6B1F-9BBB-48D9-A580-351E3822C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D6B2F-D955-4C0E-B9AC-C77577FF9050}" type="datetime4">
              <a:rPr lang="id-ID" smtClean="0"/>
              <a:t>07 Desember 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7675F-B5B8-4E8F-A749-2F6A628E9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1C579F-265A-47E2-B8C5-83CE2D6F6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14" y="2835519"/>
            <a:ext cx="2496186" cy="11869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8E0D53-6201-4473-B802-DAAB663BE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2864" y="129254"/>
            <a:ext cx="4526672" cy="65994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7C81F0-99B0-4939-A73D-EB01EAA01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800" y="94961"/>
            <a:ext cx="4442845" cy="666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20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A6B1F-9BBB-48D9-A580-351E3822C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D6B2F-D955-4C0E-B9AC-C77577FF9050}" type="datetime4">
              <a:rPr lang="id-ID" smtClean="0"/>
              <a:t>07 Desember 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7675F-B5B8-4E8F-A749-2F6A628E9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543A85-4F9F-4D26-A72B-20A0B867A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559" y="2992048"/>
            <a:ext cx="4153260" cy="16613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764D91-77C6-4842-BC3B-3006FC6FE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180" y="733970"/>
            <a:ext cx="4145639" cy="187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5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21BF92-CF6A-4DFB-9262-50F8BC4EC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27C22-3FD1-41B4-9BA0-160D30A90974}" type="datetime4">
              <a:rPr lang="id-ID" smtClean="0"/>
              <a:t>07 Desember 2021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C1DF13-5B01-43FC-A11E-0C443A9A5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5AEA01-5B8E-475E-B237-2C30E1D2D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962" y="2057400"/>
            <a:ext cx="6696075" cy="2743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61B2F3-6719-43CC-930F-6C52816D09C4}"/>
              </a:ext>
            </a:extLst>
          </p:cNvPr>
          <p:cNvSpPr txBox="1"/>
          <p:nvPr/>
        </p:nvSpPr>
        <p:spPr>
          <a:xfrm>
            <a:off x="1745761" y="479669"/>
            <a:ext cx="955742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/>
              <a:t>Membuat spring boot awal</a:t>
            </a:r>
            <a:endParaRPr lang="en-ID" sz="8800" dirty="0"/>
          </a:p>
        </p:txBody>
      </p:sp>
    </p:spTree>
    <p:extLst>
      <p:ext uri="{BB962C8B-B14F-4D97-AF65-F5344CB8AC3E}">
        <p14:creationId xmlns:p14="http://schemas.microsoft.com/office/powerpoint/2010/main" val="410715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381</Words>
  <Application>Microsoft Office PowerPoint</Application>
  <PresentationFormat>Widescreen</PresentationFormat>
  <Paragraphs>88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Consolas</vt:lpstr>
      <vt:lpstr>Corbel</vt:lpstr>
      <vt:lpstr>Open Sans</vt:lpstr>
      <vt:lpstr>Chalkboard 16x9</vt:lpstr>
      <vt:lpstr>Java teknologi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2020-04-25T19:20:51Z</dcterms:created>
  <dcterms:modified xsi:type="dcterms:W3CDTF">2021-12-07T05:40:10Z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