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autoCompressPictures="0">
  <p:sldMasterIdLst>
    <p:sldMasterId id="2147483732" r:id="rId4"/>
  </p:sldMasterIdLst>
  <p:notesMasterIdLst>
    <p:notesMasterId r:id="rId21"/>
  </p:notesMasterIdLst>
  <p:handoutMasterIdLst>
    <p:handoutMasterId r:id="rId22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1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8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Footer Placeholder 4">
            <a:extLst>
              <a:ext uri="{FF2B5EF4-FFF2-40B4-BE49-F238E27FC236}">
                <a16:creationId xmlns:a16="http://schemas.microsoft.com/office/drawing/2014/main" id="{DF60AAC0-4715-4B0F-8754-F41EA948C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2807" y="6532508"/>
            <a:ext cx="946612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9" name="Date Placeholder 3">
            <a:extLst>
              <a:ext uri="{FF2B5EF4-FFF2-40B4-BE49-F238E27FC236}">
                <a16:creationId xmlns:a16="http://schemas.microsoft.com/office/drawing/2014/main" id="{47BBB7BD-754A-4445-B4BB-462FD5F78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8914"/>
            <a:ext cx="1396538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6B2F-D955-4C0E-B9AC-C77577FF9050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28677DD4-7688-4623-8591-8822571F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8933" y="6532508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6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AF78-DA3E-4E8B-8636-ECC32F6D1F39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6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F212-8E35-475A-81E1-5DA86858180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7199" y="6538914"/>
            <a:ext cx="9146380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26" y="6538914"/>
            <a:ext cx="1445967" cy="276226"/>
          </a:xfrm>
        </p:spPr>
        <p:txBody>
          <a:bodyPr/>
          <a:lstStyle>
            <a:lvl1pPr algn="l">
              <a:defRPr/>
            </a:lvl1pPr>
          </a:lstStyle>
          <a:p>
            <a:fld id="{02923C0A-DDB2-4B9F-AF2B-1FE6EAE5B4EF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4735" y="6538914"/>
            <a:ext cx="1327265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807" y="6562558"/>
            <a:ext cx="9159088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71" y="6572166"/>
            <a:ext cx="1477284" cy="276226"/>
          </a:xfrm>
        </p:spPr>
        <p:txBody>
          <a:bodyPr/>
          <a:lstStyle>
            <a:lvl1pPr algn="l">
              <a:defRPr/>
            </a:lvl1pPr>
          </a:lstStyle>
          <a:p>
            <a:fld id="{9C8504D4-7386-4844-A1F9-DA55E8DCD145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29646" y="6562558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810" y="6542118"/>
            <a:ext cx="9159085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73462"/>
            <a:ext cx="1446415" cy="276226"/>
          </a:xfrm>
        </p:spPr>
        <p:txBody>
          <a:bodyPr/>
          <a:lstStyle>
            <a:lvl1pPr algn="l">
              <a:defRPr/>
            </a:lvl1pPr>
          </a:lstStyle>
          <a:p>
            <a:fld id="{29737116-16EE-4CC3-818D-0125EF67E871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55848" y="6573462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807" y="6538914"/>
            <a:ext cx="9159088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81775"/>
            <a:ext cx="1446415" cy="276226"/>
          </a:xfrm>
        </p:spPr>
        <p:txBody>
          <a:bodyPr/>
          <a:lstStyle>
            <a:lvl1pPr algn="l">
              <a:defRPr/>
            </a:lvl1pPr>
          </a:lstStyle>
          <a:p>
            <a:fld id="{1E1A6F58-11AF-4332-91D6-9222EB389F7B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21707" y="6558744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806" y="6538914"/>
            <a:ext cx="9400117" cy="27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38914"/>
            <a:ext cx="1429789" cy="276226"/>
          </a:xfrm>
        </p:spPr>
        <p:txBody>
          <a:bodyPr/>
          <a:lstStyle>
            <a:lvl1pPr algn="l">
              <a:defRPr/>
            </a:lvl1pPr>
          </a:lstStyle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8700" y="6538914"/>
            <a:ext cx="1143300" cy="2762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080-9A07-4B44-A12C-5A5DDE6EB69F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012-27CF-48A7-90EF-774F3107C73A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07" y="6532508"/>
            <a:ext cx="946612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38914"/>
            <a:ext cx="1396538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28E1-17AC-4F07-B910-6159138947BA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8933" y="6532508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7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41F-B0FE-40B1-A96D-11B1C1938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teknologi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C34A-A064-4B4F-9790-209D31DC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Hari ke dua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6B1F-9BBB-48D9-A580-351E3822CA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CD6B2F-D955-4C0E-B9AC-C77577FF9050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675F-B5B8-4E8F-A749-2F6A628E9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D1934-C823-4903-B705-0FA05BF5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D7866-C0C4-44A9-B583-4811475F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E4C66-816D-4DBD-8BEF-8C6D347C33BB}"/>
              </a:ext>
            </a:extLst>
          </p:cNvPr>
          <p:cNvSpPr/>
          <p:nvPr/>
        </p:nvSpPr>
        <p:spPr>
          <a:xfrm>
            <a:off x="714894" y="623028"/>
            <a:ext cx="985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Open Sans"/>
              </a:rPr>
              <a:t>Terdapat</a:t>
            </a:r>
            <a:r>
              <a:rPr lang="en-US" dirty="0">
                <a:latin typeface="Open Sans"/>
              </a:rPr>
              <a:t> 2 </a:t>
            </a:r>
            <a:r>
              <a:rPr lang="en-US" dirty="0" err="1">
                <a:latin typeface="Open Sans"/>
              </a:rPr>
              <a:t>cara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penggunaan</a:t>
            </a:r>
            <a:r>
              <a:rPr lang="en-US" dirty="0">
                <a:latin typeface="Open Sans"/>
              </a:rPr>
              <a:t>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AAA01-23B4-4157-823D-F4649DD61432}"/>
              </a:ext>
            </a:extLst>
          </p:cNvPr>
          <p:cNvSpPr/>
          <p:nvPr/>
        </p:nvSpPr>
        <p:spPr>
          <a:xfrm>
            <a:off x="631653" y="2085926"/>
            <a:ext cx="398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CDN (Content Delivery Network)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14479-3E1E-4B75-B2C9-40720562B487}"/>
              </a:ext>
            </a:extLst>
          </p:cNvPr>
          <p:cNvSpPr/>
          <p:nvPr/>
        </p:nvSpPr>
        <p:spPr>
          <a:xfrm>
            <a:off x="8398978" y="2085926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Downloading </a:t>
            </a:r>
            <a:r>
              <a:rPr lang="en-US" dirty="0" err="1">
                <a:latin typeface="Verdana" panose="020B0604030504040204" pitchFamily="34" charset="0"/>
              </a:rPr>
              <a:t>JQuery</a:t>
            </a:r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1C9DE-9606-402E-941B-FC74F030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5" y="2825255"/>
            <a:ext cx="5304994" cy="2855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6737E-6C8F-4575-A45D-7808E061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00" y="282525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C297B-641D-4D83-A879-AB594E41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2C052-4087-4A48-B86B-F6794ADB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75BFD-208B-413D-8EE9-4A3EB1B3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319087"/>
            <a:ext cx="61245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0A8F3-3715-42BD-97CC-9B932397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F8CEC-17DA-4C0C-A54F-DCA3B43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54A60-C135-4415-99A2-5D8429F3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01" y="1652482"/>
            <a:ext cx="5450296" cy="25178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C017DA-CC7D-4D40-83E6-13CF245A9789}"/>
              </a:ext>
            </a:extLst>
          </p:cNvPr>
          <p:cNvSpPr/>
          <p:nvPr/>
        </p:nvSpPr>
        <p:spPr>
          <a:xfrm>
            <a:off x="714894" y="623028"/>
            <a:ext cx="985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Open Sans"/>
              </a:rPr>
              <a:t>Latihan 1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457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3FB0F-86F1-4240-A2B0-A42B10AF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1EEE4-0F2E-474B-9C51-0BB5A2D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18F33-69A6-4437-B40C-688500CE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81" y="1698711"/>
            <a:ext cx="3990975" cy="2066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AEAC22-7A77-4C9B-95BE-820B1681EFAD}"/>
              </a:ext>
            </a:extLst>
          </p:cNvPr>
          <p:cNvSpPr/>
          <p:nvPr/>
        </p:nvSpPr>
        <p:spPr>
          <a:xfrm>
            <a:off x="714894" y="623028"/>
            <a:ext cx="985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Open Sans"/>
              </a:rPr>
              <a:t>Latihan 2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9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7A45-3BA1-4421-99DE-CA795475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16709-7590-42E0-B0C6-5D7FD142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2C9A-D238-4110-873C-E6662934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48" y="1199727"/>
            <a:ext cx="2209800" cy="4962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E1B947-68CB-472F-9770-CE8127A0EDF5}"/>
              </a:ext>
            </a:extLst>
          </p:cNvPr>
          <p:cNvSpPr/>
          <p:nvPr/>
        </p:nvSpPr>
        <p:spPr>
          <a:xfrm>
            <a:off x="714894" y="623028"/>
            <a:ext cx="985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Open Sans"/>
              </a:rPr>
              <a:t>Latihan 3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658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B1B75-6130-496B-92FB-96DF0E8D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C3DA5F-8D45-4565-BA63-B41B4356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FB86F-E0FB-42DF-A0A5-A6363EB2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37" y="1960262"/>
            <a:ext cx="3076575" cy="2333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C03C6-CE22-43E7-9AF9-054AD439A4DB}"/>
              </a:ext>
            </a:extLst>
          </p:cNvPr>
          <p:cNvSpPr/>
          <p:nvPr/>
        </p:nvSpPr>
        <p:spPr>
          <a:xfrm>
            <a:off x="714894" y="623028"/>
            <a:ext cx="985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Open Sans"/>
              </a:rPr>
              <a:t>Latihan 4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334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3BD56-5E32-4001-AB38-F197BB1E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D7D6D-8F53-4916-9801-5D6A565D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6998-E12D-45C0-8BFF-6A39EF8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91F-F706-40E6-9090-36079E7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Image result for JAVASCRIPT">
            <a:extLst>
              <a:ext uri="{FF2B5EF4-FFF2-40B4-BE49-F238E27FC236}">
                <a16:creationId xmlns:a16="http://schemas.microsoft.com/office/drawing/2014/main" id="{8E122028-5847-4BE7-B636-ECCAC8F5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98" y="1642083"/>
            <a:ext cx="5475491" cy="33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6998-E12D-45C0-8BFF-6A39EF8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91F-F706-40E6-9090-36079E7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6FADC-FD21-4ABD-B20A-1F851B70EDDA}"/>
              </a:ext>
            </a:extLst>
          </p:cNvPr>
          <p:cNvSpPr/>
          <p:nvPr/>
        </p:nvSpPr>
        <p:spPr>
          <a:xfrm>
            <a:off x="714894" y="757675"/>
            <a:ext cx="570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Open Sans"/>
              </a:rPr>
              <a:t>JavaScript</a:t>
            </a:r>
            <a:r>
              <a:rPr lang="en-US" dirty="0">
                <a:latin typeface="Open Sans"/>
              </a:rPr>
              <a:t> </a:t>
            </a:r>
            <a:r>
              <a:rPr lang="en-US" dirty="0" err="1">
                <a:latin typeface="Open Sans"/>
              </a:rPr>
              <a:t>adalah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salah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satu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bahasa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pemrograman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B31C7-8990-4428-9C04-A2D1D26BE1D3}"/>
              </a:ext>
            </a:extLst>
          </p:cNvPr>
          <p:cNvSpPr/>
          <p:nvPr/>
        </p:nvSpPr>
        <p:spPr>
          <a:xfrm>
            <a:off x="714894" y="1321074"/>
            <a:ext cx="4525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Salah </a:t>
            </a:r>
            <a:r>
              <a:rPr lang="en-US" dirty="0" err="1">
                <a:latin typeface="Open Sans"/>
              </a:rPr>
              <a:t>satu</a:t>
            </a:r>
            <a:r>
              <a:rPr lang="en-US" dirty="0">
                <a:latin typeface="Open Sans"/>
              </a:rPr>
              <a:t> compiler </a:t>
            </a:r>
            <a:r>
              <a:rPr lang="en-US" dirty="0" err="1">
                <a:latin typeface="Open Sans"/>
              </a:rPr>
              <a:t>adalah</a:t>
            </a:r>
            <a:r>
              <a:rPr lang="en-US" dirty="0">
                <a:latin typeface="Open Sans"/>
              </a:rPr>
              <a:t> web browser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A22C5-3BEB-46D3-98A1-8A14ABC802A8}"/>
              </a:ext>
            </a:extLst>
          </p:cNvPr>
          <p:cNvSpPr/>
          <p:nvPr/>
        </p:nvSpPr>
        <p:spPr>
          <a:xfrm>
            <a:off x="714894" y="19274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Open Sans"/>
              </a:rPr>
              <a:t>HTML: </a:t>
            </a:r>
            <a:r>
              <a:rPr lang="en-US" dirty="0" err="1">
                <a:latin typeface="Open Sans"/>
              </a:rPr>
              <a:t>Membuat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konten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ke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halaman</a:t>
            </a:r>
            <a:r>
              <a:rPr lang="en-US" dirty="0">
                <a:latin typeface="Open Sans"/>
              </a:rPr>
              <a:t> web.</a:t>
            </a: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CSS: </a:t>
            </a:r>
            <a:r>
              <a:rPr lang="en-US" dirty="0" err="1">
                <a:latin typeface="Open Sans"/>
              </a:rPr>
              <a:t>Menentukan</a:t>
            </a:r>
            <a:r>
              <a:rPr lang="en-US" dirty="0">
                <a:latin typeface="Open Sans"/>
              </a:rPr>
              <a:t> layout, style, </a:t>
            </a:r>
            <a:r>
              <a:rPr lang="en-US" dirty="0" err="1">
                <a:latin typeface="Open Sans"/>
              </a:rPr>
              <a:t>serta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keselarasan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halaman</a:t>
            </a:r>
            <a:r>
              <a:rPr lang="en-US" dirty="0">
                <a:latin typeface="Open Sans"/>
              </a:rPr>
              <a:t> website.</a:t>
            </a: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JavaScript: </a:t>
            </a:r>
            <a:r>
              <a:rPr lang="en-US" dirty="0" err="1">
                <a:latin typeface="Open Sans"/>
              </a:rPr>
              <a:t>Menyempurnakan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tampilan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dan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sistem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halaman</a:t>
            </a:r>
            <a:r>
              <a:rPr lang="en-US" dirty="0">
                <a:latin typeface="Open Sans"/>
              </a:rPr>
              <a:t> web.</a:t>
            </a: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98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6998-E12D-45C0-8BFF-6A39EF8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91F-F706-40E6-9090-36079E7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5EEDC-EC95-49C0-A545-A4EBA1B5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335298"/>
            <a:ext cx="4245303" cy="948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6B3B23-0E4F-41B9-92CF-BF4AC1509603}"/>
              </a:ext>
            </a:extLst>
          </p:cNvPr>
          <p:cNvSpPr/>
          <p:nvPr/>
        </p:nvSpPr>
        <p:spPr>
          <a:xfrm>
            <a:off x="516274" y="2429009"/>
            <a:ext cx="344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Open Sans"/>
              </a:rPr>
              <a:t>Diletakan</a:t>
            </a:r>
            <a:r>
              <a:rPr lang="en-US" dirty="0">
                <a:latin typeface="Open Sans"/>
              </a:rPr>
              <a:t> di </a:t>
            </a:r>
            <a:r>
              <a:rPr lang="en-US" dirty="0" err="1">
                <a:latin typeface="Open Sans"/>
              </a:rPr>
              <a:t>bawah</a:t>
            </a:r>
            <a:r>
              <a:rPr lang="en-US" dirty="0">
                <a:latin typeface="Open Sans"/>
              </a:rPr>
              <a:t> close body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531B8D-1971-4E6D-8F50-16312127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3013935"/>
            <a:ext cx="4245303" cy="1527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C6ED91-64EE-41F6-9AD5-F9961F36F26F}"/>
              </a:ext>
            </a:extLst>
          </p:cNvPr>
          <p:cNvSpPr/>
          <p:nvPr/>
        </p:nvSpPr>
        <p:spPr>
          <a:xfrm>
            <a:off x="612475" y="4745711"/>
            <a:ext cx="388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Open Sans"/>
              </a:rPr>
              <a:t>Contoh</a:t>
            </a:r>
            <a:r>
              <a:rPr lang="en-US" dirty="0">
                <a:latin typeface="Open Sans"/>
              </a:rPr>
              <a:t> popup </a:t>
            </a:r>
            <a:r>
              <a:rPr lang="en-US" dirty="0" err="1">
                <a:latin typeface="Open Sans"/>
              </a:rPr>
              <a:t>menggunakan</a:t>
            </a:r>
            <a:r>
              <a:rPr lang="en-US" dirty="0">
                <a:latin typeface="Open Sans"/>
              </a:rPr>
              <a:t> alert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6766A7-AA75-4357-AD13-66B0C34139B4}"/>
              </a:ext>
            </a:extLst>
          </p:cNvPr>
          <p:cNvSpPr/>
          <p:nvPr/>
        </p:nvSpPr>
        <p:spPr>
          <a:xfrm>
            <a:off x="516274" y="3290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HTML, JavaScript code must be inserted between &lt;script&gt; and &lt;/script&gt; tags.</a:t>
            </a:r>
          </a:p>
        </p:txBody>
      </p:sp>
    </p:spTree>
    <p:extLst>
      <p:ext uri="{BB962C8B-B14F-4D97-AF65-F5344CB8AC3E}">
        <p14:creationId xmlns:p14="http://schemas.microsoft.com/office/powerpoint/2010/main" val="3882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6998-E12D-45C0-8BFF-6A39EF8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91F-F706-40E6-9090-36079E7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87FEE-852A-4FC9-949D-4ED613ED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29" y="1542232"/>
            <a:ext cx="5638744" cy="2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6998-E12D-45C0-8BFF-6A39EF8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D62B6BC-A3A8-44B6-BFAF-812C58A396D7}" type="datetime4">
              <a:rPr lang="id-ID" smtClean="0"/>
              <a:pPr>
                <a:spcAft>
                  <a:spcPts val="600"/>
                </a:spcAft>
              </a:pPr>
              <a:t>16 Desember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91F-F706-40E6-9090-36079E7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4" descr="Image result for jquery">
            <a:extLst>
              <a:ext uri="{FF2B5EF4-FFF2-40B4-BE49-F238E27FC236}">
                <a16:creationId xmlns:a16="http://schemas.microsoft.com/office/drawing/2014/main" id="{EDBA82DE-AA37-4464-9FB6-8B3B8184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386751"/>
            <a:ext cx="426720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6998-E12D-45C0-8BFF-6A39EF8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91F-F706-40E6-9090-36079E7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424CE-81DC-4375-B123-C808BA4DA9A4}"/>
              </a:ext>
            </a:extLst>
          </p:cNvPr>
          <p:cNvSpPr txBox="1"/>
          <p:nvPr/>
        </p:nvSpPr>
        <p:spPr>
          <a:xfrm>
            <a:off x="800099" y="638203"/>
            <a:ext cx="10362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jQuery adalah library JavaScript yang cukup handal, praktis dan memiliki fitur-fitur yang lengkap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8F607-55BA-40E7-8E73-ABF0F1A1497A}"/>
              </a:ext>
            </a:extLst>
          </p:cNvPr>
          <p:cNvSpPr txBox="1"/>
          <p:nvPr/>
        </p:nvSpPr>
        <p:spPr>
          <a:xfrm>
            <a:off x="800099" y="1397675"/>
            <a:ext cx="10362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JQuery biasa digunakan untuk pemrosesan di HTML, mulai dari melakukan perubahan manipulasi dokumen, membuat animasi, membuat event handling dan dapat melakukan Ajax dengan lebih sederhana.</a:t>
            </a:r>
          </a:p>
          <a:p>
            <a:endParaRPr lang="en-ID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r>
              <a:rPr lang="en-ID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Penggunaan jQuery telah didukung dengan API, sehingga dapat bekerja dan dapat digunakan pada berbagai macam jenis browser.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1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6998-E12D-45C0-8BFF-6A39EF8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B6BC-A3A8-44B6-BFAF-812C58A396D7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91F-F706-40E6-9090-36079E7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318FA-C7FC-4FF0-96DF-6E2888FFA0BC}"/>
              </a:ext>
            </a:extLst>
          </p:cNvPr>
          <p:cNvSpPr/>
          <p:nvPr/>
        </p:nvSpPr>
        <p:spPr>
          <a:xfrm>
            <a:off x="3659736" y="835447"/>
            <a:ext cx="4748169" cy="22230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JavaScript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21832-68E0-436F-983D-552A9C51C6BD}"/>
              </a:ext>
            </a:extLst>
          </p:cNvPr>
          <p:cNvSpPr/>
          <p:nvPr/>
        </p:nvSpPr>
        <p:spPr>
          <a:xfrm>
            <a:off x="3810738" y="1487799"/>
            <a:ext cx="2097248" cy="138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JQuery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86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921E0-79C2-4B98-B34D-C82861BA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7C22-3FD1-41B4-9BA0-160D30A90974}" type="datetime4">
              <a:rPr lang="id-ID" smtClean="0"/>
              <a:t>16 Desember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03A6F-4B40-4081-8BB7-4334CDF0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65F1B-72A0-4D22-9C58-E3C49FBA742A}"/>
              </a:ext>
            </a:extLst>
          </p:cNvPr>
          <p:cNvSpPr/>
          <p:nvPr/>
        </p:nvSpPr>
        <p:spPr>
          <a:xfrm>
            <a:off x="498145" y="678415"/>
            <a:ext cx="8612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Open Sans"/>
              </a:rPr>
              <a:t>Compatibilitas</a:t>
            </a:r>
            <a:r>
              <a:rPr lang="en-US" dirty="0">
                <a:latin typeface="Open Sans"/>
              </a:rPr>
              <a:t>, jQuery will run exactly the same in all major browsers.</a:t>
            </a:r>
            <a:endParaRPr lang="en-ID" dirty="0">
              <a:latin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5E906-4BC6-4A89-84CB-52BB2745C9A2}"/>
              </a:ext>
            </a:extLst>
          </p:cNvPr>
          <p:cNvSpPr/>
          <p:nvPr/>
        </p:nvSpPr>
        <p:spPr>
          <a:xfrm>
            <a:off x="4952700" y="1194954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Open Sans"/>
              </a:rPr>
              <a:t>Library :</a:t>
            </a:r>
          </a:p>
          <a:p>
            <a:r>
              <a:rPr lang="en-ID" b="1" dirty="0">
                <a:latin typeface="Open Sans"/>
              </a:rPr>
              <a:t>HTML/DOM manipulation</a:t>
            </a:r>
          </a:p>
          <a:p>
            <a:r>
              <a:rPr lang="en-ID" dirty="0">
                <a:latin typeface="Open Sans"/>
              </a:rPr>
              <a:t>CSS manipulation</a:t>
            </a:r>
          </a:p>
          <a:p>
            <a:r>
              <a:rPr lang="en-ID" dirty="0">
                <a:latin typeface="Open Sans"/>
              </a:rPr>
              <a:t>HTML event methods</a:t>
            </a:r>
          </a:p>
          <a:p>
            <a:r>
              <a:rPr lang="en-ID" dirty="0">
                <a:latin typeface="Open Sans"/>
              </a:rPr>
              <a:t>Effects and animations</a:t>
            </a:r>
          </a:p>
          <a:p>
            <a:r>
              <a:rPr lang="en-ID" b="1" dirty="0">
                <a:latin typeface="Open Sans"/>
              </a:rPr>
              <a:t>AJAX</a:t>
            </a:r>
          </a:p>
          <a:p>
            <a:r>
              <a:rPr lang="en-ID" dirty="0">
                <a:latin typeface="Open Sans"/>
              </a:rPr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14105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Consolas</vt:lpstr>
      <vt:lpstr>Corbel</vt:lpstr>
      <vt:lpstr>Open Sans</vt:lpstr>
      <vt:lpstr>Verdana</vt:lpstr>
      <vt:lpstr>Chalkboard 16x9</vt:lpstr>
      <vt:lpstr>Java teknologi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2020-04-25T19:20:51Z</dcterms:created>
  <dcterms:modified xsi:type="dcterms:W3CDTF">2021-12-16T08:06:05Z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